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jpg" ContentType="image/jpeg"/>
  <Default Extension="gif" ContentType="image/gi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itlada sethakomut"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25" d="100"/>
          <a:sy n="125" d="100"/>
        </p:scale>
        <p:origin x="-1064" y="-104"/>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commentAuthors" Target="commentAuthors.xml"/><Relationship Id="rId32" Type="http://schemas.openxmlformats.org/officeDocument/2006/relationships/presProps" Target="pres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viewProps" Target="viewProps.xml"/><Relationship Id="rId34" Type="http://schemas.openxmlformats.org/officeDocument/2006/relationships/theme" Target="theme/theme1.xml"/><Relationship Id="rId3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comments/comment1.xml><?xml version="1.0" encoding="utf-8"?>
<p:cmLst xmlns:a="http://schemas.openxmlformats.org/drawingml/2006/main" xmlns:r="http://schemas.openxmlformats.org/officeDocument/2006/relationships" xmlns:p="http://schemas.openxmlformats.org/presentationml/2006/main">
  <p:cm authorId="0" idx="1">
    <p:pos x="6000" y="0"/>
    <p:text>สไลด์นี้ หัวข้อ chip กับ swift พูดดีปะ จะได้ไม่ต้องแยกหัวข้ออกมา</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 name="Shape 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a:endParaRPr/>
          </a:p>
        </p:txBody>
      </p:sp>
    </p:spTree>
    <p:extLst>
      <p:ext uri="{BB962C8B-B14F-4D97-AF65-F5344CB8AC3E}">
        <p14:creationId xmlns:p14="http://schemas.microsoft.com/office/powerpoint/2010/main" val="3166053124"/>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 Id="rId3" Type="http://schemas.openxmlformats.org/officeDocument/2006/relationships/hyperlink" Target="https://en.wikipedia.org/wiki/Fedwire" TargetMode="Externa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Shape 53"/>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54" name="Shape 5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Shape 75"/>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76" name="Shape 7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Shape 93"/>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94" name="Shape 9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Shape 12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21" name="Shape 12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33" name="Shape 13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Shape 145"/>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46" name="Shape 14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Shape 16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61" name="Shape 16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rtl="0">
              <a:spcBef>
                <a:spcPts val="0"/>
              </a:spcBef>
              <a:buNone/>
            </a:pPr>
            <a:r>
              <a:rPr lang="en"/>
              <a:t>ยีนๆ เราควรใส่รูปปะ ใส่ๆ วางมาเลย เดี๋ยวข้ามไปทำอันอื่นก่อน 5555</a:t>
            </a:r>
          </a:p>
          <a:p>
            <a:pPr>
              <a:spcBef>
                <a:spcPts val="0"/>
              </a:spcBef>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Shape 175"/>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76" name="Shape 17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Shape 18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185" name="Shape 18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Shape 211"/>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12" name="Shape 212"/>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r>
              <a:rPr lang="en-US" b="1" dirty="0" smtClean="0"/>
              <a:t>which </a:t>
            </a:r>
            <a:r>
              <a:rPr lang="en-US" dirty="0" smtClean="0"/>
              <a:t>is a</a:t>
            </a:r>
            <a:r>
              <a:rPr lang="th-TH" dirty="0" smtClean="0"/>
              <a:t> </a:t>
            </a:r>
            <a:r>
              <a:rPr lang="en-US" dirty="0" smtClean="0"/>
              <a:t>bank-to bank payment transfer system for large- value transaction.</a:t>
            </a:r>
          </a:p>
          <a:p>
            <a:r>
              <a:rPr lang="en-US" dirty="0" smtClean="0"/>
              <a:t>Together with the </a:t>
            </a:r>
            <a:r>
              <a:rPr lang="en-US" dirty="0" smtClean="0">
                <a:hlinkClick r:id="rId3" tooltip="Fedwire"/>
              </a:rPr>
              <a:t>Fedwire</a:t>
            </a:r>
            <a:r>
              <a:rPr lang="en-US" dirty="0" smtClean="0"/>
              <a:t> Service, CHIPS forms the largest private-sector US dollar funds transfer system in the world. On average it settling well over US$1 trillion a day for around 300,000 interbank payments. </a:t>
            </a:r>
          </a:p>
          <a:p>
            <a:pPr marL="0" indent="0">
              <a:buNone/>
            </a:pPr>
            <a:endParaRPr lang="en-US" dirty="0" smtClean="0"/>
          </a:p>
          <a:p>
            <a:pPr>
              <a:spcBef>
                <a:spcPts val="0"/>
              </a:spcBef>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Shape 227"/>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28" name="Shape 22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r>
              <a:rPr lang="en-US" dirty="0" smtClean="0"/>
              <a:t>the process that Banks can send and receive payment by conducted all of its settling at the end of the business day. </a:t>
            </a:r>
          </a:p>
          <a:p>
            <a:r>
              <a:rPr lang="en-US" dirty="0" smtClean="0"/>
              <a:t>It means that CHIPS provides intraday payment finality through a real-time system</a:t>
            </a:r>
          </a:p>
          <a:p>
            <a:r>
              <a:rPr lang="en-US" dirty="0" smtClean="0"/>
              <a:t>paid with the banks’ available balances. The payments are netted bilaterally  and multilaterally </a:t>
            </a:r>
          </a:p>
          <a:p>
            <a:r>
              <a:rPr lang="en-US" dirty="0" smtClean="0"/>
              <a:t>(e.g., when London Bank  has to pay $15 million to New york Bank, but on the same day, New york bank has to pay $10 million to London Bank, by the netting payment process, London bank will actually pay New York bank by only $5 million.</a:t>
            </a:r>
          </a:p>
          <a:p>
            <a:endParaRPr lang="en-US" dirty="0" smtClean="0"/>
          </a:p>
          <a:p>
            <a:pPr>
              <a:spcBef>
                <a:spcPts val="0"/>
              </a:spcBef>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Shape 243"/>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44" name="Shape 24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r>
              <a:rPr lang="en-US" dirty="0" smtClean="0"/>
              <a:t>With CHIPS, all the bank has to do is pre-funding the security deposit in their CHIPS accounts at the Federal Reserve bank before making any payment </a:t>
            </a:r>
          </a:p>
          <a:p>
            <a:r>
              <a:rPr lang="en-US" dirty="0" smtClean="0"/>
              <a:t>In order to smooth the working of the intraday netting system, </a:t>
            </a:r>
          </a:p>
          <a:p>
            <a:r>
              <a:rPr lang="en-US" dirty="0" smtClean="0"/>
              <a:t>At 5 in the afternoon, CHIPS uses these deposits to settle any unsettled transactions. If the prefunding amount is not enough to cover the actual payment, CHIPS will notify the Bank and they have 30 minutes to make up the leftover amount of transaction. </a:t>
            </a:r>
          </a:p>
          <a:p>
            <a:r>
              <a:rPr lang="en-US" dirty="0" smtClean="0"/>
              <a:t>If the banks miss this period, they will have to settle the unsettled payment outside of CHIPS.</a:t>
            </a:r>
          </a:p>
          <a:p>
            <a:pPr marL="0" indent="0">
              <a:buNone/>
            </a:pPr>
            <a:endParaRPr lang="en-US" dirty="0" smtClean="0"/>
          </a:p>
          <a:p>
            <a:endParaRPr lang="en-US" dirty="0" smtClean="0"/>
          </a:p>
          <a:p>
            <a:pPr>
              <a:spcBef>
                <a:spcPts val="0"/>
              </a:spcBef>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Shape 251"/>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52" name="Shape 252"/>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Shape 265"/>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66" name="Shape 26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Shape 276"/>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77" name="Shape 27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rtl="0">
              <a:lnSpc>
                <a:spcPct val="115000"/>
              </a:lnSpc>
              <a:spcBef>
                <a:spcPts val="0"/>
              </a:spcBef>
              <a:buClr>
                <a:schemeClr val="dk1"/>
              </a:buClr>
              <a:buSzPct val="110000"/>
              <a:buFont typeface="Arial"/>
              <a:buNone/>
            </a:pPr>
            <a:r>
              <a:rPr lang="en" sz="1000">
                <a:solidFill>
                  <a:srgbClr val="252525"/>
                </a:solidFill>
                <a:latin typeface="Times New Roman"/>
                <a:ea typeface="Times New Roman"/>
                <a:cs typeface="Times New Roman"/>
                <a:sym typeface="Times New Roman"/>
              </a:rPr>
              <a:t>The vast majority of international bank money transfers are executed through SWIFT. Founded in Brussels in 1973, the Society for the Worldwide Interbank Financial Telecommunication, or SWIFT, was established to promote standards for global interactivity and financial transfers. Furthermore, SWIFT is the most popular type of international bank transfer used today. </a:t>
            </a:r>
          </a:p>
          <a:p>
            <a:pPr>
              <a:spcBef>
                <a:spcPts val="0"/>
              </a:spcBef>
              <a:buNone/>
            </a:pPr>
            <a:r>
              <a:rPr lang="en" sz="1200">
                <a:solidFill>
                  <a:schemeClr val="dk1"/>
                </a:solidFill>
              </a:rPr>
              <a:t>SWIFT is merely a secure financial messaging network that sends banks payment orders. The payment order tells the bank that an account holder is trying to transfer funds to another third party. Today, these financial messages are sent every day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Shape 29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291" name="Shape 29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r>
              <a:rPr lang="en"/>
              <a:t>To explain it clearly, </a:t>
            </a:r>
            <a:r>
              <a:rPr lang="en" sz="1200">
                <a:solidFill>
                  <a:schemeClr val="dk1"/>
                </a:solidFill>
              </a:rPr>
              <a:t>John wants to send money to Tina, who lives in England. Assuming both are in SWIFT’s network,John goes to his local bank and requests to send money to Tina. John’s bank then sends a SWIFT message to Tina’s bank.</a:t>
            </a:r>
            <a:r>
              <a:rPr lang="en" sz="1200">
                <a:solidFill>
                  <a:srgbClr val="FF9900"/>
                </a:solidFill>
              </a:rPr>
              <a:t>The SWIFT message arrives pretty quickly (even though, money transfer typically takes place at the end of the business day and can sometimes take multiple days</a:t>
            </a:r>
            <a:r>
              <a:rPr lang="en" sz="1200">
                <a:solidFill>
                  <a:schemeClr val="dk1"/>
                </a:solidFill>
              </a:rPr>
              <a:t>. After John submits his transfer, his bank will then convert his dollars into British Pounds at a retail rate. </a:t>
            </a:r>
            <a:r>
              <a:rPr lang="en" sz="1200">
                <a:solidFill>
                  <a:srgbClr val="FF9900"/>
                </a:solidFill>
              </a:rPr>
              <a:t>This conversion is done below the market rate to account for any fluctuations and as a fee for the service</a:t>
            </a:r>
            <a:r>
              <a:rPr lang="en" sz="1200">
                <a:solidFill>
                  <a:schemeClr val="dk1"/>
                </a:solidFill>
              </a:rPr>
              <a:t>. Once the conversion is completed, John’s bank will tell the Clearing House that it needs to give Tina’s bank some money. The Clearing House acts an intermediary between the two banks. The Clearing House helps offset the risk of clearing transactions and also reduces the amount of money that has to be transferred. (This is because if all the customers at John’s Bank need to send all the customers at Tina’s bank $1000, but all the customers at Tina’s bank need to send all the customers at John’s bank $800, then only $200 needs to be transferred from John’s Bank to Tina’s Bank. ไม่ต้องพูดก็ได้มั้ง). After that, Waiting for all the customers at each bank to submit their transfer orders which takes a long time since the accounts are settled at the end of business day.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Shape 31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15" name="Shape 31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rtl="0">
              <a:lnSpc>
                <a:spcPct val="115000"/>
              </a:lnSpc>
              <a:spcBef>
                <a:spcPts val="0"/>
              </a:spcBef>
              <a:buNone/>
            </a:pPr>
            <a:r>
              <a:rPr lang="en" sz="1000">
                <a:solidFill>
                  <a:srgbClr val="252525"/>
                </a:solidFill>
                <a:latin typeface="Times New Roman"/>
                <a:ea typeface="Times New Roman"/>
                <a:cs typeface="Times New Roman"/>
                <a:sym typeface="Times New Roman"/>
              </a:rPr>
              <a:t>As  banks are provided with a specific SWIFT code or bank identifier code(BIC), so</a:t>
            </a:r>
          </a:p>
          <a:p>
            <a:pPr>
              <a:spcBef>
                <a:spcPts val="0"/>
              </a:spcBef>
              <a:buNone/>
            </a:pPr>
            <a:r>
              <a:rPr lang="en"/>
              <a:t>Swift code is a standard format of Bank Identifier Codes approved by International Organization for Standardization. It is e</a:t>
            </a:r>
            <a:r>
              <a:rPr lang="en" sz="1000">
                <a:solidFill>
                  <a:srgbClr val="252525"/>
                </a:solidFill>
                <a:latin typeface="Times New Roman"/>
                <a:ea typeface="Times New Roman"/>
                <a:cs typeface="Times New Roman"/>
                <a:sym typeface="Times New Roman"/>
              </a:rPr>
              <a:t>ight characters long and are unique to the member banking institution.</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Shape 327"/>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28" name="Shape 32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rtl="0">
              <a:spcBef>
                <a:spcPts val="0"/>
              </a:spcBef>
              <a:buNone/>
            </a:pPr>
            <a:r>
              <a:rPr lang="en"/>
              <a:t>supporting document: </a:t>
            </a:r>
            <a:r>
              <a:rPr lang="en" sz="1200">
                <a:solidFill>
                  <a:srgbClr val="333333"/>
                </a:solidFill>
                <a:latin typeface="Times New Roman"/>
                <a:ea typeface="Times New Roman"/>
                <a:cs typeface="Times New Roman"/>
                <a:sym typeface="Times New Roman"/>
              </a:rPr>
              <a:t>Thai citizens – A document stating the purpose of the fund transfer; </a:t>
            </a:r>
          </a:p>
          <a:p>
            <a:pPr marL="914400" indent="457200">
              <a:spcBef>
                <a:spcPts val="0"/>
              </a:spcBef>
              <a:buNone/>
            </a:pPr>
            <a:r>
              <a:rPr lang="en" sz="1200">
                <a:solidFill>
                  <a:srgbClr val="333333"/>
                </a:solidFill>
                <a:latin typeface="Times New Roman"/>
                <a:ea typeface="Times New Roman"/>
                <a:cs typeface="Times New Roman"/>
                <a:sym typeface="Times New Roman"/>
              </a:rPr>
              <a:t> Foreigners - A document stating the source of the income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Shape 340"/>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41" name="Shape 34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Shape 355"/>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56" name="Shape 35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Shape 369"/>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70" name="Shape 37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rtl="0">
              <a:spcBef>
                <a:spcPts val="0"/>
              </a:spcBef>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Shape 38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389" name="Shape 38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rtl="0">
              <a:spcBef>
                <a:spcPts val="0"/>
              </a:spcBef>
              <a:buNone/>
            </a:pPr>
            <a:r>
              <a:rPr lang="en">
                <a:solidFill>
                  <a:srgbClr val="FF0000"/>
                </a:solidFill>
              </a:rPr>
              <a:t>you = sender, we = receiver</a:t>
            </a:r>
          </a:p>
          <a:p>
            <a:pPr rtl="0">
              <a:spcBef>
                <a:spcPts val="0"/>
              </a:spcBef>
              <a:buNone/>
            </a:pPr>
            <a:r>
              <a:rPr lang="en"/>
              <a:t>Charge Ben.(beneficiary) = </a:t>
            </a:r>
            <a:r>
              <a:rPr lang="en" sz="1200">
                <a:solidFill>
                  <a:srgbClr val="333333"/>
                </a:solidFill>
                <a:latin typeface="Times New Roman"/>
                <a:ea typeface="Times New Roman"/>
                <a:cs typeface="Times New Roman"/>
                <a:sym typeface="Times New Roman"/>
              </a:rPr>
              <a:t>Senders do not pay any charge. Receiver receives your payment minus all transfer charges.</a:t>
            </a:r>
          </a:p>
          <a:p>
            <a:pPr rtl="0">
              <a:spcBef>
                <a:spcPts val="0"/>
              </a:spcBef>
              <a:buNone/>
            </a:pPr>
            <a:r>
              <a:rPr lang="en"/>
              <a:t>Charge Our = </a:t>
            </a:r>
            <a:r>
              <a:rPr lang="en" sz="1200">
                <a:solidFill>
                  <a:srgbClr val="333333"/>
                </a:solidFill>
                <a:latin typeface="Times New Roman"/>
                <a:ea typeface="Times New Roman"/>
                <a:cs typeface="Times New Roman"/>
                <a:sym typeface="Times New Roman"/>
              </a:rPr>
              <a:t>All fees will be charged to the sender and the receiver gets the full amount that you send. Any charges applied by the receiving bank will be billed to the sender (usually sometime after sending the payment).</a:t>
            </a:r>
          </a:p>
          <a:p>
            <a:pPr rtl="0">
              <a:spcBef>
                <a:spcPts val="0"/>
              </a:spcBef>
              <a:buNone/>
            </a:pPr>
            <a:endParaRPr sz="1200">
              <a:solidFill>
                <a:srgbClr val="333333"/>
              </a:solidFill>
              <a:latin typeface="Times New Roman"/>
              <a:ea typeface="Times New Roman"/>
              <a:cs typeface="Times New Roman"/>
              <a:sym typeface="Times New Roman"/>
            </a:endParaRPr>
          </a:p>
          <a:p>
            <a:pPr lvl="0" rtl="0">
              <a:lnSpc>
                <a:spcPct val="150000"/>
              </a:lnSpc>
              <a:spcBef>
                <a:spcPts val="0"/>
              </a:spcBef>
              <a:buClr>
                <a:schemeClr val="dk1"/>
              </a:buClr>
              <a:buSzPct val="91666"/>
              <a:buFont typeface="Arial"/>
              <a:buNone/>
            </a:pPr>
            <a:r>
              <a:rPr lang="en" sz="1200">
                <a:solidFill>
                  <a:srgbClr val="333333"/>
                </a:solidFill>
                <a:latin typeface="Times New Roman"/>
                <a:ea typeface="Times New Roman"/>
                <a:cs typeface="Times New Roman"/>
                <a:sym typeface="Times New Roman"/>
              </a:rPr>
              <a:t>Please choose option “OUR” as all fees relating to the transfer should be charged to the sender, at the request of the sender. </a:t>
            </a:r>
          </a:p>
          <a:p>
            <a:pPr rtl="0">
              <a:spcBef>
                <a:spcPts val="0"/>
              </a:spcBef>
              <a:buNone/>
            </a:pPr>
            <a:endParaRPr sz="1200">
              <a:solidFill>
                <a:srgbClr val="333333"/>
              </a:solidFill>
              <a:latin typeface="Times New Roman"/>
              <a:ea typeface="Times New Roman"/>
              <a:cs typeface="Times New Roman"/>
              <a:sym typeface="Times New Roman"/>
            </a:endParaRPr>
          </a:p>
          <a:p>
            <a:pPr>
              <a:spcBef>
                <a:spcPts val="0"/>
              </a:spcBef>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Shape 417"/>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18" name="Shape 41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rtl="0">
              <a:spcBef>
                <a:spcPts val="0"/>
              </a:spcBef>
              <a:buNone/>
            </a:pPr>
            <a:r>
              <a:rPr lang="en" u="sng"/>
              <a:t>Global outward: </a:t>
            </a:r>
          </a:p>
          <a:p>
            <a:pPr marL="457200" lvl="0" indent="-228600" rtl="0">
              <a:spcBef>
                <a:spcPts val="0"/>
              </a:spcBef>
              <a:buAutoNum type="arabicPeriod"/>
            </a:pPr>
            <a:r>
              <a:rPr lang="en"/>
              <a:t>charge ben : fee = B500/transfer</a:t>
            </a:r>
          </a:p>
          <a:p>
            <a:pPr marL="457200" lvl="0" indent="-228600" rtl="0">
              <a:spcBef>
                <a:spcPts val="0"/>
              </a:spcBef>
              <a:buAutoNum type="arabicPeriod"/>
            </a:pPr>
            <a:r>
              <a:rPr lang="en"/>
              <a:t>Charge our: depends on the foreign currency</a:t>
            </a:r>
          </a:p>
          <a:p>
            <a:pPr lvl="0">
              <a:spcBef>
                <a:spcPts val="0"/>
              </a:spcBef>
              <a:buNone/>
            </a:pPr>
            <a:r>
              <a:rPr lang="en" u="sng"/>
              <a:t>Global Inward: </a:t>
            </a:r>
            <a:r>
              <a:rPr lang="en"/>
              <a:t>will be charged 0.25% of the inward amount. The lowest fee is B200 and the highest is B500.</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Shape 441"/>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42" name="Shape 442"/>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rtl="0">
              <a:spcBef>
                <a:spcPts val="0"/>
              </a:spcBef>
              <a:buNone/>
            </a:pPr>
            <a:r>
              <a:rPr lang="en"/>
              <a:t>reach the receiver in all over the world -- even for small banks</a:t>
            </a:r>
          </a:p>
          <a:p>
            <a:pPr rtl="0">
              <a:spcBef>
                <a:spcPts val="0"/>
              </a:spcBef>
              <a:buNone/>
            </a:pPr>
            <a:r>
              <a:rPr lang="en"/>
              <a:t>inclusive : </a:t>
            </a:r>
            <a:r>
              <a:rPr lang="en">
                <a:solidFill>
                  <a:schemeClr val="dk1"/>
                </a:solidFill>
                <a:latin typeface="Times New Roman"/>
                <a:ea typeface="Times New Roman"/>
                <a:cs typeface="Times New Roman"/>
                <a:sym typeface="Times New Roman"/>
              </a:rPr>
              <a:t>Access to more than 9 thousand FIs, Market of infrastructure, and corporates in more than 200 countries</a:t>
            </a:r>
          </a:p>
          <a:p>
            <a:pPr rtl="0">
              <a:spcBef>
                <a:spcPts val="0"/>
              </a:spcBef>
              <a:buNone/>
            </a:pPr>
            <a:r>
              <a:rPr lang="en"/>
              <a:t>convenient to customers: </a:t>
            </a:r>
            <a:r>
              <a:rPr lang="en">
                <a:solidFill>
                  <a:schemeClr val="dk1"/>
                </a:solidFill>
                <a:latin typeface="Times New Roman"/>
                <a:ea typeface="Times New Roman"/>
                <a:cs typeface="Times New Roman"/>
                <a:sym typeface="Times New Roman"/>
              </a:rPr>
              <a:t>Fast track investigations resolution on mass payment</a:t>
            </a:r>
          </a:p>
          <a:p>
            <a:pPr marL="457200" lvl="0" indent="-228600" rtl="0">
              <a:lnSpc>
                <a:spcPct val="115000"/>
              </a:lnSpc>
              <a:spcBef>
                <a:spcPts val="0"/>
              </a:spcBef>
              <a:buClr>
                <a:schemeClr val="dk1"/>
              </a:buClr>
              <a:buSzPct val="100000"/>
              <a:buFont typeface="Times New Roman"/>
            </a:pPr>
            <a:r>
              <a:rPr lang="en">
                <a:solidFill>
                  <a:schemeClr val="dk1"/>
                </a:solidFill>
                <a:latin typeface="Times New Roman"/>
                <a:ea typeface="Times New Roman"/>
                <a:cs typeface="Times New Roman"/>
                <a:sym typeface="Times New Roman"/>
              </a:rPr>
              <a:t>increase operational efficiency</a:t>
            </a:r>
          </a:p>
          <a:p>
            <a:pPr marL="457200" lvl="0" indent="-228600" rtl="0">
              <a:lnSpc>
                <a:spcPct val="115000"/>
              </a:lnSpc>
              <a:spcBef>
                <a:spcPts val="0"/>
              </a:spcBef>
              <a:buClr>
                <a:schemeClr val="dk1"/>
              </a:buClr>
              <a:buSzPct val="100000"/>
              <a:buFont typeface="Times New Roman"/>
            </a:pPr>
            <a:r>
              <a:rPr lang="en">
                <a:solidFill>
                  <a:schemeClr val="dk1"/>
                </a:solidFill>
                <a:latin typeface="Times New Roman"/>
                <a:ea typeface="Times New Roman"/>
                <a:cs typeface="Times New Roman"/>
                <a:sym typeface="Times New Roman"/>
              </a:rPr>
              <a:t>Achieve Straight through processing</a:t>
            </a:r>
          </a:p>
          <a:p>
            <a:pPr marL="457200" lvl="0" indent="-228600" rtl="0">
              <a:lnSpc>
                <a:spcPct val="115000"/>
              </a:lnSpc>
              <a:spcBef>
                <a:spcPts val="0"/>
              </a:spcBef>
              <a:buClr>
                <a:schemeClr val="dk1"/>
              </a:buClr>
              <a:buSzPct val="100000"/>
              <a:buFont typeface="Times New Roman"/>
            </a:pPr>
            <a:r>
              <a:rPr lang="en">
                <a:solidFill>
                  <a:schemeClr val="dk1"/>
                </a:solidFill>
                <a:latin typeface="Times New Roman"/>
                <a:ea typeface="Times New Roman"/>
                <a:cs typeface="Times New Roman"/>
                <a:sym typeface="Times New Roman"/>
              </a:rPr>
              <a:t>Reduce operational cost</a:t>
            </a:r>
          </a:p>
          <a:p>
            <a:pPr marL="457200" lvl="0" indent="-228600" rtl="0">
              <a:lnSpc>
                <a:spcPct val="115000"/>
              </a:lnSpc>
              <a:spcBef>
                <a:spcPts val="0"/>
              </a:spcBef>
              <a:buClr>
                <a:schemeClr val="dk1"/>
              </a:buClr>
              <a:buSzPct val="100000"/>
              <a:buFont typeface="Times New Roman"/>
            </a:pPr>
            <a:r>
              <a:rPr lang="en">
                <a:solidFill>
                  <a:schemeClr val="dk1"/>
                </a:solidFill>
                <a:latin typeface="Times New Roman"/>
                <a:ea typeface="Times New Roman"/>
                <a:cs typeface="Times New Roman"/>
                <a:sym typeface="Times New Roman"/>
              </a:rPr>
              <a:t>Eliminate annual maintenance concerns</a:t>
            </a:r>
          </a:p>
          <a:p>
            <a:pPr marL="457200" lvl="0" indent="-228600" rtl="0">
              <a:lnSpc>
                <a:spcPct val="115000"/>
              </a:lnSpc>
              <a:spcBef>
                <a:spcPts val="0"/>
              </a:spcBef>
              <a:buClr>
                <a:schemeClr val="dk1"/>
              </a:buClr>
              <a:buSzPct val="100000"/>
              <a:buFont typeface="Times New Roman"/>
            </a:pPr>
            <a:r>
              <a:rPr lang="en">
                <a:solidFill>
                  <a:schemeClr val="dk1"/>
                </a:solidFill>
                <a:latin typeface="Times New Roman"/>
                <a:ea typeface="Times New Roman"/>
                <a:cs typeface="Times New Roman"/>
                <a:sym typeface="Times New Roman"/>
              </a:rPr>
              <a:t>Reach the receivers in all over the world</a:t>
            </a:r>
          </a:p>
          <a:p>
            <a:pPr marL="457200" lvl="0" indent="-228600" rtl="0">
              <a:lnSpc>
                <a:spcPct val="115000"/>
              </a:lnSpc>
              <a:spcBef>
                <a:spcPts val="0"/>
              </a:spcBef>
              <a:buClr>
                <a:schemeClr val="dk1"/>
              </a:buClr>
              <a:buSzPct val="100000"/>
              <a:buFont typeface="Times New Roman"/>
            </a:pPr>
            <a:r>
              <a:rPr lang="en">
                <a:solidFill>
                  <a:schemeClr val="dk1"/>
                </a:solidFill>
                <a:latin typeface="Times New Roman"/>
                <a:ea typeface="Times New Roman"/>
                <a:cs typeface="Times New Roman"/>
                <a:sym typeface="Times New Roman"/>
              </a:rPr>
              <a:t>Inclusive</a:t>
            </a:r>
          </a:p>
          <a:p>
            <a:pPr marL="457200" lvl="0" indent="-228600">
              <a:lnSpc>
                <a:spcPct val="115000"/>
              </a:lnSpc>
              <a:spcBef>
                <a:spcPts val="0"/>
              </a:spcBef>
              <a:buClr>
                <a:schemeClr val="dk1"/>
              </a:buClr>
              <a:buSzPct val="100000"/>
              <a:buFont typeface="Times New Roman"/>
            </a:pPr>
            <a:r>
              <a:rPr lang="en">
                <a:solidFill>
                  <a:schemeClr val="dk1"/>
                </a:solidFill>
                <a:latin typeface="Times New Roman"/>
                <a:ea typeface="Times New Roman"/>
                <a:cs typeface="Times New Roman"/>
                <a:sym typeface="Times New Roman"/>
              </a:rPr>
              <a:t>Convenient to customers</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Shape 452"/>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53" name="Shape 45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lnSpc>
                <a:spcPct val="115000"/>
              </a:lnSpc>
              <a:spcBef>
                <a:spcPts val="0"/>
              </a:spcBef>
              <a:spcAft>
                <a:spcPts val="1600"/>
              </a:spcAft>
              <a:buClr>
                <a:schemeClr val="dk1"/>
              </a:buClr>
              <a:buSzPct val="91666"/>
              <a:buFont typeface="Arial"/>
              <a:buNone/>
            </a:pPr>
            <a:r>
              <a:rPr lang="en" sz="1150">
                <a:solidFill>
                  <a:schemeClr val="dk1"/>
                </a:solidFill>
              </a:rPr>
              <a:t>As powerful as SWIFT is, keep in mind that it is only a messaging system—SWIFT does not hold any funds or securities, nor does it manage client accounts.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Shape 458"/>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59" name="Shape 45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Shape 464"/>
          <p:cNvSpPr>
            <a:spLocks noGrp="1" noRot="1" noChangeAspect="1"/>
          </p:cNvSpPr>
          <p:nvPr>
            <p:ph type="sldImg" idx="2"/>
          </p:nvPr>
        </p:nvSpPr>
        <p:spPr>
          <a:xfrm>
            <a:off x="3813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65" name="Shape 46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8"/>
        <p:cNvGrpSpPr/>
        <p:nvPr/>
      </p:nvGrpSpPr>
      <p:grpSpPr>
        <a:xfrm>
          <a:off x="0" y="0"/>
          <a:ext cx="0" cy="0"/>
          <a:chOff x="0" y="0"/>
          <a:chExt cx="0" cy="0"/>
        </a:xfrm>
      </p:grpSpPr>
      <p:sp>
        <p:nvSpPr>
          <p:cNvPr id="9" name="Shape 9"/>
          <p:cNvSpPr txBox="1">
            <a:spLocks noGrp="1"/>
          </p:cNvSpPr>
          <p:nvPr>
            <p:ph type="ctrTitle"/>
          </p:nvPr>
        </p:nvSpPr>
        <p:spPr>
          <a:xfrm>
            <a:off x="311708" y="744575"/>
            <a:ext cx="8520599" cy="2052599"/>
          </a:xfrm>
          <a:prstGeom prst="rect">
            <a:avLst/>
          </a:prstGeom>
        </p:spPr>
        <p:txBody>
          <a:bodyPr lIns="91425" tIns="91425" rIns="91425" bIns="91425" anchor="b" anchorCtr="0"/>
          <a:lstStyle>
            <a:lvl1pPr algn="ctr">
              <a:spcBef>
                <a:spcPts val="0"/>
              </a:spcBef>
              <a:buSzPct val="100000"/>
              <a:defRPr sz="5200"/>
            </a:lvl1pPr>
            <a:lvl2pPr algn="ctr">
              <a:spcBef>
                <a:spcPts val="0"/>
              </a:spcBef>
              <a:buSzPct val="100000"/>
              <a:defRPr sz="5200"/>
            </a:lvl2pPr>
            <a:lvl3pPr algn="ctr">
              <a:spcBef>
                <a:spcPts val="0"/>
              </a:spcBef>
              <a:buSzPct val="100000"/>
              <a:defRPr sz="5200"/>
            </a:lvl3pPr>
            <a:lvl4pPr algn="ctr">
              <a:spcBef>
                <a:spcPts val="0"/>
              </a:spcBef>
              <a:buSzPct val="100000"/>
              <a:defRPr sz="5200"/>
            </a:lvl4pPr>
            <a:lvl5pPr algn="ctr">
              <a:spcBef>
                <a:spcPts val="0"/>
              </a:spcBef>
              <a:buSzPct val="100000"/>
              <a:defRPr sz="5200"/>
            </a:lvl5pPr>
            <a:lvl6pPr algn="ctr">
              <a:spcBef>
                <a:spcPts val="0"/>
              </a:spcBef>
              <a:buSzPct val="100000"/>
              <a:defRPr sz="5200"/>
            </a:lvl6pPr>
            <a:lvl7pPr algn="ctr">
              <a:spcBef>
                <a:spcPts val="0"/>
              </a:spcBef>
              <a:buSzPct val="100000"/>
              <a:defRPr sz="5200"/>
            </a:lvl7pPr>
            <a:lvl8pPr algn="ctr">
              <a:spcBef>
                <a:spcPts val="0"/>
              </a:spcBef>
              <a:buSzPct val="100000"/>
              <a:defRPr sz="5200"/>
            </a:lvl8pPr>
            <a:lvl9pPr algn="ctr">
              <a:spcBef>
                <a:spcPts val="0"/>
              </a:spcBef>
              <a:buSzPct val="100000"/>
              <a:defRPr sz="5200"/>
            </a:lvl9pPr>
          </a:lstStyle>
          <a:p>
            <a:endParaRPr/>
          </a:p>
        </p:txBody>
      </p:sp>
      <p:sp>
        <p:nvSpPr>
          <p:cNvPr id="10" name="Shape 10"/>
          <p:cNvSpPr txBox="1">
            <a:spLocks noGrp="1"/>
          </p:cNvSpPr>
          <p:nvPr>
            <p:ph type="subTitle" idx="1"/>
          </p:nvPr>
        </p:nvSpPr>
        <p:spPr>
          <a:xfrm>
            <a:off x="311700" y="2834125"/>
            <a:ext cx="8520599" cy="792600"/>
          </a:xfrm>
          <a:prstGeom prst="rect">
            <a:avLst/>
          </a:prstGeom>
        </p:spPr>
        <p:txBody>
          <a:bodyPr lIns="91425" tIns="91425" rIns="91425" bIns="91425" anchor="t" anchorCtr="0"/>
          <a:lstStyle>
            <a:lvl1pPr algn="ctr">
              <a:lnSpc>
                <a:spcPct val="100000"/>
              </a:lnSpc>
              <a:spcBef>
                <a:spcPts val="0"/>
              </a:spcBef>
              <a:spcAft>
                <a:spcPts val="0"/>
              </a:spcAft>
              <a:buSzPct val="100000"/>
              <a:buNone/>
              <a:defRPr sz="2800"/>
            </a:lvl1pPr>
            <a:lvl2pPr algn="ctr">
              <a:lnSpc>
                <a:spcPct val="100000"/>
              </a:lnSpc>
              <a:spcBef>
                <a:spcPts val="0"/>
              </a:spcBef>
              <a:spcAft>
                <a:spcPts val="0"/>
              </a:spcAft>
              <a:buSzPct val="100000"/>
              <a:buNone/>
              <a:defRPr sz="2800"/>
            </a:lvl2pPr>
            <a:lvl3pPr algn="ctr">
              <a:lnSpc>
                <a:spcPct val="100000"/>
              </a:lnSpc>
              <a:spcBef>
                <a:spcPts val="0"/>
              </a:spcBef>
              <a:spcAft>
                <a:spcPts val="0"/>
              </a:spcAft>
              <a:buSzPct val="100000"/>
              <a:buNone/>
              <a:defRPr sz="2800"/>
            </a:lvl3pPr>
            <a:lvl4pPr algn="ctr">
              <a:lnSpc>
                <a:spcPct val="100000"/>
              </a:lnSpc>
              <a:spcBef>
                <a:spcPts val="0"/>
              </a:spcBef>
              <a:spcAft>
                <a:spcPts val="0"/>
              </a:spcAft>
              <a:buSzPct val="100000"/>
              <a:buNone/>
              <a:defRPr sz="2800"/>
            </a:lvl4pPr>
            <a:lvl5pPr algn="ctr">
              <a:lnSpc>
                <a:spcPct val="100000"/>
              </a:lnSpc>
              <a:spcBef>
                <a:spcPts val="0"/>
              </a:spcBef>
              <a:spcAft>
                <a:spcPts val="0"/>
              </a:spcAft>
              <a:buSzPct val="100000"/>
              <a:buNone/>
              <a:defRPr sz="2800"/>
            </a:lvl5pPr>
            <a:lvl6pPr algn="ctr">
              <a:lnSpc>
                <a:spcPct val="100000"/>
              </a:lnSpc>
              <a:spcBef>
                <a:spcPts val="0"/>
              </a:spcBef>
              <a:spcAft>
                <a:spcPts val="0"/>
              </a:spcAft>
              <a:buSzPct val="100000"/>
              <a:buNone/>
              <a:defRPr sz="2800"/>
            </a:lvl6pPr>
            <a:lvl7pPr algn="ctr">
              <a:lnSpc>
                <a:spcPct val="100000"/>
              </a:lnSpc>
              <a:spcBef>
                <a:spcPts val="0"/>
              </a:spcBef>
              <a:spcAft>
                <a:spcPts val="0"/>
              </a:spcAft>
              <a:buSzPct val="100000"/>
              <a:buNone/>
              <a:defRPr sz="2800"/>
            </a:lvl7pPr>
            <a:lvl8pPr algn="ctr">
              <a:lnSpc>
                <a:spcPct val="100000"/>
              </a:lnSpc>
              <a:spcBef>
                <a:spcPts val="0"/>
              </a:spcBef>
              <a:spcAft>
                <a:spcPts val="0"/>
              </a:spcAft>
              <a:buSzPct val="100000"/>
              <a:buNone/>
              <a:defRPr sz="2800"/>
            </a:lvl8pPr>
            <a:lvl9pPr algn="ctr">
              <a:lnSpc>
                <a:spcPct val="100000"/>
              </a:lnSpc>
              <a:spcBef>
                <a:spcPts val="0"/>
              </a:spcBef>
              <a:spcAft>
                <a:spcPts val="0"/>
              </a:spcAft>
              <a:buSzPct val="100000"/>
              <a:buNone/>
              <a:defRPr sz="2800"/>
            </a:lvl9pPr>
          </a:lstStyle>
          <a:p>
            <a:endParaRPr/>
          </a:p>
        </p:txBody>
      </p:sp>
      <p:sp>
        <p:nvSpPr>
          <p:cNvPr id="11" name="Shape 11"/>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a:spcBef>
                <a:spcPts val="0"/>
              </a:spcBef>
              <a:buNone/>
            </a:pPr>
            <a:fld id="{00000000-1234-1234-1234-123412341234}" type="slidenum">
              <a:rPr lang="en"/>
              <a:t>‹#›</a:t>
            </a:fld>
            <a:endParaRPr lang="e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cSld name="Section Title">
    <p:spTree>
      <p:nvGrpSpPr>
        <p:cNvPr id="1" name="Shape 12"/>
        <p:cNvGrpSpPr/>
        <p:nvPr/>
      </p:nvGrpSpPr>
      <p:grpSpPr>
        <a:xfrm>
          <a:off x="0" y="0"/>
          <a:ext cx="0" cy="0"/>
          <a:chOff x="0" y="0"/>
          <a:chExt cx="0" cy="0"/>
        </a:xfrm>
      </p:grpSpPr>
      <p:sp>
        <p:nvSpPr>
          <p:cNvPr id="13" name="Shape 13"/>
          <p:cNvSpPr txBox="1">
            <a:spLocks noGrp="1"/>
          </p:cNvSpPr>
          <p:nvPr>
            <p:ph type="title"/>
          </p:nvPr>
        </p:nvSpPr>
        <p:spPr>
          <a:xfrm>
            <a:off x="311700" y="2150850"/>
            <a:ext cx="8520599" cy="841800"/>
          </a:xfrm>
          <a:prstGeom prst="rect">
            <a:avLst/>
          </a:prstGeom>
        </p:spPr>
        <p:txBody>
          <a:bodyPr lIns="91425" tIns="91425" rIns="91425" bIns="91425" anchor="ctr" anchorCtr="0"/>
          <a:lstStyle>
            <a:lvl1pPr algn="ctr">
              <a:spcBef>
                <a:spcPts val="0"/>
              </a:spcBef>
              <a:buSzPct val="100000"/>
              <a:defRPr sz="3600"/>
            </a:lvl1pPr>
            <a:lvl2pPr algn="ctr">
              <a:spcBef>
                <a:spcPts val="0"/>
              </a:spcBef>
              <a:buSzPct val="100000"/>
              <a:defRPr sz="3600"/>
            </a:lvl2pPr>
            <a:lvl3pPr algn="ctr">
              <a:spcBef>
                <a:spcPts val="0"/>
              </a:spcBef>
              <a:buSzPct val="100000"/>
              <a:defRPr sz="3600"/>
            </a:lvl3pPr>
            <a:lvl4pPr algn="ctr">
              <a:spcBef>
                <a:spcPts val="0"/>
              </a:spcBef>
              <a:buSzPct val="100000"/>
              <a:defRPr sz="3600"/>
            </a:lvl4pPr>
            <a:lvl5pPr algn="ctr">
              <a:spcBef>
                <a:spcPts val="0"/>
              </a:spcBef>
              <a:buSzPct val="100000"/>
              <a:defRPr sz="3600"/>
            </a:lvl5pPr>
            <a:lvl6pPr algn="ctr">
              <a:spcBef>
                <a:spcPts val="0"/>
              </a:spcBef>
              <a:buSzPct val="100000"/>
              <a:defRPr sz="3600"/>
            </a:lvl6pPr>
            <a:lvl7pPr algn="ctr">
              <a:spcBef>
                <a:spcPts val="0"/>
              </a:spcBef>
              <a:buSzPct val="100000"/>
              <a:defRPr sz="3600"/>
            </a:lvl7pPr>
            <a:lvl8pPr algn="ctr">
              <a:spcBef>
                <a:spcPts val="0"/>
              </a:spcBef>
              <a:buSzPct val="100000"/>
              <a:defRPr sz="3600"/>
            </a:lvl8pPr>
            <a:lvl9pPr algn="ctr">
              <a:spcBef>
                <a:spcPts val="0"/>
              </a:spcBef>
              <a:buSzPct val="100000"/>
              <a:defRPr sz="3600"/>
            </a:lvl9pPr>
          </a:lstStyle>
          <a:p>
            <a:endParaRPr/>
          </a:p>
        </p:txBody>
      </p:sp>
      <p:sp>
        <p:nvSpPr>
          <p:cNvPr id="14" name="Shape 14"/>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a:spcBef>
                <a:spcPts val="0"/>
              </a:spcBef>
              <a:buNone/>
            </a:pPr>
            <a:fld id="{00000000-1234-1234-1234-123412341234}" type="slidenum">
              <a:rPr lang="en"/>
              <a:t>‹#›</a:t>
            </a:fld>
            <a:endParaRPr lang="e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5"/>
        <p:cNvGrpSpPr/>
        <p:nvPr/>
      </p:nvGrpSpPr>
      <p:grpSpPr>
        <a:xfrm>
          <a:off x="0" y="0"/>
          <a:ext cx="0" cy="0"/>
          <a:chOff x="0" y="0"/>
          <a:chExt cx="0" cy="0"/>
        </a:xfrm>
      </p:grpSpPr>
      <p:sp>
        <p:nvSpPr>
          <p:cNvPr id="16" name="Shape 16"/>
          <p:cNvSpPr txBox="1">
            <a:spLocks noGrp="1"/>
          </p:cNvSpPr>
          <p:nvPr>
            <p:ph type="title"/>
          </p:nvPr>
        </p:nvSpPr>
        <p:spPr>
          <a:xfrm>
            <a:off x="311700" y="445025"/>
            <a:ext cx="8520599" cy="572699"/>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7" name="Shape 17"/>
          <p:cNvSpPr txBox="1">
            <a:spLocks noGrp="1"/>
          </p:cNvSpPr>
          <p:nvPr>
            <p:ph type="body" idx="1"/>
          </p:nvPr>
        </p:nvSpPr>
        <p:spPr>
          <a:xfrm>
            <a:off x="311700" y="1152475"/>
            <a:ext cx="8520599" cy="3416400"/>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8" name="Shape 18"/>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a:spcBef>
                <a:spcPts val="0"/>
              </a:spcBef>
              <a:buNone/>
            </a:pPr>
            <a:fld id="{00000000-1234-1234-1234-123412341234}" type="slidenum">
              <a:rPr lang="en"/>
              <a:t>‹#›</a:t>
            </a:fld>
            <a:endParaRPr lang="e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19"/>
        <p:cNvGrpSpPr/>
        <p:nvPr/>
      </p:nvGrpSpPr>
      <p:grpSpPr>
        <a:xfrm>
          <a:off x="0" y="0"/>
          <a:ext cx="0" cy="0"/>
          <a:chOff x="0" y="0"/>
          <a:chExt cx="0" cy="0"/>
        </a:xfrm>
      </p:grpSpPr>
      <p:sp>
        <p:nvSpPr>
          <p:cNvPr id="20" name="Shape 20"/>
          <p:cNvSpPr txBox="1">
            <a:spLocks noGrp="1"/>
          </p:cNvSpPr>
          <p:nvPr>
            <p:ph type="title"/>
          </p:nvPr>
        </p:nvSpPr>
        <p:spPr>
          <a:xfrm>
            <a:off x="311700" y="445025"/>
            <a:ext cx="8520599" cy="572699"/>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21" name="Shape 21"/>
          <p:cNvSpPr txBox="1">
            <a:spLocks noGrp="1"/>
          </p:cNvSpPr>
          <p:nvPr>
            <p:ph type="body" idx="1"/>
          </p:nvPr>
        </p:nvSpPr>
        <p:spPr>
          <a:xfrm>
            <a:off x="311700" y="1152475"/>
            <a:ext cx="3999899" cy="3416400"/>
          </a:xfrm>
          <a:prstGeom prst="rect">
            <a:avLst/>
          </a:prstGeom>
        </p:spPr>
        <p:txBody>
          <a:bodyPr lIns="91425" tIns="91425" rIns="91425" bIns="91425" anchor="t" anchorCtr="0"/>
          <a:lstStyle>
            <a:lvl1pPr>
              <a:spcBef>
                <a:spcPts val="0"/>
              </a:spcBef>
              <a:buSzPct val="100000"/>
              <a:defRPr sz="1400"/>
            </a:lvl1pPr>
            <a:lvl2pPr>
              <a:spcBef>
                <a:spcPts val="0"/>
              </a:spcBef>
              <a:buSzPct val="100000"/>
              <a:defRPr sz="1200"/>
            </a:lvl2pPr>
            <a:lvl3pPr>
              <a:spcBef>
                <a:spcPts val="0"/>
              </a:spcBef>
              <a:buSzPct val="100000"/>
              <a:defRPr sz="1200"/>
            </a:lvl3pPr>
            <a:lvl4pPr>
              <a:spcBef>
                <a:spcPts val="0"/>
              </a:spcBef>
              <a:buSzPct val="100000"/>
              <a:defRPr sz="1200"/>
            </a:lvl4pPr>
            <a:lvl5pPr>
              <a:spcBef>
                <a:spcPts val="0"/>
              </a:spcBef>
              <a:buSzPct val="100000"/>
              <a:defRPr sz="1200"/>
            </a:lvl5pPr>
            <a:lvl6pPr>
              <a:spcBef>
                <a:spcPts val="0"/>
              </a:spcBef>
              <a:buSzPct val="100000"/>
              <a:defRPr sz="1200"/>
            </a:lvl6pPr>
            <a:lvl7pPr>
              <a:spcBef>
                <a:spcPts val="0"/>
              </a:spcBef>
              <a:buSzPct val="100000"/>
              <a:defRPr sz="1200"/>
            </a:lvl7pPr>
            <a:lvl8pPr>
              <a:spcBef>
                <a:spcPts val="0"/>
              </a:spcBef>
              <a:buSzPct val="100000"/>
              <a:defRPr sz="1200"/>
            </a:lvl8pPr>
            <a:lvl9pPr>
              <a:spcBef>
                <a:spcPts val="0"/>
              </a:spcBef>
              <a:buSzPct val="100000"/>
              <a:defRPr sz="1200"/>
            </a:lvl9pPr>
          </a:lstStyle>
          <a:p>
            <a:endParaRPr/>
          </a:p>
        </p:txBody>
      </p:sp>
      <p:sp>
        <p:nvSpPr>
          <p:cNvPr id="22" name="Shape 22"/>
          <p:cNvSpPr txBox="1">
            <a:spLocks noGrp="1"/>
          </p:cNvSpPr>
          <p:nvPr>
            <p:ph type="body" idx="2"/>
          </p:nvPr>
        </p:nvSpPr>
        <p:spPr>
          <a:xfrm>
            <a:off x="4832400" y="1152475"/>
            <a:ext cx="3999899" cy="3416400"/>
          </a:xfrm>
          <a:prstGeom prst="rect">
            <a:avLst/>
          </a:prstGeom>
        </p:spPr>
        <p:txBody>
          <a:bodyPr lIns="91425" tIns="91425" rIns="91425" bIns="91425" anchor="t" anchorCtr="0"/>
          <a:lstStyle>
            <a:lvl1pPr>
              <a:spcBef>
                <a:spcPts val="0"/>
              </a:spcBef>
              <a:buSzPct val="100000"/>
              <a:defRPr sz="1400"/>
            </a:lvl1pPr>
            <a:lvl2pPr>
              <a:spcBef>
                <a:spcPts val="0"/>
              </a:spcBef>
              <a:buSzPct val="100000"/>
              <a:defRPr sz="1200"/>
            </a:lvl2pPr>
            <a:lvl3pPr>
              <a:spcBef>
                <a:spcPts val="0"/>
              </a:spcBef>
              <a:buSzPct val="100000"/>
              <a:defRPr sz="1200"/>
            </a:lvl3pPr>
            <a:lvl4pPr>
              <a:spcBef>
                <a:spcPts val="0"/>
              </a:spcBef>
              <a:buSzPct val="100000"/>
              <a:defRPr sz="1200"/>
            </a:lvl4pPr>
            <a:lvl5pPr>
              <a:spcBef>
                <a:spcPts val="0"/>
              </a:spcBef>
              <a:buSzPct val="100000"/>
              <a:defRPr sz="1200"/>
            </a:lvl5pPr>
            <a:lvl6pPr>
              <a:spcBef>
                <a:spcPts val="0"/>
              </a:spcBef>
              <a:buSzPct val="100000"/>
              <a:defRPr sz="1200"/>
            </a:lvl6pPr>
            <a:lvl7pPr>
              <a:spcBef>
                <a:spcPts val="0"/>
              </a:spcBef>
              <a:buSzPct val="100000"/>
              <a:defRPr sz="1200"/>
            </a:lvl7pPr>
            <a:lvl8pPr>
              <a:spcBef>
                <a:spcPts val="0"/>
              </a:spcBef>
              <a:buSzPct val="100000"/>
              <a:defRPr sz="1200"/>
            </a:lvl8pPr>
            <a:lvl9pPr>
              <a:spcBef>
                <a:spcPts val="0"/>
              </a:spcBef>
              <a:buSzPct val="100000"/>
              <a:defRPr sz="1200"/>
            </a:lvl9pPr>
          </a:lstStyle>
          <a:p>
            <a:endParaRPr/>
          </a:p>
        </p:txBody>
      </p:sp>
      <p:sp>
        <p:nvSpPr>
          <p:cNvPr id="23" name="Shape 23"/>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a:spcBef>
                <a:spcPts val="0"/>
              </a:spcBef>
              <a:buNone/>
            </a:pPr>
            <a:fld id="{00000000-1234-1234-1234-123412341234}" type="slidenum">
              <a:rPr lang="en"/>
              <a:t>‹#›</a:t>
            </a:fld>
            <a:endParaRPr lang="e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4"/>
        <p:cNvGrpSpPr/>
        <p:nvPr/>
      </p:nvGrpSpPr>
      <p:grpSpPr>
        <a:xfrm>
          <a:off x="0" y="0"/>
          <a:ext cx="0" cy="0"/>
          <a:chOff x="0" y="0"/>
          <a:chExt cx="0" cy="0"/>
        </a:xfrm>
      </p:grpSpPr>
      <p:sp>
        <p:nvSpPr>
          <p:cNvPr id="25" name="Shape 25"/>
          <p:cNvSpPr txBox="1">
            <a:spLocks noGrp="1"/>
          </p:cNvSpPr>
          <p:nvPr>
            <p:ph type="title"/>
          </p:nvPr>
        </p:nvSpPr>
        <p:spPr>
          <a:xfrm>
            <a:off x="311700" y="445025"/>
            <a:ext cx="8520599" cy="572699"/>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26" name="Shape 26"/>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a:spcBef>
                <a:spcPts val="0"/>
              </a:spcBef>
              <a:buNone/>
            </a:pPr>
            <a:fld id="{00000000-1234-1234-1234-123412341234}" type="slidenum">
              <a:rPr lang="en"/>
              <a:t>‹#›</a:t>
            </a:fld>
            <a:endParaRPr lang="e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One Column Text">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311700" y="555600"/>
            <a:ext cx="2807999" cy="755699"/>
          </a:xfrm>
          <a:prstGeom prst="rect">
            <a:avLst/>
          </a:prstGeom>
        </p:spPr>
        <p:txBody>
          <a:bodyPr lIns="91425" tIns="91425" rIns="91425" bIns="91425" anchor="b" anchorCtr="0"/>
          <a:lstStyle>
            <a:lvl1pPr>
              <a:spcBef>
                <a:spcPts val="0"/>
              </a:spcBef>
              <a:buSzPct val="100000"/>
              <a:defRPr sz="2400"/>
            </a:lvl1pPr>
            <a:lvl2pPr>
              <a:spcBef>
                <a:spcPts val="0"/>
              </a:spcBef>
              <a:buSzPct val="100000"/>
              <a:defRPr sz="2400"/>
            </a:lvl2pPr>
            <a:lvl3pPr>
              <a:spcBef>
                <a:spcPts val="0"/>
              </a:spcBef>
              <a:buSzPct val="100000"/>
              <a:defRPr sz="2400"/>
            </a:lvl3pPr>
            <a:lvl4pPr>
              <a:spcBef>
                <a:spcPts val="0"/>
              </a:spcBef>
              <a:buSzPct val="100000"/>
              <a:defRPr sz="2400"/>
            </a:lvl4pPr>
            <a:lvl5pPr>
              <a:spcBef>
                <a:spcPts val="0"/>
              </a:spcBef>
              <a:buSzPct val="100000"/>
              <a:defRPr sz="2400"/>
            </a:lvl5pPr>
            <a:lvl6pPr>
              <a:spcBef>
                <a:spcPts val="0"/>
              </a:spcBef>
              <a:buSzPct val="100000"/>
              <a:defRPr sz="2400"/>
            </a:lvl6pPr>
            <a:lvl7pPr>
              <a:spcBef>
                <a:spcPts val="0"/>
              </a:spcBef>
              <a:buSzPct val="100000"/>
              <a:defRPr sz="2400"/>
            </a:lvl7pPr>
            <a:lvl8pPr>
              <a:spcBef>
                <a:spcPts val="0"/>
              </a:spcBef>
              <a:buSzPct val="100000"/>
              <a:defRPr sz="2400"/>
            </a:lvl8pPr>
            <a:lvl9pPr>
              <a:spcBef>
                <a:spcPts val="0"/>
              </a:spcBef>
              <a:buSzPct val="100000"/>
              <a:defRPr sz="2400"/>
            </a:lvl9pPr>
          </a:lstStyle>
          <a:p>
            <a:endParaRPr/>
          </a:p>
        </p:txBody>
      </p:sp>
      <p:sp>
        <p:nvSpPr>
          <p:cNvPr id="29" name="Shape 29"/>
          <p:cNvSpPr txBox="1">
            <a:spLocks noGrp="1"/>
          </p:cNvSpPr>
          <p:nvPr>
            <p:ph type="body" idx="1"/>
          </p:nvPr>
        </p:nvSpPr>
        <p:spPr>
          <a:xfrm>
            <a:off x="311700" y="1389600"/>
            <a:ext cx="2807999" cy="3179400"/>
          </a:xfrm>
          <a:prstGeom prst="rect">
            <a:avLst/>
          </a:prstGeom>
        </p:spPr>
        <p:txBody>
          <a:bodyPr lIns="91425" tIns="91425" rIns="91425" bIns="91425" anchor="t" anchorCtr="0"/>
          <a:lstStyle>
            <a:lvl1pPr>
              <a:spcBef>
                <a:spcPts val="0"/>
              </a:spcBef>
              <a:buSzPct val="100000"/>
              <a:defRPr sz="1200"/>
            </a:lvl1pPr>
            <a:lvl2pPr>
              <a:spcBef>
                <a:spcPts val="0"/>
              </a:spcBef>
              <a:buSzPct val="100000"/>
              <a:defRPr sz="1200"/>
            </a:lvl2pPr>
            <a:lvl3pPr>
              <a:spcBef>
                <a:spcPts val="0"/>
              </a:spcBef>
              <a:buSzPct val="100000"/>
              <a:defRPr sz="1200"/>
            </a:lvl3pPr>
            <a:lvl4pPr>
              <a:spcBef>
                <a:spcPts val="0"/>
              </a:spcBef>
              <a:buSzPct val="100000"/>
              <a:defRPr sz="1200"/>
            </a:lvl4pPr>
            <a:lvl5pPr>
              <a:spcBef>
                <a:spcPts val="0"/>
              </a:spcBef>
              <a:buSzPct val="100000"/>
              <a:defRPr sz="1200"/>
            </a:lvl5pPr>
            <a:lvl6pPr>
              <a:spcBef>
                <a:spcPts val="0"/>
              </a:spcBef>
              <a:buSzPct val="100000"/>
              <a:defRPr sz="1200"/>
            </a:lvl6pPr>
            <a:lvl7pPr>
              <a:spcBef>
                <a:spcPts val="0"/>
              </a:spcBef>
              <a:buSzPct val="100000"/>
              <a:defRPr sz="1200"/>
            </a:lvl7pPr>
            <a:lvl8pPr>
              <a:spcBef>
                <a:spcPts val="0"/>
              </a:spcBef>
              <a:buSzPct val="100000"/>
              <a:defRPr sz="1200"/>
            </a:lvl8pPr>
            <a:lvl9pPr>
              <a:spcBef>
                <a:spcPts val="0"/>
              </a:spcBef>
              <a:buSzPct val="100000"/>
              <a:defRPr sz="1200"/>
            </a:lvl9pPr>
          </a:lstStyle>
          <a:p>
            <a:endParaRPr/>
          </a:p>
        </p:txBody>
      </p:sp>
      <p:sp>
        <p:nvSpPr>
          <p:cNvPr id="30" name="Shape 30"/>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a:spcBef>
                <a:spcPts val="0"/>
              </a:spcBef>
              <a:buNone/>
            </a:pPr>
            <a:fld id="{00000000-1234-1234-1234-123412341234}" type="slidenum">
              <a:rPr lang="en"/>
              <a:t>‹#›</a:t>
            </a:fld>
            <a:endParaRPr lang="e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Main Point">
    <p:spTree>
      <p:nvGrpSpPr>
        <p:cNvPr id="1" name="Shape 31"/>
        <p:cNvGrpSpPr/>
        <p:nvPr/>
      </p:nvGrpSpPr>
      <p:grpSpPr>
        <a:xfrm>
          <a:off x="0" y="0"/>
          <a:ext cx="0" cy="0"/>
          <a:chOff x="0" y="0"/>
          <a:chExt cx="0" cy="0"/>
        </a:xfrm>
      </p:grpSpPr>
      <p:sp>
        <p:nvSpPr>
          <p:cNvPr id="32" name="Shape 32"/>
          <p:cNvSpPr txBox="1">
            <a:spLocks noGrp="1"/>
          </p:cNvSpPr>
          <p:nvPr>
            <p:ph type="title"/>
          </p:nvPr>
        </p:nvSpPr>
        <p:spPr>
          <a:xfrm>
            <a:off x="490250" y="450150"/>
            <a:ext cx="6367800" cy="4090800"/>
          </a:xfrm>
          <a:prstGeom prst="rect">
            <a:avLst/>
          </a:prstGeom>
        </p:spPr>
        <p:txBody>
          <a:bodyPr lIns="91425" tIns="91425" rIns="91425" bIns="91425" anchor="ctr" anchorCtr="0"/>
          <a:lstStyle>
            <a:lvl1pPr>
              <a:spcBef>
                <a:spcPts val="0"/>
              </a:spcBef>
              <a:buSzPct val="100000"/>
              <a:defRPr sz="4800"/>
            </a:lvl1pPr>
            <a:lvl2pPr>
              <a:spcBef>
                <a:spcPts val="0"/>
              </a:spcBef>
              <a:buSzPct val="100000"/>
              <a:defRPr sz="4800"/>
            </a:lvl2pPr>
            <a:lvl3pPr>
              <a:spcBef>
                <a:spcPts val="0"/>
              </a:spcBef>
              <a:buSzPct val="100000"/>
              <a:defRPr sz="4800"/>
            </a:lvl3pPr>
            <a:lvl4pPr>
              <a:spcBef>
                <a:spcPts val="0"/>
              </a:spcBef>
              <a:buSzPct val="100000"/>
              <a:defRPr sz="4800"/>
            </a:lvl4pPr>
            <a:lvl5pPr>
              <a:spcBef>
                <a:spcPts val="0"/>
              </a:spcBef>
              <a:buSzPct val="100000"/>
              <a:defRPr sz="4800"/>
            </a:lvl5pPr>
            <a:lvl6pPr>
              <a:spcBef>
                <a:spcPts val="0"/>
              </a:spcBef>
              <a:buSzPct val="100000"/>
              <a:defRPr sz="4800"/>
            </a:lvl6pPr>
            <a:lvl7pPr>
              <a:spcBef>
                <a:spcPts val="0"/>
              </a:spcBef>
              <a:buSzPct val="100000"/>
              <a:defRPr sz="4800"/>
            </a:lvl7pPr>
            <a:lvl8pPr>
              <a:spcBef>
                <a:spcPts val="0"/>
              </a:spcBef>
              <a:buSzPct val="100000"/>
              <a:defRPr sz="4800"/>
            </a:lvl8pPr>
            <a:lvl9pPr>
              <a:spcBef>
                <a:spcPts val="0"/>
              </a:spcBef>
              <a:buSzPct val="100000"/>
              <a:defRPr sz="4800"/>
            </a:lvl9pPr>
          </a:lstStyle>
          <a:p>
            <a:endParaRPr/>
          </a:p>
        </p:txBody>
      </p:sp>
      <p:sp>
        <p:nvSpPr>
          <p:cNvPr id="33" name="Shape 33"/>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a:spcBef>
                <a:spcPts val="0"/>
              </a:spcBef>
              <a:buNone/>
            </a:pPr>
            <a:fld id="{00000000-1234-1234-1234-123412341234}" type="slidenum">
              <a:rPr lang="en"/>
              <a:t>‹#›</a:t>
            </a:fld>
            <a:endParaRPr lang="e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Section Title and Description">
    <p:spTree>
      <p:nvGrpSpPr>
        <p:cNvPr id="1" name="Shape 34"/>
        <p:cNvGrpSpPr/>
        <p:nvPr/>
      </p:nvGrpSpPr>
      <p:grpSpPr>
        <a:xfrm>
          <a:off x="0" y="0"/>
          <a:ext cx="0" cy="0"/>
          <a:chOff x="0" y="0"/>
          <a:chExt cx="0" cy="0"/>
        </a:xfrm>
      </p:grpSpPr>
      <p:sp>
        <p:nvSpPr>
          <p:cNvPr id="35" name="Shape 35"/>
          <p:cNvSpPr/>
          <p:nvPr/>
        </p:nvSpPr>
        <p:spPr>
          <a:xfrm>
            <a:off x="4572000" y="-125"/>
            <a:ext cx="4572000" cy="5143499"/>
          </a:xfrm>
          <a:prstGeom prst="rect">
            <a:avLst/>
          </a:prstGeom>
          <a:solidFill>
            <a:schemeClr val="lt2"/>
          </a:solidFill>
          <a:ln>
            <a:noFill/>
          </a:ln>
        </p:spPr>
        <p:txBody>
          <a:bodyPr lIns="91425" tIns="91425" rIns="91425" bIns="91425" anchor="ctr" anchorCtr="0">
            <a:noAutofit/>
          </a:bodyPr>
          <a:lstStyle/>
          <a:p>
            <a:pPr>
              <a:spcBef>
                <a:spcPts val="0"/>
              </a:spcBef>
              <a:buNone/>
            </a:pPr>
            <a:endParaRPr/>
          </a:p>
        </p:txBody>
      </p:sp>
      <p:sp>
        <p:nvSpPr>
          <p:cNvPr id="36" name="Shape 36"/>
          <p:cNvSpPr txBox="1">
            <a:spLocks noGrp="1"/>
          </p:cNvSpPr>
          <p:nvPr>
            <p:ph type="title"/>
          </p:nvPr>
        </p:nvSpPr>
        <p:spPr>
          <a:xfrm>
            <a:off x="265500" y="1233175"/>
            <a:ext cx="4045199" cy="1482300"/>
          </a:xfrm>
          <a:prstGeom prst="rect">
            <a:avLst/>
          </a:prstGeom>
        </p:spPr>
        <p:txBody>
          <a:bodyPr lIns="91425" tIns="91425" rIns="91425" bIns="91425" anchor="b" anchorCtr="0"/>
          <a:lstStyle>
            <a:lvl1pPr algn="ctr">
              <a:spcBef>
                <a:spcPts val="0"/>
              </a:spcBef>
              <a:buSzPct val="100000"/>
              <a:defRPr sz="4200"/>
            </a:lvl1pPr>
            <a:lvl2pPr algn="ctr">
              <a:spcBef>
                <a:spcPts val="0"/>
              </a:spcBef>
              <a:buSzPct val="100000"/>
              <a:defRPr sz="4200"/>
            </a:lvl2pPr>
            <a:lvl3pPr algn="ctr">
              <a:spcBef>
                <a:spcPts val="0"/>
              </a:spcBef>
              <a:buSzPct val="100000"/>
              <a:defRPr sz="4200"/>
            </a:lvl3pPr>
            <a:lvl4pPr algn="ctr">
              <a:spcBef>
                <a:spcPts val="0"/>
              </a:spcBef>
              <a:buSzPct val="100000"/>
              <a:defRPr sz="4200"/>
            </a:lvl4pPr>
            <a:lvl5pPr algn="ctr">
              <a:spcBef>
                <a:spcPts val="0"/>
              </a:spcBef>
              <a:buSzPct val="100000"/>
              <a:defRPr sz="4200"/>
            </a:lvl5pPr>
            <a:lvl6pPr algn="ctr">
              <a:spcBef>
                <a:spcPts val="0"/>
              </a:spcBef>
              <a:buSzPct val="100000"/>
              <a:defRPr sz="4200"/>
            </a:lvl6pPr>
            <a:lvl7pPr algn="ctr">
              <a:spcBef>
                <a:spcPts val="0"/>
              </a:spcBef>
              <a:buSzPct val="100000"/>
              <a:defRPr sz="4200"/>
            </a:lvl7pPr>
            <a:lvl8pPr algn="ctr">
              <a:spcBef>
                <a:spcPts val="0"/>
              </a:spcBef>
              <a:buSzPct val="100000"/>
              <a:defRPr sz="4200"/>
            </a:lvl8pPr>
            <a:lvl9pPr algn="ctr">
              <a:spcBef>
                <a:spcPts val="0"/>
              </a:spcBef>
              <a:buSzPct val="100000"/>
              <a:defRPr sz="4200"/>
            </a:lvl9pPr>
          </a:lstStyle>
          <a:p>
            <a:endParaRPr/>
          </a:p>
        </p:txBody>
      </p:sp>
      <p:sp>
        <p:nvSpPr>
          <p:cNvPr id="37" name="Shape 37"/>
          <p:cNvSpPr txBox="1">
            <a:spLocks noGrp="1"/>
          </p:cNvSpPr>
          <p:nvPr>
            <p:ph type="subTitle" idx="1"/>
          </p:nvPr>
        </p:nvSpPr>
        <p:spPr>
          <a:xfrm>
            <a:off x="265500" y="2803075"/>
            <a:ext cx="4045199" cy="1235100"/>
          </a:xfrm>
          <a:prstGeom prst="rect">
            <a:avLst/>
          </a:prstGeom>
        </p:spPr>
        <p:txBody>
          <a:bodyPr lIns="91425" tIns="91425" rIns="91425" bIns="91425" anchor="t" anchorCtr="0"/>
          <a:lstStyle>
            <a:lvl1pPr algn="ctr">
              <a:lnSpc>
                <a:spcPct val="100000"/>
              </a:lnSpc>
              <a:spcBef>
                <a:spcPts val="0"/>
              </a:spcBef>
              <a:spcAft>
                <a:spcPts val="0"/>
              </a:spcAft>
              <a:buSzPct val="100000"/>
              <a:buNone/>
              <a:defRPr sz="2100"/>
            </a:lvl1pPr>
            <a:lvl2pPr algn="ctr">
              <a:lnSpc>
                <a:spcPct val="100000"/>
              </a:lnSpc>
              <a:spcBef>
                <a:spcPts val="0"/>
              </a:spcBef>
              <a:spcAft>
                <a:spcPts val="0"/>
              </a:spcAft>
              <a:buSzPct val="100000"/>
              <a:buNone/>
              <a:defRPr sz="2100"/>
            </a:lvl2pPr>
            <a:lvl3pPr algn="ctr">
              <a:lnSpc>
                <a:spcPct val="100000"/>
              </a:lnSpc>
              <a:spcBef>
                <a:spcPts val="0"/>
              </a:spcBef>
              <a:spcAft>
                <a:spcPts val="0"/>
              </a:spcAft>
              <a:buSzPct val="100000"/>
              <a:buNone/>
              <a:defRPr sz="2100"/>
            </a:lvl3pPr>
            <a:lvl4pPr algn="ctr">
              <a:lnSpc>
                <a:spcPct val="100000"/>
              </a:lnSpc>
              <a:spcBef>
                <a:spcPts val="0"/>
              </a:spcBef>
              <a:spcAft>
                <a:spcPts val="0"/>
              </a:spcAft>
              <a:buSzPct val="100000"/>
              <a:buNone/>
              <a:defRPr sz="2100"/>
            </a:lvl4pPr>
            <a:lvl5pPr algn="ctr">
              <a:lnSpc>
                <a:spcPct val="100000"/>
              </a:lnSpc>
              <a:spcBef>
                <a:spcPts val="0"/>
              </a:spcBef>
              <a:spcAft>
                <a:spcPts val="0"/>
              </a:spcAft>
              <a:buSzPct val="100000"/>
              <a:buNone/>
              <a:defRPr sz="2100"/>
            </a:lvl5pPr>
            <a:lvl6pPr algn="ctr">
              <a:lnSpc>
                <a:spcPct val="100000"/>
              </a:lnSpc>
              <a:spcBef>
                <a:spcPts val="0"/>
              </a:spcBef>
              <a:spcAft>
                <a:spcPts val="0"/>
              </a:spcAft>
              <a:buSzPct val="100000"/>
              <a:buNone/>
              <a:defRPr sz="2100"/>
            </a:lvl6pPr>
            <a:lvl7pPr algn="ctr">
              <a:lnSpc>
                <a:spcPct val="100000"/>
              </a:lnSpc>
              <a:spcBef>
                <a:spcPts val="0"/>
              </a:spcBef>
              <a:spcAft>
                <a:spcPts val="0"/>
              </a:spcAft>
              <a:buSzPct val="100000"/>
              <a:buNone/>
              <a:defRPr sz="2100"/>
            </a:lvl7pPr>
            <a:lvl8pPr algn="ctr">
              <a:lnSpc>
                <a:spcPct val="100000"/>
              </a:lnSpc>
              <a:spcBef>
                <a:spcPts val="0"/>
              </a:spcBef>
              <a:spcAft>
                <a:spcPts val="0"/>
              </a:spcAft>
              <a:buSzPct val="100000"/>
              <a:buNone/>
              <a:defRPr sz="2100"/>
            </a:lvl8pPr>
            <a:lvl9pPr algn="ctr">
              <a:lnSpc>
                <a:spcPct val="100000"/>
              </a:lnSpc>
              <a:spcBef>
                <a:spcPts val="0"/>
              </a:spcBef>
              <a:spcAft>
                <a:spcPts val="0"/>
              </a:spcAft>
              <a:buSzPct val="100000"/>
              <a:buNone/>
              <a:defRPr sz="2100"/>
            </a:lvl9pPr>
          </a:lstStyle>
          <a:p>
            <a:endParaRPr/>
          </a:p>
        </p:txBody>
      </p:sp>
      <p:sp>
        <p:nvSpPr>
          <p:cNvPr id="38" name="Shape 38"/>
          <p:cNvSpPr txBox="1">
            <a:spLocks noGrp="1"/>
          </p:cNvSpPr>
          <p:nvPr>
            <p:ph type="body" idx="2"/>
          </p:nvPr>
        </p:nvSpPr>
        <p:spPr>
          <a:xfrm>
            <a:off x="4939500" y="724075"/>
            <a:ext cx="3837000" cy="3695099"/>
          </a:xfrm>
          <a:prstGeom prst="rect">
            <a:avLst/>
          </a:prstGeom>
        </p:spPr>
        <p:txBody>
          <a:bodyPr lIns="91425" tIns="91425" rIns="91425" bIns="91425" anchor="ctr"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39" name="Shape 39"/>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a:spcBef>
                <a:spcPts val="0"/>
              </a:spcBef>
              <a:buNone/>
            </a:pPr>
            <a:fld id="{00000000-1234-1234-1234-123412341234}" type="slidenum">
              <a:rPr lang="en"/>
              <a:t>‹#›</a:t>
            </a:fld>
            <a:endParaRPr lang="e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Caption">
    <p:spTree>
      <p:nvGrpSpPr>
        <p:cNvPr id="1" name="Shape 40"/>
        <p:cNvGrpSpPr/>
        <p:nvPr/>
      </p:nvGrpSpPr>
      <p:grpSpPr>
        <a:xfrm>
          <a:off x="0" y="0"/>
          <a:ext cx="0" cy="0"/>
          <a:chOff x="0" y="0"/>
          <a:chExt cx="0" cy="0"/>
        </a:xfrm>
      </p:grpSpPr>
      <p:sp>
        <p:nvSpPr>
          <p:cNvPr id="41" name="Shape 41"/>
          <p:cNvSpPr txBox="1">
            <a:spLocks noGrp="1"/>
          </p:cNvSpPr>
          <p:nvPr>
            <p:ph type="body" idx="1"/>
          </p:nvPr>
        </p:nvSpPr>
        <p:spPr>
          <a:xfrm>
            <a:off x="311700" y="4230575"/>
            <a:ext cx="5998800" cy="605100"/>
          </a:xfrm>
          <a:prstGeom prst="rect">
            <a:avLst/>
          </a:prstGeom>
        </p:spPr>
        <p:txBody>
          <a:bodyPr lIns="91425" tIns="91425" rIns="91425" bIns="91425" anchor="ctr" anchorCtr="0"/>
          <a:lstStyle>
            <a:lvl1pPr>
              <a:lnSpc>
                <a:spcPct val="100000"/>
              </a:lnSpc>
              <a:spcBef>
                <a:spcPts val="0"/>
              </a:spcBef>
              <a:spcAft>
                <a:spcPts val="0"/>
              </a:spcAft>
              <a:buNone/>
              <a:defRPr/>
            </a:lvl1pPr>
          </a:lstStyle>
          <a:p>
            <a:endParaRPr/>
          </a:p>
        </p:txBody>
      </p:sp>
      <p:sp>
        <p:nvSpPr>
          <p:cNvPr id="42" name="Shape 42"/>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a:spcBef>
                <a:spcPts val="0"/>
              </a:spcBef>
              <a:buNone/>
            </a:pPr>
            <a:fld id="{00000000-1234-1234-1234-123412341234}" type="slidenum">
              <a:rPr lang="en"/>
              <a:t>‹#›</a:t>
            </a:fld>
            <a:endParaRPr lang="e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ig Number">
    <p:spTree>
      <p:nvGrpSpPr>
        <p:cNvPr id="1" name="Shape 43"/>
        <p:cNvGrpSpPr/>
        <p:nvPr/>
      </p:nvGrpSpPr>
      <p:grpSpPr>
        <a:xfrm>
          <a:off x="0" y="0"/>
          <a:ext cx="0" cy="0"/>
          <a:chOff x="0" y="0"/>
          <a:chExt cx="0" cy="0"/>
        </a:xfrm>
      </p:grpSpPr>
      <p:sp>
        <p:nvSpPr>
          <p:cNvPr id="44" name="Shape 44"/>
          <p:cNvSpPr txBox="1">
            <a:spLocks noGrp="1"/>
          </p:cNvSpPr>
          <p:nvPr>
            <p:ph type="title"/>
          </p:nvPr>
        </p:nvSpPr>
        <p:spPr>
          <a:xfrm>
            <a:off x="311700" y="1106125"/>
            <a:ext cx="8520599" cy="1963500"/>
          </a:xfrm>
          <a:prstGeom prst="rect">
            <a:avLst/>
          </a:prstGeom>
        </p:spPr>
        <p:txBody>
          <a:bodyPr lIns="91425" tIns="91425" rIns="91425" bIns="91425" anchor="b" anchorCtr="0"/>
          <a:lstStyle>
            <a:lvl1pPr algn="ctr">
              <a:spcBef>
                <a:spcPts val="0"/>
              </a:spcBef>
              <a:buSzPct val="100000"/>
              <a:defRPr sz="12000"/>
            </a:lvl1pPr>
            <a:lvl2pPr algn="ctr">
              <a:spcBef>
                <a:spcPts val="0"/>
              </a:spcBef>
              <a:buSzPct val="100000"/>
              <a:defRPr sz="12000"/>
            </a:lvl2pPr>
            <a:lvl3pPr algn="ctr">
              <a:spcBef>
                <a:spcPts val="0"/>
              </a:spcBef>
              <a:buSzPct val="100000"/>
              <a:defRPr sz="12000"/>
            </a:lvl3pPr>
            <a:lvl4pPr algn="ctr">
              <a:spcBef>
                <a:spcPts val="0"/>
              </a:spcBef>
              <a:buSzPct val="100000"/>
              <a:defRPr sz="12000"/>
            </a:lvl4pPr>
            <a:lvl5pPr algn="ctr">
              <a:spcBef>
                <a:spcPts val="0"/>
              </a:spcBef>
              <a:buSzPct val="100000"/>
              <a:defRPr sz="12000"/>
            </a:lvl5pPr>
            <a:lvl6pPr algn="ctr">
              <a:spcBef>
                <a:spcPts val="0"/>
              </a:spcBef>
              <a:buSzPct val="100000"/>
              <a:defRPr sz="12000"/>
            </a:lvl6pPr>
            <a:lvl7pPr algn="ctr">
              <a:spcBef>
                <a:spcPts val="0"/>
              </a:spcBef>
              <a:buSzPct val="100000"/>
              <a:defRPr sz="12000"/>
            </a:lvl7pPr>
            <a:lvl8pPr algn="ctr">
              <a:spcBef>
                <a:spcPts val="0"/>
              </a:spcBef>
              <a:buSzPct val="100000"/>
              <a:defRPr sz="12000"/>
            </a:lvl8pPr>
            <a:lvl9pPr algn="ctr">
              <a:spcBef>
                <a:spcPts val="0"/>
              </a:spcBef>
              <a:buSzPct val="100000"/>
              <a:defRPr sz="12000"/>
            </a:lvl9pPr>
          </a:lstStyle>
          <a:p>
            <a:endParaRPr/>
          </a:p>
        </p:txBody>
      </p:sp>
      <p:sp>
        <p:nvSpPr>
          <p:cNvPr id="45" name="Shape 45"/>
          <p:cNvSpPr txBox="1">
            <a:spLocks noGrp="1"/>
          </p:cNvSpPr>
          <p:nvPr>
            <p:ph type="body" idx="1"/>
          </p:nvPr>
        </p:nvSpPr>
        <p:spPr>
          <a:xfrm>
            <a:off x="311700" y="3152225"/>
            <a:ext cx="8520599" cy="1300800"/>
          </a:xfrm>
          <a:prstGeom prst="rect">
            <a:avLst/>
          </a:prstGeom>
        </p:spPr>
        <p:txBody>
          <a:bodyPr lIns="91425" tIns="91425" rIns="91425" bIns="91425" anchor="t" anchorCtr="0"/>
          <a:lstStyle>
            <a:lvl1pPr algn="ctr">
              <a:spcBef>
                <a:spcPts val="0"/>
              </a:spcBef>
              <a:defRPr/>
            </a:lvl1pPr>
            <a:lvl2pPr algn="ctr">
              <a:spcBef>
                <a:spcPts val="0"/>
              </a:spcBef>
              <a:defRPr/>
            </a:lvl2pPr>
            <a:lvl3pPr algn="ctr">
              <a:spcBef>
                <a:spcPts val="0"/>
              </a:spcBef>
              <a:defRPr/>
            </a:lvl3pPr>
            <a:lvl4pPr algn="ctr">
              <a:spcBef>
                <a:spcPts val="0"/>
              </a:spcBef>
              <a:defRPr/>
            </a:lvl4pPr>
            <a:lvl5pPr algn="ctr">
              <a:spcBef>
                <a:spcPts val="0"/>
              </a:spcBef>
              <a:defRPr/>
            </a:lvl5pPr>
            <a:lvl6pPr algn="ctr">
              <a:spcBef>
                <a:spcPts val="0"/>
              </a:spcBef>
              <a:defRPr/>
            </a:lvl6pPr>
            <a:lvl7pPr algn="ctr">
              <a:spcBef>
                <a:spcPts val="0"/>
              </a:spcBef>
              <a:defRPr/>
            </a:lvl7pPr>
            <a:lvl8pPr algn="ctr">
              <a:spcBef>
                <a:spcPts val="0"/>
              </a:spcBef>
              <a:defRPr/>
            </a:lvl8pPr>
            <a:lvl9pPr algn="ctr">
              <a:spcBef>
                <a:spcPts val="0"/>
              </a:spcBef>
              <a:defRPr/>
            </a:lvl9pPr>
          </a:lstStyle>
          <a:p>
            <a:endParaRPr/>
          </a:p>
        </p:txBody>
      </p:sp>
      <p:sp>
        <p:nvSpPr>
          <p:cNvPr id="46" name="Shape 46"/>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a:spcBef>
                <a:spcPts val="0"/>
              </a:spcBef>
              <a:buNone/>
            </a:pPr>
            <a:fld id="{00000000-1234-1234-1234-123412341234}" type="slidenum">
              <a:rPr lang="en"/>
              <a:t>‹#›</a:t>
            </a:fld>
            <a:endParaRPr lang="e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47"/>
        <p:cNvGrpSpPr/>
        <p:nvPr/>
      </p:nvGrpSpPr>
      <p:grpSpPr>
        <a:xfrm>
          <a:off x="0" y="0"/>
          <a:ext cx="0" cy="0"/>
          <a:chOff x="0" y="0"/>
          <a:chExt cx="0" cy="0"/>
        </a:xfrm>
      </p:grpSpPr>
      <p:sp>
        <p:nvSpPr>
          <p:cNvPr id="48" name="Shape 48"/>
          <p:cNvSpPr txBox="1">
            <a:spLocks noGrp="1"/>
          </p:cNvSpPr>
          <p:nvPr>
            <p:ph type="sldNum" idx="12"/>
          </p:nvPr>
        </p:nvSpPr>
        <p:spPr>
          <a:xfrm>
            <a:off x="8472457" y="4663216"/>
            <a:ext cx="548699" cy="393600"/>
          </a:xfrm>
          <a:prstGeom prst="rect">
            <a:avLst/>
          </a:prstGeom>
        </p:spPr>
        <p:txBody>
          <a:bodyPr lIns="91425" tIns="91425" rIns="91425" bIns="91425" anchor="ctr" anchorCtr="0">
            <a:noAutofit/>
          </a:bodyPr>
          <a:lstStyle/>
          <a:p>
            <a:pPr>
              <a:spcBef>
                <a:spcPts val="0"/>
              </a:spcBef>
              <a:buNone/>
            </a:pPr>
            <a:fld id="{00000000-1234-1234-1234-123412341234}" type="slidenum">
              <a:rPr lang="en"/>
              <a:t>‹#›</a:t>
            </a:fld>
            <a:endParaRPr lang="en"/>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
        <p:cNvGrpSpPr/>
        <p:nvPr/>
      </p:nvGrpSpPr>
      <p:grpSpPr>
        <a:xfrm>
          <a:off x="0" y="0"/>
          <a:ext cx="0" cy="0"/>
          <a:chOff x="0" y="0"/>
          <a:chExt cx="0" cy="0"/>
        </a:xfrm>
      </p:grpSpPr>
      <p:sp>
        <p:nvSpPr>
          <p:cNvPr id="5" name="Shape 5"/>
          <p:cNvSpPr txBox="1">
            <a:spLocks noGrp="1"/>
          </p:cNvSpPr>
          <p:nvPr>
            <p:ph type="title"/>
          </p:nvPr>
        </p:nvSpPr>
        <p:spPr>
          <a:xfrm>
            <a:off x="311700" y="445025"/>
            <a:ext cx="8520599" cy="572699"/>
          </a:xfrm>
          <a:prstGeom prst="rect">
            <a:avLst/>
          </a:prstGeom>
          <a:noFill/>
          <a:ln>
            <a:noFill/>
          </a:ln>
        </p:spPr>
        <p:txBody>
          <a:bodyPr lIns="91425" tIns="91425" rIns="91425" bIns="91425" anchor="t" anchorCtr="0"/>
          <a:lstStyle>
            <a:lvl1pPr>
              <a:spcBef>
                <a:spcPts val="0"/>
              </a:spcBef>
              <a:buClr>
                <a:schemeClr val="dk1"/>
              </a:buClr>
              <a:buSzPct val="100000"/>
              <a:buNone/>
              <a:defRPr sz="2800">
                <a:solidFill>
                  <a:schemeClr val="dk1"/>
                </a:solidFill>
              </a:defRPr>
            </a:lvl1pPr>
            <a:lvl2pPr>
              <a:spcBef>
                <a:spcPts val="0"/>
              </a:spcBef>
              <a:buClr>
                <a:schemeClr val="dk1"/>
              </a:buClr>
              <a:buSzPct val="100000"/>
              <a:buNone/>
              <a:defRPr sz="2800">
                <a:solidFill>
                  <a:schemeClr val="dk1"/>
                </a:solidFill>
              </a:defRPr>
            </a:lvl2pPr>
            <a:lvl3pPr>
              <a:spcBef>
                <a:spcPts val="0"/>
              </a:spcBef>
              <a:buClr>
                <a:schemeClr val="dk1"/>
              </a:buClr>
              <a:buSzPct val="100000"/>
              <a:buNone/>
              <a:defRPr sz="2800">
                <a:solidFill>
                  <a:schemeClr val="dk1"/>
                </a:solidFill>
              </a:defRPr>
            </a:lvl3pPr>
            <a:lvl4pPr>
              <a:spcBef>
                <a:spcPts val="0"/>
              </a:spcBef>
              <a:buClr>
                <a:schemeClr val="dk1"/>
              </a:buClr>
              <a:buSzPct val="100000"/>
              <a:buNone/>
              <a:defRPr sz="2800">
                <a:solidFill>
                  <a:schemeClr val="dk1"/>
                </a:solidFill>
              </a:defRPr>
            </a:lvl4pPr>
            <a:lvl5pPr>
              <a:spcBef>
                <a:spcPts val="0"/>
              </a:spcBef>
              <a:buClr>
                <a:schemeClr val="dk1"/>
              </a:buClr>
              <a:buSzPct val="100000"/>
              <a:buNone/>
              <a:defRPr sz="2800">
                <a:solidFill>
                  <a:schemeClr val="dk1"/>
                </a:solidFill>
              </a:defRPr>
            </a:lvl5pPr>
            <a:lvl6pPr>
              <a:spcBef>
                <a:spcPts val="0"/>
              </a:spcBef>
              <a:buClr>
                <a:schemeClr val="dk1"/>
              </a:buClr>
              <a:buSzPct val="100000"/>
              <a:buNone/>
              <a:defRPr sz="2800">
                <a:solidFill>
                  <a:schemeClr val="dk1"/>
                </a:solidFill>
              </a:defRPr>
            </a:lvl6pPr>
            <a:lvl7pPr>
              <a:spcBef>
                <a:spcPts val="0"/>
              </a:spcBef>
              <a:buClr>
                <a:schemeClr val="dk1"/>
              </a:buClr>
              <a:buSzPct val="100000"/>
              <a:buNone/>
              <a:defRPr sz="2800">
                <a:solidFill>
                  <a:schemeClr val="dk1"/>
                </a:solidFill>
              </a:defRPr>
            </a:lvl7pPr>
            <a:lvl8pPr>
              <a:spcBef>
                <a:spcPts val="0"/>
              </a:spcBef>
              <a:buClr>
                <a:schemeClr val="dk1"/>
              </a:buClr>
              <a:buSzPct val="100000"/>
              <a:buNone/>
              <a:defRPr sz="2800">
                <a:solidFill>
                  <a:schemeClr val="dk1"/>
                </a:solidFill>
              </a:defRPr>
            </a:lvl8pPr>
            <a:lvl9pPr>
              <a:spcBef>
                <a:spcPts val="0"/>
              </a:spcBef>
              <a:buClr>
                <a:schemeClr val="dk1"/>
              </a:buClr>
              <a:buSzPct val="100000"/>
              <a:buNone/>
              <a:defRPr sz="2800">
                <a:solidFill>
                  <a:schemeClr val="dk1"/>
                </a:solidFill>
              </a:defRPr>
            </a:lvl9pPr>
          </a:lstStyle>
          <a:p>
            <a:endParaRPr/>
          </a:p>
        </p:txBody>
      </p:sp>
      <p:sp>
        <p:nvSpPr>
          <p:cNvPr id="6" name="Shape 6"/>
          <p:cNvSpPr txBox="1">
            <a:spLocks noGrp="1"/>
          </p:cNvSpPr>
          <p:nvPr>
            <p:ph type="body" idx="1"/>
          </p:nvPr>
        </p:nvSpPr>
        <p:spPr>
          <a:xfrm>
            <a:off x="311700" y="1152475"/>
            <a:ext cx="8520599" cy="3416400"/>
          </a:xfrm>
          <a:prstGeom prst="rect">
            <a:avLst/>
          </a:prstGeom>
          <a:noFill/>
          <a:ln>
            <a:noFill/>
          </a:ln>
        </p:spPr>
        <p:txBody>
          <a:bodyPr lIns="91425" tIns="91425" rIns="91425" bIns="91425" anchor="t" anchorCtr="0"/>
          <a:lstStyle>
            <a:lvl1pPr>
              <a:lnSpc>
                <a:spcPct val="115000"/>
              </a:lnSpc>
              <a:spcBef>
                <a:spcPts val="0"/>
              </a:spcBef>
              <a:spcAft>
                <a:spcPts val="1600"/>
              </a:spcAft>
              <a:buClr>
                <a:schemeClr val="dk2"/>
              </a:buClr>
              <a:buSzPct val="100000"/>
              <a:defRPr sz="1800">
                <a:solidFill>
                  <a:schemeClr val="dk2"/>
                </a:solidFill>
              </a:defRPr>
            </a:lvl1pPr>
            <a:lvl2pPr>
              <a:lnSpc>
                <a:spcPct val="115000"/>
              </a:lnSpc>
              <a:spcBef>
                <a:spcPts val="0"/>
              </a:spcBef>
              <a:spcAft>
                <a:spcPts val="1600"/>
              </a:spcAft>
              <a:buClr>
                <a:schemeClr val="dk2"/>
              </a:buClr>
              <a:defRPr>
                <a:solidFill>
                  <a:schemeClr val="dk2"/>
                </a:solidFill>
              </a:defRPr>
            </a:lvl2pPr>
            <a:lvl3pPr>
              <a:lnSpc>
                <a:spcPct val="115000"/>
              </a:lnSpc>
              <a:spcBef>
                <a:spcPts val="0"/>
              </a:spcBef>
              <a:spcAft>
                <a:spcPts val="1600"/>
              </a:spcAft>
              <a:buClr>
                <a:schemeClr val="dk2"/>
              </a:buClr>
              <a:defRPr>
                <a:solidFill>
                  <a:schemeClr val="dk2"/>
                </a:solidFill>
              </a:defRPr>
            </a:lvl3pPr>
            <a:lvl4pPr>
              <a:lnSpc>
                <a:spcPct val="115000"/>
              </a:lnSpc>
              <a:spcBef>
                <a:spcPts val="0"/>
              </a:spcBef>
              <a:spcAft>
                <a:spcPts val="1600"/>
              </a:spcAft>
              <a:buClr>
                <a:schemeClr val="dk2"/>
              </a:buClr>
              <a:defRPr>
                <a:solidFill>
                  <a:schemeClr val="dk2"/>
                </a:solidFill>
              </a:defRPr>
            </a:lvl4pPr>
            <a:lvl5pPr>
              <a:lnSpc>
                <a:spcPct val="115000"/>
              </a:lnSpc>
              <a:spcBef>
                <a:spcPts val="0"/>
              </a:spcBef>
              <a:spcAft>
                <a:spcPts val="1600"/>
              </a:spcAft>
              <a:buClr>
                <a:schemeClr val="dk2"/>
              </a:buClr>
              <a:defRPr>
                <a:solidFill>
                  <a:schemeClr val="dk2"/>
                </a:solidFill>
              </a:defRPr>
            </a:lvl5pPr>
            <a:lvl6pPr>
              <a:lnSpc>
                <a:spcPct val="115000"/>
              </a:lnSpc>
              <a:spcBef>
                <a:spcPts val="0"/>
              </a:spcBef>
              <a:spcAft>
                <a:spcPts val="1600"/>
              </a:spcAft>
              <a:buClr>
                <a:schemeClr val="dk2"/>
              </a:buClr>
              <a:defRPr>
                <a:solidFill>
                  <a:schemeClr val="dk2"/>
                </a:solidFill>
              </a:defRPr>
            </a:lvl6pPr>
            <a:lvl7pPr>
              <a:lnSpc>
                <a:spcPct val="115000"/>
              </a:lnSpc>
              <a:spcBef>
                <a:spcPts val="0"/>
              </a:spcBef>
              <a:spcAft>
                <a:spcPts val="1600"/>
              </a:spcAft>
              <a:buClr>
                <a:schemeClr val="dk2"/>
              </a:buClr>
              <a:defRPr>
                <a:solidFill>
                  <a:schemeClr val="dk2"/>
                </a:solidFill>
              </a:defRPr>
            </a:lvl7pPr>
            <a:lvl8pPr>
              <a:lnSpc>
                <a:spcPct val="115000"/>
              </a:lnSpc>
              <a:spcBef>
                <a:spcPts val="0"/>
              </a:spcBef>
              <a:spcAft>
                <a:spcPts val="1600"/>
              </a:spcAft>
              <a:buClr>
                <a:schemeClr val="dk2"/>
              </a:buClr>
              <a:defRPr>
                <a:solidFill>
                  <a:schemeClr val="dk2"/>
                </a:solidFill>
              </a:defRPr>
            </a:lvl8pPr>
            <a:lvl9pPr>
              <a:lnSpc>
                <a:spcPct val="115000"/>
              </a:lnSpc>
              <a:spcBef>
                <a:spcPts val="0"/>
              </a:spcBef>
              <a:spcAft>
                <a:spcPts val="1600"/>
              </a:spcAft>
              <a:buClr>
                <a:schemeClr val="dk2"/>
              </a:buClr>
              <a:defRPr>
                <a:solidFill>
                  <a:schemeClr val="dk2"/>
                </a:solidFill>
              </a:defRPr>
            </a:lvl9pPr>
          </a:lstStyle>
          <a:p>
            <a:endParaRPr/>
          </a:p>
        </p:txBody>
      </p:sp>
      <p:sp>
        <p:nvSpPr>
          <p:cNvPr id="7" name="Shape 7"/>
          <p:cNvSpPr txBox="1">
            <a:spLocks noGrp="1"/>
          </p:cNvSpPr>
          <p:nvPr>
            <p:ph type="sldNum" idx="12"/>
          </p:nvPr>
        </p:nvSpPr>
        <p:spPr>
          <a:xfrm>
            <a:off x="8472457" y="4663216"/>
            <a:ext cx="548699" cy="393600"/>
          </a:xfrm>
          <a:prstGeom prst="rect">
            <a:avLst/>
          </a:prstGeom>
          <a:noFill/>
          <a:ln>
            <a:noFill/>
          </a:ln>
        </p:spPr>
        <p:txBody>
          <a:bodyPr lIns="91425" tIns="91425" rIns="91425" bIns="91425" anchor="ctr" anchorCtr="0">
            <a:noAutofit/>
          </a:bodyPr>
          <a:lstStyle/>
          <a:p>
            <a:pPr algn="r">
              <a:spcBef>
                <a:spcPts val="0"/>
              </a:spcBef>
              <a:buNone/>
            </a:pPr>
            <a:fld id="{00000000-1234-1234-1234-123412341234}" type="slidenum">
              <a:rPr lang="en" sz="1000">
                <a:solidFill>
                  <a:schemeClr val="dk2"/>
                </a:solidFill>
              </a:rPr>
              <a:t>‹#›</a:t>
            </a:fld>
            <a:endParaRPr lang="en" sz="1000">
              <a:solidFill>
                <a:schemeClr val="dk2"/>
              </a:solidFil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4" Type="http://schemas.openxmlformats.org/officeDocument/2006/relationships/comments" Target="../comments/comment1.xml"/><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11.png"/><Relationship Id="rId8" Type="http://schemas.openxmlformats.org/officeDocument/2006/relationships/image" Target="../media/image12.jpg"/><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4" Type="http://schemas.openxmlformats.org/officeDocument/2006/relationships/image" Target="../media/image14.jpg"/><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4" Type="http://schemas.openxmlformats.org/officeDocument/2006/relationships/image" Target="../media/image16.jpg"/><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4" Type="http://schemas.openxmlformats.org/officeDocument/2006/relationships/image" Target="../media/image18.jpg"/><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png"/><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5" Type="http://schemas.openxmlformats.org/officeDocument/2006/relationships/image" Target="../media/image24.png"/><Relationship Id="rId6" Type="http://schemas.openxmlformats.org/officeDocument/2006/relationships/image" Target="../media/image25.png"/><Relationship Id="rId7" Type="http://schemas.openxmlformats.org/officeDocument/2006/relationships/image" Target="../media/image26.png"/><Relationship Id="rId8" Type="http://schemas.openxmlformats.org/officeDocument/2006/relationships/image" Target="../media/image27.png"/><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4" Type="http://schemas.openxmlformats.org/officeDocument/2006/relationships/image" Target="../media/image24.png"/><Relationship Id="rId5" Type="http://schemas.openxmlformats.org/officeDocument/2006/relationships/image" Target="../media/image23.png"/><Relationship Id="rId6" Type="http://schemas.openxmlformats.org/officeDocument/2006/relationships/image" Target="../media/image29.png"/><Relationship Id="rId7" Type="http://schemas.openxmlformats.org/officeDocument/2006/relationships/image" Target="../media/image30.png"/><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3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33.jpg"/><Relationship Id="rId4" Type="http://schemas.openxmlformats.org/officeDocument/2006/relationships/image" Target="../media/image34.png"/><Relationship Id="rId5" Type="http://schemas.openxmlformats.org/officeDocument/2006/relationships/image" Target="../media/image35.jpg"/><Relationship Id="rId6" Type="http://schemas.openxmlformats.org/officeDocument/2006/relationships/image" Target="../media/image36.jpg"/><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7.gif"/></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4" Type="http://schemas.openxmlformats.org/officeDocument/2006/relationships/image" Target="../media/image39.png"/><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4" Type="http://schemas.openxmlformats.org/officeDocument/2006/relationships/image" Target="../media/image42.png"/><Relationship Id="rId5" Type="http://schemas.openxmlformats.org/officeDocument/2006/relationships/image" Target="../media/image43.png"/><Relationship Id="rId6" Type="http://schemas.openxmlformats.org/officeDocument/2006/relationships/image" Target="../media/image44.png"/><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image" Target="../media/image45.png"/><Relationship Id="rId4" Type="http://schemas.openxmlformats.org/officeDocument/2006/relationships/image" Target="../media/image46.png"/><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4" Type="http://schemas.openxmlformats.org/officeDocument/2006/relationships/image" Target="../media/image45.png"/><Relationship Id="rId5" Type="http://schemas.openxmlformats.org/officeDocument/2006/relationships/hyperlink" Target="http://www.kasikornbank.com/EN/ApplyForServices/ApplyForServiceForm/GlobalInward.pdf" TargetMode="External"/><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4" Type="http://schemas.openxmlformats.org/officeDocument/2006/relationships/image" Target="../media/image46.png"/><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4" Type="http://schemas.openxmlformats.org/officeDocument/2006/relationships/image" Target="../media/image48.png"/><Relationship Id="rId5" Type="http://schemas.openxmlformats.org/officeDocument/2006/relationships/image" Target="../media/image49.png"/><Relationship Id="rId6" Type="http://schemas.openxmlformats.org/officeDocument/2006/relationships/image" Target="../media/image23.png"/><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1" Type="http://schemas.openxmlformats.org/officeDocument/2006/relationships/image" Target="../media/image58.png"/><Relationship Id="rId12" Type="http://schemas.openxmlformats.org/officeDocument/2006/relationships/image" Target="../media/image59.png"/><Relationship Id="rId13" Type="http://schemas.openxmlformats.org/officeDocument/2006/relationships/image" Target="../media/image60.png"/><Relationship Id="rId14" Type="http://schemas.openxmlformats.org/officeDocument/2006/relationships/image" Target="../media/image61.png"/><Relationship Id="rId15" Type="http://schemas.openxmlformats.org/officeDocument/2006/relationships/image" Target="../media/image62.png"/><Relationship Id="rId16" Type="http://schemas.openxmlformats.org/officeDocument/2006/relationships/image" Target="../media/image63.png"/><Relationship Id="rId17" Type="http://schemas.openxmlformats.org/officeDocument/2006/relationships/image" Target="../media/image64.png"/><Relationship Id="rId18" Type="http://schemas.openxmlformats.org/officeDocument/2006/relationships/image" Target="../media/image65.png"/><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50.png"/><Relationship Id="rId4" Type="http://schemas.openxmlformats.org/officeDocument/2006/relationships/image" Target="../media/image51.png"/><Relationship Id="rId5" Type="http://schemas.openxmlformats.org/officeDocument/2006/relationships/image" Target="../media/image52.png"/><Relationship Id="rId6" Type="http://schemas.openxmlformats.org/officeDocument/2006/relationships/image" Target="../media/image53.png"/><Relationship Id="rId7" Type="http://schemas.openxmlformats.org/officeDocument/2006/relationships/image" Target="../media/image54.png"/><Relationship Id="rId8" Type="http://schemas.openxmlformats.org/officeDocument/2006/relationships/image" Target="../media/image55.png"/><Relationship Id="rId9" Type="http://schemas.openxmlformats.org/officeDocument/2006/relationships/image" Target="../media/image56.png"/><Relationship Id="rId10" Type="http://schemas.openxmlformats.org/officeDocument/2006/relationships/image" Target="../media/image57.png"/></Relationships>
</file>

<file path=ppt/slides/_rels/slide24.xml.rels><?xml version="1.0" encoding="UTF-8" standalone="yes"?>
<Relationships xmlns="http://schemas.openxmlformats.org/package/2006/relationships"><Relationship Id="rId3" Type="http://schemas.openxmlformats.org/officeDocument/2006/relationships/image" Target="../media/image66.png"/><Relationship Id="rId4" Type="http://schemas.openxmlformats.org/officeDocument/2006/relationships/image" Target="../media/image67.png"/><Relationship Id="rId5" Type="http://schemas.openxmlformats.org/officeDocument/2006/relationships/image" Target="../media/image23.png"/><Relationship Id="rId6" Type="http://schemas.openxmlformats.org/officeDocument/2006/relationships/image" Target="../media/image68.png"/><Relationship Id="rId7" Type="http://schemas.openxmlformats.org/officeDocument/2006/relationships/image" Target="../media/image69.png"/><Relationship Id="rId8" Type="http://schemas.openxmlformats.org/officeDocument/2006/relationships/image" Target="../media/image70.png"/><Relationship Id="rId9" Type="http://schemas.openxmlformats.org/officeDocument/2006/relationships/image" Target="../media/image71.png"/><Relationship Id="rId10" Type="http://schemas.openxmlformats.org/officeDocument/2006/relationships/image" Target="../media/image72.png"/><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image" Target="../media/image73.png"/><Relationship Id="rId4" Type="http://schemas.openxmlformats.org/officeDocument/2006/relationships/image" Target="../media/image74.png"/><Relationship Id="rId5" Type="http://schemas.openxmlformats.org/officeDocument/2006/relationships/image" Target="../media/image75.png"/><Relationship Id="rId6" Type="http://schemas.openxmlformats.org/officeDocument/2006/relationships/image" Target="../media/image76.png"/><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9"/>
        <p:cNvGrpSpPr/>
        <p:nvPr/>
      </p:nvGrpSpPr>
      <p:grpSpPr>
        <a:xfrm>
          <a:off x="0" y="0"/>
          <a:ext cx="0" cy="0"/>
          <a:chOff x="0" y="0"/>
          <a:chExt cx="0" cy="0"/>
        </a:xfrm>
      </p:grpSpPr>
      <p:sp>
        <p:nvSpPr>
          <p:cNvPr id="50" name="Shape 50"/>
          <p:cNvSpPr txBox="1"/>
          <p:nvPr/>
        </p:nvSpPr>
        <p:spPr>
          <a:xfrm>
            <a:off x="5023025" y="2853200"/>
            <a:ext cx="3804000" cy="1995900"/>
          </a:xfrm>
          <a:prstGeom prst="rect">
            <a:avLst/>
          </a:prstGeom>
          <a:solidFill>
            <a:srgbClr val="F3F3F3"/>
          </a:solidFill>
          <a:ln w="28575" cap="flat" cmpd="sng">
            <a:solidFill>
              <a:srgbClr val="FFFFFF"/>
            </a:solidFill>
            <a:prstDash val="solid"/>
            <a:round/>
            <a:headEnd type="none" w="med" len="med"/>
            <a:tailEnd type="none" w="med" len="med"/>
          </a:ln>
        </p:spPr>
        <p:txBody>
          <a:bodyPr lIns="91425" tIns="91425" rIns="91425" bIns="91425" anchor="t" anchorCtr="0">
            <a:noAutofit/>
          </a:bodyPr>
          <a:lstStyle/>
          <a:p>
            <a:pPr lvl="0" rtl="0">
              <a:lnSpc>
                <a:spcPct val="115000"/>
              </a:lnSpc>
              <a:spcBef>
                <a:spcPts val="0"/>
              </a:spcBef>
              <a:buNone/>
            </a:pPr>
            <a:r>
              <a:rPr lang="en" b="1"/>
              <a:t>1.Jitlada         Sethakomut         5504640383</a:t>
            </a:r>
          </a:p>
          <a:p>
            <a:pPr lvl="0" rtl="0">
              <a:lnSpc>
                <a:spcPct val="115000"/>
              </a:lnSpc>
              <a:spcBef>
                <a:spcPts val="0"/>
              </a:spcBef>
              <a:buNone/>
            </a:pPr>
            <a:r>
              <a:rPr lang="en" b="1"/>
              <a:t>2.Kornkanok  Laiadrachatakit   5504640508</a:t>
            </a:r>
          </a:p>
          <a:p>
            <a:pPr lvl="0" rtl="0">
              <a:lnSpc>
                <a:spcPct val="115000"/>
              </a:lnSpc>
              <a:spcBef>
                <a:spcPts val="0"/>
              </a:spcBef>
              <a:buNone/>
            </a:pPr>
            <a:r>
              <a:rPr lang="en" b="1"/>
              <a:t>3.Pongpran   Korawis   	       5504641290</a:t>
            </a:r>
          </a:p>
          <a:p>
            <a:pPr lvl="0" rtl="0">
              <a:lnSpc>
                <a:spcPct val="115000"/>
              </a:lnSpc>
              <a:spcBef>
                <a:spcPts val="0"/>
              </a:spcBef>
              <a:buNone/>
            </a:pPr>
            <a:r>
              <a:rPr lang="en" b="1"/>
              <a:t>4.Prawrawee Nakmai   	       5504641357</a:t>
            </a:r>
          </a:p>
          <a:p>
            <a:pPr lvl="0" rtl="0">
              <a:lnSpc>
                <a:spcPct val="115000"/>
              </a:lnSpc>
              <a:spcBef>
                <a:spcPts val="0"/>
              </a:spcBef>
              <a:buNone/>
            </a:pPr>
            <a:r>
              <a:rPr lang="en" b="1"/>
              <a:t>5.Ramon        Chuichai  	       5504641431</a:t>
            </a:r>
          </a:p>
          <a:p>
            <a:pPr lvl="0" rtl="0">
              <a:lnSpc>
                <a:spcPct val="115000"/>
              </a:lnSpc>
              <a:spcBef>
                <a:spcPts val="0"/>
              </a:spcBef>
              <a:buNone/>
            </a:pPr>
            <a:r>
              <a:rPr lang="en" b="1"/>
              <a:t>6.Vasini          Phokai   	       5504642025</a:t>
            </a:r>
          </a:p>
          <a:p>
            <a:pPr lvl="0" rtl="0">
              <a:lnSpc>
                <a:spcPct val="115000"/>
              </a:lnSpc>
              <a:spcBef>
                <a:spcPts val="0"/>
              </a:spcBef>
              <a:buClr>
                <a:schemeClr val="dk1"/>
              </a:buClr>
              <a:buSzPct val="78571"/>
              <a:buFont typeface="Arial"/>
              <a:buNone/>
            </a:pPr>
            <a:r>
              <a:rPr lang="en" b="1"/>
              <a:t>7.Tanyatorn   Suppakittiwong   5504641845</a:t>
            </a:r>
          </a:p>
          <a:p>
            <a:pPr lvl="0" rtl="0">
              <a:spcBef>
                <a:spcPts val="0"/>
              </a:spcBef>
              <a:buNone/>
            </a:pPr>
            <a:endParaRPr b="1">
              <a:solidFill>
                <a:srgbClr val="FFFFFF"/>
              </a:solidFill>
            </a:endParaRPr>
          </a:p>
        </p:txBody>
      </p:sp>
      <p:sp>
        <p:nvSpPr>
          <p:cNvPr id="51" name="Shape 51"/>
          <p:cNvSpPr/>
          <p:nvPr/>
        </p:nvSpPr>
        <p:spPr>
          <a:xfrm>
            <a:off x="2933525" y="1912850"/>
            <a:ext cx="5893499" cy="741899"/>
          </a:xfrm>
          <a:prstGeom prst="rect">
            <a:avLst/>
          </a:prstGeom>
          <a:solidFill>
            <a:srgbClr val="FFFFFF"/>
          </a:solidFill>
          <a:ln w="38100" cap="flat" cmpd="sng">
            <a:solidFill>
              <a:srgbClr val="D9D9D9"/>
            </a:solidFill>
            <a:prstDash val="solid"/>
            <a:round/>
            <a:headEnd type="none" w="med" len="med"/>
            <a:tailEnd type="none" w="med" len="med"/>
          </a:ln>
        </p:spPr>
        <p:txBody>
          <a:bodyPr lIns="91425" tIns="91425" rIns="91425" bIns="91425" anchor="ctr" anchorCtr="0">
            <a:noAutofit/>
          </a:bodyPr>
          <a:lstStyle/>
          <a:p>
            <a:pPr lvl="0">
              <a:spcBef>
                <a:spcPts val="0"/>
              </a:spcBef>
              <a:buClr>
                <a:schemeClr val="dk1"/>
              </a:buClr>
              <a:buSzPct val="45833"/>
              <a:buFont typeface="Arial"/>
              <a:buNone/>
            </a:pPr>
            <a:r>
              <a:rPr lang="en" sz="2400" b="1">
                <a:solidFill>
                  <a:schemeClr val="dk1"/>
                </a:solidFill>
              </a:rPr>
              <a:t> </a:t>
            </a:r>
            <a:r>
              <a:rPr lang="en" sz="2400" b="1"/>
              <a:t>INTERNATIONAL MONEY TRANSFER</a:t>
            </a:r>
          </a:p>
        </p:txBody>
      </p:sp>
    </p:spTree>
  </p:cSld>
  <p:clrMapOvr>
    <a:masterClrMapping/>
  </p:clrMapOvr>
  <p:transition xmlns:p14="http://schemas.microsoft.com/office/powerpoint/2010/main" spd="slow">
    <p:cut/>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55"/>
        <p:cNvGrpSpPr/>
        <p:nvPr/>
      </p:nvGrpSpPr>
      <p:grpSpPr>
        <a:xfrm>
          <a:off x="0" y="0"/>
          <a:ext cx="0" cy="0"/>
          <a:chOff x="0" y="0"/>
          <a:chExt cx="0" cy="0"/>
        </a:xfrm>
      </p:grpSpPr>
      <p:sp>
        <p:nvSpPr>
          <p:cNvPr id="56" name="Shape 56"/>
          <p:cNvSpPr txBox="1"/>
          <p:nvPr/>
        </p:nvSpPr>
        <p:spPr>
          <a:xfrm>
            <a:off x="174250" y="236075"/>
            <a:ext cx="8773499" cy="578400"/>
          </a:xfrm>
          <a:prstGeom prst="rect">
            <a:avLst/>
          </a:prstGeom>
          <a:solidFill>
            <a:srgbClr val="741B47"/>
          </a:solidFill>
          <a:ln>
            <a:noFill/>
          </a:ln>
        </p:spPr>
        <p:txBody>
          <a:bodyPr lIns="91425" tIns="91425" rIns="91425" bIns="91425" anchor="t" anchorCtr="0">
            <a:noAutofit/>
          </a:bodyPr>
          <a:lstStyle/>
          <a:p>
            <a:pPr algn="ctr">
              <a:spcBef>
                <a:spcPts val="0"/>
              </a:spcBef>
              <a:buNone/>
            </a:pPr>
            <a:r>
              <a:rPr lang="en" sz="2400" b="1">
                <a:solidFill>
                  <a:srgbClr val="FFFFFF"/>
                </a:solidFill>
              </a:rPr>
              <a:t>What is International money transfer service?</a:t>
            </a:r>
          </a:p>
        </p:txBody>
      </p:sp>
      <p:sp>
        <p:nvSpPr>
          <p:cNvPr id="57" name="Shape 57"/>
          <p:cNvSpPr txBox="1"/>
          <p:nvPr/>
        </p:nvSpPr>
        <p:spPr>
          <a:xfrm>
            <a:off x="660825" y="3897775"/>
            <a:ext cx="8224200" cy="951000"/>
          </a:xfrm>
          <a:prstGeom prst="rect">
            <a:avLst/>
          </a:prstGeom>
          <a:noFill/>
          <a:ln>
            <a:noFill/>
          </a:ln>
        </p:spPr>
        <p:txBody>
          <a:bodyPr lIns="91425" tIns="91425" rIns="91425" bIns="91425" anchor="t" anchorCtr="0">
            <a:noAutofit/>
          </a:bodyPr>
          <a:lstStyle/>
          <a:p>
            <a:pPr lvl="0" indent="457200" rtl="0">
              <a:lnSpc>
                <a:spcPct val="115000"/>
              </a:lnSpc>
              <a:spcBef>
                <a:spcPts val="0"/>
              </a:spcBef>
              <a:buClr>
                <a:schemeClr val="dk1"/>
              </a:buClr>
              <a:buSzPct val="78571"/>
              <a:buFont typeface="Arial"/>
              <a:buNone/>
            </a:pPr>
            <a:r>
              <a:rPr lang="en" b="1">
                <a:solidFill>
                  <a:srgbClr val="333333"/>
                </a:solidFill>
              </a:rPr>
              <a:t> The service for executing Money Transfer Transactions; and related services to be offered by the Bank to its customers who have concluded an International Money Transfer Service Agreement with the Bank.</a:t>
            </a:r>
          </a:p>
        </p:txBody>
      </p:sp>
      <p:grpSp>
        <p:nvGrpSpPr>
          <p:cNvPr id="58" name="Shape 58"/>
          <p:cNvGrpSpPr/>
          <p:nvPr/>
        </p:nvGrpSpPr>
        <p:grpSpPr>
          <a:xfrm>
            <a:off x="-340647" y="1035562"/>
            <a:ext cx="8043900" cy="2919974"/>
            <a:chOff x="-355222" y="1205512"/>
            <a:chExt cx="8043900" cy="2919974"/>
          </a:xfrm>
        </p:grpSpPr>
        <p:grpSp>
          <p:nvGrpSpPr>
            <p:cNvPr id="59" name="Shape 59"/>
            <p:cNvGrpSpPr/>
            <p:nvPr/>
          </p:nvGrpSpPr>
          <p:grpSpPr>
            <a:xfrm>
              <a:off x="-355222" y="1205512"/>
              <a:ext cx="8043900" cy="2919974"/>
              <a:chOff x="1279752" y="1328725"/>
              <a:chExt cx="8043900" cy="2919974"/>
            </a:xfrm>
          </p:grpSpPr>
          <p:pic>
            <p:nvPicPr>
              <p:cNvPr id="60" name="Shape 60"/>
              <p:cNvPicPr preferRelativeResize="0"/>
              <p:nvPr/>
            </p:nvPicPr>
            <p:blipFill>
              <a:blip r:embed="rId3">
                <a:alphaModFix/>
              </a:blip>
              <a:stretch>
                <a:fillRect/>
              </a:stretch>
            </p:blipFill>
            <p:spPr>
              <a:xfrm>
                <a:off x="1279752" y="1328725"/>
                <a:ext cx="8043900" cy="2919974"/>
              </a:xfrm>
              <a:prstGeom prst="rect">
                <a:avLst/>
              </a:prstGeom>
              <a:noFill/>
              <a:ln>
                <a:noFill/>
              </a:ln>
            </p:spPr>
          </p:pic>
          <p:pic>
            <p:nvPicPr>
              <p:cNvPr id="61" name="Shape 61"/>
              <p:cNvPicPr preferRelativeResize="0"/>
              <p:nvPr/>
            </p:nvPicPr>
            <p:blipFill>
              <a:blip r:embed="rId4">
                <a:alphaModFix/>
              </a:blip>
              <a:stretch>
                <a:fillRect/>
              </a:stretch>
            </p:blipFill>
            <p:spPr>
              <a:xfrm>
                <a:off x="7478325" y="2352775"/>
                <a:ext cx="437950" cy="437950"/>
              </a:xfrm>
              <a:prstGeom prst="rect">
                <a:avLst/>
              </a:prstGeom>
              <a:noFill/>
              <a:ln>
                <a:noFill/>
              </a:ln>
            </p:spPr>
          </p:pic>
          <p:pic>
            <p:nvPicPr>
              <p:cNvPr id="62" name="Shape 62"/>
              <p:cNvPicPr preferRelativeResize="0"/>
              <p:nvPr/>
            </p:nvPicPr>
            <p:blipFill>
              <a:blip r:embed="rId5">
                <a:alphaModFix/>
              </a:blip>
              <a:stretch>
                <a:fillRect/>
              </a:stretch>
            </p:blipFill>
            <p:spPr>
              <a:xfrm>
                <a:off x="3942150" y="1743925"/>
                <a:ext cx="520049" cy="520049"/>
              </a:xfrm>
              <a:prstGeom prst="rect">
                <a:avLst/>
              </a:prstGeom>
              <a:noFill/>
              <a:ln>
                <a:noFill/>
              </a:ln>
            </p:spPr>
          </p:pic>
          <p:pic>
            <p:nvPicPr>
              <p:cNvPr id="63" name="Shape 63"/>
              <p:cNvPicPr preferRelativeResize="0"/>
              <p:nvPr/>
            </p:nvPicPr>
            <p:blipFill>
              <a:blip r:embed="rId5">
                <a:alphaModFix/>
              </a:blip>
              <a:stretch>
                <a:fillRect/>
              </a:stretch>
            </p:blipFill>
            <p:spPr>
              <a:xfrm>
                <a:off x="4148125" y="2700000"/>
                <a:ext cx="520049" cy="520049"/>
              </a:xfrm>
              <a:prstGeom prst="rect">
                <a:avLst/>
              </a:prstGeom>
              <a:noFill/>
              <a:ln>
                <a:noFill/>
              </a:ln>
            </p:spPr>
          </p:pic>
          <p:pic>
            <p:nvPicPr>
              <p:cNvPr id="64" name="Shape 64"/>
              <p:cNvPicPr preferRelativeResize="0"/>
              <p:nvPr/>
            </p:nvPicPr>
            <p:blipFill>
              <a:blip r:embed="rId5">
                <a:alphaModFix/>
              </a:blip>
              <a:stretch>
                <a:fillRect/>
              </a:stretch>
            </p:blipFill>
            <p:spPr>
              <a:xfrm>
                <a:off x="5840900" y="2959575"/>
                <a:ext cx="520049" cy="520049"/>
              </a:xfrm>
              <a:prstGeom prst="rect">
                <a:avLst/>
              </a:prstGeom>
              <a:noFill/>
              <a:ln>
                <a:noFill/>
              </a:ln>
            </p:spPr>
          </p:pic>
          <p:pic>
            <p:nvPicPr>
              <p:cNvPr id="65" name="Shape 65"/>
              <p:cNvPicPr preferRelativeResize="0"/>
              <p:nvPr/>
            </p:nvPicPr>
            <p:blipFill>
              <a:blip r:embed="rId5">
                <a:alphaModFix/>
              </a:blip>
              <a:stretch>
                <a:fillRect/>
              </a:stretch>
            </p:blipFill>
            <p:spPr>
              <a:xfrm>
                <a:off x="7747975" y="3479625"/>
                <a:ext cx="520049" cy="520049"/>
              </a:xfrm>
              <a:prstGeom prst="rect">
                <a:avLst/>
              </a:prstGeom>
              <a:noFill/>
              <a:ln>
                <a:noFill/>
              </a:ln>
            </p:spPr>
          </p:pic>
          <p:pic>
            <p:nvPicPr>
              <p:cNvPr id="66" name="Shape 66"/>
              <p:cNvPicPr preferRelativeResize="0"/>
              <p:nvPr/>
            </p:nvPicPr>
            <p:blipFill>
              <a:blip r:embed="rId6">
                <a:alphaModFix/>
              </a:blip>
              <a:stretch>
                <a:fillRect/>
              </a:stretch>
            </p:blipFill>
            <p:spPr>
              <a:xfrm>
                <a:off x="4421018" y="1639102"/>
                <a:ext cx="247149" cy="306072"/>
              </a:xfrm>
              <a:prstGeom prst="rect">
                <a:avLst/>
              </a:prstGeom>
              <a:noFill/>
              <a:ln>
                <a:noFill/>
              </a:ln>
            </p:spPr>
          </p:pic>
          <p:pic>
            <p:nvPicPr>
              <p:cNvPr id="67" name="Shape 67"/>
              <p:cNvPicPr preferRelativeResize="0"/>
              <p:nvPr/>
            </p:nvPicPr>
            <p:blipFill>
              <a:blip r:embed="rId6">
                <a:alphaModFix/>
              </a:blip>
              <a:stretch>
                <a:fillRect/>
              </a:stretch>
            </p:blipFill>
            <p:spPr>
              <a:xfrm>
                <a:off x="3812851" y="1550400"/>
                <a:ext cx="344200" cy="306075"/>
              </a:xfrm>
              <a:prstGeom prst="rect">
                <a:avLst/>
              </a:prstGeom>
              <a:noFill/>
              <a:ln>
                <a:noFill/>
              </a:ln>
            </p:spPr>
          </p:pic>
          <p:pic>
            <p:nvPicPr>
              <p:cNvPr id="68" name="Shape 68"/>
              <p:cNvPicPr preferRelativeResize="0"/>
              <p:nvPr/>
            </p:nvPicPr>
            <p:blipFill>
              <a:blip r:embed="rId6">
                <a:alphaModFix/>
              </a:blip>
              <a:stretch>
                <a:fillRect/>
              </a:stretch>
            </p:blipFill>
            <p:spPr>
              <a:xfrm>
                <a:off x="4078593" y="2635677"/>
                <a:ext cx="247149" cy="306072"/>
              </a:xfrm>
              <a:prstGeom prst="rect">
                <a:avLst/>
              </a:prstGeom>
              <a:noFill/>
              <a:ln>
                <a:noFill/>
              </a:ln>
            </p:spPr>
          </p:pic>
          <p:pic>
            <p:nvPicPr>
              <p:cNvPr id="69" name="Shape 69"/>
              <p:cNvPicPr preferRelativeResize="0"/>
              <p:nvPr/>
            </p:nvPicPr>
            <p:blipFill>
              <a:blip r:embed="rId6">
                <a:alphaModFix/>
              </a:blip>
              <a:stretch>
                <a:fillRect/>
              </a:stretch>
            </p:blipFill>
            <p:spPr>
              <a:xfrm>
                <a:off x="6113793" y="3328602"/>
                <a:ext cx="247149" cy="306072"/>
              </a:xfrm>
              <a:prstGeom prst="rect">
                <a:avLst/>
              </a:prstGeom>
              <a:noFill/>
              <a:ln>
                <a:noFill/>
              </a:ln>
            </p:spPr>
          </p:pic>
          <p:pic>
            <p:nvPicPr>
              <p:cNvPr id="70" name="Shape 70"/>
              <p:cNvPicPr preferRelativeResize="0"/>
              <p:nvPr/>
            </p:nvPicPr>
            <p:blipFill>
              <a:blip r:embed="rId6">
                <a:alphaModFix/>
              </a:blip>
              <a:stretch>
                <a:fillRect/>
              </a:stretch>
            </p:blipFill>
            <p:spPr>
              <a:xfrm>
                <a:off x="5840893" y="3400627"/>
                <a:ext cx="247149" cy="306072"/>
              </a:xfrm>
              <a:prstGeom prst="rect">
                <a:avLst/>
              </a:prstGeom>
              <a:noFill/>
              <a:ln>
                <a:noFill/>
              </a:ln>
            </p:spPr>
          </p:pic>
          <p:pic>
            <p:nvPicPr>
              <p:cNvPr id="71" name="Shape 71"/>
              <p:cNvPicPr preferRelativeResize="0"/>
              <p:nvPr/>
            </p:nvPicPr>
            <p:blipFill>
              <a:blip r:embed="rId6">
                <a:alphaModFix/>
              </a:blip>
              <a:stretch>
                <a:fillRect/>
              </a:stretch>
            </p:blipFill>
            <p:spPr>
              <a:xfrm>
                <a:off x="8268018" y="3400627"/>
                <a:ext cx="247149" cy="306072"/>
              </a:xfrm>
              <a:prstGeom prst="rect">
                <a:avLst/>
              </a:prstGeom>
              <a:noFill/>
              <a:ln>
                <a:noFill/>
              </a:ln>
            </p:spPr>
          </p:pic>
          <p:pic>
            <p:nvPicPr>
              <p:cNvPr id="72" name="Shape 72"/>
              <p:cNvPicPr preferRelativeResize="0"/>
              <p:nvPr/>
            </p:nvPicPr>
            <p:blipFill>
              <a:blip r:embed="rId6">
                <a:alphaModFix/>
              </a:blip>
              <a:stretch>
                <a:fillRect/>
              </a:stretch>
            </p:blipFill>
            <p:spPr>
              <a:xfrm>
                <a:off x="8268018" y="2635677"/>
                <a:ext cx="247149" cy="306072"/>
              </a:xfrm>
              <a:prstGeom prst="rect">
                <a:avLst/>
              </a:prstGeom>
              <a:noFill/>
              <a:ln>
                <a:noFill/>
              </a:ln>
            </p:spPr>
          </p:pic>
        </p:grpSp>
        <p:pic>
          <p:nvPicPr>
            <p:cNvPr id="73" name="Shape 73"/>
            <p:cNvPicPr preferRelativeResize="0"/>
            <p:nvPr/>
          </p:nvPicPr>
          <p:blipFill>
            <a:blip r:embed="rId7">
              <a:alphaModFix/>
            </a:blip>
            <a:stretch>
              <a:fillRect/>
            </a:stretch>
          </p:blipFill>
          <p:spPr>
            <a:xfrm>
              <a:off x="6031425" y="2453162"/>
              <a:ext cx="424663" cy="424663"/>
            </a:xfrm>
            <a:prstGeom prst="rect">
              <a:avLst/>
            </a:prstGeom>
            <a:noFill/>
            <a:ln>
              <a:noFill/>
            </a:ln>
          </p:spPr>
        </p:pic>
      </p:grpSp>
    </p:spTree>
  </p:cSld>
  <p:clrMapOvr>
    <a:masterClrMapping/>
  </p:clrMapOvr>
  <p:transition xmlns:p14="http://schemas.microsoft.com/office/powerpoint/2010/main" spd="slow">
    <p:cut/>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77"/>
        <p:cNvGrpSpPr/>
        <p:nvPr/>
      </p:nvGrpSpPr>
      <p:grpSpPr>
        <a:xfrm>
          <a:off x="0" y="0"/>
          <a:ext cx="0" cy="0"/>
          <a:chOff x="0" y="0"/>
          <a:chExt cx="0" cy="0"/>
        </a:xfrm>
      </p:grpSpPr>
      <p:sp>
        <p:nvSpPr>
          <p:cNvPr id="78" name="Shape 78"/>
          <p:cNvSpPr txBox="1"/>
          <p:nvPr/>
        </p:nvSpPr>
        <p:spPr>
          <a:xfrm>
            <a:off x="655025" y="519650"/>
            <a:ext cx="7801199" cy="538199"/>
          </a:xfrm>
          <a:prstGeom prst="rect">
            <a:avLst/>
          </a:prstGeom>
          <a:solidFill>
            <a:srgbClr val="741B47"/>
          </a:solidFill>
          <a:ln>
            <a:noFill/>
          </a:ln>
        </p:spPr>
        <p:txBody>
          <a:bodyPr lIns="91425" tIns="91425" rIns="91425" bIns="91425" anchor="t" anchorCtr="0">
            <a:noAutofit/>
          </a:bodyPr>
          <a:lstStyle/>
          <a:p>
            <a:pPr algn="ctr">
              <a:spcBef>
                <a:spcPts val="0"/>
              </a:spcBef>
              <a:buNone/>
            </a:pPr>
            <a:r>
              <a:rPr lang="en" sz="2000" b="1">
                <a:solidFill>
                  <a:schemeClr val="lt1"/>
                </a:solidFill>
              </a:rPr>
              <a:t>  Types of money transfer providers</a:t>
            </a:r>
          </a:p>
        </p:txBody>
      </p:sp>
      <p:sp>
        <p:nvSpPr>
          <p:cNvPr id="79" name="Shape 79"/>
          <p:cNvSpPr txBox="1"/>
          <p:nvPr/>
        </p:nvSpPr>
        <p:spPr>
          <a:xfrm>
            <a:off x="655025" y="1714850"/>
            <a:ext cx="3015300" cy="710400"/>
          </a:xfrm>
          <a:prstGeom prst="rect">
            <a:avLst/>
          </a:prstGeom>
          <a:solidFill>
            <a:srgbClr val="C27BA0"/>
          </a:solidFill>
          <a:ln>
            <a:noFill/>
          </a:ln>
        </p:spPr>
        <p:txBody>
          <a:bodyPr lIns="91425" tIns="91425" rIns="91425" bIns="91425" anchor="t" anchorCtr="0">
            <a:noAutofit/>
          </a:bodyPr>
          <a:lstStyle/>
          <a:p>
            <a:pPr rtl="0">
              <a:spcBef>
                <a:spcPts val="0"/>
              </a:spcBef>
              <a:buNone/>
            </a:pPr>
            <a:r>
              <a:rPr lang="en" sz="1000" b="1">
                <a:solidFill>
                  <a:schemeClr val="lt1"/>
                </a:solidFill>
              </a:rPr>
              <a:t>          </a:t>
            </a:r>
            <a:r>
              <a:rPr lang="en" sz="1100" b="1">
                <a:solidFill>
                  <a:schemeClr val="lt1"/>
                </a:solidFill>
              </a:rPr>
              <a:t>Foreign Exchange Providers</a:t>
            </a:r>
          </a:p>
          <a:p>
            <a:pPr>
              <a:spcBef>
                <a:spcPts val="0"/>
              </a:spcBef>
              <a:buNone/>
            </a:pPr>
            <a:r>
              <a:rPr lang="en" sz="1100" b="1">
                <a:solidFill>
                  <a:schemeClr val="lt1"/>
                </a:solidFill>
              </a:rPr>
              <a:t>(FX Brokers or Money Transfer Providers)</a:t>
            </a:r>
          </a:p>
        </p:txBody>
      </p:sp>
      <p:sp>
        <p:nvSpPr>
          <p:cNvPr id="80" name="Shape 80"/>
          <p:cNvSpPr txBox="1"/>
          <p:nvPr/>
        </p:nvSpPr>
        <p:spPr>
          <a:xfrm>
            <a:off x="655025" y="3648650"/>
            <a:ext cx="3015300" cy="538199"/>
          </a:xfrm>
          <a:prstGeom prst="rect">
            <a:avLst/>
          </a:prstGeom>
          <a:solidFill>
            <a:srgbClr val="C27BA0"/>
          </a:solidFill>
          <a:ln>
            <a:noFill/>
          </a:ln>
        </p:spPr>
        <p:txBody>
          <a:bodyPr lIns="91425" tIns="91425" rIns="91425" bIns="91425" anchor="t" anchorCtr="0">
            <a:noAutofit/>
          </a:bodyPr>
          <a:lstStyle/>
          <a:p>
            <a:pPr lvl="0" rtl="0">
              <a:spcBef>
                <a:spcPts val="0"/>
              </a:spcBef>
              <a:buNone/>
            </a:pPr>
            <a:r>
              <a:rPr lang="en" sz="1000" b="1">
                <a:solidFill>
                  <a:schemeClr val="lt1"/>
                </a:solidFill>
              </a:rPr>
              <a:t>     </a:t>
            </a:r>
            <a:r>
              <a:rPr lang="en" sz="1100" b="1">
                <a:solidFill>
                  <a:schemeClr val="lt1"/>
                </a:solidFill>
              </a:rPr>
              <a:t> Money Transfer Operators( MTOs)</a:t>
            </a:r>
          </a:p>
        </p:txBody>
      </p:sp>
      <p:sp>
        <p:nvSpPr>
          <p:cNvPr id="81" name="Shape 81"/>
          <p:cNvSpPr txBox="1"/>
          <p:nvPr/>
        </p:nvSpPr>
        <p:spPr>
          <a:xfrm>
            <a:off x="5335225" y="3648650"/>
            <a:ext cx="3120900" cy="538199"/>
          </a:xfrm>
          <a:prstGeom prst="rect">
            <a:avLst/>
          </a:prstGeom>
          <a:solidFill>
            <a:srgbClr val="C27BA0"/>
          </a:solidFill>
          <a:ln>
            <a:noFill/>
          </a:ln>
        </p:spPr>
        <p:txBody>
          <a:bodyPr lIns="91425" tIns="91425" rIns="91425" bIns="91425" anchor="t" anchorCtr="0">
            <a:noAutofit/>
          </a:bodyPr>
          <a:lstStyle/>
          <a:p>
            <a:pPr rtl="0">
              <a:spcBef>
                <a:spcPts val="0"/>
              </a:spcBef>
              <a:buNone/>
            </a:pPr>
            <a:r>
              <a:rPr lang="en" sz="1000" b="1">
                <a:solidFill>
                  <a:schemeClr val="lt1"/>
                </a:solidFill>
              </a:rPr>
              <a:t>     </a:t>
            </a:r>
            <a:r>
              <a:rPr lang="en" sz="1100" b="1">
                <a:solidFill>
                  <a:schemeClr val="lt1"/>
                </a:solidFill>
              </a:rPr>
              <a:t>High Street Banks/ Building Societies/</a:t>
            </a:r>
          </a:p>
          <a:p>
            <a:pPr lvl="0" rtl="0">
              <a:spcBef>
                <a:spcPts val="0"/>
              </a:spcBef>
              <a:buNone/>
            </a:pPr>
            <a:r>
              <a:rPr lang="en" sz="1100" b="1">
                <a:solidFill>
                  <a:schemeClr val="lt1"/>
                </a:solidFill>
              </a:rPr>
              <a:t>     Credit Unions/ Community Banks</a:t>
            </a:r>
          </a:p>
        </p:txBody>
      </p:sp>
      <p:sp>
        <p:nvSpPr>
          <p:cNvPr id="82" name="Shape 82"/>
          <p:cNvSpPr txBox="1"/>
          <p:nvPr/>
        </p:nvSpPr>
        <p:spPr>
          <a:xfrm>
            <a:off x="655025" y="2736500"/>
            <a:ext cx="3015300" cy="538199"/>
          </a:xfrm>
          <a:prstGeom prst="rect">
            <a:avLst/>
          </a:prstGeom>
          <a:solidFill>
            <a:srgbClr val="C27BA0"/>
          </a:solidFill>
          <a:ln>
            <a:noFill/>
          </a:ln>
        </p:spPr>
        <p:txBody>
          <a:bodyPr lIns="91425" tIns="91425" rIns="91425" bIns="91425" anchor="t" anchorCtr="0">
            <a:noAutofit/>
          </a:bodyPr>
          <a:lstStyle/>
          <a:p>
            <a:pPr rtl="0">
              <a:spcBef>
                <a:spcPts val="0"/>
              </a:spcBef>
              <a:buNone/>
            </a:pPr>
            <a:r>
              <a:rPr lang="en" sz="1000" b="1">
                <a:solidFill>
                  <a:schemeClr val="lt1"/>
                </a:solidFill>
              </a:rPr>
              <a:t>     </a:t>
            </a:r>
            <a:r>
              <a:rPr lang="en" sz="1100" b="1">
                <a:solidFill>
                  <a:schemeClr val="lt1"/>
                </a:solidFill>
              </a:rPr>
              <a:t>Online Money Transfer Services/</a:t>
            </a:r>
          </a:p>
          <a:p>
            <a:pPr lvl="0" rtl="0">
              <a:spcBef>
                <a:spcPts val="0"/>
              </a:spcBef>
              <a:buNone/>
            </a:pPr>
            <a:r>
              <a:rPr lang="en" sz="1100" b="1">
                <a:solidFill>
                  <a:schemeClr val="lt1"/>
                </a:solidFill>
              </a:rPr>
              <a:t>          Internet Money Transfer</a:t>
            </a:r>
          </a:p>
        </p:txBody>
      </p:sp>
      <p:sp>
        <p:nvSpPr>
          <p:cNvPr id="83" name="Shape 83"/>
          <p:cNvSpPr txBox="1"/>
          <p:nvPr/>
        </p:nvSpPr>
        <p:spPr>
          <a:xfrm>
            <a:off x="5335225" y="1714850"/>
            <a:ext cx="3120900" cy="538199"/>
          </a:xfrm>
          <a:prstGeom prst="rect">
            <a:avLst/>
          </a:prstGeom>
          <a:solidFill>
            <a:srgbClr val="C27BA0"/>
          </a:solidFill>
          <a:ln>
            <a:noFill/>
          </a:ln>
        </p:spPr>
        <p:txBody>
          <a:bodyPr lIns="91425" tIns="91425" rIns="91425" bIns="91425" anchor="t" anchorCtr="0">
            <a:noAutofit/>
          </a:bodyPr>
          <a:lstStyle/>
          <a:p>
            <a:pPr lvl="0" rtl="0">
              <a:spcBef>
                <a:spcPts val="0"/>
              </a:spcBef>
              <a:buNone/>
            </a:pPr>
            <a:r>
              <a:rPr lang="en" sz="1000" b="1">
                <a:solidFill>
                  <a:schemeClr val="lt1"/>
                </a:solidFill>
              </a:rPr>
              <a:t>                   </a:t>
            </a:r>
            <a:r>
              <a:rPr lang="en" sz="1100" b="1">
                <a:solidFill>
                  <a:schemeClr val="lt1"/>
                </a:solidFill>
              </a:rPr>
              <a:t>Prepaid Money Cards</a:t>
            </a:r>
          </a:p>
        </p:txBody>
      </p:sp>
      <p:sp>
        <p:nvSpPr>
          <p:cNvPr id="84" name="Shape 84"/>
          <p:cNvSpPr txBox="1"/>
          <p:nvPr/>
        </p:nvSpPr>
        <p:spPr>
          <a:xfrm>
            <a:off x="5335225" y="2736500"/>
            <a:ext cx="3120900" cy="538199"/>
          </a:xfrm>
          <a:prstGeom prst="rect">
            <a:avLst/>
          </a:prstGeom>
          <a:solidFill>
            <a:srgbClr val="C27BA0"/>
          </a:solidFill>
          <a:ln>
            <a:noFill/>
          </a:ln>
        </p:spPr>
        <p:txBody>
          <a:bodyPr lIns="91425" tIns="91425" rIns="91425" bIns="91425" anchor="t" anchorCtr="0">
            <a:noAutofit/>
          </a:bodyPr>
          <a:lstStyle/>
          <a:p>
            <a:pPr lvl="0" rtl="0">
              <a:spcBef>
                <a:spcPts val="0"/>
              </a:spcBef>
              <a:buNone/>
            </a:pPr>
            <a:r>
              <a:rPr lang="en" sz="1000" b="1">
                <a:solidFill>
                  <a:schemeClr val="lt1"/>
                </a:solidFill>
              </a:rPr>
              <a:t>     </a:t>
            </a:r>
            <a:r>
              <a:rPr lang="en" sz="1100" b="1">
                <a:solidFill>
                  <a:schemeClr val="lt1"/>
                </a:solidFill>
              </a:rPr>
              <a:t>Peer-to-Peer Money Transfer Providers</a:t>
            </a:r>
          </a:p>
        </p:txBody>
      </p:sp>
      <p:cxnSp>
        <p:nvCxnSpPr>
          <p:cNvPr id="85" name="Shape 85"/>
          <p:cNvCxnSpPr>
            <a:stCxn id="78" idx="2"/>
          </p:cNvCxnSpPr>
          <p:nvPr/>
        </p:nvCxnSpPr>
        <p:spPr>
          <a:xfrm flipH="1">
            <a:off x="4551124" y="1057849"/>
            <a:ext cx="4500" cy="3498900"/>
          </a:xfrm>
          <a:prstGeom prst="straightConnector1">
            <a:avLst/>
          </a:prstGeom>
          <a:noFill/>
          <a:ln w="19050" cap="flat" cmpd="sng">
            <a:solidFill>
              <a:schemeClr val="dk2"/>
            </a:solidFill>
            <a:prstDash val="solid"/>
            <a:round/>
            <a:headEnd type="none" w="lg" len="lg"/>
            <a:tailEnd type="none" w="lg" len="lg"/>
          </a:ln>
        </p:spPr>
      </p:cxnSp>
      <p:sp>
        <p:nvSpPr>
          <p:cNvPr id="86" name="Shape 86"/>
          <p:cNvSpPr/>
          <p:nvPr/>
        </p:nvSpPr>
        <p:spPr>
          <a:xfrm>
            <a:off x="3764000" y="1829900"/>
            <a:ext cx="468899" cy="308100"/>
          </a:xfrm>
          <a:prstGeom prst="lef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87" name="Shape 87"/>
          <p:cNvSpPr/>
          <p:nvPr/>
        </p:nvSpPr>
        <p:spPr>
          <a:xfrm>
            <a:off x="3764000" y="2796800"/>
            <a:ext cx="468899" cy="308100"/>
          </a:xfrm>
          <a:prstGeom prst="lef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88" name="Shape 88"/>
          <p:cNvSpPr/>
          <p:nvPr/>
        </p:nvSpPr>
        <p:spPr>
          <a:xfrm>
            <a:off x="3764000" y="3763700"/>
            <a:ext cx="468899" cy="308100"/>
          </a:xfrm>
          <a:prstGeom prst="lef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89" name="Shape 89"/>
          <p:cNvSpPr/>
          <p:nvPr/>
        </p:nvSpPr>
        <p:spPr>
          <a:xfrm>
            <a:off x="4772650" y="1829900"/>
            <a:ext cx="468899" cy="308100"/>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90" name="Shape 90"/>
          <p:cNvSpPr/>
          <p:nvPr/>
        </p:nvSpPr>
        <p:spPr>
          <a:xfrm>
            <a:off x="4761875" y="2796800"/>
            <a:ext cx="468899" cy="308100"/>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91" name="Shape 91"/>
          <p:cNvSpPr/>
          <p:nvPr/>
        </p:nvSpPr>
        <p:spPr>
          <a:xfrm>
            <a:off x="4761875" y="3763700"/>
            <a:ext cx="468899" cy="308100"/>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Tree>
  </p:cSld>
  <p:clrMapOvr>
    <a:masterClrMapping/>
  </p:clrMapOvr>
  <p:transition xmlns:p14="http://schemas.microsoft.com/office/powerpoint/2010/main" spd="slow">
    <p:cut/>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95"/>
        <p:cNvGrpSpPr/>
        <p:nvPr/>
      </p:nvGrpSpPr>
      <p:grpSpPr>
        <a:xfrm>
          <a:off x="0" y="0"/>
          <a:ext cx="0" cy="0"/>
          <a:chOff x="0" y="0"/>
          <a:chExt cx="0" cy="0"/>
        </a:xfrm>
      </p:grpSpPr>
      <p:sp>
        <p:nvSpPr>
          <p:cNvPr id="96" name="Shape 96"/>
          <p:cNvSpPr txBox="1"/>
          <p:nvPr/>
        </p:nvSpPr>
        <p:spPr>
          <a:xfrm>
            <a:off x="171250" y="203525"/>
            <a:ext cx="8816699" cy="428700"/>
          </a:xfrm>
          <a:prstGeom prst="rect">
            <a:avLst/>
          </a:prstGeom>
          <a:solidFill>
            <a:srgbClr val="C27BA0"/>
          </a:solidFill>
          <a:ln>
            <a:noFill/>
          </a:ln>
        </p:spPr>
        <p:txBody>
          <a:bodyPr lIns="91425" tIns="91425" rIns="91425" bIns="91425" anchor="t" anchorCtr="0">
            <a:noAutofit/>
          </a:bodyPr>
          <a:lstStyle/>
          <a:p>
            <a:pPr lvl="0" rtl="0">
              <a:spcBef>
                <a:spcPts val="0"/>
              </a:spcBef>
              <a:buNone/>
            </a:pPr>
            <a:r>
              <a:rPr lang="en" sz="1000" b="1">
                <a:solidFill>
                  <a:schemeClr val="lt1"/>
                </a:solidFill>
              </a:rPr>
              <a:t> </a:t>
            </a:r>
            <a:r>
              <a:rPr lang="en" sz="1600" b="1">
                <a:solidFill>
                  <a:schemeClr val="lt1"/>
                </a:solidFill>
              </a:rPr>
              <a:t>Foreign Exchange Providers (FX Brokers or Money Transfer Providers)</a:t>
            </a:r>
          </a:p>
        </p:txBody>
      </p:sp>
      <p:grpSp>
        <p:nvGrpSpPr>
          <p:cNvPr id="97" name="Shape 97"/>
          <p:cNvGrpSpPr/>
          <p:nvPr/>
        </p:nvGrpSpPr>
        <p:grpSpPr>
          <a:xfrm>
            <a:off x="-76200" y="632213"/>
            <a:ext cx="4045156" cy="2325088"/>
            <a:chOff x="0" y="864963"/>
            <a:chExt cx="4045156" cy="2325088"/>
          </a:xfrm>
        </p:grpSpPr>
        <p:grpSp>
          <p:nvGrpSpPr>
            <p:cNvPr id="98" name="Shape 98"/>
            <p:cNvGrpSpPr/>
            <p:nvPr/>
          </p:nvGrpSpPr>
          <p:grpSpPr>
            <a:xfrm>
              <a:off x="0" y="864963"/>
              <a:ext cx="4045156" cy="2325088"/>
              <a:chOff x="0" y="635800"/>
              <a:chExt cx="4211950" cy="2554199"/>
            </a:xfrm>
          </p:grpSpPr>
          <p:pic>
            <p:nvPicPr>
              <p:cNvPr id="99" name="Shape 99"/>
              <p:cNvPicPr preferRelativeResize="0"/>
              <p:nvPr/>
            </p:nvPicPr>
            <p:blipFill>
              <a:blip r:embed="rId3">
                <a:alphaModFix/>
              </a:blip>
              <a:stretch>
                <a:fillRect/>
              </a:stretch>
            </p:blipFill>
            <p:spPr>
              <a:xfrm>
                <a:off x="0" y="712575"/>
                <a:ext cx="3830950" cy="2301649"/>
              </a:xfrm>
              <a:prstGeom prst="rect">
                <a:avLst/>
              </a:prstGeom>
              <a:noFill/>
              <a:ln>
                <a:noFill/>
              </a:ln>
            </p:spPr>
          </p:pic>
          <p:pic>
            <p:nvPicPr>
              <p:cNvPr id="100" name="Shape 100"/>
              <p:cNvPicPr preferRelativeResize="0"/>
              <p:nvPr/>
            </p:nvPicPr>
            <p:blipFill>
              <a:blip r:embed="rId4">
                <a:alphaModFix/>
              </a:blip>
              <a:stretch>
                <a:fillRect/>
              </a:stretch>
            </p:blipFill>
            <p:spPr>
              <a:xfrm>
                <a:off x="103000" y="635800"/>
                <a:ext cx="3597599" cy="2148559"/>
              </a:xfrm>
              <a:prstGeom prst="rect">
                <a:avLst/>
              </a:prstGeom>
              <a:noFill/>
              <a:ln>
                <a:noFill/>
              </a:ln>
            </p:spPr>
          </p:pic>
          <p:pic>
            <p:nvPicPr>
              <p:cNvPr id="101" name="Shape 101"/>
              <p:cNvPicPr preferRelativeResize="0"/>
              <p:nvPr/>
            </p:nvPicPr>
            <p:blipFill>
              <a:blip r:embed="rId5">
                <a:alphaModFix/>
              </a:blip>
              <a:stretch>
                <a:fillRect/>
              </a:stretch>
            </p:blipFill>
            <p:spPr>
              <a:xfrm>
                <a:off x="44050" y="715824"/>
                <a:ext cx="4167900" cy="2474174"/>
              </a:xfrm>
              <a:prstGeom prst="rect">
                <a:avLst/>
              </a:prstGeom>
              <a:noFill/>
              <a:ln>
                <a:noFill/>
              </a:ln>
            </p:spPr>
          </p:pic>
          <p:pic>
            <p:nvPicPr>
              <p:cNvPr id="102" name="Shape 102"/>
              <p:cNvPicPr preferRelativeResize="0"/>
              <p:nvPr/>
            </p:nvPicPr>
            <p:blipFill>
              <a:blip r:embed="rId6">
                <a:alphaModFix/>
              </a:blip>
              <a:stretch>
                <a:fillRect/>
              </a:stretch>
            </p:blipFill>
            <p:spPr>
              <a:xfrm>
                <a:off x="645624" y="988475"/>
                <a:ext cx="2929125" cy="1761000"/>
              </a:xfrm>
              <a:prstGeom prst="rect">
                <a:avLst/>
              </a:prstGeom>
              <a:noFill/>
              <a:ln>
                <a:noFill/>
              </a:ln>
            </p:spPr>
          </p:pic>
          <p:pic>
            <p:nvPicPr>
              <p:cNvPr id="103" name="Shape 103"/>
              <p:cNvPicPr preferRelativeResize="0"/>
              <p:nvPr/>
            </p:nvPicPr>
            <p:blipFill>
              <a:blip r:embed="rId7">
                <a:alphaModFix/>
              </a:blip>
              <a:stretch>
                <a:fillRect/>
              </a:stretch>
            </p:blipFill>
            <p:spPr>
              <a:xfrm>
                <a:off x="76200" y="705025"/>
                <a:ext cx="3597600" cy="2164350"/>
              </a:xfrm>
              <a:prstGeom prst="rect">
                <a:avLst/>
              </a:prstGeom>
              <a:noFill/>
              <a:ln>
                <a:noFill/>
              </a:ln>
            </p:spPr>
          </p:pic>
        </p:grpSp>
        <p:sp>
          <p:nvSpPr>
            <p:cNvPr id="104" name="Shape 104"/>
            <p:cNvSpPr/>
            <p:nvPr/>
          </p:nvSpPr>
          <p:spPr>
            <a:xfrm>
              <a:off x="2370950" y="1770725"/>
              <a:ext cx="642900" cy="120599"/>
            </a:xfrm>
            <a:prstGeom prst="rightArrow">
              <a:avLst>
                <a:gd name="adj1" fmla="val 50000"/>
                <a:gd name="adj2" fmla="val 50000"/>
              </a:avLst>
            </a:prstGeom>
            <a:solidFill>
              <a:schemeClr val="dk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105" name="Shape 105"/>
            <p:cNvSpPr/>
            <p:nvPr/>
          </p:nvSpPr>
          <p:spPr>
            <a:xfrm>
              <a:off x="982975" y="1770712"/>
              <a:ext cx="642900" cy="120599"/>
            </a:xfrm>
            <a:prstGeom prst="rightArrow">
              <a:avLst>
                <a:gd name="adj1" fmla="val 50000"/>
                <a:gd name="adj2" fmla="val 50000"/>
              </a:avLst>
            </a:prstGeom>
            <a:solidFill>
              <a:schemeClr val="dk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106" name="Shape 106"/>
            <p:cNvSpPr/>
            <p:nvPr/>
          </p:nvSpPr>
          <p:spPr>
            <a:xfrm rot="1376324">
              <a:off x="1108551" y="1181354"/>
              <a:ext cx="642725" cy="120579"/>
            </a:xfrm>
            <a:prstGeom prst="rightArrow">
              <a:avLst>
                <a:gd name="adj1" fmla="val 50000"/>
                <a:gd name="adj2" fmla="val 50000"/>
              </a:avLst>
            </a:prstGeom>
            <a:solidFill>
              <a:schemeClr val="dk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107" name="Shape 107"/>
            <p:cNvSpPr/>
            <p:nvPr/>
          </p:nvSpPr>
          <p:spPr>
            <a:xfrm rot="-1308681">
              <a:off x="983069" y="2417756"/>
              <a:ext cx="642710" cy="120609"/>
            </a:xfrm>
            <a:prstGeom prst="rightArrow">
              <a:avLst>
                <a:gd name="adj1" fmla="val 50000"/>
                <a:gd name="adj2" fmla="val 50000"/>
              </a:avLst>
            </a:prstGeom>
            <a:solidFill>
              <a:schemeClr val="dk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108" name="Shape 108"/>
            <p:cNvSpPr/>
            <p:nvPr/>
          </p:nvSpPr>
          <p:spPr>
            <a:xfrm rot="10800000">
              <a:off x="2370949" y="1967225"/>
              <a:ext cx="642900" cy="120599"/>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109" name="Shape 109"/>
            <p:cNvSpPr/>
            <p:nvPr/>
          </p:nvSpPr>
          <p:spPr>
            <a:xfrm rot="10800000">
              <a:off x="982974" y="2065550"/>
              <a:ext cx="642900" cy="120599"/>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110" name="Shape 110"/>
            <p:cNvSpPr/>
            <p:nvPr/>
          </p:nvSpPr>
          <p:spPr>
            <a:xfrm rot="-9612248">
              <a:off x="982847" y="1328532"/>
              <a:ext cx="643104" cy="120798"/>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111" name="Shape 111"/>
            <p:cNvSpPr/>
            <p:nvPr/>
          </p:nvSpPr>
          <p:spPr>
            <a:xfrm rot="9440094">
              <a:off x="1046535" y="2584770"/>
              <a:ext cx="643061" cy="120507"/>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grpSp>
      <p:sp>
        <p:nvSpPr>
          <p:cNvPr id="112" name="Shape 112"/>
          <p:cNvSpPr txBox="1"/>
          <p:nvPr/>
        </p:nvSpPr>
        <p:spPr>
          <a:xfrm>
            <a:off x="171250" y="2663925"/>
            <a:ext cx="8816699" cy="428700"/>
          </a:xfrm>
          <a:prstGeom prst="rect">
            <a:avLst/>
          </a:prstGeom>
          <a:solidFill>
            <a:srgbClr val="C27BA0"/>
          </a:solidFill>
          <a:ln>
            <a:noFill/>
          </a:ln>
        </p:spPr>
        <p:txBody>
          <a:bodyPr lIns="91425" tIns="91425" rIns="91425" bIns="91425" anchor="t" anchorCtr="0">
            <a:noAutofit/>
          </a:bodyPr>
          <a:lstStyle/>
          <a:p>
            <a:pPr lvl="0" rtl="0">
              <a:spcBef>
                <a:spcPts val="0"/>
              </a:spcBef>
              <a:buNone/>
            </a:pPr>
            <a:r>
              <a:rPr lang="en" sz="1600" b="1">
                <a:solidFill>
                  <a:schemeClr val="lt1"/>
                </a:solidFill>
              </a:rPr>
              <a:t>Money Transfer Operators (MTOs)</a:t>
            </a:r>
          </a:p>
        </p:txBody>
      </p:sp>
      <p:sp>
        <p:nvSpPr>
          <p:cNvPr id="113" name="Shape 113"/>
          <p:cNvSpPr txBox="1"/>
          <p:nvPr/>
        </p:nvSpPr>
        <p:spPr>
          <a:xfrm>
            <a:off x="1562225" y="1944825"/>
            <a:ext cx="790199" cy="294600"/>
          </a:xfrm>
          <a:prstGeom prst="rect">
            <a:avLst/>
          </a:prstGeom>
          <a:noFill/>
          <a:ln>
            <a:noFill/>
          </a:ln>
        </p:spPr>
        <p:txBody>
          <a:bodyPr lIns="91425" tIns="91425" rIns="91425" bIns="91425" anchor="t" anchorCtr="0">
            <a:noAutofit/>
          </a:bodyPr>
          <a:lstStyle/>
          <a:p>
            <a:pPr>
              <a:spcBef>
                <a:spcPts val="0"/>
              </a:spcBef>
              <a:buNone/>
            </a:pPr>
            <a:r>
              <a:rPr lang="en" sz="800"/>
              <a:t>FX Brokers</a:t>
            </a:r>
          </a:p>
        </p:txBody>
      </p:sp>
      <p:sp>
        <p:nvSpPr>
          <p:cNvPr id="114" name="Shape 114"/>
          <p:cNvSpPr txBox="1"/>
          <p:nvPr/>
        </p:nvSpPr>
        <p:spPr>
          <a:xfrm>
            <a:off x="3827675" y="739325"/>
            <a:ext cx="5160300" cy="1995900"/>
          </a:xfrm>
          <a:prstGeom prst="rect">
            <a:avLst/>
          </a:prstGeom>
          <a:noFill/>
          <a:ln>
            <a:noFill/>
          </a:ln>
        </p:spPr>
        <p:txBody>
          <a:bodyPr lIns="91425" tIns="91425" rIns="91425" bIns="91425" anchor="t" anchorCtr="0">
            <a:noAutofit/>
          </a:bodyPr>
          <a:lstStyle/>
          <a:p>
            <a:pPr marL="457200" lvl="0" indent="-304800" rtl="0">
              <a:lnSpc>
                <a:spcPct val="142857"/>
              </a:lnSpc>
              <a:spcBef>
                <a:spcPts val="0"/>
              </a:spcBef>
              <a:spcAft>
                <a:spcPts val="800"/>
              </a:spcAft>
              <a:buClr>
                <a:srgbClr val="333333"/>
              </a:buClr>
              <a:buSzPct val="100000"/>
              <a:buChar char="●"/>
            </a:pPr>
            <a:r>
              <a:rPr lang="en" sz="1200">
                <a:solidFill>
                  <a:srgbClr val="333333"/>
                </a:solidFill>
              </a:rPr>
              <a:t>FX brokers are companies who specialise in international money transfer.</a:t>
            </a:r>
          </a:p>
          <a:p>
            <a:pPr marL="457200" lvl="0" indent="-304800" rtl="0">
              <a:lnSpc>
                <a:spcPct val="142857"/>
              </a:lnSpc>
              <a:spcBef>
                <a:spcPts val="0"/>
              </a:spcBef>
              <a:spcAft>
                <a:spcPts val="800"/>
              </a:spcAft>
              <a:buClr>
                <a:srgbClr val="333333"/>
              </a:buClr>
              <a:buSzPct val="100000"/>
              <a:buChar char="●"/>
            </a:pPr>
            <a:r>
              <a:rPr lang="en" sz="1200">
                <a:solidFill>
                  <a:srgbClr val="333333"/>
                </a:solidFill>
              </a:rPr>
              <a:t>Transferring large amounts of money for purchasing a property, starting up a business, or sending regular payments abroad.</a:t>
            </a:r>
          </a:p>
          <a:p>
            <a:pPr marL="457200" lvl="0" indent="-304800" rtl="0">
              <a:lnSpc>
                <a:spcPct val="142857"/>
              </a:lnSpc>
              <a:spcBef>
                <a:spcPts val="0"/>
              </a:spcBef>
              <a:spcAft>
                <a:spcPts val="800"/>
              </a:spcAft>
              <a:buClr>
                <a:srgbClr val="333333"/>
              </a:buClr>
              <a:buSzPct val="100000"/>
              <a:buChar char="●"/>
            </a:pPr>
            <a:r>
              <a:rPr lang="en" sz="1200">
                <a:solidFill>
                  <a:srgbClr val="333333"/>
                </a:solidFill>
              </a:rPr>
              <a:t>Benefit is that you can make specific arrangements for your individual needs such as fixed exchange rates for a set period.</a:t>
            </a:r>
          </a:p>
        </p:txBody>
      </p:sp>
      <p:pic>
        <p:nvPicPr>
          <p:cNvPr id="115" name="Shape 115"/>
          <p:cNvPicPr preferRelativeResize="0"/>
          <p:nvPr/>
        </p:nvPicPr>
        <p:blipFill>
          <a:blip r:embed="rId8">
            <a:alphaModFix/>
          </a:blip>
          <a:stretch>
            <a:fillRect/>
          </a:stretch>
        </p:blipFill>
        <p:spPr>
          <a:xfrm>
            <a:off x="5141425" y="3204325"/>
            <a:ext cx="3738488" cy="1812900"/>
          </a:xfrm>
          <a:prstGeom prst="rect">
            <a:avLst/>
          </a:prstGeom>
          <a:noFill/>
          <a:ln>
            <a:noFill/>
          </a:ln>
        </p:spPr>
      </p:pic>
      <p:cxnSp>
        <p:nvCxnSpPr>
          <p:cNvPr id="116" name="Shape 116"/>
          <p:cNvCxnSpPr/>
          <p:nvPr/>
        </p:nvCxnSpPr>
        <p:spPr>
          <a:xfrm>
            <a:off x="3897925" y="757375"/>
            <a:ext cx="0" cy="1781400"/>
          </a:xfrm>
          <a:prstGeom prst="straightConnector1">
            <a:avLst/>
          </a:prstGeom>
          <a:noFill/>
          <a:ln w="19050" cap="flat" cmpd="sng">
            <a:solidFill>
              <a:schemeClr val="dk2"/>
            </a:solidFill>
            <a:prstDash val="solid"/>
            <a:round/>
            <a:headEnd type="none" w="lg" len="lg"/>
            <a:tailEnd type="none" w="lg" len="lg"/>
          </a:ln>
        </p:spPr>
      </p:cxnSp>
      <p:cxnSp>
        <p:nvCxnSpPr>
          <p:cNvPr id="117" name="Shape 117"/>
          <p:cNvCxnSpPr/>
          <p:nvPr/>
        </p:nvCxnSpPr>
        <p:spPr>
          <a:xfrm flipH="1">
            <a:off x="4875650" y="3242875"/>
            <a:ext cx="13499" cy="1708200"/>
          </a:xfrm>
          <a:prstGeom prst="straightConnector1">
            <a:avLst/>
          </a:prstGeom>
          <a:noFill/>
          <a:ln w="19050" cap="flat" cmpd="sng">
            <a:solidFill>
              <a:schemeClr val="dk2"/>
            </a:solidFill>
            <a:prstDash val="solid"/>
            <a:round/>
            <a:headEnd type="none" w="lg" len="lg"/>
            <a:tailEnd type="none" w="lg" len="lg"/>
          </a:ln>
        </p:spPr>
      </p:cxnSp>
      <p:sp>
        <p:nvSpPr>
          <p:cNvPr id="118" name="Shape 118"/>
          <p:cNvSpPr txBox="1"/>
          <p:nvPr/>
        </p:nvSpPr>
        <p:spPr>
          <a:xfrm>
            <a:off x="0" y="3190525"/>
            <a:ext cx="4699499" cy="1812900"/>
          </a:xfrm>
          <a:prstGeom prst="rect">
            <a:avLst/>
          </a:prstGeom>
          <a:noFill/>
          <a:ln>
            <a:noFill/>
          </a:ln>
        </p:spPr>
        <p:txBody>
          <a:bodyPr lIns="91425" tIns="91425" rIns="91425" bIns="91425" anchor="t" anchorCtr="0">
            <a:noAutofit/>
          </a:bodyPr>
          <a:lstStyle/>
          <a:p>
            <a:pPr marL="457200" lvl="0" indent="-228600" rtl="0">
              <a:lnSpc>
                <a:spcPct val="142857"/>
              </a:lnSpc>
              <a:spcBef>
                <a:spcPts val="0"/>
              </a:spcBef>
              <a:spcAft>
                <a:spcPts val="800"/>
              </a:spcAft>
              <a:buChar char="●"/>
            </a:pPr>
            <a:r>
              <a:rPr lang="en" sz="1200">
                <a:solidFill>
                  <a:srgbClr val="333333"/>
                </a:solidFill>
              </a:rPr>
              <a:t>Companies only offer money transfer services, usually through agents, and only send money between countries.</a:t>
            </a:r>
          </a:p>
          <a:p>
            <a:pPr marL="457200" lvl="0" indent="-304800" rtl="0">
              <a:lnSpc>
                <a:spcPct val="142857"/>
              </a:lnSpc>
              <a:spcBef>
                <a:spcPts val="0"/>
              </a:spcBef>
              <a:spcAft>
                <a:spcPts val="800"/>
              </a:spcAft>
              <a:buClr>
                <a:srgbClr val="333333"/>
              </a:buClr>
              <a:buSzPct val="100000"/>
              <a:buChar char="●"/>
            </a:pPr>
            <a:r>
              <a:rPr lang="en" sz="1200">
                <a:solidFill>
                  <a:srgbClr val="333333"/>
                </a:solidFill>
              </a:rPr>
              <a:t>Generally no requirement to you to open an account.</a:t>
            </a:r>
          </a:p>
          <a:p>
            <a:pPr marL="457200" lvl="0" indent="-304800" rtl="0">
              <a:lnSpc>
                <a:spcPct val="142857"/>
              </a:lnSpc>
              <a:spcBef>
                <a:spcPts val="0"/>
              </a:spcBef>
              <a:spcAft>
                <a:spcPts val="800"/>
              </a:spcAft>
              <a:buClr>
                <a:srgbClr val="333333"/>
              </a:buClr>
              <a:buSzPct val="100000"/>
              <a:buChar char="●"/>
            </a:pPr>
            <a:r>
              <a:rPr lang="en" sz="1200">
                <a:solidFill>
                  <a:srgbClr val="333333"/>
                </a:solidFill>
              </a:rPr>
              <a:t> Examples - Western Union, MoneyGram, Chequepoint, Coinstar</a:t>
            </a:r>
          </a:p>
        </p:txBody>
      </p:sp>
    </p:spTree>
  </p:cSld>
  <p:clrMapOvr>
    <a:masterClrMapping/>
  </p:clrMapOvr>
  <p:transition xmlns:p14="http://schemas.microsoft.com/office/powerpoint/2010/main" spd="slow">
    <p:cut/>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122"/>
        <p:cNvGrpSpPr/>
        <p:nvPr/>
      </p:nvGrpSpPr>
      <p:grpSpPr>
        <a:xfrm>
          <a:off x="0" y="0"/>
          <a:ext cx="0" cy="0"/>
          <a:chOff x="0" y="0"/>
          <a:chExt cx="0" cy="0"/>
        </a:xfrm>
      </p:grpSpPr>
      <p:sp>
        <p:nvSpPr>
          <p:cNvPr id="123" name="Shape 123"/>
          <p:cNvSpPr txBox="1"/>
          <p:nvPr/>
        </p:nvSpPr>
        <p:spPr>
          <a:xfrm>
            <a:off x="163650" y="216900"/>
            <a:ext cx="8816699" cy="428700"/>
          </a:xfrm>
          <a:prstGeom prst="rect">
            <a:avLst/>
          </a:prstGeom>
          <a:solidFill>
            <a:srgbClr val="C27BA0"/>
          </a:solidFill>
          <a:ln>
            <a:noFill/>
          </a:ln>
        </p:spPr>
        <p:txBody>
          <a:bodyPr lIns="91425" tIns="91425" rIns="91425" bIns="91425" anchor="t" anchorCtr="0">
            <a:noAutofit/>
          </a:bodyPr>
          <a:lstStyle/>
          <a:p>
            <a:pPr lvl="0" rtl="0">
              <a:spcBef>
                <a:spcPts val="0"/>
              </a:spcBef>
              <a:buNone/>
            </a:pPr>
            <a:r>
              <a:rPr lang="en" sz="1800" b="1">
                <a:solidFill>
                  <a:schemeClr val="lt1"/>
                </a:solidFill>
              </a:rPr>
              <a:t> </a:t>
            </a:r>
            <a:r>
              <a:rPr lang="en" sz="1600" b="1">
                <a:solidFill>
                  <a:schemeClr val="lt1"/>
                </a:solidFill>
              </a:rPr>
              <a:t>High Street Banks/Building Societies/Credit Unions/Community Banks</a:t>
            </a:r>
          </a:p>
        </p:txBody>
      </p:sp>
      <p:sp>
        <p:nvSpPr>
          <p:cNvPr id="124" name="Shape 124"/>
          <p:cNvSpPr txBox="1"/>
          <p:nvPr/>
        </p:nvSpPr>
        <p:spPr>
          <a:xfrm>
            <a:off x="163650" y="2509800"/>
            <a:ext cx="8816699" cy="428700"/>
          </a:xfrm>
          <a:prstGeom prst="rect">
            <a:avLst/>
          </a:prstGeom>
          <a:solidFill>
            <a:srgbClr val="C27BA0"/>
          </a:solidFill>
          <a:ln>
            <a:noFill/>
          </a:ln>
        </p:spPr>
        <p:txBody>
          <a:bodyPr lIns="91425" tIns="91425" rIns="91425" bIns="91425" anchor="t" anchorCtr="0">
            <a:noAutofit/>
          </a:bodyPr>
          <a:lstStyle/>
          <a:p>
            <a:pPr lvl="0" rtl="0">
              <a:spcBef>
                <a:spcPts val="0"/>
              </a:spcBef>
              <a:buNone/>
            </a:pPr>
            <a:r>
              <a:rPr lang="en" sz="1000" b="1">
                <a:solidFill>
                  <a:schemeClr val="lt1"/>
                </a:solidFill>
              </a:rPr>
              <a:t> </a:t>
            </a:r>
            <a:r>
              <a:rPr lang="en" sz="1600" b="1">
                <a:solidFill>
                  <a:schemeClr val="lt1"/>
                </a:solidFill>
              </a:rPr>
              <a:t>Online Money Transfer Services/Internet Money Transfers</a:t>
            </a:r>
          </a:p>
        </p:txBody>
      </p:sp>
      <p:pic>
        <p:nvPicPr>
          <p:cNvPr id="125" name="Shape 125"/>
          <p:cNvPicPr preferRelativeResize="0"/>
          <p:nvPr/>
        </p:nvPicPr>
        <p:blipFill>
          <a:blip r:embed="rId3">
            <a:alphaModFix/>
          </a:blip>
          <a:stretch>
            <a:fillRect/>
          </a:stretch>
        </p:blipFill>
        <p:spPr>
          <a:xfrm>
            <a:off x="281600" y="774813"/>
            <a:ext cx="2676174" cy="1605762"/>
          </a:xfrm>
          <a:prstGeom prst="rect">
            <a:avLst/>
          </a:prstGeom>
          <a:noFill/>
          <a:ln>
            <a:noFill/>
          </a:ln>
        </p:spPr>
      </p:pic>
      <p:cxnSp>
        <p:nvCxnSpPr>
          <p:cNvPr id="126" name="Shape 126"/>
          <p:cNvCxnSpPr/>
          <p:nvPr/>
        </p:nvCxnSpPr>
        <p:spPr>
          <a:xfrm>
            <a:off x="3161225" y="747300"/>
            <a:ext cx="0" cy="1660800"/>
          </a:xfrm>
          <a:prstGeom prst="straightConnector1">
            <a:avLst/>
          </a:prstGeom>
          <a:noFill/>
          <a:ln w="19050" cap="flat" cmpd="sng">
            <a:solidFill>
              <a:schemeClr val="dk2"/>
            </a:solidFill>
            <a:prstDash val="solid"/>
            <a:round/>
            <a:headEnd type="none" w="lg" len="lg"/>
            <a:tailEnd type="none" w="lg" len="lg"/>
          </a:ln>
        </p:spPr>
      </p:cxnSp>
      <p:sp>
        <p:nvSpPr>
          <p:cNvPr id="127" name="Shape 127"/>
          <p:cNvSpPr txBox="1"/>
          <p:nvPr/>
        </p:nvSpPr>
        <p:spPr>
          <a:xfrm>
            <a:off x="3115975" y="847350"/>
            <a:ext cx="5813100" cy="1917899"/>
          </a:xfrm>
          <a:prstGeom prst="rect">
            <a:avLst/>
          </a:prstGeom>
          <a:noFill/>
          <a:ln>
            <a:noFill/>
          </a:ln>
        </p:spPr>
        <p:txBody>
          <a:bodyPr lIns="91425" tIns="91425" rIns="91425" bIns="91425" anchor="t" anchorCtr="0">
            <a:noAutofit/>
          </a:bodyPr>
          <a:lstStyle/>
          <a:p>
            <a:pPr marL="457200" lvl="0" indent="-228600" rtl="0">
              <a:lnSpc>
                <a:spcPct val="142857"/>
              </a:lnSpc>
              <a:spcBef>
                <a:spcPts val="0"/>
              </a:spcBef>
              <a:spcAft>
                <a:spcPts val="800"/>
              </a:spcAft>
              <a:buChar char="●"/>
            </a:pPr>
            <a:r>
              <a:rPr lang="en" sz="1200">
                <a:solidFill>
                  <a:srgbClr val="333333"/>
                </a:solidFill>
              </a:rPr>
              <a:t>You must either apply for or hold an account with the bank you wish to use.</a:t>
            </a:r>
          </a:p>
          <a:p>
            <a:pPr marL="457200" lvl="0" indent="-304800" rtl="0">
              <a:lnSpc>
                <a:spcPct val="142857"/>
              </a:lnSpc>
              <a:spcBef>
                <a:spcPts val="0"/>
              </a:spcBef>
              <a:spcAft>
                <a:spcPts val="800"/>
              </a:spcAft>
              <a:buClr>
                <a:srgbClr val="333333"/>
              </a:buClr>
              <a:buSzPct val="100000"/>
              <a:buChar char="●"/>
            </a:pPr>
            <a:r>
              <a:rPr lang="en" sz="1200">
                <a:solidFill>
                  <a:srgbClr val="333333"/>
                </a:solidFill>
              </a:rPr>
              <a:t>Banks tend to be more expensive and take longer to transfer your money.</a:t>
            </a:r>
          </a:p>
          <a:p>
            <a:pPr marL="457200" lvl="0" indent="-304800" rtl="0">
              <a:lnSpc>
                <a:spcPct val="142857"/>
              </a:lnSpc>
              <a:spcBef>
                <a:spcPts val="0"/>
              </a:spcBef>
              <a:spcAft>
                <a:spcPts val="800"/>
              </a:spcAft>
              <a:buClr>
                <a:srgbClr val="333333"/>
              </a:buClr>
              <a:buSzPct val="100000"/>
              <a:buChar char="●"/>
            </a:pPr>
            <a:r>
              <a:rPr lang="en" sz="1200">
                <a:solidFill>
                  <a:srgbClr val="333333"/>
                </a:solidFill>
              </a:rPr>
              <a:t>Banks offer additional security and this can open doors for access to various other financial products such as loans, mortgages and savings accounts.</a:t>
            </a:r>
          </a:p>
        </p:txBody>
      </p:sp>
      <p:pic>
        <p:nvPicPr>
          <p:cNvPr id="128" name="Shape 128"/>
          <p:cNvPicPr preferRelativeResize="0"/>
          <p:nvPr/>
        </p:nvPicPr>
        <p:blipFill>
          <a:blip r:embed="rId4">
            <a:alphaModFix/>
          </a:blip>
          <a:stretch>
            <a:fillRect/>
          </a:stretch>
        </p:blipFill>
        <p:spPr>
          <a:xfrm>
            <a:off x="5692825" y="3056525"/>
            <a:ext cx="3136875" cy="2011900"/>
          </a:xfrm>
          <a:prstGeom prst="rect">
            <a:avLst/>
          </a:prstGeom>
          <a:noFill/>
          <a:ln>
            <a:noFill/>
          </a:ln>
        </p:spPr>
      </p:pic>
      <p:cxnSp>
        <p:nvCxnSpPr>
          <p:cNvPr id="129" name="Shape 129"/>
          <p:cNvCxnSpPr/>
          <p:nvPr/>
        </p:nvCxnSpPr>
        <p:spPr>
          <a:xfrm>
            <a:off x="5424925" y="3111475"/>
            <a:ext cx="0" cy="1902000"/>
          </a:xfrm>
          <a:prstGeom prst="straightConnector1">
            <a:avLst/>
          </a:prstGeom>
          <a:noFill/>
          <a:ln w="19050" cap="flat" cmpd="sng">
            <a:solidFill>
              <a:schemeClr val="dk2"/>
            </a:solidFill>
            <a:prstDash val="solid"/>
            <a:round/>
            <a:headEnd type="none" w="lg" len="lg"/>
            <a:tailEnd type="none" w="lg" len="lg"/>
          </a:ln>
        </p:spPr>
      </p:cxnSp>
      <p:sp>
        <p:nvSpPr>
          <p:cNvPr id="130" name="Shape 130"/>
          <p:cNvSpPr txBox="1"/>
          <p:nvPr/>
        </p:nvSpPr>
        <p:spPr>
          <a:xfrm>
            <a:off x="67075" y="2967000"/>
            <a:ext cx="5210699" cy="1810800"/>
          </a:xfrm>
          <a:prstGeom prst="rect">
            <a:avLst/>
          </a:prstGeom>
          <a:noFill/>
          <a:ln>
            <a:noFill/>
          </a:ln>
        </p:spPr>
        <p:txBody>
          <a:bodyPr lIns="91425" tIns="91425" rIns="91425" bIns="91425" anchor="t" anchorCtr="0">
            <a:noAutofit/>
          </a:bodyPr>
          <a:lstStyle/>
          <a:p>
            <a:pPr lvl="0" rtl="0">
              <a:lnSpc>
                <a:spcPct val="142857"/>
              </a:lnSpc>
              <a:spcBef>
                <a:spcPts val="0"/>
              </a:spcBef>
              <a:spcAft>
                <a:spcPts val="800"/>
              </a:spcAft>
              <a:buNone/>
            </a:pPr>
            <a:endParaRPr sz="1200">
              <a:solidFill>
                <a:srgbClr val="333333"/>
              </a:solidFill>
            </a:endParaRPr>
          </a:p>
          <a:p>
            <a:pPr marL="457200" lvl="0" indent="-228600" rtl="0">
              <a:lnSpc>
                <a:spcPct val="142857"/>
              </a:lnSpc>
              <a:spcBef>
                <a:spcPts val="0"/>
              </a:spcBef>
              <a:spcAft>
                <a:spcPts val="800"/>
              </a:spcAft>
              <a:buChar char="●"/>
            </a:pPr>
            <a:r>
              <a:rPr lang="en" sz="1200">
                <a:solidFill>
                  <a:srgbClr val="333333"/>
                </a:solidFill>
              </a:rPr>
              <a:t>Money can be sent over the internet through secure online services</a:t>
            </a:r>
          </a:p>
          <a:p>
            <a:pPr marL="457200" lvl="0" indent="-304800" rtl="0">
              <a:lnSpc>
                <a:spcPct val="142857"/>
              </a:lnSpc>
              <a:spcBef>
                <a:spcPts val="0"/>
              </a:spcBef>
              <a:spcAft>
                <a:spcPts val="800"/>
              </a:spcAft>
              <a:buClr>
                <a:srgbClr val="333333"/>
              </a:buClr>
              <a:buSzPct val="100000"/>
              <a:buChar char="●"/>
            </a:pPr>
            <a:r>
              <a:rPr lang="en" sz="1200">
                <a:solidFill>
                  <a:srgbClr val="333333"/>
                </a:solidFill>
              </a:rPr>
              <a:t>Very small fee.</a:t>
            </a:r>
          </a:p>
          <a:p>
            <a:pPr marL="457200" lvl="0" indent="-304800" rtl="0">
              <a:lnSpc>
                <a:spcPct val="142857"/>
              </a:lnSpc>
              <a:spcBef>
                <a:spcPts val="0"/>
              </a:spcBef>
              <a:spcAft>
                <a:spcPts val="800"/>
              </a:spcAft>
              <a:buClr>
                <a:srgbClr val="333333"/>
              </a:buClr>
              <a:buSzPct val="100000"/>
              <a:buChar char="●"/>
            </a:pPr>
            <a:r>
              <a:rPr lang="en" sz="1200">
                <a:solidFill>
                  <a:srgbClr val="333333"/>
                </a:solidFill>
              </a:rPr>
              <a:t>Need to have a bank account or credit card and access to the internet, or at least an e-mail address, to transfer the money.</a:t>
            </a:r>
          </a:p>
          <a:p>
            <a:pPr lvl="0" rtl="0">
              <a:lnSpc>
                <a:spcPct val="142857"/>
              </a:lnSpc>
              <a:spcBef>
                <a:spcPts val="0"/>
              </a:spcBef>
              <a:spcAft>
                <a:spcPts val="800"/>
              </a:spcAft>
              <a:buNone/>
            </a:pPr>
            <a:r>
              <a:rPr lang="en" sz="1200">
                <a:solidFill>
                  <a:srgbClr val="333333"/>
                </a:solidFill>
              </a:rPr>
              <a:t>.</a:t>
            </a:r>
          </a:p>
        </p:txBody>
      </p:sp>
    </p:spTree>
  </p:cSld>
  <p:clrMapOvr>
    <a:masterClrMapping/>
  </p:clrMapOvr>
  <p:transition xmlns:p14="http://schemas.microsoft.com/office/powerpoint/2010/main" spd="slow">
    <p:cut/>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134"/>
        <p:cNvGrpSpPr/>
        <p:nvPr/>
      </p:nvGrpSpPr>
      <p:grpSpPr>
        <a:xfrm>
          <a:off x="0" y="0"/>
          <a:ext cx="0" cy="0"/>
          <a:chOff x="0" y="0"/>
          <a:chExt cx="0" cy="0"/>
        </a:xfrm>
      </p:grpSpPr>
      <p:sp>
        <p:nvSpPr>
          <p:cNvPr id="135" name="Shape 135"/>
          <p:cNvSpPr txBox="1"/>
          <p:nvPr/>
        </p:nvSpPr>
        <p:spPr>
          <a:xfrm>
            <a:off x="163650" y="216900"/>
            <a:ext cx="8816699" cy="428700"/>
          </a:xfrm>
          <a:prstGeom prst="rect">
            <a:avLst/>
          </a:prstGeom>
          <a:solidFill>
            <a:srgbClr val="C27BA0"/>
          </a:solidFill>
          <a:ln>
            <a:noFill/>
          </a:ln>
        </p:spPr>
        <p:txBody>
          <a:bodyPr lIns="91425" tIns="91425" rIns="91425" bIns="91425" anchor="t" anchorCtr="0">
            <a:noAutofit/>
          </a:bodyPr>
          <a:lstStyle/>
          <a:p>
            <a:pPr lvl="0" rtl="0">
              <a:spcBef>
                <a:spcPts val="0"/>
              </a:spcBef>
              <a:buClr>
                <a:srgbClr val="000000"/>
              </a:buClr>
              <a:buSzPct val="68750"/>
              <a:buFont typeface="Arial"/>
              <a:buNone/>
            </a:pPr>
            <a:r>
              <a:rPr lang="en" sz="1600" b="1">
                <a:solidFill>
                  <a:schemeClr val="lt1"/>
                </a:solidFill>
              </a:rPr>
              <a:t> Prepaid Money Cards</a:t>
            </a:r>
          </a:p>
        </p:txBody>
      </p:sp>
      <p:sp>
        <p:nvSpPr>
          <p:cNvPr id="136" name="Shape 136"/>
          <p:cNvSpPr txBox="1"/>
          <p:nvPr/>
        </p:nvSpPr>
        <p:spPr>
          <a:xfrm>
            <a:off x="163650" y="2476300"/>
            <a:ext cx="8816699" cy="428700"/>
          </a:xfrm>
          <a:prstGeom prst="rect">
            <a:avLst/>
          </a:prstGeom>
          <a:solidFill>
            <a:srgbClr val="C27BA0"/>
          </a:solidFill>
          <a:ln>
            <a:noFill/>
          </a:ln>
        </p:spPr>
        <p:txBody>
          <a:bodyPr lIns="91425" tIns="91425" rIns="91425" bIns="91425" anchor="t" anchorCtr="0">
            <a:noAutofit/>
          </a:bodyPr>
          <a:lstStyle/>
          <a:p>
            <a:pPr lvl="0" rtl="0">
              <a:spcBef>
                <a:spcPts val="0"/>
              </a:spcBef>
              <a:buNone/>
            </a:pPr>
            <a:r>
              <a:rPr lang="en" sz="1600" b="1">
                <a:solidFill>
                  <a:schemeClr val="lt1"/>
                </a:solidFill>
              </a:rPr>
              <a:t> Peer-to-Peer Money Transfer Providers</a:t>
            </a:r>
          </a:p>
        </p:txBody>
      </p:sp>
      <p:pic>
        <p:nvPicPr>
          <p:cNvPr id="137" name="Shape 137"/>
          <p:cNvPicPr preferRelativeResize="0"/>
          <p:nvPr/>
        </p:nvPicPr>
        <p:blipFill>
          <a:blip r:embed="rId3">
            <a:alphaModFix/>
          </a:blip>
          <a:stretch>
            <a:fillRect/>
          </a:stretch>
        </p:blipFill>
        <p:spPr>
          <a:xfrm>
            <a:off x="163650" y="892491"/>
            <a:ext cx="2243274" cy="1413108"/>
          </a:xfrm>
          <a:prstGeom prst="rect">
            <a:avLst/>
          </a:prstGeom>
          <a:noFill/>
          <a:ln>
            <a:noFill/>
          </a:ln>
        </p:spPr>
      </p:pic>
      <p:cxnSp>
        <p:nvCxnSpPr>
          <p:cNvPr id="138" name="Shape 138"/>
          <p:cNvCxnSpPr/>
          <p:nvPr/>
        </p:nvCxnSpPr>
        <p:spPr>
          <a:xfrm>
            <a:off x="2478150" y="782012"/>
            <a:ext cx="0" cy="1607399"/>
          </a:xfrm>
          <a:prstGeom prst="straightConnector1">
            <a:avLst/>
          </a:prstGeom>
          <a:noFill/>
          <a:ln w="19050" cap="flat" cmpd="sng">
            <a:solidFill>
              <a:schemeClr val="dk2"/>
            </a:solidFill>
            <a:prstDash val="solid"/>
            <a:round/>
            <a:headEnd type="none" w="lg" len="lg"/>
            <a:tailEnd type="none" w="lg" len="lg"/>
          </a:ln>
        </p:spPr>
      </p:cxnSp>
      <p:sp>
        <p:nvSpPr>
          <p:cNvPr id="139" name="Shape 139"/>
          <p:cNvSpPr txBox="1"/>
          <p:nvPr/>
        </p:nvSpPr>
        <p:spPr>
          <a:xfrm>
            <a:off x="3496075" y="672350"/>
            <a:ext cx="5484299" cy="1853399"/>
          </a:xfrm>
          <a:prstGeom prst="rect">
            <a:avLst/>
          </a:prstGeom>
          <a:noFill/>
          <a:ln>
            <a:noFill/>
          </a:ln>
        </p:spPr>
        <p:txBody>
          <a:bodyPr lIns="91425" tIns="91425" rIns="91425" bIns="91425" anchor="t" anchorCtr="0">
            <a:noAutofit/>
          </a:bodyPr>
          <a:lstStyle/>
          <a:p>
            <a:pPr>
              <a:spcBef>
                <a:spcPts val="0"/>
              </a:spcBef>
              <a:buNone/>
            </a:pPr>
            <a:endParaRPr/>
          </a:p>
        </p:txBody>
      </p:sp>
      <p:sp>
        <p:nvSpPr>
          <p:cNvPr id="140" name="Shape 140"/>
          <p:cNvSpPr txBox="1"/>
          <p:nvPr/>
        </p:nvSpPr>
        <p:spPr>
          <a:xfrm>
            <a:off x="2406925" y="624200"/>
            <a:ext cx="6697199" cy="1770600"/>
          </a:xfrm>
          <a:prstGeom prst="rect">
            <a:avLst/>
          </a:prstGeom>
          <a:noFill/>
          <a:ln>
            <a:noFill/>
          </a:ln>
        </p:spPr>
        <p:txBody>
          <a:bodyPr lIns="91425" tIns="91425" rIns="91425" bIns="91425" anchor="t" anchorCtr="0">
            <a:noAutofit/>
          </a:bodyPr>
          <a:lstStyle/>
          <a:p>
            <a:pPr marL="457200" lvl="0" indent="-228600" rtl="0">
              <a:lnSpc>
                <a:spcPct val="142857"/>
              </a:lnSpc>
              <a:spcBef>
                <a:spcPts val="0"/>
              </a:spcBef>
              <a:spcAft>
                <a:spcPts val="800"/>
              </a:spcAft>
              <a:buChar char="●"/>
            </a:pPr>
            <a:r>
              <a:rPr lang="en" sz="1200">
                <a:solidFill>
                  <a:srgbClr val="333333"/>
                </a:solidFill>
              </a:rPr>
              <a:t>Alternative to the traditional methods when a small amount of foreign currency is required.</a:t>
            </a:r>
          </a:p>
          <a:p>
            <a:pPr marL="457200" lvl="0" indent="-304800" rtl="0">
              <a:lnSpc>
                <a:spcPct val="142857"/>
              </a:lnSpc>
              <a:spcBef>
                <a:spcPts val="0"/>
              </a:spcBef>
              <a:spcAft>
                <a:spcPts val="800"/>
              </a:spcAft>
              <a:buClr>
                <a:srgbClr val="333333"/>
              </a:buClr>
              <a:buSzPct val="100000"/>
              <a:buChar char="●"/>
            </a:pPr>
            <a:r>
              <a:rPr lang="en" sz="1200">
                <a:solidFill>
                  <a:srgbClr val="333333"/>
                </a:solidFill>
              </a:rPr>
              <a:t>Operates in the same way as a credit card or debit card.</a:t>
            </a:r>
          </a:p>
          <a:p>
            <a:pPr marL="457200" lvl="0" indent="-304800" rtl="0">
              <a:lnSpc>
                <a:spcPct val="142857"/>
              </a:lnSpc>
              <a:spcBef>
                <a:spcPts val="0"/>
              </a:spcBef>
              <a:spcAft>
                <a:spcPts val="800"/>
              </a:spcAft>
              <a:buClr>
                <a:srgbClr val="333333"/>
              </a:buClr>
              <a:buSzPct val="100000"/>
              <a:buChar char="●"/>
            </a:pPr>
            <a:r>
              <a:rPr lang="en" sz="1200">
                <a:solidFill>
                  <a:srgbClr val="333333"/>
                </a:solidFill>
              </a:rPr>
              <a:t>Benefits: available in selected shops, can be ordered through the companies online, useful for sending money overseas,can be used instead of travel money when travelling and for online purchases, are accepted at ATM's globally for withdrawing funds.</a:t>
            </a:r>
          </a:p>
        </p:txBody>
      </p:sp>
      <p:pic>
        <p:nvPicPr>
          <p:cNvPr id="141" name="Shape 141"/>
          <p:cNvPicPr preferRelativeResize="0"/>
          <p:nvPr/>
        </p:nvPicPr>
        <p:blipFill>
          <a:blip r:embed="rId4">
            <a:alphaModFix/>
          </a:blip>
          <a:stretch>
            <a:fillRect/>
          </a:stretch>
        </p:blipFill>
        <p:spPr>
          <a:xfrm>
            <a:off x="6730000" y="3093775"/>
            <a:ext cx="2030150" cy="1853400"/>
          </a:xfrm>
          <a:prstGeom prst="rect">
            <a:avLst/>
          </a:prstGeom>
          <a:noFill/>
          <a:ln>
            <a:noFill/>
          </a:ln>
        </p:spPr>
      </p:pic>
      <p:cxnSp>
        <p:nvCxnSpPr>
          <p:cNvPr id="142" name="Shape 142"/>
          <p:cNvCxnSpPr/>
          <p:nvPr/>
        </p:nvCxnSpPr>
        <p:spPr>
          <a:xfrm>
            <a:off x="6349125" y="3083375"/>
            <a:ext cx="0" cy="1888499"/>
          </a:xfrm>
          <a:prstGeom prst="straightConnector1">
            <a:avLst/>
          </a:prstGeom>
          <a:noFill/>
          <a:ln w="19050" cap="flat" cmpd="sng">
            <a:solidFill>
              <a:schemeClr val="dk2"/>
            </a:solidFill>
            <a:prstDash val="solid"/>
            <a:round/>
            <a:headEnd type="none" w="lg" len="lg"/>
            <a:tailEnd type="none" w="lg" len="lg"/>
          </a:ln>
        </p:spPr>
      </p:cxnSp>
      <p:sp>
        <p:nvSpPr>
          <p:cNvPr id="143" name="Shape 143"/>
          <p:cNvSpPr txBox="1"/>
          <p:nvPr/>
        </p:nvSpPr>
        <p:spPr>
          <a:xfrm>
            <a:off x="134050" y="3069975"/>
            <a:ext cx="5987400" cy="1888499"/>
          </a:xfrm>
          <a:prstGeom prst="rect">
            <a:avLst/>
          </a:prstGeom>
          <a:noFill/>
          <a:ln>
            <a:noFill/>
          </a:ln>
        </p:spPr>
        <p:txBody>
          <a:bodyPr lIns="91425" tIns="91425" rIns="91425" bIns="91425" anchor="t" anchorCtr="0">
            <a:noAutofit/>
          </a:bodyPr>
          <a:lstStyle/>
          <a:p>
            <a:pPr marL="457200" lvl="0" indent="-228600" rtl="0">
              <a:lnSpc>
                <a:spcPct val="142857"/>
              </a:lnSpc>
              <a:spcBef>
                <a:spcPts val="0"/>
              </a:spcBef>
              <a:spcAft>
                <a:spcPts val="800"/>
              </a:spcAft>
              <a:buChar char="●"/>
            </a:pPr>
            <a:r>
              <a:rPr lang="en" sz="1200">
                <a:solidFill>
                  <a:srgbClr val="333333"/>
                </a:solidFill>
              </a:rPr>
              <a:t>A new type of company to the world of foreign currency exchange.</a:t>
            </a:r>
          </a:p>
          <a:p>
            <a:pPr marL="457200" lvl="0" indent="-304800" rtl="0">
              <a:lnSpc>
                <a:spcPct val="142857"/>
              </a:lnSpc>
              <a:spcBef>
                <a:spcPts val="0"/>
              </a:spcBef>
              <a:spcAft>
                <a:spcPts val="800"/>
              </a:spcAft>
              <a:buClr>
                <a:srgbClr val="333333"/>
              </a:buClr>
              <a:buSzPct val="100000"/>
              <a:buChar char="●"/>
            </a:pPr>
            <a:r>
              <a:rPr lang="en" sz="1200">
                <a:solidFill>
                  <a:srgbClr val="333333"/>
                </a:solidFill>
              </a:rPr>
              <a:t>Allowing senders and receivers of different currencies to set their own rates and trade directly with each other, cutting out the banks’ fees and exchange rate margins in the process.</a:t>
            </a:r>
          </a:p>
          <a:p>
            <a:pPr marL="457200" lvl="0" indent="-304800" rtl="0">
              <a:lnSpc>
                <a:spcPct val="142857"/>
              </a:lnSpc>
              <a:spcBef>
                <a:spcPts val="0"/>
              </a:spcBef>
              <a:spcAft>
                <a:spcPts val="800"/>
              </a:spcAft>
              <a:buClr>
                <a:srgbClr val="333333"/>
              </a:buClr>
              <a:buSzPct val="100000"/>
              <a:buChar char="●"/>
            </a:pPr>
            <a:r>
              <a:rPr lang="en" sz="1200">
                <a:solidFill>
                  <a:srgbClr val="333333"/>
                </a:solidFill>
              </a:rPr>
              <a:t>Example, CurrencyFair and Transferwise.</a:t>
            </a:r>
          </a:p>
        </p:txBody>
      </p:sp>
    </p:spTree>
  </p:cSld>
  <p:clrMapOvr>
    <a:masterClrMapping/>
  </p:clrMapOvr>
  <p:transition xmlns:p14="http://schemas.microsoft.com/office/powerpoint/2010/main" spd="slow">
    <p:cut/>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147"/>
        <p:cNvGrpSpPr/>
        <p:nvPr/>
      </p:nvGrpSpPr>
      <p:grpSpPr>
        <a:xfrm>
          <a:off x="0" y="0"/>
          <a:ext cx="0" cy="0"/>
          <a:chOff x="0" y="0"/>
          <a:chExt cx="0" cy="0"/>
        </a:xfrm>
      </p:grpSpPr>
      <p:sp>
        <p:nvSpPr>
          <p:cNvPr id="148" name="Shape 148"/>
          <p:cNvSpPr txBox="1"/>
          <p:nvPr/>
        </p:nvSpPr>
        <p:spPr>
          <a:xfrm>
            <a:off x="281300" y="226400"/>
            <a:ext cx="8526899" cy="538199"/>
          </a:xfrm>
          <a:prstGeom prst="rect">
            <a:avLst/>
          </a:prstGeom>
          <a:solidFill>
            <a:srgbClr val="741B47"/>
          </a:solidFill>
          <a:ln>
            <a:noFill/>
          </a:ln>
        </p:spPr>
        <p:txBody>
          <a:bodyPr lIns="91425" tIns="91425" rIns="91425" bIns="91425" anchor="t" anchorCtr="0">
            <a:noAutofit/>
          </a:bodyPr>
          <a:lstStyle/>
          <a:p>
            <a:pPr lvl="0" algn="ctr" rtl="0">
              <a:spcBef>
                <a:spcPts val="0"/>
              </a:spcBef>
              <a:buNone/>
            </a:pPr>
            <a:r>
              <a:rPr lang="en" sz="2000" b="1">
                <a:solidFill>
                  <a:schemeClr val="lt1"/>
                </a:solidFill>
              </a:rPr>
              <a:t>  International money transfer ’s system</a:t>
            </a:r>
          </a:p>
        </p:txBody>
      </p:sp>
      <p:sp>
        <p:nvSpPr>
          <p:cNvPr id="149" name="Shape 149"/>
          <p:cNvSpPr txBox="1"/>
          <p:nvPr/>
        </p:nvSpPr>
        <p:spPr>
          <a:xfrm>
            <a:off x="174250" y="1384425"/>
            <a:ext cx="4355099" cy="2489999"/>
          </a:xfrm>
          <a:prstGeom prst="rect">
            <a:avLst/>
          </a:prstGeom>
          <a:noFill/>
          <a:ln>
            <a:noFill/>
          </a:ln>
        </p:spPr>
        <p:txBody>
          <a:bodyPr lIns="91425" tIns="91425" rIns="91425" bIns="91425" anchor="t" anchorCtr="0">
            <a:noAutofit/>
          </a:bodyPr>
          <a:lstStyle/>
          <a:p>
            <a:pPr marL="457200" lvl="0" indent="-228600" rtl="0">
              <a:spcBef>
                <a:spcPts val="0"/>
              </a:spcBef>
              <a:buChar char="●"/>
            </a:pPr>
            <a:r>
              <a:rPr lang="en"/>
              <a:t>A mode of electronic funds transfer </a:t>
            </a:r>
          </a:p>
          <a:p>
            <a:pPr lvl="0" rtl="0">
              <a:spcBef>
                <a:spcPts val="0"/>
              </a:spcBef>
              <a:buNone/>
            </a:pPr>
            <a:endParaRPr/>
          </a:p>
          <a:p>
            <a:pPr marL="457200" lvl="0" indent="-228600" rtl="0">
              <a:spcBef>
                <a:spcPts val="0"/>
              </a:spcBef>
              <a:buChar char="●"/>
            </a:pPr>
            <a:r>
              <a:rPr lang="en"/>
              <a:t>It had been used before 1990s</a:t>
            </a:r>
          </a:p>
          <a:p>
            <a:pPr lvl="0" rtl="0">
              <a:spcBef>
                <a:spcPts val="0"/>
              </a:spcBef>
              <a:buNone/>
            </a:pPr>
            <a:endParaRPr/>
          </a:p>
          <a:p>
            <a:pPr marL="457200" lvl="0" indent="-228600" rtl="0">
              <a:spcBef>
                <a:spcPts val="0"/>
              </a:spcBef>
              <a:buChar char="●"/>
            </a:pPr>
            <a:r>
              <a:rPr lang="en"/>
              <a:t>Telegraphic Transfer of money was effected by a cable message service from one bank to another</a:t>
            </a:r>
          </a:p>
          <a:p>
            <a:pPr lvl="0" rtl="0">
              <a:spcBef>
                <a:spcPts val="0"/>
              </a:spcBef>
              <a:buNone/>
            </a:pPr>
            <a:endParaRPr/>
          </a:p>
          <a:p>
            <a:pPr marL="457200" lvl="0" indent="-228600" rtl="0">
              <a:spcBef>
                <a:spcPts val="0"/>
              </a:spcBef>
              <a:buChar char="●"/>
            </a:pPr>
            <a:r>
              <a:rPr lang="en"/>
              <a:t>Money had been transferred directly between banks via a Telex message</a:t>
            </a:r>
          </a:p>
          <a:p>
            <a:pPr>
              <a:spcBef>
                <a:spcPts val="0"/>
              </a:spcBef>
              <a:buNone/>
            </a:pPr>
            <a:endParaRPr/>
          </a:p>
        </p:txBody>
      </p:sp>
      <p:sp>
        <p:nvSpPr>
          <p:cNvPr id="150" name="Shape 150"/>
          <p:cNvSpPr txBox="1"/>
          <p:nvPr/>
        </p:nvSpPr>
        <p:spPr>
          <a:xfrm>
            <a:off x="4529250" y="1368775"/>
            <a:ext cx="4355099" cy="2364300"/>
          </a:xfrm>
          <a:prstGeom prst="rect">
            <a:avLst/>
          </a:prstGeom>
          <a:noFill/>
          <a:ln>
            <a:noFill/>
          </a:ln>
        </p:spPr>
        <p:txBody>
          <a:bodyPr lIns="91425" tIns="91425" rIns="91425" bIns="91425" anchor="t" anchorCtr="0">
            <a:noAutofit/>
          </a:bodyPr>
          <a:lstStyle/>
          <a:p>
            <a:pPr marL="457200" lvl="0" indent="-228600" rtl="0">
              <a:spcBef>
                <a:spcPts val="0"/>
              </a:spcBef>
              <a:buChar char="●"/>
            </a:pPr>
            <a:r>
              <a:rPr lang="en"/>
              <a:t>A method of electronic funds transfer</a:t>
            </a:r>
          </a:p>
          <a:p>
            <a:pPr lvl="0" rtl="0">
              <a:spcBef>
                <a:spcPts val="0"/>
              </a:spcBef>
              <a:buNone/>
            </a:pPr>
            <a:endParaRPr/>
          </a:p>
          <a:p>
            <a:pPr marL="457200" lvl="0" indent="-228600" rtl="0">
              <a:spcBef>
                <a:spcPts val="0"/>
              </a:spcBef>
              <a:buChar char="●"/>
            </a:pPr>
            <a:r>
              <a:rPr lang="en"/>
              <a:t>Nowadays we use wire transfer system to transfer money from…</a:t>
            </a:r>
          </a:p>
          <a:p>
            <a:pPr lvl="0" rtl="0">
              <a:spcBef>
                <a:spcPts val="0"/>
              </a:spcBef>
              <a:buNone/>
            </a:pPr>
            <a:endParaRPr/>
          </a:p>
          <a:p>
            <a:pPr marL="914400" lvl="1" indent="-228600" rtl="0">
              <a:spcBef>
                <a:spcPts val="0"/>
              </a:spcBef>
              <a:buChar char="○"/>
            </a:pPr>
            <a:r>
              <a:rPr lang="en"/>
              <a:t>One individual or organization to another</a:t>
            </a:r>
          </a:p>
          <a:p>
            <a:pPr marL="914400" lvl="1" indent="-228600" rtl="0">
              <a:spcBef>
                <a:spcPts val="0"/>
              </a:spcBef>
              <a:buChar char="○"/>
            </a:pPr>
            <a:r>
              <a:rPr lang="en"/>
              <a:t>One bank account to another</a:t>
            </a:r>
          </a:p>
          <a:p>
            <a:pPr marL="914400" lvl="1" indent="-228600" rtl="0">
              <a:spcBef>
                <a:spcPts val="0"/>
              </a:spcBef>
              <a:buChar char="○"/>
            </a:pPr>
            <a:r>
              <a:rPr lang="en"/>
              <a:t>Transfer of cash at cash office</a:t>
            </a:r>
          </a:p>
          <a:p>
            <a:pPr marL="457200" lvl="0" indent="0" rtl="0">
              <a:spcBef>
                <a:spcPts val="0"/>
              </a:spcBef>
              <a:buNone/>
            </a:pPr>
            <a:endParaRPr/>
          </a:p>
          <a:p>
            <a:pPr marL="457200" lvl="0" indent="-228600" rtl="0">
              <a:spcBef>
                <a:spcPts val="0"/>
              </a:spcBef>
              <a:buChar char="●"/>
            </a:pPr>
            <a:r>
              <a:rPr lang="en"/>
              <a:t>Eg. Western Union Money Transfer</a:t>
            </a:r>
          </a:p>
        </p:txBody>
      </p:sp>
      <p:sp>
        <p:nvSpPr>
          <p:cNvPr id="151" name="Shape 151"/>
          <p:cNvSpPr txBox="1"/>
          <p:nvPr/>
        </p:nvSpPr>
        <p:spPr>
          <a:xfrm>
            <a:off x="281300" y="955125"/>
            <a:ext cx="4218000" cy="353100"/>
          </a:xfrm>
          <a:prstGeom prst="rect">
            <a:avLst/>
          </a:prstGeom>
          <a:solidFill>
            <a:srgbClr val="C27BA0"/>
          </a:solidFill>
          <a:ln>
            <a:noFill/>
          </a:ln>
        </p:spPr>
        <p:txBody>
          <a:bodyPr lIns="91425" tIns="91425" rIns="91425" bIns="91425" anchor="t" anchorCtr="0">
            <a:noAutofit/>
          </a:bodyPr>
          <a:lstStyle/>
          <a:p>
            <a:pPr lvl="0" algn="ctr">
              <a:spcBef>
                <a:spcPts val="0"/>
              </a:spcBef>
              <a:buNone/>
            </a:pPr>
            <a:r>
              <a:rPr lang="en" b="1">
                <a:solidFill>
                  <a:srgbClr val="FFFFFF"/>
                </a:solidFill>
              </a:rPr>
              <a:t>Telegraphic Transfer (TT)</a:t>
            </a:r>
          </a:p>
        </p:txBody>
      </p:sp>
      <p:sp>
        <p:nvSpPr>
          <p:cNvPr id="152" name="Shape 152"/>
          <p:cNvSpPr txBox="1"/>
          <p:nvPr/>
        </p:nvSpPr>
        <p:spPr>
          <a:xfrm>
            <a:off x="4668200" y="955125"/>
            <a:ext cx="4139999" cy="353100"/>
          </a:xfrm>
          <a:prstGeom prst="rect">
            <a:avLst/>
          </a:prstGeom>
          <a:solidFill>
            <a:srgbClr val="C27BA0"/>
          </a:solidFill>
          <a:ln>
            <a:noFill/>
          </a:ln>
        </p:spPr>
        <p:txBody>
          <a:bodyPr lIns="91425" tIns="91425" rIns="91425" bIns="91425" anchor="t" anchorCtr="0">
            <a:noAutofit/>
          </a:bodyPr>
          <a:lstStyle/>
          <a:p>
            <a:pPr lvl="0" algn="ctr">
              <a:spcBef>
                <a:spcPts val="0"/>
              </a:spcBef>
              <a:buNone/>
            </a:pPr>
            <a:r>
              <a:rPr lang="en" b="1">
                <a:solidFill>
                  <a:srgbClr val="FFFFFF"/>
                </a:solidFill>
              </a:rPr>
              <a:t>Wire Transfer</a:t>
            </a:r>
          </a:p>
        </p:txBody>
      </p:sp>
      <p:cxnSp>
        <p:nvCxnSpPr>
          <p:cNvPr id="153" name="Shape 153"/>
          <p:cNvCxnSpPr/>
          <p:nvPr/>
        </p:nvCxnSpPr>
        <p:spPr>
          <a:xfrm flipH="1">
            <a:off x="281300" y="1368775"/>
            <a:ext cx="11699" cy="3614099"/>
          </a:xfrm>
          <a:prstGeom prst="straightConnector1">
            <a:avLst/>
          </a:prstGeom>
          <a:noFill/>
          <a:ln w="19050" cap="flat" cmpd="sng">
            <a:solidFill>
              <a:schemeClr val="dk2"/>
            </a:solidFill>
            <a:prstDash val="solid"/>
            <a:round/>
            <a:headEnd type="none" w="lg" len="lg"/>
            <a:tailEnd type="none" w="lg" len="lg"/>
          </a:ln>
        </p:spPr>
      </p:cxnSp>
      <p:pic>
        <p:nvPicPr>
          <p:cNvPr id="154" name="Shape 154"/>
          <p:cNvPicPr preferRelativeResize="0"/>
          <p:nvPr/>
        </p:nvPicPr>
        <p:blipFill>
          <a:blip r:embed="rId3">
            <a:alphaModFix/>
          </a:blip>
          <a:stretch>
            <a:fillRect/>
          </a:stretch>
        </p:blipFill>
        <p:spPr>
          <a:xfrm>
            <a:off x="5761987" y="3733000"/>
            <a:ext cx="2039269" cy="1272324"/>
          </a:xfrm>
          <a:prstGeom prst="rect">
            <a:avLst/>
          </a:prstGeom>
          <a:noFill/>
          <a:ln>
            <a:noFill/>
          </a:ln>
        </p:spPr>
      </p:pic>
      <p:pic>
        <p:nvPicPr>
          <p:cNvPr id="155" name="Shape 155"/>
          <p:cNvPicPr preferRelativeResize="0"/>
          <p:nvPr/>
        </p:nvPicPr>
        <p:blipFill>
          <a:blip r:embed="rId4">
            <a:alphaModFix/>
          </a:blip>
          <a:stretch>
            <a:fillRect/>
          </a:stretch>
        </p:blipFill>
        <p:spPr>
          <a:xfrm>
            <a:off x="1455675" y="3733000"/>
            <a:ext cx="2081925" cy="1272325"/>
          </a:xfrm>
          <a:prstGeom prst="rect">
            <a:avLst/>
          </a:prstGeom>
          <a:noFill/>
          <a:ln>
            <a:noFill/>
          </a:ln>
        </p:spPr>
      </p:pic>
      <p:cxnSp>
        <p:nvCxnSpPr>
          <p:cNvPr id="156" name="Shape 156"/>
          <p:cNvCxnSpPr/>
          <p:nvPr/>
        </p:nvCxnSpPr>
        <p:spPr>
          <a:xfrm flipH="1">
            <a:off x="8808150" y="1368775"/>
            <a:ext cx="11699" cy="3614099"/>
          </a:xfrm>
          <a:prstGeom prst="straightConnector1">
            <a:avLst/>
          </a:prstGeom>
          <a:noFill/>
          <a:ln w="19050" cap="flat" cmpd="sng">
            <a:solidFill>
              <a:schemeClr val="dk2"/>
            </a:solidFill>
            <a:prstDash val="solid"/>
            <a:round/>
            <a:headEnd type="none" w="lg" len="lg"/>
            <a:tailEnd type="none" w="lg" len="lg"/>
          </a:ln>
        </p:spPr>
      </p:cxnSp>
      <p:cxnSp>
        <p:nvCxnSpPr>
          <p:cNvPr id="157" name="Shape 157"/>
          <p:cNvCxnSpPr/>
          <p:nvPr/>
        </p:nvCxnSpPr>
        <p:spPr>
          <a:xfrm flipH="1">
            <a:off x="4668200" y="1368775"/>
            <a:ext cx="11699" cy="3614099"/>
          </a:xfrm>
          <a:prstGeom prst="straightConnector1">
            <a:avLst/>
          </a:prstGeom>
          <a:noFill/>
          <a:ln w="19050" cap="flat" cmpd="sng">
            <a:solidFill>
              <a:schemeClr val="dk2"/>
            </a:solidFill>
            <a:prstDash val="solid"/>
            <a:round/>
            <a:headEnd type="none" w="lg" len="lg"/>
            <a:tailEnd type="none" w="lg" len="lg"/>
          </a:ln>
        </p:spPr>
      </p:cxnSp>
      <p:cxnSp>
        <p:nvCxnSpPr>
          <p:cNvPr id="158" name="Shape 158"/>
          <p:cNvCxnSpPr/>
          <p:nvPr/>
        </p:nvCxnSpPr>
        <p:spPr>
          <a:xfrm flipH="1">
            <a:off x="4499200" y="1368775"/>
            <a:ext cx="11699" cy="3614099"/>
          </a:xfrm>
          <a:prstGeom prst="straightConnector1">
            <a:avLst/>
          </a:prstGeom>
          <a:noFill/>
          <a:ln w="19050" cap="flat" cmpd="sng">
            <a:solidFill>
              <a:schemeClr val="dk2"/>
            </a:solidFill>
            <a:prstDash val="solid"/>
            <a:round/>
            <a:headEnd type="none" w="lg" len="lg"/>
            <a:tailEnd type="none" w="lg" len="lg"/>
          </a:ln>
        </p:spPr>
      </p:cxnSp>
    </p:spTree>
  </p:cSld>
  <p:clrMapOvr>
    <a:masterClrMapping/>
  </p:clrMapOvr>
  <p:transition xmlns:p14="http://schemas.microsoft.com/office/powerpoint/2010/main" spd="slow">
    <p:cut/>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162"/>
        <p:cNvGrpSpPr/>
        <p:nvPr/>
      </p:nvGrpSpPr>
      <p:grpSpPr>
        <a:xfrm>
          <a:off x="0" y="0"/>
          <a:ext cx="0" cy="0"/>
          <a:chOff x="0" y="0"/>
          <a:chExt cx="0" cy="0"/>
        </a:xfrm>
      </p:grpSpPr>
      <p:pic>
        <p:nvPicPr>
          <p:cNvPr id="163" name="Shape 163"/>
          <p:cNvPicPr preferRelativeResize="0"/>
          <p:nvPr/>
        </p:nvPicPr>
        <p:blipFill>
          <a:blip r:embed="rId3">
            <a:alphaModFix/>
          </a:blip>
          <a:stretch>
            <a:fillRect/>
          </a:stretch>
        </p:blipFill>
        <p:spPr>
          <a:xfrm>
            <a:off x="2291862" y="1313249"/>
            <a:ext cx="4560275" cy="3039051"/>
          </a:xfrm>
          <a:prstGeom prst="rect">
            <a:avLst/>
          </a:prstGeom>
          <a:noFill/>
          <a:ln>
            <a:noFill/>
          </a:ln>
        </p:spPr>
      </p:pic>
      <p:sp>
        <p:nvSpPr>
          <p:cNvPr id="164" name="Shape 164"/>
          <p:cNvSpPr txBox="1"/>
          <p:nvPr/>
        </p:nvSpPr>
        <p:spPr>
          <a:xfrm>
            <a:off x="281300" y="226400"/>
            <a:ext cx="8526899" cy="538199"/>
          </a:xfrm>
          <a:prstGeom prst="rect">
            <a:avLst/>
          </a:prstGeom>
          <a:solidFill>
            <a:srgbClr val="741B47"/>
          </a:solidFill>
          <a:ln>
            <a:noFill/>
          </a:ln>
        </p:spPr>
        <p:txBody>
          <a:bodyPr lIns="91425" tIns="91425" rIns="91425" bIns="91425" anchor="t" anchorCtr="0">
            <a:noAutofit/>
          </a:bodyPr>
          <a:lstStyle/>
          <a:p>
            <a:pPr lvl="0" algn="ctr" rtl="0">
              <a:spcBef>
                <a:spcPts val="0"/>
              </a:spcBef>
              <a:buNone/>
            </a:pPr>
            <a:r>
              <a:rPr lang="en" sz="2000" b="1">
                <a:solidFill>
                  <a:schemeClr val="lt1"/>
                </a:solidFill>
              </a:rPr>
              <a:t>  International money transfer ’s system</a:t>
            </a:r>
          </a:p>
        </p:txBody>
      </p:sp>
      <p:sp>
        <p:nvSpPr>
          <p:cNvPr id="165" name="Shape 165"/>
          <p:cNvSpPr txBox="1"/>
          <p:nvPr/>
        </p:nvSpPr>
        <p:spPr>
          <a:xfrm>
            <a:off x="160850" y="1861800"/>
            <a:ext cx="2049299" cy="1419900"/>
          </a:xfrm>
          <a:prstGeom prst="rect">
            <a:avLst/>
          </a:prstGeom>
          <a:noFill/>
          <a:ln>
            <a:noFill/>
          </a:ln>
        </p:spPr>
        <p:txBody>
          <a:bodyPr lIns="91425" tIns="91425" rIns="91425" bIns="91425" anchor="t" anchorCtr="0">
            <a:noAutofit/>
          </a:bodyPr>
          <a:lstStyle/>
          <a:p>
            <a:pPr lvl="0" rtl="0">
              <a:spcBef>
                <a:spcPts val="0"/>
              </a:spcBef>
              <a:buNone/>
            </a:pPr>
            <a:r>
              <a:rPr lang="en" sz="900" b="1">
                <a:solidFill>
                  <a:schemeClr val="dk1"/>
                </a:solidFill>
              </a:rPr>
              <a:t>WHY TELEX SYSTEM SERVICE DOES NOT EXIST TODAY?</a:t>
            </a:r>
          </a:p>
          <a:p>
            <a:pPr lvl="0" rtl="0">
              <a:spcBef>
                <a:spcPts val="0"/>
              </a:spcBef>
              <a:buNone/>
            </a:pPr>
            <a:endParaRPr sz="900" b="1">
              <a:solidFill>
                <a:schemeClr val="dk1"/>
              </a:solidFill>
            </a:endParaRPr>
          </a:p>
          <a:p>
            <a:pPr lvl="0" rtl="0">
              <a:spcBef>
                <a:spcPts val="0"/>
              </a:spcBef>
              <a:buNone/>
            </a:pPr>
            <a:r>
              <a:rPr lang="en" sz="1000" b="1">
                <a:solidFill>
                  <a:schemeClr val="dk1"/>
                </a:solidFill>
              </a:rPr>
              <a:t>Because…</a:t>
            </a:r>
          </a:p>
          <a:p>
            <a:pPr marL="457200" lvl="0" indent="-292100" rtl="0">
              <a:spcBef>
                <a:spcPts val="0"/>
              </a:spcBef>
              <a:buClr>
                <a:schemeClr val="dk1"/>
              </a:buClr>
              <a:buSzPct val="100000"/>
              <a:buChar char="●"/>
            </a:pPr>
            <a:r>
              <a:rPr lang="en" sz="1000" b="1">
                <a:solidFill>
                  <a:schemeClr val="dk1"/>
                </a:solidFill>
              </a:rPr>
              <a:t>Too slow</a:t>
            </a:r>
          </a:p>
          <a:p>
            <a:pPr marL="457200" lvl="0" indent="-292100" rtl="0">
              <a:spcBef>
                <a:spcPts val="0"/>
              </a:spcBef>
              <a:buClr>
                <a:schemeClr val="dk1"/>
              </a:buClr>
              <a:buSzPct val="100000"/>
              <a:buChar char="●"/>
            </a:pPr>
            <a:r>
              <a:rPr lang="en" sz="1000" b="1">
                <a:solidFill>
                  <a:schemeClr val="dk1"/>
                </a:solidFill>
              </a:rPr>
              <a:t>No standardized format</a:t>
            </a:r>
          </a:p>
          <a:p>
            <a:pPr marL="457200" lvl="0" indent="-292100" rtl="0">
              <a:spcBef>
                <a:spcPts val="0"/>
              </a:spcBef>
              <a:buClr>
                <a:schemeClr val="dk1"/>
              </a:buClr>
              <a:buSzPct val="100000"/>
              <a:buChar char="●"/>
            </a:pPr>
            <a:r>
              <a:rPr lang="en" sz="1000" b="1">
                <a:solidFill>
                  <a:schemeClr val="dk1"/>
                </a:solidFill>
              </a:rPr>
              <a:t>Inefficient system</a:t>
            </a:r>
          </a:p>
          <a:p>
            <a:pPr marL="457200" lvl="0" indent="-292100" rtl="0">
              <a:spcBef>
                <a:spcPts val="0"/>
              </a:spcBef>
              <a:buClr>
                <a:schemeClr val="dk1"/>
              </a:buClr>
              <a:buSzPct val="100000"/>
              <a:buChar char="●"/>
            </a:pPr>
            <a:r>
              <a:rPr lang="en" sz="1000" b="1">
                <a:solidFill>
                  <a:schemeClr val="dk1"/>
                </a:solidFill>
              </a:rPr>
              <a:t>Insecurity</a:t>
            </a:r>
          </a:p>
        </p:txBody>
      </p:sp>
      <p:sp>
        <p:nvSpPr>
          <p:cNvPr id="166" name="Shape 166"/>
          <p:cNvSpPr/>
          <p:nvPr/>
        </p:nvSpPr>
        <p:spPr>
          <a:xfrm>
            <a:off x="160850" y="1768225"/>
            <a:ext cx="2022599" cy="1460099"/>
          </a:xfrm>
          <a:prstGeom prst="bracketPair">
            <a:avLst/>
          </a:prstGeom>
          <a:noFill/>
          <a:ln w="3810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167" name="Shape 167"/>
          <p:cNvSpPr/>
          <p:nvPr/>
        </p:nvSpPr>
        <p:spPr>
          <a:xfrm>
            <a:off x="2665625" y="3697050"/>
            <a:ext cx="308100" cy="308100"/>
          </a:xfrm>
          <a:prstGeom prst="ellipse">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168" name="Shape 168"/>
          <p:cNvSpPr/>
          <p:nvPr/>
        </p:nvSpPr>
        <p:spPr>
          <a:xfrm>
            <a:off x="1082849" y="3281701"/>
            <a:ext cx="1582632" cy="790407"/>
          </a:xfrm>
          <a:custGeom>
            <a:avLst/>
            <a:gdLst/>
            <a:ahLst/>
            <a:cxnLst/>
            <a:rect l="0" t="0" r="0" b="0"/>
            <a:pathLst>
              <a:path w="63758" h="36500" extrusionOk="0">
                <a:moveTo>
                  <a:pt x="0" y="0"/>
                </a:moveTo>
                <a:cubicBezTo>
                  <a:pt x="982" y="3304"/>
                  <a:pt x="3392" y="15002"/>
                  <a:pt x="5893" y="19824"/>
                </a:cubicBezTo>
                <a:cubicBezTo>
                  <a:pt x="8393" y="24646"/>
                  <a:pt x="9197" y="26163"/>
                  <a:pt x="15002" y="28932"/>
                </a:cubicBezTo>
                <a:cubicBezTo>
                  <a:pt x="20806" y="31700"/>
                  <a:pt x="32593" y="36165"/>
                  <a:pt x="40719" y="36433"/>
                </a:cubicBezTo>
                <a:cubicBezTo>
                  <a:pt x="48845" y="36700"/>
                  <a:pt x="59918" y="31521"/>
                  <a:pt x="63758" y="30539"/>
                </a:cubicBezTo>
              </a:path>
            </a:pathLst>
          </a:custGeom>
          <a:noFill/>
          <a:ln w="38100" cap="flat" cmpd="sng">
            <a:solidFill>
              <a:schemeClr val="dk2"/>
            </a:solidFill>
            <a:prstDash val="solid"/>
            <a:round/>
            <a:headEnd type="none" w="lg" len="lg"/>
            <a:tailEnd type="none" w="lg" len="lg"/>
          </a:ln>
        </p:spPr>
      </p:sp>
      <p:sp>
        <p:nvSpPr>
          <p:cNvPr id="169" name="Shape 169"/>
          <p:cNvSpPr txBox="1"/>
          <p:nvPr/>
        </p:nvSpPr>
        <p:spPr>
          <a:xfrm>
            <a:off x="7152800" y="1044925"/>
            <a:ext cx="1808400" cy="1419900"/>
          </a:xfrm>
          <a:prstGeom prst="rect">
            <a:avLst/>
          </a:prstGeom>
          <a:noFill/>
          <a:ln>
            <a:noFill/>
          </a:ln>
        </p:spPr>
        <p:txBody>
          <a:bodyPr lIns="91425" tIns="91425" rIns="91425" bIns="91425" anchor="t" anchorCtr="0">
            <a:noAutofit/>
          </a:bodyPr>
          <a:lstStyle/>
          <a:p>
            <a:pPr lvl="0" rtl="0">
              <a:spcBef>
                <a:spcPts val="0"/>
              </a:spcBef>
              <a:buNone/>
            </a:pPr>
            <a:r>
              <a:rPr lang="en" sz="1000" b="1">
                <a:solidFill>
                  <a:schemeClr val="dk1"/>
                </a:solidFill>
              </a:rPr>
              <a:t>WHY WE USE SWIFT ?</a:t>
            </a:r>
          </a:p>
          <a:p>
            <a:pPr lvl="0" rtl="0">
              <a:spcBef>
                <a:spcPts val="0"/>
              </a:spcBef>
              <a:buNone/>
            </a:pPr>
            <a:endParaRPr sz="1000" b="1">
              <a:solidFill>
                <a:schemeClr val="dk1"/>
              </a:solidFill>
            </a:endParaRPr>
          </a:p>
          <a:p>
            <a:pPr marL="457200" lvl="0" indent="-292100" rtl="0">
              <a:spcBef>
                <a:spcPts val="0"/>
              </a:spcBef>
              <a:buClr>
                <a:schemeClr val="dk1"/>
              </a:buClr>
              <a:buSzPct val="100000"/>
              <a:buChar char="●"/>
            </a:pPr>
            <a:r>
              <a:rPr lang="en" sz="1000" b="1">
                <a:solidFill>
                  <a:schemeClr val="dk1"/>
                </a:solidFill>
              </a:rPr>
              <a:t>Speed</a:t>
            </a:r>
          </a:p>
          <a:p>
            <a:pPr marL="457200" lvl="0" indent="-292100" rtl="0">
              <a:spcBef>
                <a:spcPts val="0"/>
              </a:spcBef>
              <a:buClr>
                <a:schemeClr val="dk1"/>
              </a:buClr>
              <a:buSzPct val="100000"/>
              <a:buChar char="●"/>
            </a:pPr>
            <a:r>
              <a:rPr lang="en" sz="1000" b="1">
                <a:solidFill>
                  <a:schemeClr val="dk1"/>
                </a:solidFill>
              </a:rPr>
              <a:t>Standardized </a:t>
            </a:r>
          </a:p>
          <a:p>
            <a:pPr marL="457200" lvl="0" indent="-292100" rtl="0">
              <a:spcBef>
                <a:spcPts val="0"/>
              </a:spcBef>
              <a:buClr>
                <a:schemeClr val="dk1"/>
              </a:buClr>
              <a:buSzPct val="100000"/>
              <a:buChar char="●"/>
            </a:pPr>
            <a:r>
              <a:rPr lang="en" sz="1000" b="1">
                <a:solidFill>
                  <a:schemeClr val="dk1"/>
                </a:solidFill>
              </a:rPr>
              <a:t>Secured </a:t>
            </a:r>
          </a:p>
          <a:p>
            <a:pPr marL="457200" lvl="0" indent="-292100" rtl="0">
              <a:spcBef>
                <a:spcPts val="0"/>
              </a:spcBef>
              <a:buClr>
                <a:schemeClr val="dk1"/>
              </a:buClr>
              <a:buSzPct val="100000"/>
              <a:buChar char="●"/>
            </a:pPr>
            <a:r>
              <a:rPr lang="en" sz="1000" b="1">
                <a:solidFill>
                  <a:schemeClr val="dk1"/>
                </a:solidFill>
              </a:rPr>
              <a:t>Reliable</a:t>
            </a:r>
          </a:p>
        </p:txBody>
      </p:sp>
      <p:sp>
        <p:nvSpPr>
          <p:cNvPr id="170" name="Shape 170"/>
          <p:cNvSpPr/>
          <p:nvPr/>
        </p:nvSpPr>
        <p:spPr>
          <a:xfrm>
            <a:off x="6233650" y="2417700"/>
            <a:ext cx="308100" cy="308100"/>
          </a:xfrm>
          <a:prstGeom prst="ellipse">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171" name="Shape 171"/>
          <p:cNvSpPr/>
          <p:nvPr/>
        </p:nvSpPr>
        <p:spPr>
          <a:xfrm>
            <a:off x="6951400" y="993625"/>
            <a:ext cx="1880099" cy="1419900"/>
          </a:xfrm>
          <a:prstGeom prst="bracketPair">
            <a:avLst/>
          </a:prstGeom>
          <a:noFill/>
          <a:ln w="38100" cap="flat" cmpd="sng">
            <a:solidFill>
              <a:schemeClr val="dk2"/>
            </a:solidFill>
            <a:prstDash val="solid"/>
            <a:round/>
            <a:headEnd type="none" w="med" len="med"/>
            <a:tailEnd type="none" w="med" len="med"/>
          </a:ln>
        </p:spPr>
        <p:txBody>
          <a:bodyPr lIns="91425" tIns="91425" rIns="91425" bIns="91425" anchor="ctr" anchorCtr="0">
            <a:noAutofit/>
          </a:bodyPr>
          <a:lstStyle/>
          <a:p>
            <a:pPr lvl="0" rtl="0">
              <a:spcBef>
                <a:spcPts val="0"/>
              </a:spcBef>
              <a:buNone/>
            </a:pPr>
            <a:endParaRPr/>
          </a:p>
        </p:txBody>
      </p:sp>
      <p:sp>
        <p:nvSpPr>
          <p:cNvPr id="172" name="Shape 172"/>
          <p:cNvSpPr/>
          <p:nvPr/>
        </p:nvSpPr>
        <p:spPr>
          <a:xfrm rot="-3122179">
            <a:off x="6785694" y="1930656"/>
            <a:ext cx="1264200" cy="1398393"/>
          </a:xfrm>
          <a:custGeom>
            <a:avLst/>
            <a:gdLst/>
            <a:ahLst/>
            <a:cxnLst/>
            <a:rect l="0" t="0" r="0" b="0"/>
            <a:pathLst>
              <a:path w="63758" h="36500" extrusionOk="0">
                <a:moveTo>
                  <a:pt x="0" y="0"/>
                </a:moveTo>
                <a:cubicBezTo>
                  <a:pt x="982" y="3304"/>
                  <a:pt x="3392" y="15002"/>
                  <a:pt x="5893" y="19824"/>
                </a:cubicBezTo>
                <a:cubicBezTo>
                  <a:pt x="8393" y="24646"/>
                  <a:pt x="9197" y="26163"/>
                  <a:pt x="15002" y="28932"/>
                </a:cubicBezTo>
                <a:cubicBezTo>
                  <a:pt x="20806" y="31700"/>
                  <a:pt x="32593" y="36165"/>
                  <a:pt x="40719" y="36433"/>
                </a:cubicBezTo>
                <a:cubicBezTo>
                  <a:pt x="48845" y="36700"/>
                  <a:pt x="59918" y="31521"/>
                  <a:pt x="63758" y="30539"/>
                </a:cubicBezTo>
              </a:path>
            </a:pathLst>
          </a:custGeom>
          <a:noFill/>
          <a:ln w="38100" cap="flat" cmpd="sng">
            <a:solidFill>
              <a:schemeClr val="dk2"/>
            </a:solidFill>
            <a:prstDash val="solid"/>
            <a:round/>
            <a:headEnd type="none" w="lg" len="lg"/>
            <a:tailEnd type="none" w="lg" len="lg"/>
          </a:ln>
        </p:spPr>
      </p:sp>
      <p:pic>
        <p:nvPicPr>
          <p:cNvPr id="173" name="Shape 173"/>
          <p:cNvPicPr preferRelativeResize="0"/>
          <p:nvPr/>
        </p:nvPicPr>
        <p:blipFill>
          <a:blip r:embed="rId4">
            <a:alphaModFix/>
          </a:blip>
          <a:stretch>
            <a:fillRect/>
          </a:stretch>
        </p:blipFill>
        <p:spPr>
          <a:xfrm>
            <a:off x="4653650" y="3697050"/>
            <a:ext cx="2198499" cy="655249"/>
          </a:xfrm>
          <a:prstGeom prst="rect">
            <a:avLst/>
          </a:prstGeom>
          <a:noFill/>
          <a:ln>
            <a:noFill/>
          </a:ln>
        </p:spPr>
      </p:pic>
    </p:spTree>
  </p:cSld>
  <p:clrMapOvr>
    <a:masterClrMapping/>
  </p:clrMapOvr>
  <p:transition xmlns:p14="http://schemas.microsoft.com/office/powerpoint/2010/main" spd="slow">
    <p:cut/>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177"/>
        <p:cNvGrpSpPr/>
        <p:nvPr/>
      </p:nvGrpSpPr>
      <p:grpSpPr>
        <a:xfrm>
          <a:off x="0" y="0"/>
          <a:ext cx="0" cy="0"/>
          <a:chOff x="0" y="0"/>
          <a:chExt cx="0" cy="0"/>
        </a:xfrm>
      </p:grpSpPr>
      <p:pic>
        <p:nvPicPr>
          <p:cNvPr id="178" name="Shape 178"/>
          <p:cNvPicPr preferRelativeResize="0"/>
          <p:nvPr/>
        </p:nvPicPr>
        <p:blipFill rotWithShape="1">
          <a:blip r:embed="rId3">
            <a:alphaModFix/>
          </a:blip>
          <a:srcRect t="29078" b="-5141"/>
          <a:stretch/>
        </p:blipFill>
        <p:spPr>
          <a:xfrm>
            <a:off x="3828125" y="924125"/>
            <a:ext cx="4935150" cy="2687699"/>
          </a:xfrm>
          <a:prstGeom prst="rect">
            <a:avLst/>
          </a:prstGeom>
          <a:noFill/>
          <a:ln>
            <a:noFill/>
          </a:ln>
        </p:spPr>
      </p:pic>
      <p:sp>
        <p:nvSpPr>
          <p:cNvPr id="179" name="Shape 179"/>
          <p:cNvSpPr txBox="1">
            <a:spLocks noGrp="1"/>
          </p:cNvSpPr>
          <p:nvPr>
            <p:ph type="ctrTitle"/>
          </p:nvPr>
        </p:nvSpPr>
        <p:spPr>
          <a:xfrm>
            <a:off x="311700" y="230350"/>
            <a:ext cx="8520599" cy="535799"/>
          </a:xfrm>
          <a:prstGeom prst="rect">
            <a:avLst/>
          </a:prstGeom>
          <a:solidFill>
            <a:srgbClr val="C27BA0"/>
          </a:solidFill>
        </p:spPr>
        <p:txBody>
          <a:bodyPr lIns="91425" tIns="91425" rIns="91425" bIns="91425" anchor="b" anchorCtr="0">
            <a:noAutofit/>
          </a:bodyPr>
          <a:lstStyle/>
          <a:p>
            <a:pPr>
              <a:spcBef>
                <a:spcPts val="0"/>
              </a:spcBef>
              <a:buNone/>
            </a:pPr>
            <a:r>
              <a:rPr lang="en" sz="2400" b="1">
                <a:solidFill>
                  <a:schemeClr val="lt1"/>
                </a:solidFill>
              </a:rPr>
              <a:t>CHIPS</a:t>
            </a:r>
          </a:p>
        </p:txBody>
      </p:sp>
      <p:sp>
        <p:nvSpPr>
          <p:cNvPr id="180" name="Shape 180"/>
          <p:cNvSpPr/>
          <p:nvPr/>
        </p:nvSpPr>
        <p:spPr>
          <a:xfrm>
            <a:off x="311700" y="1442875"/>
            <a:ext cx="3179700" cy="312899"/>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lgn="ctr">
              <a:spcBef>
                <a:spcPts val="0"/>
              </a:spcBef>
              <a:buNone/>
            </a:pPr>
            <a:r>
              <a:rPr lang="en" b="1">
                <a:solidFill>
                  <a:srgbClr val="741B47"/>
                </a:solidFill>
              </a:rPr>
              <a:t>Introduction</a:t>
            </a:r>
          </a:p>
        </p:txBody>
      </p:sp>
      <p:sp>
        <p:nvSpPr>
          <p:cNvPr id="181" name="Shape 181"/>
          <p:cNvSpPr txBox="1"/>
          <p:nvPr/>
        </p:nvSpPr>
        <p:spPr>
          <a:xfrm>
            <a:off x="155550" y="3611825"/>
            <a:ext cx="8832899" cy="1566900"/>
          </a:xfrm>
          <a:prstGeom prst="rect">
            <a:avLst/>
          </a:prstGeom>
          <a:noFill/>
          <a:ln>
            <a:noFill/>
          </a:ln>
        </p:spPr>
        <p:txBody>
          <a:bodyPr lIns="91425" tIns="91425" rIns="91425" bIns="91425" anchor="t" anchorCtr="0">
            <a:noAutofit/>
          </a:bodyPr>
          <a:lstStyle/>
          <a:p>
            <a:pPr marL="457200" lvl="0" indent="-342900" rtl="0">
              <a:spcBef>
                <a:spcPts val="0"/>
              </a:spcBef>
              <a:buClr>
                <a:schemeClr val="dk1"/>
              </a:buClr>
              <a:buSzPct val="100000"/>
              <a:buChar char="●"/>
            </a:pPr>
            <a:r>
              <a:rPr lang="en" sz="1800">
                <a:solidFill>
                  <a:schemeClr val="dk1"/>
                </a:solidFill>
              </a:rPr>
              <a:t>A bank-to-bank transfer.</a:t>
            </a:r>
          </a:p>
          <a:p>
            <a:pPr marL="457200" lvl="0" indent="-342900" rtl="0">
              <a:spcBef>
                <a:spcPts val="0"/>
              </a:spcBef>
              <a:buClr>
                <a:schemeClr val="dk1"/>
              </a:buClr>
              <a:buSzPct val="100000"/>
              <a:buChar char="●"/>
            </a:pPr>
            <a:r>
              <a:rPr lang="en" sz="1800">
                <a:solidFill>
                  <a:schemeClr val="dk1"/>
                </a:solidFill>
              </a:rPr>
              <a:t>Large value transaction</a:t>
            </a:r>
          </a:p>
          <a:p>
            <a:pPr marL="457200" lvl="0" indent="-342900" rtl="0">
              <a:spcBef>
                <a:spcPts val="0"/>
              </a:spcBef>
              <a:buClr>
                <a:schemeClr val="dk1"/>
              </a:buClr>
              <a:buSzPct val="100000"/>
              <a:buChar char="●"/>
            </a:pPr>
            <a:r>
              <a:rPr lang="en" sz="1800">
                <a:solidFill>
                  <a:schemeClr val="dk1"/>
                </a:solidFill>
              </a:rPr>
              <a:t>The largest private-sector U.S.-dollar funds-transfer system in the world.  </a:t>
            </a:r>
          </a:p>
          <a:p>
            <a:pPr marL="457200" lvl="0" indent="-342900" rtl="0">
              <a:spcBef>
                <a:spcPts val="0"/>
              </a:spcBef>
              <a:buClr>
                <a:schemeClr val="dk1"/>
              </a:buClr>
              <a:buSzPct val="100000"/>
              <a:buChar char="●"/>
            </a:pPr>
            <a:r>
              <a:rPr lang="en" sz="1800">
                <a:solidFill>
                  <a:schemeClr val="dk1"/>
                </a:solidFill>
              </a:rPr>
              <a:t>Intraday Netting Process</a:t>
            </a:r>
          </a:p>
          <a:p>
            <a:pPr lvl="0" rtl="0">
              <a:spcBef>
                <a:spcPts val="0"/>
              </a:spcBef>
              <a:buNone/>
            </a:pPr>
            <a:endParaRPr>
              <a:solidFill>
                <a:schemeClr val="dk1"/>
              </a:solidFill>
            </a:endParaRPr>
          </a:p>
          <a:p>
            <a:pPr lvl="0">
              <a:spcBef>
                <a:spcPts val="0"/>
              </a:spcBef>
              <a:buNone/>
            </a:pPr>
            <a:endParaRPr/>
          </a:p>
        </p:txBody>
      </p:sp>
      <p:sp>
        <p:nvSpPr>
          <p:cNvPr id="182" name="Shape 182"/>
          <p:cNvSpPr txBox="1"/>
          <p:nvPr/>
        </p:nvSpPr>
        <p:spPr>
          <a:xfrm>
            <a:off x="311700" y="2042125"/>
            <a:ext cx="3179700" cy="843900"/>
          </a:xfrm>
          <a:prstGeom prst="rect">
            <a:avLst/>
          </a:prstGeom>
          <a:noFill/>
          <a:ln>
            <a:noFill/>
          </a:ln>
        </p:spPr>
        <p:txBody>
          <a:bodyPr lIns="91425" tIns="91425" rIns="91425" bIns="91425" anchor="t" anchorCtr="0">
            <a:noAutofit/>
          </a:bodyPr>
          <a:lstStyle/>
          <a:p>
            <a:pPr lvl="0" algn="ctr" rtl="0">
              <a:spcBef>
                <a:spcPts val="0"/>
              </a:spcBef>
              <a:buNone/>
            </a:pPr>
            <a:r>
              <a:rPr lang="en" b="1">
                <a:solidFill>
                  <a:schemeClr val="dk1"/>
                </a:solidFill>
              </a:rPr>
              <a:t>The Clearing House Interbank Payments System (CHIPS)</a:t>
            </a:r>
          </a:p>
        </p:txBody>
      </p:sp>
    </p:spTree>
  </p:cSld>
  <p:clrMapOvr>
    <a:masterClrMapping/>
  </p:clrMapOvr>
  <p:transition xmlns:p14="http://schemas.microsoft.com/office/powerpoint/2010/main" spd="slow">
    <p:cut/>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186"/>
        <p:cNvGrpSpPr/>
        <p:nvPr/>
      </p:nvGrpSpPr>
      <p:grpSpPr>
        <a:xfrm>
          <a:off x="0" y="0"/>
          <a:ext cx="0" cy="0"/>
          <a:chOff x="0" y="0"/>
          <a:chExt cx="0" cy="0"/>
        </a:xfrm>
      </p:grpSpPr>
      <p:sp>
        <p:nvSpPr>
          <p:cNvPr id="187" name="Shape 187"/>
          <p:cNvSpPr txBox="1">
            <a:spLocks noGrp="1"/>
          </p:cNvSpPr>
          <p:nvPr>
            <p:ph type="ctrTitle"/>
          </p:nvPr>
        </p:nvSpPr>
        <p:spPr>
          <a:xfrm>
            <a:off x="311700" y="136350"/>
            <a:ext cx="8520599" cy="535799"/>
          </a:xfrm>
          <a:prstGeom prst="rect">
            <a:avLst/>
          </a:prstGeom>
          <a:solidFill>
            <a:srgbClr val="C27BA0"/>
          </a:solidFill>
        </p:spPr>
        <p:txBody>
          <a:bodyPr lIns="91425" tIns="91425" rIns="91425" bIns="91425" anchor="b" anchorCtr="0">
            <a:noAutofit/>
          </a:bodyPr>
          <a:lstStyle/>
          <a:p>
            <a:pPr lvl="0" rtl="0">
              <a:spcBef>
                <a:spcPts val="0"/>
              </a:spcBef>
              <a:buNone/>
            </a:pPr>
            <a:r>
              <a:rPr lang="en" sz="2400" b="1">
                <a:solidFill>
                  <a:schemeClr val="lt1"/>
                </a:solidFill>
              </a:rPr>
              <a:t>CHIPS</a:t>
            </a:r>
          </a:p>
        </p:txBody>
      </p:sp>
      <p:sp>
        <p:nvSpPr>
          <p:cNvPr id="188" name="Shape 188"/>
          <p:cNvSpPr/>
          <p:nvPr/>
        </p:nvSpPr>
        <p:spPr>
          <a:xfrm>
            <a:off x="404050" y="871087"/>
            <a:ext cx="3179700" cy="312899"/>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b="1">
                <a:solidFill>
                  <a:srgbClr val="741B47"/>
                </a:solidFill>
              </a:rPr>
              <a:t>How it works?</a:t>
            </a:r>
          </a:p>
        </p:txBody>
      </p:sp>
      <p:grpSp>
        <p:nvGrpSpPr>
          <p:cNvPr id="189" name="Shape 189"/>
          <p:cNvGrpSpPr/>
          <p:nvPr/>
        </p:nvGrpSpPr>
        <p:grpSpPr>
          <a:xfrm>
            <a:off x="1829674" y="1127928"/>
            <a:ext cx="6280098" cy="1853109"/>
            <a:chOff x="1674150" y="1638363"/>
            <a:chExt cx="5698301" cy="1740662"/>
          </a:xfrm>
        </p:grpSpPr>
        <p:sp>
          <p:nvSpPr>
            <p:cNvPr id="190" name="Shape 190"/>
            <p:cNvSpPr txBox="1"/>
            <p:nvPr/>
          </p:nvSpPr>
          <p:spPr>
            <a:xfrm>
              <a:off x="3344450" y="1954125"/>
              <a:ext cx="2316900" cy="461099"/>
            </a:xfrm>
            <a:prstGeom prst="rect">
              <a:avLst/>
            </a:prstGeom>
            <a:noFill/>
            <a:ln>
              <a:noFill/>
            </a:ln>
          </p:spPr>
          <p:txBody>
            <a:bodyPr lIns="91425" tIns="91425" rIns="91425" bIns="91425" anchor="t" anchorCtr="0">
              <a:noAutofit/>
            </a:bodyPr>
            <a:lstStyle/>
            <a:p>
              <a:pPr>
                <a:spcBef>
                  <a:spcPts val="0"/>
                </a:spcBef>
                <a:buNone/>
              </a:pPr>
              <a:r>
                <a:rPr lang="en" b="1">
                  <a:solidFill>
                    <a:schemeClr val="dk1"/>
                  </a:solidFill>
                </a:rPr>
                <a:t>Intraday Netting Process</a:t>
              </a:r>
            </a:p>
          </p:txBody>
        </p:sp>
        <p:pic>
          <p:nvPicPr>
            <p:cNvPr id="191" name="Shape 191"/>
            <p:cNvPicPr preferRelativeResize="0"/>
            <p:nvPr/>
          </p:nvPicPr>
          <p:blipFill>
            <a:blip r:embed="rId3">
              <a:alphaModFix/>
            </a:blip>
            <a:stretch>
              <a:fillRect/>
            </a:stretch>
          </p:blipFill>
          <p:spPr>
            <a:xfrm>
              <a:off x="1674150" y="1638376"/>
              <a:ext cx="1601224" cy="1740649"/>
            </a:xfrm>
            <a:prstGeom prst="rect">
              <a:avLst/>
            </a:prstGeom>
            <a:noFill/>
            <a:ln>
              <a:noFill/>
            </a:ln>
          </p:spPr>
        </p:pic>
        <p:grpSp>
          <p:nvGrpSpPr>
            <p:cNvPr id="192" name="Shape 192"/>
            <p:cNvGrpSpPr/>
            <p:nvPr/>
          </p:nvGrpSpPr>
          <p:grpSpPr>
            <a:xfrm>
              <a:off x="5730459" y="1638363"/>
              <a:ext cx="1641992" cy="1549724"/>
              <a:chOff x="3717550" y="2089700"/>
              <a:chExt cx="1680474" cy="1564587"/>
            </a:xfrm>
          </p:grpSpPr>
          <p:pic>
            <p:nvPicPr>
              <p:cNvPr id="193" name="Shape 193"/>
              <p:cNvPicPr preferRelativeResize="0"/>
              <p:nvPr/>
            </p:nvPicPr>
            <p:blipFill>
              <a:blip r:embed="rId4">
                <a:alphaModFix/>
              </a:blip>
              <a:stretch>
                <a:fillRect/>
              </a:stretch>
            </p:blipFill>
            <p:spPr>
              <a:xfrm>
                <a:off x="3717550" y="2424562"/>
                <a:ext cx="1372474" cy="1229725"/>
              </a:xfrm>
              <a:prstGeom prst="rect">
                <a:avLst/>
              </a:prstGeom>
              <a:noFill/>
              <a:ln>
                <a:noFill/>
              </a:ln>
            </p:spPr>
          </p:pic>
          <p:sp>
            <p:nvSpPr>
              <p:cNvPr id="194" name="Shape 194"/>
              <p:cNvSpPr txBox="1"/>
              <p:nvPr/>
            </p:nvSpPr>
            <p:spPr>
              <a:xfrm>
                <a:off x="3884525" y="2089700"/>
                <a:ext cx="1513499" cy="334799"/>
              </a:xfrm>
              <a:prstGeom prst="rect">
                <a:avLst/>
              </a:prstGeom>
              <a:noFill/>
              <a:ln>
                <a:noFill/>
              </a:ln>
            </p:spPr>
            <p:txBody>
              <a:bodyPr lIns="91425" tIns="91425" rIns="91425" bIns="91425" anchor="t" anchorCtr="0">
                <a:noAutofit/>
              </a:bodyPr>
              <a:lstStyle/>
              <a:p>
                <a:pPr lvl="0" rtl="0">
                  <a:lnSpc>
                    <a:spcPct val="115000"/>
                  </a:lnSpc>
                  <a:spcBef>
                    <a:spcPts val="0"/>
                  </a:spcBef>
                  <a:buClr>
                    <a:schemeClr val="dk1"/>
                  </a:buClr>
                  <a:buSzPct val="100000"/>
                  <a:buFont typeface="Arial"/>
                  <a:buNone/>
                </a:pPr>
                <a:r>
                  <a:rPr lang="en" sz="1100" b="1">
                    <a:solidFill>
                      <a:schemeClr val="dk1"/>
                    </a:solidFill>
                    <a:latin typeface="Calibri"/>
                    <a:ea typeface="Calibri"/>
                    <a:cs typeface="Calibri"/>
                    <a:sym typeface="Calibri"/>
                  </a:rPr>
                  <a:t>New York Bank</a:t>
                </a:r>
              </a:p>
              <a:p>
                <a:pPr>
                  <a:spcBef>
                    <a:spcPts val="0"/>
                  </a:spcBef>
                  <a:buNone/>
                </a:pPr>
                <a:endParaRPr sz="1100" b="1">
                  <a:latin typeface="Calibri"/>
                  <a:ea typeface="Calibri"/>
                  <a:cs typeface="Calibri"/>
                  <a:sym typeface="Calibri"/>
                </a:endParaRPr>
              </a:p>
            </p:txBody>
          </p:sp>
        </p:grpSp>
        <p:sp>
          <p:nvSpPr>
            <p:cNvPr id="195" name="Shape 195"/>
            <p:cNvSpPr txBox="1"/>
            <p:nvPr/>
          </p:nvSpPr>
          <p:spPr>
            <a:xfrm>
              <a:off x="3771450" y="2491525"/>
              <a:ext cx="1601099" cy="535799"/>
            </a:xfrm>
            <a:prstGeom prst="rect">
              <a:avLst/>
            </a:prstGeom>
            <a:noFill/>
            <a:ln>
              <a:noFill/>
            </a:ln>
          </p:spPr>
          <p:txBody>
            <a:bodyPr lIns="91425" tIns="91425" rIns="91425" bIns="91425" anchor="t" anchorCtr="0">
              <a:noAutofit/>
            </a:bodyPr>
            <a:lstStyle/>
            <a:p>
              <a:pPr lvl="0" rtl="0">
                <a:lnSpc>
                  <a:spcPct val="115000"/>
                </a:lnSpc>
                <a:spcBef>
                  <a:spcPts val="0"/>
                </a:spcBef>
                <a:buClr>
                  <a:schemeClr val="dk1"/>
                </a:buClr>
                <a:buSzPct val="91666"/>
                <a:buFont typeface="Arial"/>
                <a:buNone/>
              </a:pPr>
              <a:r>
                <a:rPr lang="en" sz="1200" b="1">
                  <a:solidFill>
                    <a:schemeClr val="dk1"/>
                  </a:solidFill>
                </a:rPr>
                <a:t>From 9 pm- 5 pm</a:t>
              </a:r>
            </a:p>
            <a:p>
              <a:pPr>
                <a:spcBef>
                  <a:spcPts val="0"/>
                </a:spcBef>
                <a:buNone/>
              </a:pPr>
              <a:endParaRPr/>
            </a:p>
          </p:txBody>
        </p:sp>
        <p:sp>
          <p:nvSpPr>
            <p:cNvPr id="196" name="Shape 196"/>
            <p:cNvSpPr/>
            <p:nvPr/>
          </p:nvSpPr>
          <p:spPr>
            <a:xfrm>
              <a:off x="3415725" y="2813125"/>
              <a:ext cx="2051699" cy="214200"/>
            </a:xfrm>
            <a:prstGeom prst="lef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grpSp>
      <p:pic>
        <p:nvPicPr>
          <p:cNvPr id="197" name="Shape 197"/>
          <p:cNvPicPr preferRelativeResize="0"/>
          <p:nvPr/>
        </p:nvPicPr>
        <p:blipFill>
          <a:blip r:embed="rId5">
            <a:alphaModFix/>
          </a:blip>
          <a:stretch>
            <a:fillRect/>
          </a:stretch>
        </p:blipFill>
        <p:spPr>
          <a:xfrm>
            <a:off x="4122891" y="2423341"/>
            <a:ext cx="1639118" cy="1598725"/>
          </a:xfrm>
          <a:prstGeom prst="rect">
            <a:avLst/>
          </a:prstGeom>
          <a:noFill/>
          <a:ln>
            <a:noFill/>
          </a:ln>
        </p:spPr>
      </p:pic>
      <p:grpSp>
        <p:nvGrpSpPr>
          <p:cNvPr id="198" name="Shape 198"/>
          <p:cNvGrpSpPr/>
          <p:nvPr/>
        </p:nvGrpSpPr>
        <p:grpSpPr>
          <a:xfrm>
            <a:off x="2245359" y="2728850"/>
            <a:ext cx="4122184" cy="1293569"/>
            <a:chOff x="2037925" y="3365425"/>
            <a:chExt cx="3740300" cy="1215075"/>
          </a:xfrm>
        </p:grpSpPr>
        <p:pic>
          <p:nvPicPr>
            <p:cNvPr id="199" name="Shape 199"/>
            <p:cNvPicPr preferRelativeResize="0"/>
            <p:nvPr/>
          </p:nvPicPr>
          <p:blipFill>
            <a:blip r:embed="rId6">
              <a:alphaModFix/>
            </a:blip>
            <a:stretch>
              <a:fillRect/>
            </a:stretch>
          </p:blipFill>
          <p:spPr>
            <a:xfrm>
              <a:off x="2037925" y="3365425"/>
              <a:ext cx="998140" cy="1215075"/>
            </a:xfrm>
            <a:prstGeom prst="rect">
              <a:avLst/>
            </a:prstGeom>
            <a:noFill/>
            <a:ln>
              <a:noFill/>
            </a:ln>
          </p:spPr>
        </p:pic>
        <p:sp>
          <p:nvSpPr>
            <p:cNvPr id="200" name="Shape 200"/>
            <p:cNvSpPr/>
            <p:nvPr/>
          </p:nvSpPr>
          <p:spPr>
            <a:xfrm>
              <a:off x="3268375" y="4098875"/>
              <a:ext cx="582000" cy="312899"/>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201" name="Shape 201"/>
            <p:cNvSpPr/>
            <p:nvPr/>
          </p:nvSpPr>
          <p:spPr>
            <a:xfrm>
              <a:off x="5196225" y="4098875"/>
              <a:ext cx="582000" cy="312899"/>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202" name="Shape 202"/>
            <p:cNvSpPr/>
            <p:nvPr/>
          </p:nvSpPr>
          <p:spPr>
            <a:xfrm>
              <a:off x="4232287" y="4098875"/>
              <a:ext cx="582000" cy="312899"/>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grpSp>
      <p:grpSp>
        <p:nvGrpSpPr>
          <p:cNvPr id="203" name="Shape 203"/>
          <p:cNvGrpSpPr/>
          <p:nvPr/>
        </p:nvGrpSpPr>
        <p:grpSpPr>
          <a:xfrm>
            <a:off x="3583751" y="2930621"/>
            <a:ext cx="4131379" cy="1235934"/>
            <a:chOff x="3189824" y="3392492"/>
            <a:chExt cx="3748643" cy="1160938"/>
          </a:xfrm>
        </p:grpSpPr>
        <p:pic>
          <p:nvPicPr>
            <p:cNvPr id="204" name="Shape 204"/>
            <p:cNvPicPr preferRelativeResize="0"/>
            <p:nvPr/>
          </p:nvPicPr>
          <p:blipFill>
            <a:blip r:embed="rId7">
              <a:alphaModFix/>
            </a:blip>
            <a:stretch>
              <a:fillRect/>
            </a:stretch>
          </p:blipFill>
          <p:spPr>
            <a:xfrm>
              <a:off x="5940318" y="3392492"/>
              <a:ext cx="998149" cy="1160938"/>
            </a:xfrm>
            <a:prstGeom prst="rect">
              <a:avLst/>
            </a:prstGeom>
            <a:noFill/>
            <a:ln>
              <a:noFill/>
            </a:ln>
          </p:spPr>
        </p:pic>
        <p:sp>
          <p:nvSpPr>
            <p:cNvPr id="205" name="Shape 205"/>
            <p:cNvSpPr/>
            <p:nvPr/>
          </p:nvSpPr>
          <p:spPr>
            <a:xfrm rot="10800000">
              <a:off x="3189824" y="3682150"/>
              <a:ext cx="582000" cy="312899"/>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206" name="Shape 206"/>
            <p:cNvSpPr/>
            <p:nvPr/>
          </p:nvSpPr>
          <p:spPr>
            <a:xfrm rot="10800000">
              <a:off x="4159274" y="3696800"/>
              <a:ext cx="582000" cy="312899"/>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207" name="Shape 207"/>
            <p:cNvSpPr/>
            <p:nvPr/>
          </p:nvSpPr>
          <p:spPr>
            <a:xfrm rot="10800000">
              <a:off x="5128724" y="3682150"/>
              <a:ext cx="582000" cy="312899"/>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grpSp>
      <p:pic>
        <p:nvPicPr>
          <p:cNvPr id="208" name="Shape 208"/>
          <p:cNvPicPr preferRelativeResize="0"/>
          <p:nvPr/>
        </p:nvPicPr>
        <p:blipFill>
          <a:blip r:embed="rId8">
            <a:alphaModFix/>
          </a:blip>
          <a:stretch>
            <a:fillRect/>
          </a:stretch>
        </p:blipFill>
        <p:spPr>
          <a:xfrm>
            <a:off x="2373966" y="2930613"/>
            <a:ext cx="1053402" cy="1061142"/>
          </a:xfrm>
          <a:prstGeom prst="rect">
            <a:avLst/>
          </a:prstGeom>
          <a:noFill/>
          <a:ln>
            <a:noFill/>
          </a:ln>
        </p:spPr>
      </p:pic>
      <p:sp>
        <p:nvSpPr>
          <p:cNvPr id="209" name="Shape 209"/>
          <p:cNvSpPr txBox="1"/>
          <p:nvPr/>
        </p:nvSpPr>
        <p:spPr>
          <a:xfrm>
            <a:off x="1506725" y="4025550"/>
            <a:ext cx="6818100" cy="2951399"/>
          </a:xfrm>
          <a:prstGeom prst="rect">
            <a:avLst/>
          </a:prstGeom>
          <a:noFill/>
          <a:ln>
            <a:noFill/>
          </a:ln>
        </p:spPr>
        <p:txBody>
          <a:bodyPr lIns="91425" tIns="91425" rIns="91425" bIns="91425" anchor="t" anchorCtr="0">
            <a:noAutofit/>
          </a:bodyPr>
          <a:lstStyle/>
          <a:p>
            <a:pPr marL="457200" lvl="0" indent="-342900" rtl="0">
              <a:spcBef>
                <a:spcPts val="0"/>
              </a:spcBef>
              <a:buSzPct val="100000"/>
              <a:buChar char="●"/>
            </a:pPr>
            <a:r>
              <a:rPr lang="en" sz="1800">
                <a:solidFill>
                  <a:schemeClr val="dk1"/>
                </a:solidFill>
              </a:rPr>
              <a:t>The process that Banks use to send and receive paymen</a:t>
            </a:r>
            <a:r>
              <a:rPr lang="en" sz="1800">
                <a:solidFill>
                  <a:schemeClr val="dk1"/>
                </a:solidFill>
                <a:latin typeface="Calibri"/>
                <a:ea typeface="Calibri"/>
                <a:cs typeface="Calibri"/>
                <a:sym typeface="Calibri"/>
              </a:rPr>
              <a:t>t</a:t>
            </a:r>
          </a:p>
          <a:p>
            <a:pPr marL="457200" lvl="0" indent="-342900" rtl="0">
              <a:spcBef>
                <a:spcPts val="0"/>
              </a:spcBef>
              <a:buClr>
                <a:schemeClr val="dk1"/>
              </a:buClr>
              <a:buSzPct val="100000"/>
              <a:buChar char="●"/>
            </a:pPr>
            <a:r>
              <a:rPr lang="en" sz="1800">
                <a:solidFill>
                  <a:schemeClr val="dk1"/>
                </a:solidFill>
              </a:rPr>
              <a:t>Real-time system</a:t>
            </a:r>
          </a:p>
          <a:p>
            <a:pPr marL="457200" lvl="0" indent="-342900" rtl="0">
              <a:spcBef>
                <a:spcPts val="0"/>
              </a:spcBef>
              <a:buClr>
                <a:schemeClr val="dk1"/>
              </a:buClr>
              <a:buSzPct val="100000"/>
              <a:buChar char="●"/>
            </a:pPr>
            <a:r>
              <a:rPr lang="en" sz="1800">
                <a:solidFill>
                  <a:schemeClr val="dk1"/>
                </a:solidFill>
              </a:rPr>
              <a:t>The payments are netted bilaterally  and multilaterally </a:t>
            </a:r>
          </a:p>
          <a:p>
            <a:pPr>
              <a:spcBef>
                <a:spcPts val="0"/>
              </a:spcBef>
              <a:buNone/>
            </a:pPr>
            <a:endParaRPr sz="1800"/>
          </a:p>
        </p:txBody>
      </p:sp>
    </p:spTree>
  </p:cSld>
  <p:clrMapOvr>
    <a:masterClrMapping/>
  </p:clrMapOvr>
  <p:transition xmlns:p14="http://schemas.microsoft.com/office/powerpoint/2010/main" spd="slow">
    <p:cut/>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afterEffect">
                                  <p:stCondLst>
                                    <p:cond delay="0"/>
                                  </p:stCondLst>
                                  <p:childTnLst>
                                    <p:anim calcmode="lin" valueType="num">
                                      <p:cBhvr additive="base">
                                        <p:cTn id="6" dur="4400"/>
                                        <p:tgtEl>
                                          <p:spTgt spid="208"/>
                                        </p:tgtEl>
                                        <p:attrNameLst>
                                          <p:attrName>ppt_x</p:attrName>
                                        </p:attrNameLst>
                                      </p:cBhvr>
                                      <p:tavLst>
                                        <p:tav tm="0">
                                          <p:val>
                                            <p:strVal val="#ppt_x"/>
                                          </p:val>
                                        </p:tav>
                                        <p:tav tm="100000">
                                          <p:val>
                                            <p:strVal val="#ppt_x+1"/>
                                          </p:val>
                                        </p:tav>
                                      </p:tavLst>
                                    </p:anim>
                                    <p:set>
                                      <p:cBhvr>
                                        <p:cTn id="7" dur="1" fill="hold">
                                          <p:stCondLst>
                                            <p:cond delay="4400"/>
                                          </p:stCondLst>
                                        </p:cTn>
                                        <p:tgtEl>
                                          <p:spTgt spid="20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213"/>
        <p:cNvGrpSpPr/>
        <p:nvPr/>
      </p:nvGrpSpPr>
      <p:grpSpPr>
        <a:xfrm>
          <a:off x="0" y="0"/>
          <a:ext cx="0" cy="0"/>
          <a:chOff x="0" y="0"/>
          <a:chExt cx="0" cy="0"/>
        </a:xfrm>
      </p:grpSpPr>
      <p:sp>
        <p:nvSpPr>
          <p:cNvPr id="214" name="Shape 214"/>
          <p:cNvSpPr txBox="1">
            <a:spLocks noGrp="1"/>
          </p:cNvSpPr>
          <p:nvPr>
            <p:ph type="ctrTitle"/>
          </p:nvPr>
        </p:nvSpPr>
        <p:spPr>
          <a:xfrm>
            <a:off x="311700" y="230350"/>
            <a:ext cx="8520599" cy="535799"/>
          </a:xfrm>
          <a:prstGeom prst="rect">
            <a:avLst/>
          </a:prstGeom>
          <a:solidFill>
            <a:srgbClr val="C27BA0"/>
          </a:solidFill>
        </p:spPr>
        <p:txBody>
          <a:bodyPr lIns="91425" tIns="91425" rIns="91425" bIns="91425" anchor="b" anchorCtr="0">
            <a:noAutofit/>
          </a:bodyPr>
          <a:lstStyle/>
          <a:p>
            <a:pPr lvl="0" rtl="0">
              <a:spcBef>
                <a:spcPts val="0"/>
              </a:spcBef>
              <a:buNone/>
            </a:pPr>
            <a:r>
              <a:rPr lang="en" sz="2400" b="1">
                <a:solidFill>
                  <a:schemeClr val="lt1"/>
                </a:solidFill>
              </a:rPr>
              <a:t>CHIPS</a:t>
            </a:r>
          </a:p>
        </p:txBody>
      </p:sp>
      <p:pic>
        <p:nvPicPr>
          <p:cNvPr id="215" name="Shape 215"/>
          <p:cNvPicPr preferRelativeResize="0"/>
          <p:nvPr/>
        </p:nvPicPr>
        <p:blipFill>
          <a:blip r:embed="rId3">
            <a:alphaModFix/>
          </a:blip>
          <a:stretch>
            <a:fillRect/>
          </a:stretch>
        </p:blipFill>
        <p:spPr>
          <a:xfrm>
            <a:off x="1704975" y="1802737"/>
            <a:ext cx="1711049" cy="1704175"/>
          </a:xfrm>
          <a:prstGeom prst="rect">
            <a:avLst/>
          </a:prstGeom>
          <a:noFill/>
          <a:ln>
            <a:noFill/>
          </a:ln>
        </p:spPr>
      </p:pic>
      <p:pic>
        <p:nvPicPr>
          <p:cNvPr id="216" name="Shape 216"/>
          <p:cNvPicPr preferRelativeResize="0"/>
          <p:nvPr/>
        </p:nvPicPr>
        <p:blipFill>
          <a:blip r:embed="rId4">
            <a:alphaModFix/>
          </a:blip>
          <a:stretch>
            <a:fillRect/>
          </a:stretch>
        </p:blipFill>
        <p:spPr>
          <a:xfrm>
            <a:off x="3869142" y="870017"/>
            <a:ext cx="1487208" cy="1501824"/>
          </a:xfrm>
          <a:prstGeom prst="rect">
            <a:avLst/>
          </a:prstGeom>
          <a:noFill/>
          <a:ln>
            <a:noFill/>
          </a:ln>
        </p:spPr>
      </p:pic>
      <p:pic>
        <p:nvPicPr>
          <p:cNvPr id="217" name="Shape 217"/>
          <p:cNvPicPr preferRelativeResize="0"/>
          <p:nvPr/>
        </p:nvPicPr>
        <p:blipFill>
          <a:blip r:embed="rId5">
            <a:alphaModFix/>
          </a:blip>
          <a:stretch>
            <a:fillRect/>
          </a:stretch>
        </p:blipFill>
        <p:spPr>
          <a:xfrm>
            <a:off x="6077124" y="2181249"/>
            <a:ext cx="1487199" cy="1350795"/>
          </a:xfrm>
          <a:prstGeom prst="rect">
            <a:avLst/>
          </a:prstGeom>
          <a:noFill/>
          <a:ln>
            <a:noFill/>
          </a:ln>
        </p:spPr>
      </p:pic>
      <p:sp>
        <p:nvSpPr>
          <p:cNvPr id="218" name="Shape 218"/>
          <p:cNvSpPr/>
          <p:nvPr/>
        </p:nvSpPr>
        <p:spPr>
          <a:xfrm>
            <a:off x="0" y="230350"/>
            <a:ext cx="3416100" cy="2211899"/>
          </a:xfrm>
          <a:prstGeom prst="mathMinus">
            <a:avLst>
              <a:gd name="adj1" fmla="val 2352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219" name="Shape 219"/>
          <p:cNvSpPr txBox="1"/>
          <p:nvPr/>
        </p:nvSpPr>
        <p:spPr>
          <a:xfrm>
            <a:off x="500650" y="1083600"/>
            <a:ext cx="2480099" cy="401700"/>
          </a:xfrm>
          <a:prstGeom prst="rect">
            <a:avLst/>
          </a:prstGeom>
          <a:noFill/>
          <a:ln>
            <a:noFill/>
          </a:ln>
        </p:spPr>
        <p:txBody>
          <a:bodyPr lIns="91425" tIns="91425" rIns="91425" bIns="91425" anchor="t" anchorCtr="0">
            <a:noAutofit/>
          </a:bodyPr>
          <a:lstStyle/>
          <a:p>
            <a:pPr algn="ctr">
              <a:spcBef>
                <a:spcPts val="0"/>
              </a:spcBef>
              <a:buNone/>
            </a:pPr>
            <a:r>
              <a:rPr lang="en" sz="2400" b="1"/>
              <a:t>Pre-Funding</a:t>
            </a:r>
          </a:p>
        </p:txBody>
      </p:sp>
      <p:sp>
        <p:nvSpPr>
          <p:cNvPr id="220" name="Shape 220"/>
          <p:cNvSpPr txBox="1"/>
          <p:nvPr/>
        </p:nvSpPr>
        <p:spPr>
          <a:xfrm>
            <a:off x="500650" y="3824375"/>
            <a:ext cx="8643299" cy="908100"/>
          </a:xfrm>
          <a:prstGeom prst="rect">
            <a:avLst/>
          </a:prstGeom>
          <a:noFill/>
          <a:ln>
            <a:noFill/>
          </a:ln>
        </p:spPr>
        <p:txBody>
          <a:bodyPr lIns="91425" tIns="91425" rIns="91425" bIns="91425" anchor="ctr" anchorCtr="0">
            <a:noAutofit/>
          </a:bodyPr>
          <a:lstStyle/>
          <a:p>
            <a:pPr lvl="0" rtl="0">
              <a:lnSpc>
                <a:spcPct val="90000"/>
              </a:lnSpc>
              <a:spcBef>
                <a:spcPts val="0"/>
              </a:spcBef>
              <a:spcAft>
                <a:spcPts val="1000"/>
              </a:spcAft>
              <a:buNone/>
            </a:pPr>
            <a:r>
              <a:rPr lang="en" sz="1800" b="1">
                <a:solidFill>
                  <a:schemeClr val="dk1"/>
                </a:solidFill>
              </a:rPr>
              <a:t>Pre-Funding is the security deposit which the participating banks put in their CHIPS accounts at the Federal Reserve Bank </a:t>
            </a:r>
            <a:r>
              <a:rPr lang="en" sz="1800" b="1">
                <a:solidFill>
                  <a:srgbClr val="C0504D"/>
                </a:solidFill>
              </a:rPr>
              <a:t>before any payment occurs</a:t>
            </a:r>
          </a:p>
        </p:txBody>
      </p:sp>
      <p:grpSp>
        <p:nvGrpSpPr>
          <p:cNvPr id="221" name="Shape 221"/>
          <p:cNvGrpSpPr/>
          <p:nvPr/>
        </p:nvGrpSpPr>
        <p:grpSpPr>
          <a:xfrm>
            <a:off x="3416012" y="2371837"/>
            <a:ext cx="2562225" cy="1140312"/>
            <a:chOff x="3416012" y="2371837"/>
            <a:chExt cx="2562225" cy="1140312"/>
          </a:xfrm>
        </p:grpSpPr>
        <p:pic>
          <p:nvPicPr>
            <p:cNvPr id="222" name="Shape 222"/>
            <p:cNvPicPr preferRelativeResize="0"/>
            <p:nvPr/>
          </p:nvPicPr>
          <p:blipFill>
            <a:blip r:embed="rId6">
              <a:alphaModFix/>
            </a:blip>
            <a:stretch>
              <a:fillRect/>
            </a:stretch>
          </p:blipFill>
          <p:spPr>
            <a:xfrm>
              <a:off x="3416012" y="2912362"/>
              <a:ext cx="2562225" cy="371475"/>
            </a:xfrm>
            <a:prstGeom prst="rect">
              <a:avLst/>
            </a:prstGeom>
            <a:noFill/>
            <a:ln>
              <a:noFill/>
            </a:ln>
          </p:spPr>
        </p:pic>
        <p:grpSp>
          <p:nvGrpSpPr>
            <p:cNvPr id="223" name="Shape 223"/>
            <p:cNvGrpSpPr/>
            <p:nvPr/>
          </p:nvGrpSpPr>
          <p:grpSpPr>
            <a:xfrm>
              <a:off x="3982287" y="2371837"/>
              <a:ext cx="1179412" cy="1140312"/>
              <a:chOff x="6156425" y="1016312"/>
              <a:chExt cx="1179412" cy="1140312"/>
            </a:xfrm>
          </p:grpSpPr>
          <p:pic>
            <p:nvPicPr>
              <p:cNvPr id="224" name="Shape 224"/>
              <p:cNvPicPr preferRelativeResize="0"/>
              <p:nvPr/>
            </p:nvPicPr>
            <p:blipFill>
              <a:blip r:embed="rId7">
                <a:alphaModFix/>
              </a:blip>
              <a:stretch>
                <a:fillRect/>
              </a:stretch>
            </p:blipFill>
            <p:spPr>
              <a:xfrm>
                <a:off x="6156425" y="1276275"/>
                <a:ext cx="1179024" cy="880350"/>
              </a:xfrm>
              <a:prstGeom prst="rect">
                <a:avLst/>
              </a:prstGeom>
              <a:noFill/>
              <a:ln>
                <a:noFill/>
              </a:ln>
            </p:spPr>
          </p:pic>
          <p:sp>
            <p:nvSpPr>
              <p:cNvPr id="225" name="Shape 225"/>
              <p:cNvSpPr txBox="1"/>
              <p:nvPr/>
            </p:nvSpPr>
            <p:spPr>
              <a:xfrm>
                <a:off x="6237537" y="1016312"/>
                <a:ext cx="1098300" cy="259799"/>
              </a:xfrm>
              <a:prstGeom prst="rect">
                <a:avLst/>
              </a:prstGeom>
              <a:noFill/>
              <a:ln>
                <a:noFill/>
              </a:ln>
            </p:spPr>
            <p:txBody>
              <a:bodyPr lIns="91425" tIns="91425" rIns="91425" bIns="91425" anchor="t" anchorCtr="0">
                <a:noAutofit/>
              </a:bodyPr>
              <a:lstStyle/>
              <a:p>
                <a:pPr>
                  <a:spcBef>
                    <a:spcPts val="0"/>
                  </a:spcBef>
                  <a:buNone/>
                </a:pPr>
                <a:r>
                  <a:rPr lang="en" sz="1100" b="1"/>
                  <a:t>Pre-Funding</a:t>
                </a:r>
              </a:p>
            </p:txBody>
          </p:sp>
        </p:grpSp>
      </p:grpSp>
    </p:spTree>
  </p:cSld>
  <p:clrMapOvr>
    <a:masterClrMapping/>
  </p:clrMapOvr>
  <p:transition xmlns:p14="http://schemas.microsoft.com/office/powerpoint/2010/main" spd="slow">
    <p:cut/>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229"/>
        <p:cNvGrpSpPr/>
        <p:nvPr/>
      </p:nvGrpSpPr>
      <p:grpSpPr>
        <a:xfrm>
          <a:off x="0" y="0"/>
          <a:ext cx="0" cy="0"/>
          <a:chOff x="0" y="0"/>
          <a:chExt cx="0" cy="0"/>
        </a:xfrm>
      </p:grpSpPr>
      <p:sp>
        <p:nvSpPr>
          <p:cNvPr id="230" name="Shape 230"/>
          <p:cNvSpPr txBox="1">
            <a:spLocks noGrp="1"/>
          </p:cNvSpPr>
          <p:nvPr>
            <p:ph type="ctrTitle"/>
          </p:nvPr>
        </p:nvSpPr>
        <p:spPr>
          <a:xfrm>
            <a:off x="311700" y="230350"/>
            <a:ext cx="8520599" cy="535799"/>
          </a:xfrm>
          <a:prstGeom prst="rect">
            <a:avLst/>
          </a:prstGeom>
          <a:solidFill>
            <a:srgbClr val="C27BA0"/>
          </a:solidFill>
        </p:spPr>
        <p:txBody>
          <a:bodyPr lIns="91425" tIns="91425" rIns="91425" bIns="91425" anchor="b" anchorCtr="0">
            <a:noAutofit/>
          </a:bodyPr>
          <a:lstStyle/>
          <a:p>
            <a:pPr lvl="0" rtl="0">
              <a:spcBef>
                <a:spcPts val="0"/>
              </a:spcBef>
              <a:buNone/>
            </a:pPr>
            <a:r>
              <a:rPr lang="en" sz="2400" b="1">
                <a:solidFill>
                  <a:schemeClr val="lt1"/>
                </a:solidFill>
              </a:rPr>
              <a:t>CHIPS</a:t>
            </a:r>
          </a:p>
        </p:txBody>
      </p:sp>
      <p:pic>
        <p:nvPicPr>
          <p:cNvPr id="231" name="Shape 231"/>
          <p:cNvPicPr preferRelativeResize="0"/>
          <p:nvPr/>
        </p:nvPicPr>
        <p:blipFill>
          <a:blip r:embed="rId3">
            <a:alphaModFix/>
          </a:blip>
          <a:stretch>
            <a:fillRect/>
          </a:stretch>
        </p:blipFill>
        <p:spPr>
          <a:xfrm>
            <a:off x="831487" y="1455075"/>
            <a:ext cx="2417875" cy="2387650"/>
          </a:xfrm>
          <a:prstGeom prst="rect">
            <a:avLst/>
          </a:prstGeom>
          <a:noFill/>
          <a:ln>
            <a:noFill/>
          </a:ln>
        </p:spPr>
      </p:pic>
      <p:grpSp>
        <p:nvGrpSpPr>
          <p:cNvPr id="232" name="Shape 232"/>
          <p:cNvGrpSpPr/>
          <p:nvPr/>
        </p:nvGrpSpPr>
        <p:grpSpPr>
          <a:xfrm>
            <a:off x="4309875" y="1474083"/>
            <a:ext cx="3683500" cy="1393084"/>
            <a:chOff x="4005075" y="1245412"/>
            <a:chExt cx="3683500" cy="1246162"/>
          </a:xfrm>
        </p:grpSpPr>
        <p:sp>
          <p:nvSpPr>
            <p:cNvPr id="233" name="Shape 233"/>
            <p:cNvSpPr txBox="1"/>
            <p:nvPr/>
          </p:nvSpPr>
          <p:spPr>
            <a:xfrm>
              <a:off x="4179175" y="1476975"/>
              <a:ext cx="3509400" cy="1014600"/>
            </a:xfrm>
            <a:prstGeom prst="rect">
              <a:avLst/>
            </a:prstGeom>
            <a:noFill/>
            <a:ln>
              <a:noFill/>
            </a:ln>
          </p:spPr>
          <p:txBody>
            <a:bodyPr lIns="91425" tIns="91425" rIns="91425" bIns="91425" anchor="t" anchorCtr="0">
              <a:noAutofit/>
            </a:bodyPr>
            <a:lstStyle/>
            <a:p>
              <a:pPr lvl="0" rtl="0">
                <a:lnSpc>
                  <a:spcPct val="115000"/>
                </a:lnSpc>
                <a:spcBef>
                  <a:spcPts val="0"/>
                </a:spcBef>
                <a:buClr>
                  <a:schemeClr val="dk1"/>
                </a:buClr>
                <a:buSzPct val="78571"/>
                <a:buFont typeface="Arial"/>
                <a:buNone/>
              </a:pPr>
              <a:r>
                <a:rPr lang="en" b="1">
                  <a:solidFill>
                    <a:schemeClr val="dk1"/>
                  </a:solidFill>
                </a:rPr>
                <a:t>At 5.00pm, CHIPS uses these deposits to settle any still-unsettled transactions.</a:t>
              </a:r>
            </a:p>
            <a:p>
              <a:pPr>
                <a:spcBef>
                  <a:spcPts val="0"/>
                </a:spcBef>
                <a:buNone/>
              </a:pPr>
              <a:endParaRPr/>
            </a:p>
          </p:txBody>
        </p:sp>
        <p:sp>
          <p:nvSpPr>
            <p:cNvPr id="234" name="Shape 234"/>
            <p:cNvSpPr/>
            <p:nvPr/>
          </p:nvSpPr>
          <p:spPr>
            <a:xfrm>
              <a:off x="4005075" y="1245850"/>
              <a:ext cx="428700" cy="1031400"/>
            </a:xfrm>
            <a:prstGeom prst="leftBracket">
              <a:avLst>
                <a:gd name="adj" fmla="val 8333"/>
              </a:avLst>
            </a:prstGeom>
            <a:no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235" name="Shape 235"/>
            <p:cNvSpPr/>
            <p:nvPr/>
          </p:nvSpPr>
          <p:spPr>
            <a:xfrm rot="-10797594">
              <a:off x="7131059" y="1245562"/>
              <a:ext cx="428700" cy="1031699"/>
            </a:xfrm>
            <a:prstGeom prst="leftBracket">
              <a:avLst>
                <a:gd name="adj" fmla="val 8333"/>
              </a:avLst>
            </a:prstGeom>
            <a:no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grpSp>
      <p:grpSp>
        <p:nvGrpSpPr>
          <p:cNvPr id="236" name="Shape 236"/>
          <p:cNvGrpSpPr/>
          <p:nvPr/>
        </p:nvGrpSpPr>
        <p:grpSpPr>
          <a:xfrm>
            <a:off x="4309875" y="3283151"/>
            <a:ext cx="3578200" cy="1246137"/>
            <a:chOff x="4005075" y="2836524"/>
            <a:chExt cx="3578200" cy="1031400"/>
          </a:xfrm>
        </p:grpSpPr>
        <p:sp>
          <p:nvSpPr>
            <p:cNvPr id="237" name="Shape 237"/>
            <p:cNvSpPr/>
            <p:nvPr/>
          </p:nvSpPr>
          <p:spPr>
            <a:xfrm>
              <a:off x="4005075" y="2836525"/>
              <a:ext cx="428700" cy="1031400"/>
            </a:xfrm>
            <a:prstGeom prst="leftBracket">
              <a:avLst>
                <a:gd name="adj" fmla="val 8333"/>
              </a:avLst>
            </a:prstGeom>
            <a:no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238" name="Shape 238"/>
            <p:cNvSpPr/>
            <p:nvPr/>
          </p:nvSpPr>
          <p:spPr>
            <a:xfrm rot="10800000">
              <a:off x="7154574" y="2836524"/>
              <a:ext cx="428700" cy="1031400"/>
            </a:xfrm>
            <a:prstGeom prst="leftBracket">
              <a:avLst>
                <a:gd name="adj" fmla="val 8333"/>
              </a:avLst>
            </a:prstGeom>
            <a:no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239" name="Shape 239"/>
            <p:cNvSpPr txBox="1"/>
            <p:nvPr/>
          </p:nvSpPr>
          <p:spPr>
            <a:xfrm>
              <a:off x="4247075" y="2906475"/>
              <a:ext cx="3094199" cy="669599"/>
            </a:xfrm>
            <a:prstGeom prst="rect">
              <a:avLst/>
            </a:prstGeom>
            <a:noFill/>
            <a:ln>
              <a:noFill/>
            </a:ln>
          </p:spPr>
          <p:txBody>
            <a:bodyPr lIns="91425" tIns="91425" rIns="91425" bIns="91425" anchor="t" anchorCtr="0">
              <a:noAutofit/>
            </a:bodyPr>
            <a:lstStyle/>
            <a:p>
              <a:pPr lvl="0" rtl="0">
                <a:lnSpc>
                  <a:spcPct val="115000"/>
                </a:lnSpc>
                <a:spcBef>
                  <a:spcPts val="0"/>
                </a:spcBef>
                <a:buClr>
                  <a:schemeClr val="dk1"/>
                </a:buClr>
                <a:buSzPct val="78571"/>
                <a:buFont typeface="Arial"/>
                <a:buNone/>
              </a:pPr>
              <a:r>
                <a:rPr lang="en" b="1">
                  <a:solidFill>
                    <a:schemeClr val="dk1"/>
                  </a:solidFill>
                </a:rPr>
                <a:t>From 5.00pm-5.30pm is the period for negative closing positions, </a:t>
              </a:r>
            </a:p>
            <a:p>
              <a:pPr lvl="0" rtl="0">
                <a:lnSpc>
                  <a:spcPct val="115000"/>
                </a:lnSpc>
                <a:spcBef>
                  <a:spcPts val="0"/>
                </a:spcBef>
                <a:buClr>
                  <a:schemeClr val="dk1"/>
                </a:buClr>
                <a:buSzPct val="78571"/>
                <a:buFont typeface="Arial"/>
                <a:buNone/>
              </a:pPr>
              <a:r>
                <a:rPr lang="en" b="1">
                  <a:solidFill>
                    <a:srgbClr val="FF0000"/>
                  </a:solidFill>
                </a:rPr>
                <a:t>(The Final Pre-Funding)</a:t>
              </a:r>
              <a:r>
                <a:rPr lang="en" b="1">
                  <a:solidFill>
                    <a:schemeClr val="dk1"/>
                  </a:solidFill>
                </a:rPr>
                <a:t> </a:t>
              </a:r>
            </a:p>
            <a:p>
              <a:pPr>
                <a:spcBef>
                  <a:spcPts val="0"/>
                </a:spcBef>
                <a:buNone/>
              </a:pPr>
              <a:endParaRPr/>
            </a:p>
          </p:txBody>
        </p:sp>
      </p:grpSp>
      <p:sp>
        <p:nvSpPr>
          <p:cNvPr id="240" name="Shape 240"/>
          <p:cNvSpPr/>
          <p:nvPr/>
        </p:nvSpPr>
        <p:spPr>
          <a:xfrm>
            <a:off x="3710400" y="1808425"/>
            <a:ext cx="308100" cy="308100"/>
          </a:xfrm>
          <a:prstGeom prst="ellipse">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241" name="Shape 241"/>
          <p:cNvSpPr/>
          <p:nvPr/>
        </p:nvSpPr>
        <p:spPr>
          <a:xfrm>
            <a:off x="3710400" y="3655375"/>
            <a:ext cx="308100" cy="308100"/>
          </a:xfrm>
          <a:prstGeom prst="ellipse">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Tree>
  </p:cSld>
  <p:clrMapOvr>
    <a:masterClrMapping/>
  </p:clrMapOvr>
  <p:transition xmlns:p14="http://schemas.microsoft.com/office/powerpoint/2010/main" spd="slow">
    <p:cut/>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FEFEF"/>
        </a:solidFill>
        <a:effectLst/>
      </p:bgPr>
    </p:bg>
    <p:spTree>
      <p:nvGrpSpPr>
        <p:cNvPr id="1" name="Shape 245"/>
        <p:cNvGrpSpPr/>
        <p:nvPr/>
      </p:nvGrpSpPr>
      <p:grpSpPr>
        <a:xfrm>
          <a:off x="0" y="0"/>
          <a:ext cx="0" cy="0"/>
          <a:chOff x="0" y="0"/>
          <a:chExt cx="0" cy="0"/>
        </a:xfrm>
      </p:grpSpPr>
      <p:sp>
        <p:nvSpPr>
          <p:cNvPr id="246" name="Shape 246"/>
          <p:cNvSpPr txBox="1">
            <a:spLocks noGrp="1"/>
          </p:cNvSpPr>
          <p:nvPr>
            <p:ph type="subTitle" idx="1"/>
          </p:nvPr>
        </p:nvSpPr>
        <p:spPr>
          <a:xfrm>
            <a:off x="311700" y="2066650"/>
            <a:ext cx="4242000" cy="2329499"/>
          </a:xfrm>
          <a:prstGeom prst="rect">
            <a:avLst/>
          </a:prstGeom>
        </p:spPr>
        <p:txBody>
          <a:bodyPr lIns="91425" tIns="91425" rIns="91425" bIns="91425" anchor="t" anchorCtr="0">
            <a:noAutofit/>
          </a:bodyPr>
          <a:lstStyle/>
          <a:p>
            <a:pPr lvl="0" algn="l" rtl="0">
              <a:lnSpc>
                <a:spcPct val="135000"/>
              </a:lnSpc>
              <a:spcBef>
                <a:spcPts val="0"/>
              </a:spcBef>
              <a:spcAft>
                <a:spcPts val="800"/>
              </a:spcAft>
              <a:buNone/>
            </a:pPr>
            <a:r>
              <a:rPr lang="en" sz="1400" b="1">
                <a:solidFill>
                  <a:srgbClr val="000000"/>
                </a:solidFill>
              </a:rPr>
              <a:t>UID</a:t>
            </a:r>
            <a:r>
              <a:rPr lang="en" sz="1400">
                <a:solidFill>
                  <a:srgbClr val="000000"/>
                </a:solidFill>
              </a:rPr>
              <a:t> </a:t>
            </a:r>
            <a:r>
              <a:rPr lang="en" sz="1400" i="1">
                <a:solidFill>
                  <a:srgbClr val="000000"/>
                </a:solidFill>
              </a:rPr>
              <a:t>Universal Identifier</a:t>
            </a:r>
          </a:p>
          <a:p>
            <a:pPr marL="457200" lvl="0" indent="-304800" algn="l" rtl="0">
              <a:lnSpc>
                <a:spcPct val="135000"/>
              </a:lnSpc>
              <a:spcBef>
                <a:spcPts val="0"/>
              </a:spcBef>
              <a:spcAft>
                <a:spcPts val="800"/>
              </a:spcAft>
              <a:buClr>
                <a:srgbClr val="000000"/>
              </a:buClr>
              <a:buSzPct val="100000"/>
              <a:buChar char="-"/>
            </a:pPr>
            <a:r>
              <a:rPr lang="en" sz="1200">
                <a:solidFill>
                  <a:srgbClr val="000000"/>
                </a:solidFill>
              </a:rPr>
              <a:t>Each Customer is assigned an identifier.</a:t>
            </a:r>
          </a:p>
          <a:p>
            <a:pPr marL="457200" lvl="0" indent="-304800" algn="l" rtl="0">
              <a:lnSpc>
                <a:spcPct val="135000"/>
              </a:lnSpc>
              <a:spcBef>
                <a:spcPts val="0"/>
              </a:spcBef>
              <a:spcAft>
                <a:spcPts val="800"/>
              </a:spcAft>
              <a:buClr>
                <a:srgbClr val="000000"/>
              </a:buClr>
              <a:buSzPct val="100000"/>
              <a:buChar char="-"/>
            </a:pPr>
            <a:r>
              <a:rPr lang="en" sz="1200">
                <a:solidFill>
                  <a:srgbClr val="000000"/>
                </a:solidFill>
              </a:rPr>
              <a:t>Verify and match customers with their bank account information</a:t>
            </a:r>
          </a:p>
          <a:p>
            <a:pPr algn="l" rtl="0">
              <a:lnSpc>
                <a:spcPct val="135000"/>
              </a:lnSpc>
              <a:spcBef>
                <a:spcPts val="0"/>
              </a:spcBef>
              <a:spcAft>
                <a:spcPts val="800"/>
              </a:spcAft>
              <a:buNone/>
            </a:pPr>
            <a:r>
              <a:rPr lang="en" sz="1400" b="1">
                <a:solidFill>
                  <a:srgbClr val="000000"/>
                </a:solidFill>
              </a:rPr>
              <a:t>PN </a:t>
            </a:r>
            <a:r>
              <a:rPr lang="en" sz="1400" i="1">
                <a:solidFill>
                  <a:srgbClr val="000000"/>
                </a:solidFill>
              </a:rPr>
              <a:t>Participant Number</a:t>
            </a:r>
          </a:p>
          <a:p>
            <a:pPr marL="457200" lvl="0" indent="-304800" algn="l" rtl="0">
              <a:lnSpc>
                <a:spcPct val="135000"/>
              </a:lnSpc>
              <a:spcBef>
                <a:spcPts val="0"/>
              </a:spcBef>
              <a:spcAft>
                <a:spcPts val="1200"/>
              </a:spcAft>
              <a:buClr>
                <a:srgbClr val="000000"/>
              </a:buClr>
              <a:buSzPct val="100000"/>
              <a:buChar char="-"/>
            </a:pPr>
            <a:r>
              <a:rPr lang="en" sz="1200">
                <a:solidFill>
                  <a:srgbClr val="000000"/>
                </a:solidFill>
              </a:rPr>
              <a:t>Unique four digit number assigned to an institution</a:t>
            </a:r>
          </a:p>
          <a:p>
            <a:pPr marL="457200" lvl="0" indent="-304800" algn="l" rtl="0">
              <a:lnSpc>
                <a:spcPct val="135000"/>
              </a:lnSpc>
              <a:spcBef>
                <a:spcPts val="0"/>
              </a:spcBef>
              <a:spcAft>
                <a:spcPts val="1200"/>
              </a:spcAft>
              <a:buClr>
                <a:srgbClr val="000000"/>
              </a:buClr>
              <a:buSzPct val="100000"/>
              <a:buChar char="-"/>
            </a:pPr>
            <a:r>
              <a:rPr lang="en" sz="1200">
                <a:solidFill>
                  <a:srgbClr val="000000"/>
                </a:solidFill>
              </a:rPr>
              <a:t>Clearing house member number</a:t>
            </a:r>
          </a:p>
        </p:txBody>
      </p:sp>
      <p:pic>
        <p:nvPicPr>
          <p:cNvPr id="247" name="Shape 247"/>
          <p:cNvPicPr preferRelativeResize="0"/>
          <p:nvPr/>
        </p:nvPicPr>
        <p:blipFill>
          <a:blip r:embed="rId3">
            <a:alphaModFix/>
          </a:blip>
          <a:stretch>
            <a:fillRect/>
          </a:stretch>
        </p:blipFill>
        <p:spPr>
          <a:xfrm>
            <a:off x="4553700" y="1340550"/>
            <a:ext cx="4122999" cy="3229475"/>
          </a:xfrm>
          <a:prstGeom prst="rect">
            <a:avLst/>
          </a:prstGeom>
          <a:noFill/>
          <a:ln>
            <a:noFill/>
          </a:ln>
        </p:spPr>
      </p:pic>
      <p:sp>
        <p:nvSpPr>
          <p:cNvPr id="248" name="Shape 248"/>
          <p:cNvSpPr txBox="1">
            <a:spLocks noGrp="1"/>
          </p:cNvSpPr>
          <p:nvPr>
            <p:ph type="ctrTitle"/>
          </p:nvPr>
        </p:nvSpPr>
        <p:spPr>
          <a:xfrm>
            <a:off x="311700" y="391100"/>
            <a:ext cx="8520599" cy="535799"/>
          </a:xfrm>
          <a:prstGeom prst="rect">
            <a:avLst/>
          </a:prstGeom>
          <a:solidFill>
            <a:srgbClr val="C27BA0"/>
          </a:solidFill>
        </p:spPr>
        <p:txBody>
          <a:bodyPr lIns="91425" tIns="91425" rIns="91425" bIns="91425" anchor="b" anchorCtr="0">
            <a:noAutofit/>
          </a:bodyPr>
          <a:lstStyle/>
          <a:p>
            <a:pPr lvl="0" rtl="0">
              <a:spcBef>
                <a:spcPts val="0"/>
              </a:spcBef>
              <a:buNone/>
            </a:pPr>
            <a:r>
              <a:rPr lang="en" sz="2400" b="1">
                <a:solidFill>
                  <a:schemeClr val="lt1"/>
                </a:solidFill>
              </a:rPr>
              <a:t>CHIPS</a:t>
            </a:r>
          </a:p>
        </p:txBody>
      </p:sp>
      <p:sp>
        <p:nvSpPr>
          <p:cNvPr id="249" name="Shape 249"/>
          <p:cNvSpPr/>
          <p:nvPr/>
        </p:nvSpPr>
        <p:spPr>
          <a:xfrm>
            <a:off x="311700" y="1340550"/>
            <a:ext cx="3179700" cy="312899"/>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b="1">
                <a:solidFill>
                  <a:srgbClr val="741B47"/>
                </a:solidFill>
              </a:rPr>
              <a:t>Identification Codes</a:t>
            </a:r>
          </a:p>
        </p:txBody>
      </p:sp>
    </p:spTree>
  </p:cSld>
  <p:clrMapOvr>
    <a:masterClrMapping/>
  </p:clrMapOvr>
  <p:transition xmlns:p14="http://schemas.microsoft.com/office/powerpoint/2010/main" spd="slow">
    <p:cut/>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253"/>
        <p:cNvGrpSpPr/>
        <p:nvPr/>
      </p:nvGrpSpPr>
      <p:grpSpPr>
        <a:xfrm>
          <a:off x="0" y="0"/>
          <a:ext cx="0" cy="0"/>
          <a:chOff x="0" y="0"/>
          <a:chExt cx="0" cy="0"/>
        </a:xfrm>
      </p:grpSpPr>
      <p:sp>
        <p:nvSpPr>
          <p:cNvPr id="254" name="Shape 254"/>
          <p:cNvSpPr txBox="1">
            <a:spLocks noGrp="1"/>
          </p:cNvSpPr>
          <p:nvPr>
            <p:ph type="ctrTitle"/>
          </p:nvPr>
        </p:nvSpPr>
        <p:spPr>
          <a:xfrm>
            <a:off x="311700" y="391100"/>
            <a:ext cx="8520599" cy="535799"/>
          </a:xfrm>
          <a:prstGeom prst="rect">
            <a:avLst/>
          </a:prstGeom>
          <a:solidFill>
            <a:srgbClr val="C27BA0"/>
          </a:solidFill>
        </p:spPr>
        <p:txBody>
          <a:bodyPr lIns="91425" tIns="91425" rIns="91425" bIns="91425" anchor="b" anchorCtr="0">
            <a:noAutofit/>
          </a:bodyPr>
          <a:lstStyle/>
          <a:p>
            <a:pPr lvl="0" rtl="0">
              <a:spcBef>
                <a:spcPts val="0"/>
              </a:spcBef>
              <a:buNone/>
            </a:pPr>
            <a:r>
              <a:rPr lang="en" sz="2400" b="1">
                <a:solidFill>
                  <a:schemeClr val="lt1"/>
                </a:solidFill>
              </a:rPr>
              <a:t>CHIPS</a:t>
            </a:r>
          </a:p>
        </p:txBody>
      </p:sp>
      <p:sp>
        <p:nvSpPr>
          <p:cNvPr id="255" name="Shape 255"/>
          <p:cNvSpPr/>
          <p:nvPr/>
        </p:nvSpPr>
        <p:spPr>
          <a:xfrm>
            <a:off x="311700" y="1340550"/>
            <a:ext cx="3179700" cy="312899"/>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b="1">
                <a:solidFill>
                  <a:srgbClr val="741B47"/>
                </a:solidFill>
              </a:rPr>
              <a:t>How good it is?</a:t>
            </a:r>
          </a:p>
        </p:txBody>
      </p:sp>
      <p:sp>
        <p:nvSpPr>
          <p:cNvPr id="256" name="Shape 256"/>
          <p:cNvSpPr txBox="1"/>
          <p:nvPr/>
        </p:nvSpPr>
        <p:spPr>
          <a:xfrm>
            <a:off x="311700" y="2132350"/>
            <a:ext cx="1848300" cy="415200"/>
          </a:xfrm>
          <a:prstGeom prst="rect">
            <a:avLst/>
          </a:prstGeom>
          <a:solidFill>
            <a:srgbClr val="D9D2E9"/>
          </a:solidFill>
          <a:ln>
            <a:noFill/>
          </a:ln>
        </p:spPr>
        <p:txBody>
          <a:bodyPr lIns="91425" tIns="91425" rIns="91425" bIns="91425" anchor="t" anchorCtr="0">
            <a:noAutofit/>
          </a:bodyPr>
          <a:lstStyle/>
          <a:p>
            <a:pPr lvl="0" algn="ctr" rtl="0">
              <a:spcBef>
                <a:spcPts val="0"/>
              </a:spcBef>
              <a:buNone/>
            </a:pPr>
            <a:r>
              <a:rPr lang="en">
                <a:solidFill>
                  <a:schemeClr val="dk1"/>
                </a:solidFill>
              </a:rPr>
              <a:t>Liquidity efficiency</a:t>
            </a:r>
          </a:p>
        </p:txBody>
      </p:sp>
      <p:sp>
        <p:nvSpPr>
          <p:cNvPr id="257" name="Shape 257"/>
          <p:cNvSpPr txBox="1"/>
          <p:nvPr/>
        </p:nvSpPr>
        <p:spPr>
          <a:xfrm>
            <a:off x="2397725" y="2132350"/>
            <a:ext cx="2077800" cy="415200"/>
          </a:xfrm>
          <a:prstGeom prst="rect">
            <a:avLst/>
          </a:prstGeom>
          <a:solidFill>
            <a:srgbClr val="D9D2E9"/>
          </a:solidFill>
          <a:ln>
            <a:noFill/>
          </a:ln>
        </p:spPr>
        <p:txBody>
          <a:bodyPr lIns="91425" tIns="91425" rIns="91425" bIns="91425" anchor="t" anchorCtr="0">
            <a:noAutofit/>
          </a:bodyPr>
          <a:lstStyle/>
          <a:p>
            <a:pPr lvl="0" rtl="0">
              <a:spcBef>
                <a:spcPts val="0"/>
              </a:spcBef>
              <a:buNone/>
            </a:pPr>
            <a:r>
              <a:rPr lang="en">
                <a:solidFill>
                  <a:schemeClr val="dk1"/>
                </a:solidFill>
              </a:rPr>
              <a:t>20-hour processing day</a:t>
            </a:r>
          </a:p>
        </p:txBody>
      </p:sp>
      <p:sp>
        <p:nvSpPr>
          <p:cNvPr id="258" name="Shape 258"/>
          <p:cNvSpPr txBox="1"/>
          <p:nvPr/>
        </p:nvSpPr>
        <p:spPr>
          <a:xfrm>
            <a:off x="4701425" y="2132350"/>
            <a:ext cx="1928699" cy="415200"/>
          </a:xfrm>
          <a:prstGeom prst="rect">
            <a:avLst/>
          </a:prstGeom>
          <a:solidFill>
            <a:srgbClr val="D9D2E9"/>
          </a:solidFill>
          <a:ln>
            <a:noFill/>
          </a:ln>
        </p:spPr>
        <p:txBody>
          <a:bodyPr lIns="91425" tIns="91425" rIns="91425" bIns="91425" anchor="t" anchorCtr="0">
            <a:noAutofit/>
          </a:bodyPr>
          <a:lstStyle/>
          <a:p>
            <a:pPr lvl="0" algn="ctr" rtl="0">
              <a:spcBef>
                <a:spcPts val="0"/>
              </a:spcBef>
              <a:buNone/>
            </a:pPr>
            <a:r>
              <a:rPr lang="en">
                <a:solidFill>
                  <a:schemeClr val="dk1"/>
                </a:solidFill>
              </a:rPr>
              <a:t>Netting engine</a:t>
            </a:r>
          </a:p>
        </p:txBody>
      </p:sp>
      <p:sp>
        <p:nvSpPr>
          <p:cNvPr id="259" name="Shape 259"/>
          <p:cNvSpPr txBox="1"/>
          <p:nvPr/>
        </p:nvSpPr>
        <p:spPr>
          <a:xfrm>
            <a:off x="6809700" y="2132350"/>
            <a:ext cx="2022599" cy="415200"/>
          </a:xfrm>
          <a:prstGeom prst="rect">
            <a:avLst/>
          </a:prstGeom>
          <a:solidFill>
            <a:srgbClr val="D9D2E9"/>
          </a:solidFill>
          <a:ln>
            <a:noFill/>
          </a:ln>
        </p:spPr>
        <p:txBody>
          <a:bodyPr lIns="91425" tIns="91425" rIns="91425" bIns="91425" anchor="t" anchorCtr="0">
            <a:noAutofit/>
          </a:bodyPr>
          <a:lstStyle/>
          <a:p>
            <a:pPr lvl="0" algn="ctr" rtl="0">
              <a:spcBef>
                <a:spcPts val="0"/>
              </a:spcBef>
              <a:buNone/>
            </a:pPr>
            <a:r>
              <a:rPr lang="en">
                <a:solidFill>
                  <a:schemeClr val="dk1"/>
                </a:solidFill>
              </a:rPr>
              <a:t>Safe, Secure, Reliable</a:t>
            </a:r>
          </a:p>
        </p:txBody>
      </p:sp>
      <p:pic>
        <p:nvPicPr>
          <p:cNvPr id="260" name="Shape 260"/>
          <p:cNvPicPr preferRelativeResize="0"/>
          <p:nvPr/>
        </p:nvPicPr>
        <p:blipFill>
          <a:blip r:embed="rId3">
            <a:alphaModFix/>
          </a:blip>
          <a:stretch>
            <a:fillRect/>
          </a:stretch>
        </p:blipFill>
        <p:spPr>
          <a:xfrm>
            <a:off x="311700" y="2895850"/>
            <a:ext cx="2698374" cy="1434449"/>
          </a:xfrm>
          <a:prstGeom prst="rect">
            <a:avLst/>
          </a:prstGeom>
          <a:noFill/>
          <a:ln>
            <a:noFill/>
          </a:ln>
        </p:spPr>
      </p:pic>
      <p:pic>
        <p:nvPicPr>
          <p:cNvPr id="261" name="Shape 261"/>
          <p:cNvPicPr preferRelativeResize="0"/>
          <p:nvPr/>
        </p:nvPicPr>
        <p:blipFill>
          <a:blip r:embed="rId4">
            <a:alphaModFix/>
          </a:blip>
          <a:stretch>
            <a:fillRect/>
          </a:stretch>
        </p:blipFill>
        <p:spPr>
          <a:xfrm>
            <a:off x="3273025" y="3097887"/>
            <a:ext cx="1165450" cy="1165450"/>
          </a:xfrm>
          <a:prstGeom prst="rect">
            <a:avLst/>
          </a:prstGeom>
          <a:noFill/>
          <a:ln>
            <a:noFill/>
          </a:ln>
        </p:spPr>
      </p:pic>
      <p:pic>
        <p:nvPicPr>
          <p:cNvPr id="262" name="Shape 262"/>
          <p:cNvPicPr preferRelativeResize="0"/>
          <p:nvPr/>
        </p:nvPicPr>
        <p:blipFill>
          <a:blip r:embed="rId5">
            <a:alphaModFix/>
          </a:blip>
          <a:stretch>
            <a:fillRect/>
          </a:stretch>
        </p:blipFill>
        <p:spPr>
          <a:xfrm>
            <a:off x="4701421" y="3048337"/>
            <a:ext cx="1264525" cy="1264525"/>
          </a:xfrm>
          <a:prstGeom prst="rect">
            <a:avLst/>
          </a:prstGeom>
          <a:noFill/>
          <a:ln>
            <a:noFill/>
          </a:ln>
        </p:spPr>
      </p:pic>
      <p:pic>
        <p:nvPicPr>
          <p:cNvPr id="263" name="Shape 263"/>
          <p:cNvPicPr preferRelativeResize="0"/>
          <p:nvPr/>
        </p:nvPicPr>
        <p:blipFill>
          <a:blip r:embed="rId6">
            <a:alphaModFix/>
          </a:blip>
          <a:stretch>
            <a:fillRect/>
          </a:stretch>
        </p:blipFill>
        <p:spPr>
          <a:xfrm>
            <a:off x="6228900" y="2887150"/>
            <a:ext cx="2586725" cy="1451849"/>
          </a:xfrm>
          <a:prstGeom prst="rect">
            <a:avLst/>
          </a:prstGeom>
          <a:noFill/>
          <a:ln>
            <a:noFill/>
          </a:ln>
        </p:spPr>
      </p:pic>
    </p:spTree>
  </p:cSld>
  <p:clrMapOvr>
    <a:masterClrMapping/>
  </p:clrMapOvr>
  <p:transition xmlns:p14="http://schemas.microsoft.com/office/powerpoint/2010/main" spd="slow">
    <p:cut/>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267"/>
        <p:cNvGrpSpPr/>
        <p:nvPr/>
      </p:nvGrpSpPr>
      <p:grpSpPr>
        <a:xfrm>
          <a:off x="0" y="0"/>
          <a:ext cx="0" cy="0"/>
          <a:chOff x="0" y="0"/>
          <a:chExt cx="0" cy="0"/>
        </a:xfrm>
      </p:grpSpPr>
      <p:sp>
        <p:nvSpPr>
          <p:cNvPr id="268" name="Shape 268"/>
          <p:cNvSpPr txBox="1"/>
          <p:nvPr/>
        </p:nvSpPr>
        <p:spPr>
          <a:xfrm>
            <a:off x="4942700" y="562700"/>
            <a:ext cx="3067200" cy="1017900"/>
          </a:xfrm>
          <a:prstGeom prst="rect">
            <a:avLst/>
          </a:prstGeom>
          <a:noFill/>
          <a:ln>
            <a:noFill/>
          </a:ln>
        </p:spPr>
        <p:txBody>
          <a:bodyPr lIns="91425" tIns="91425" rIns="91425" bIns="91425" anchor="t" anchorCtr="0">
            <a:noAutofit/>
          </a:bodyPr>
          <a:lstStyle/>
          <a:p>
            <a:pPr>
              <a:spcBef>
                <a:spcPts val="0"/>
              </a:spcBef>
              <a:buNone/>
            </a:pPr>
            <a:endParaRPr/>
          </a:p>
        </p:txBody>
      </p:sp>
      <p:sp>
        <p:nvSpPr>
          <p:cNvPr id="269" name="Shape 269"/>
          <p:cNvSpPr txBox="1">
            <a:spLocks noGrp="1"/>
          </p:cNvSpPr>
          <p:nvPr>
            <p:ph type="ctrTitle"/>
          </p:nvPr>
        </p:nvSpPr>
        <p:spPr>
          <a:xfrm>
            <a:off x="311700" y="391100"/>
            <a:ext cx="8520599" cy="535799"/>
          </a:xfrm>
          <a:prstGeom prst="rect">
            <a:avLst/>
          </a:prstGeom>
          <a:solidFill>
            <a:srgbClr val="C27BA0"/>
          </a:solidFill>
        </p:spPr>
        <p:txBody>
          <a:bodyPr lIns="91425" tIns="91425" rIns="91425" bIns="91425" anchor="b" anchorCtr="0">
            <a:noAutofit/>
          </a:bodyPr>
          <a:lstStyle/>
          <a:p>
            <a:pPr lvl="0" rtl="0">
              <a:spcBef>
                <a:spcPts val="0"/>
              </a:spcBef>
              <a:buNone/>
            </a:pPr>
            <a:r>
              <a:rPr lang="en" sz="2400" b="1">
                <a:solidFill>
                  <a:schemeClr val="lt1"/>
                </a:solidFill>
              </a:rPr>
              <a:t>SWIFT</a:t>
            </a:r>
          </a:p>
        </p:txBody>
      </p:sp>
      <p:sp>
        <p:nvSpPr>
          <p:cNvPr id="270" name="Shape 270"/>
          <p:cNvSpPr/>
          <p:nvPr/>
        </p:nvSpPr>
        <p:spPr>
          <a:xfrm>
            <a:off x="311700" y="1519075"/>
            <a:ext cx="3179700" cy="312899"/>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b="1">
                <a:solidFill>
                  <a:srgbClr val="741B47"/>
                </a:solidFill>
              </a:rPr>
              <a:t>Introduction</a:t>
            </a:r>
          </a:p>
        </p:txBody>
      </p:sp>
      <p:sp>
        <p:nvSpPr>
          <p:cNvPr id="271" name="Shape 271"/>
          <p:cNvSpPr txBox="1">
            <a:spLocks noGrp="1"/>
          </p:cNvSpPr>
          <p:nvPr>
            <p:ph type="subTitle" idx="1"/>
          </p:nvPr>
        </p:nvSpPr>
        <p:spPr>
          <a:xfrm>
            <a:off x="226650" y="2279225"/>
            <a:ext cx="3312900" cy="1017900"/>
          </a:xfrm>
          <a:prstGeom prst="rect">
            <a:avLst/>
          </a:prstGeom>
        </p:spPr>
        <p:txBody>
          <a:bodyPr lIns="91425" tIns="91425" rIns="91425" bIns="91425" anchor="t" anchorCtr="0">
            <a:noAutofit/>
          </a:bodyPr>
          <a:lstStyle/>
          <a:p>
            <a:pPr lvl="0" rtl="0">
              <a:lnSpc>
                <a:spcPct val="130000"/>
              </a:lnSpc>
              <a:spcBef>
                <a:spcPts val="0"/>
              </a:spcBef>
              <a:spcAft>
                <a:spcPts val="600"/>
              </a:spcAft>
              <a:buClr>
                <a:schemeClr val="dk1"/>
              </a:buClr>
              <a:buSzPct val="78571"/>
              <a:buFont typeface="Arial"/>
              <a:buNone/>
            </a:pPr>
            <a:r>
              <a:rPr lang="en" sz="1400" b="1">
                <a:solidFill>
                  <a:schemeClr val="dk1"/>
                </a:solidFill>
              </a:rPr>
              <a:t>Society for Worldwide Interbank Financial Telecommunication (SWIFT)</a:t>
            </a:r>
          </a:p>
        </p:txBody>
      </p:sp>
      <p:sp>
        <p:nvSpPr>
          <p:cNvPr id="272" name="Shape 272"/>
          <p:cNvSpPr txBox="1"/>
          <p:nvPr/>
        </p:nvSpPr>
        <p:spPr>
          <a:xfrm>
            <a:off x="957150" y="3703325"/>
            <a:ext cx="2960699" cy="858599"/>
          </a:xfrm>
          <a:prstGeom prst="rect">
            <a:avLst/>
          </a:prstGeom>
          <a:noFill/>
          <a:ln>
            <a:noFill/>
          </a:ln>
        </p:spPr>
        <p:txBody>
          <a:bodyPr lIns="91425" tIns="91425" rIns="91425" bIns="91425" anchor="t" anchorCtr="0">
            <a:noAutofit/>
          </a:bodyPr>
          <a:lstStyle/>
          <a:p>
            <a:pPr>
              <a:spcBef>
                <a:spcPts val="0"/>
              </a:spcBef>
              <a:buNone/>
            </a:pPr>
            <a:endParaRPr/>
          </a:p>
        </p:txBody>
      </p:sp>
      <p:pic>
        <p:nvPicPr>
          <p:cNvPr id="273" name="Shape 273"/>
          <p:cNvPicPr preferRelativeResize="0"/>
          <p:nvPr/>
        </p:nvPicPr>
        <p:blipFill>
          <a:blip r:embed="rId3">
            <a:alphaModFix/>
          </a:blip>
          <a:stretch>
            <a:fillRect/>
          </a:stretch>
        </p:blipFill>
        <p:spPr>
          <a:xfrm>
            <a:off x="4317325" y="1028350"/>
            <a:ext cx="4205748" cy="2766250"/>
          </a:xfrm>
          <a:prstGeom prst="rect">
            <a:avLst/>
          </a:prstGeom>
          <a:noFill/>
          <a:ln>
            <a:noFill/>
          </a:ln>
        </p:spPr>
      </p:pic>
      <p:sp>
        <p:nvSpPr>
          <p:cNvPr id="274" name="Shape 274"/>
          <p:cNvSpPr txBox="1"/>
          <p:nvPr/>
        </p:nvSpPr>
        <p:spPr>
          <a:xfrm>
            <a:off x="80100" y="3582650"/>
            <a:ext cx="6697500" cy="1408500"/>
          </a:xfrm>
          <a:prstGeom prst="rect">
            <a:avLst/>
          </a:prstGeom>
          <a:noFill/>
          <a:ln>
            <a:noFill/>
          </a:ln>
        </p:spPr>
        <p:txBody>
          <a:bodyPr lIns="91425" tIns="91425" rIns="91425" bIns="91425" anchor="t" anchorCtr="0">
            <a:noAutofit/>
          </a:bodyPr>
          <a:lstStyle/>
          <a:p>
            <a:pPr marL="457200" lvl="0" indent="-228600" rtl="0">
              <a:lnSpc>
                <a:spcPct val="115000"/>
              </a:lnSpc>
              <a:spcBef>
                <a:spcPts val="0"/>
              </a:spcBef>
              <a:spcAft>
                <a:spcPts val="1600"/>
              </a:spcAft>
              <a:buSzPct val="100000"/>
            </a:pPr>
            <a:r>
              <a:rPr lang="en"/>
              <a:t>Founded in Brussel, 1973</a:t>
            </a:r>
          </a:p>
          <a:p>
            <a:pPr marL="457200" lvl="0" indent="-228600" rtl="0">
              <a:lnSpc>
                <a:spcPct val="115000"/>
              </a:lnSpc>
              <a:spcBef>
                <a:spcPts val="0"/>
              </a:spcBef>
              <a:buSzPct val="100000"/>
            </a:pPr>
            <a:r>
              <a:rPr lang="en"/>
              <a:t>established to promote standards for global interactivity and financial transfers.</a:t>
            </a:r>
          </a:p>
          <a:p>
            <a:pPr marL="457200" lvl="0" indent="-228600" rtl="0">
              <a:lnSpc>
                <a:spcPct val="115000"/>
              </a:lnSpc>
              <a:spcBef>
                <a:spcPts val="0"/>
              </a:spcBef>
              <a:buSzPct val="100000"/>
            </a:pPr>
            <a:r>
              <a:rPr lang="en"/>
              <a:t>most popular type of international bank transfer</a:t>
            </a:r>
          </a:p>
          <a:p>
            <a:pPr marL="457200" lvl="0" indent="-228600" rtl="0">
              <a:spcBef>
                <a:spcPts val="0"/>
              </a:spcBef>
              <a:buSzPct val="128571"/>
            </a:pPr>
            <a:r>
              <a:rPr lang="en">
                <a:solidFill>
                  <a:schemeClr val="dk1"/>
                </a:solidFill>
              </a:rPr>
              <a:t>A globally accepted standard platform</a:t>
            </a:r>
          </a:p>
          <a:p>
            <a:pPr lvl="0" rtl="0">
              <a:lnSpc>
                <a:spcPct val="115000"/>
              </a:lnSpc>
              <a:spcBef>
                <a:spcPts val="0"/>
              </a:spcBef>
              <a:buClr>
                <a:schemeClr val="dk1"/>
              </a:buClr>
              <a:buFont typeface="Arial"/>
              <a:buNone/>
            </a:pPr>
            <a:endParaRPr>
              <a:solidFill>
                <a:srgbClr val="252525"/>
              </a:solidFill>
            </a:endParaRPr>
          </a:p>
          <a:p>
            <a:pPr>
              <a:spcBef>
                <a:spcPts val="0"/>
              </a:spcBef>
              <a:buNone/>
            </a:pPr>
            <a:endParaRPr/>
          </a:p>
        </p:txBody>
      </p:sp>
    </p:spTree>
  </p:cSld>
  <p:clrMapOvr>
    <a:masterClrMapping/>
  </p:clrMapOvr>
  <p:transition xmlns:p14="http://schemas.microsoft.com/office/powerpoint/2010/main" spd="slow">
    <p:cut/>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278"/>
        <p:cNvGrpSpPr/>
        <p:nvPr/>
      </p:nvGrpSpPr>
      <p:grpSpPr>
        <a:xfrm>
          <a:off x="0" y="0"/>
          <a:ext cx="0" cy="0"/>
          <a:chOff x="0" y="0"/>
          <a:chExt cx="0" cy="0"/>
        </a:xfrm>
      </p:grpSpPr>
      <p:sp>
        <p:nvSpPr>
          <p:cNvPr id="279" name="Shape 279"/>
          <p:cNvSpPr txBox="1">
            <a:spLocks noGrp="1"/>
          </p:cNvSpPr>
          <p:nvPr>
            <p:ph type="ctrTitle"/>
          </p:nvPr>
        </p:nvSpPr>
        <p:spPr>
          <a:xfrm>
            <a:off x="311700" y="391100"/>
            <a:ext cx="8520599" cy="535799"/>
          </a:xfrm>
          <a:prstGeom prst="rect">
            <a:avLst/>
          </a:prstGeom>
          <a:solidFill>
            <a:srgbClr val="C27BA0"/>
          </a:solidFill>
        </p:spPr>
        <p:txBody>
          <a:bodyPr lIns="91425" tIns="91425" rIns="91425" bIns="91425" anchor="t" anchorCtr="0">
            <a:noAutofit/>
          </a:bodyPr>
          <a:lstStyle/>
          <a:p>
            <a:pPr lvl="0" algn="ctr" rtl="0">
              <a:spcBef>
                <a:spcPts val="0"/>
              </a:spcBef>
              <a:buNone/>
            </a:pPr>
            <a:r>
              <a:rPr lang="en" sz="2400" b="1">
                <a:solidFill>
                  <a:schemeClr val="lt1"/>
                </a:solidFill>
              </a:rPr>
              <a:t>SWIFT</a:t>
            </a:r>
          </a:p>
        </p:txBody>
      </p:sp>
      <p:sp>
        <p:nvSpPr>
          <p:cNvPr id="280" name="Shape 280"/>
          <p:cNvSpPr/>
          <p:nvPr/>
        </p:nvSpPr>
        <p:spPr>
          <a:xfrm>
            <a:off x="311700" y="1102975"/>
            <a:ext cx="3179700" cy="312899"/>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b="1">
                <a:solidFill>
                  <a:srgbClr val="741B47"/>
                </a:solidFill>
              </a:rPr>
              <a:t>How it works?</a:t>
            </a:r>
          </a:p>
        </p:txBody>
      </p:sp>
      <p:grpSp>
        <p:nvGrpSpPr>
          <p:cNvPr id="281" name="Shape 281"/>
          <p:cNvGrpSpPr/>
          <p:nvPr/>
        </p:nvGrpSpPr>
        <p:grpSpPr>
          <a:xfrm>
            <a:off x="763750" y="1026775"/>
            <a:ext cx="7835625" cy="4116724"/>
            <a:chOff x="763750" y="1026775"/>
            <a:chExt cx="7835625" cy="4116724"/>
          </a:xfrm>
        </p:grpSpPr>
        <p:pic>
          <p:nvPicPr>
            <p:cNvPr id="282" name="Shape 282"/>
            <p:cNvPicPr preferRelativeResize="0"/>
            <p:nvPr/>
          </p:nvPicPr>
          <p:blipFill>
            <a:blip r:embed="rId3">
              <a:alphaModFix/>
            </a:blip>
            <a:stretch>
              <a:fillRect/>
            </a:stretch>
          </p:blipFill>
          <p:spPr>
            <a:xfrm>
              <a:off x="893775" y="1026775"/>
              <a:ext cx="7285021" cy="4116724"/>
            </a:xfrm>
            <a:prstGeom prst="rect">
              <a:avLst/>
            </a:prstGeom>
            <a:noFill/>
            <a:ln>
              <a:noFill/>
            </a:ln>
          </p:spPr>
        </p:pic>
        <p:pic>
          <p:nvPicPr>
            <p:cNvPr id="283" name="Shape 283"/>
            <p:cNvPicPr preferRelativeResize="0"/>
            <p:nvPr/>
          </p:nvPicPr>
          <p:blipFill>
            <a:blip r:embed="rId4">
              <a:alphaModFix/>
            </a:blip>
            <a:stretch>
              <a:fillRect/>
            </a:stretch>
          </p:blipFill>
          <p:spPr>
            <a:xfrm>
              <a:off x="4225596" y="2707812"/>
              <a:ext cx="754650" cy="754650"/>
            </a:xfrm>
            <a:prstGeom prst="rect">
              <a:avLst/>
            </a:prstGeom>
            <a:noFill/>
            <a:ln>
              <a:noFill/>
            </a:ln>
          </p:spPr>
        </p:pic>
        <p:sp>
          <p:nvSpPr>
            <p:cNvPr id="284" name="Shape 284"/>
            <p:cNvSpPr txBox="1"/>
            <p:nvPr/>
          </p:nvSpPr>
          <p:spPr>
            <a:xfrm>
              <a:off x="4122025" y="1179175"/>
              <a:ext cx="1115400" cy="312899"/>
            </a:xfrm>
            <a:prstGeom prst="rect">
              <a:avLst/>
            </a:prstGeom>
            <a:noFill/>
            <a:ln>
              <a:noFill/>
            </a:ln>
          </p:spPr>
          <p:txBody>
            <a:bodyPr lIns="91425" tIns="91425" rIns="91425" bIns="91425" anchor="t" anchorCtr="0">
              <a:noAutofit/>
            </a:bodyPr>
            <a:lstStyle/>
            <a:p>
              <a:pPr>
                <a:spcBef>
                  <a:spcPts val="0"/>
                </a:spcBef>
                <a:buNone/>
              </a:pPr>
              <a:r>
                <a:rPr lang="en" sz="1100" b="1"/>
                <a:t>John’s Bank</a:t>
              </a:r>
            </a:p>
          </p:txBody>
        </p:sp>
        <p:sp>
          <p:nvSpPr>
            <p:cNvPr id="285" name="Shape 285"/>
            <p:cNvSpPr txBox="1"/>
            <p:nvPr/>
          </p:nvSpPr>
          <p:spPr>
            <a:xfrm>
              <a:off x="6697375" y="1862000"/>
              <a:ext cx="1902000" cy="388500"/>
            </a:xfrm>
            <a:prstGeom prst="rect">
              <a:avLst/>
            </a:prstGeom>
            <a:noFill/>
            <a:ln>
              <a:noFill/>
            </a:ln>
          </p:spPr>
          <p:txBody>
            <a:bodyPr lIns="91425" tIns="91425" rIns="91425" bIns="91425" anchor="t" anchorCtr="0">
              <a:noAutofit/>
            </a:bodyPr>
            <a:lstStyle/>
            <a:p>
              <a:pPr>
                <a:spcBef>
                  <a:spcPts val="0"/>
                </a:spcBef>
                <a:buNone/>
              </a:pPr>
              <a:r>
                <a:rPr lang="en" sz="1100" b="1"/>
                <a:t>Interbank Clearing House</a:t>
              </a:r>
            </a:p>
          </p:txBody>
        </p:sp>
        <p:sp>
          <p:nvSpPr>
            <p:cNvPr id="286" name="Shape 286"/>
            <p:cNvSpPr txBox="1"/>
            <p:nvPr/>
          </p:nvSpPr>
          <p:spPr>
            <a:xfrm>
              <a:off x="6697375" y="3259300"/>
              <a:ext cx="1481400" cy="312899"/>
            </a:xfrm>
            <a:prstGeom prst="rect">
              <a:avLst/>
            </a:prstGeom>
            <a:noFill/>
            <a:ln>
              <a:noFill/>
            </a:ln>
          </p:spPr>
          <p:txBody>
            <a:bodyPr lIns="91425" tIns="91425" rIns="91425" bIns="91425" anchor="t" anchorCtr="0">
              <a:noAutofit/>
            </a:bodyPr>
            <a:lstStyle/>
            <a:p>
              <a:pPr>
                <a:spcBef>
                  <a:spcPts val="0"/>
                </a:spcBef>
                <a:buNone/>
              </a:pPr>
              <a:r>
                <a:rPr lang="en" sz="1100" b="1"/>
                <a:t>Tina’s Bank</a:t>
              </a:r>
            </a:p>
          </p:txBody>
        </p:sp>
        <p:sp>
          <p:nvSpPr>
            <p:cNvPr id="287" name="Shape 287"/>
            <p:cNvSpPr txBox="1"/>
            <p:nvPr/>
          </p:nvSpPr>
          <p:spPr>
            <a:xfrm>
              <a:off x="763750" y="3259300"/>
              <a:ext cx="1620599" cy="312899"/>
            </a:xfrm>
            <a:prstGeom prst="rect">
              <a:avLst/>
            </a:prstGeom>
            <a:noFill/>
            <a:ln>
              <a:noFill/>
            </a:ln>
          </p:spPr>
          <p:txBody>
            <a:bodyPr lIns="91425" tIns="91425" rIns="91425" bIns="91425" anchor="t" anchorCtr="0">
              <a:noAutofit/>
            </a:bodyPr>
            <a:lstStyle/>
            <a:p>
              <a:pPr>
                <a:spcBef>
                  <a:spcPts val="0"/>
                </a:spcBef>
                <a:buNone/>
              </a:pPr>
              <a:r>
                <a:rPr lang="en" sz="1100" b="1"/>
                <a:t>John’s local branch</a:t>
              </a:r>
            </a:p>
          </p:txBody>
        </p:sp>
        <p:sp>
          <p:nvSpPr>
            <p:cNvPr id="288" name="Shape 288"/>
            <p:cNvSpPr txBox="1"/>
            <p:nvPr/>
          </p:nvSpPr>
          <p:spPr>
            <a:xfrm>
              <a:off x="1050325" y="1862000"/>
              <a:ext cx="1173299" cy="388500"/>
            </a:xfrm>
            <a:prstGeom prst="rect">
              <a:avLst/>
            </a:prstGeom>
            <a:noFill/>
            <a:ln>
              <a:noFill/>
            </a:ln>
          </p:spPr>
          <p:txBody>
            <a:bodyPr lIns="91425" tIns="91425" rIns="91425" bIns="91425" anchor="t" anchorCtr="0">
              <a:noAutofit/>
            </a:bodyPr>
            <a:lstStyle/>
            <a:p>
              <a:pPr>
                <a:spcBef>
                  <a:spcPts val="0"/>
                </a:spcBef>
                <a:buNone/>
              </a:pPr>
              <a:r>
                <a:rPr lang="en" sz="1100" b="1"/>
                <a:t>Exchange rate</a:t>
              </a:r>
            </a:p>
          </p:txBody>
        </p:sp>
      </p:grpSp>
    </p:spTree>
  </p:cSld>
  <p:clrMapOvr>
    <a:masterClrMapping/>
  </p:clrMapOvr>
  <p:transition xmlns:p14="http://schemas.microsoft.com/office/powerpoint/2010/main" spd="slow">
    <p:cut/>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292"/>
        <p:cNvGrpSpPr/>
        <p:nvPr/>
      </p:nvGrpSpPr>
      <p:grpSpPr>
        <a:xfrm>
          <a:off x="0" y="0"/>
          <a:ext cx="0" cy="0"/>
          <a:chOff x="0" y="0"/>
          <a:chExt cx="0" cy="0"/>
        </a:xfrm>
      </p:grpSpPr>
      <p:sp>
        <p:nvSpPr>
          <p:cNvPr id="293" name="Shape 293"/>
          <p:cNvSpPr txBox="1">
            <a:spLocks noGrp="1"/>
          </p:cNvSpPr>
          <p:nvPr>
            <p:ph type="ctrTitle"/>
          </p:nvPr>
        </p:nvSpPr>
        <p:spPr>
          <a:xfrm>
            <a:off x="311700" y="154150"/>
            <a:ext cx="8520599" cy="535799"/>
          </a:xfrm>
          <a:prstGeom prst="rect">
            <a:avLst/>
          </a:prstGeom>
          <a:solidFill>
            <a:srgbClr val="C27BA0"/>
          </a:solidFill>
        </p:spPr>
        <p:txBody>
          <a:bodyPr lIns="91425" tIns="91425" rIns="91425" bIns="91425" anchor="t" anchorCtr="0">
            <a:noAutofit/>
          </a:bodyPr>
          <a:lstStyle/>
          <a:p>
            <a:pPr lvl="0" algn="ctr" rtl="0">
              <a:spcBef>
                <a:spcPts val="0"/>
              </a:spcBef>
              <a:buNone/>
            </a:pPr>
            <a:r>
              <a:rPr lang="en" sz="2400" b="1">
                <a:solidFill>
                  <a:schemeClr val="lt1"/>
                </a:solidFill>
              </a:rPr>
              <a:t>SWIFT </a:t>
            </a:r>
          </a:p>
        </p:txBody>
      </p:sp>
      <p:sp>
        <p:nvSpPr>
          <p:cNvPr id="294" name="Shape 294"/>
          <p:cNvSpPr/>
          <p:nvPr/>
        </p:nvSpPr>
        <p:spPr>
          <a:xfrm>
            <a:off x="311700" y="773387"/>
            <a:ext cx="3179700" cy="312899"/>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b="1">
                <a:solidFill>
                  <a:srgbClr val="741B47"/>
                </a:solidFill>
              </a:rPr>
              <a:t>Identification Codes</a:t>
            </a:r>
          </a:p>
        </p:txBody>
      </p:sp>
      <p:sp>
        <p:nvSpPr>
          <p:cNvPr id="295" name="Shape 295"/>
          <p:cNvSpPr txBox="1"/>
          <p:nvPr/>
        </p:nvSpPr>
        <p:spPr>
          <a:xfrm>
            <a:off x="311700" y="1164887"/>
            <a:ext cx="8520599" cy="459600"/>
          </a:xfrm>
          <a:prstGeom prst="rect">
            <a:avLst/>
          </a:prstGeom>
          <a:noFill/>
          <a:ln>
            <a:noFill/>
          </a:ln>
        </p:spPr>
        <p:txBody>
          <a:bodyPr lIns="91425" tIns="91425" rIns="91425" bIns="91425" anchor="t" anchorCtr="0">
            <a:noAutofit/>
          </a:bodyPr>
          <a:lstStyle/>
          <a:p>
            <a:pPr>
              <a:spcBef>
                <a:spcPts val="0"/>
              </a:spcBef>
              <a:buNone/>
            </a:pPr>
            <a:r>
              <a:rPr lang="en" sz="1200"/>
              <a:t>A standard format of Bank Identifier Codes approved by International Organization for Standardization</a:t>
            </a:r>
          </a:p>
        </p:txBody>
      </p:sp>
      <p:grpSp>
        <p:nvGrpSpPr>
          <p:cNvPr id="296" name="Shape 296"/>
          <p:cNvGrpSpPr/>
          <p:nvPr/>
        </p:nvGrpSpPr>
        <p:grpSpPr>
          <a:xfrm>
            <a:off x="2261550" y="1437525"/>
            <a:ext cx="3996087" cy="1189825"/>
            <a:chOff x="1972900" y="1742325"/>
            <a:chExt cx="3996087" cy="1189825"/>
          </a:xfrm>
        </p:grpSpPr>
        <p:sp>
          <p:nvSpPr>
            <p:cNvPr id="297" name="Shape 297"/>
            <p:cNvSpPr txBox="1"/>
            <p:nvPr/>
          </p:nvSpPr>
          <p:spPr>
            <a:xfrm>
              <a:off x="1972900" y="2472550"/>
              <a:ext cx="1378199" cy="459600"/>
            </a:xfrm>
            <a:prstGeom prst="rect">
              <a:avLst/>
            </a:prstGeom>
            <a:noFill/>
            <a:ln>
              <a:noFill/>
            </a:ln>
          </p:spPr>
          <p:txBody>
            <a:bodyPr lIns="91425" tIns="91425" rIns="91425" bIns="91425" anchor="t" anchorCtr="0">
              <a:noAutofit/>
            </a:bodyPr>
            <a:lstStyle/>
            <a:p>
              <a:pPr algn="ctr">
                <a:spcBef>
                  <a:spcPts val="0"/>
                </a:spcBef>
                <a:buNone/>
              </a:pPr>
              <a:r>
                <a:rPr lang="en" sz="1200" b="1"/>
                <a:t>institute code</a:t>
              </a:r>
            </a:p>
          </p:txBody>
        </p:sp>
        <p:sp>
          <p:nvSpPr>
            <p:cNvPr id="298" name="Shape 298"/>
            <p:cNvSpPr txBox="1"/>
            <p:nvPr/>
          </p:nvSpPr>
          <p:spPr>
            <a:xfrm>
              <a:off x="3318564" y="2456183"/>
              <a:ext cx="1288800" cy="302700"/>
            </a:xfrm>
            <a:prstGeom prst="rect">
              <a:avLst/>
            </a:prstGeom>
            <a:noFill/>
            <a:ln>
              <a:noFill/>
            </a:ln>
          </p:spPr>
          <p:txBody>
            <a:bodyPr lIns="91425" tIns="91425" rIns="91425" bIns="91425" anchor="t" anchorCtr="0">
              <a:noAutofit/>
            </a:bodyPr>
            <a:lstStyle/>
            <a:p>
              <a:pPr algn="ctr">
                <a:spcBef>
                  <a:spcPts val="0"/>
                </a:spcBef>
                <a:buNone/>
              </a:pPr>
              <a:r>
                <a:rPr lang="en" sz="1200" b="1"/>
                <a:t>country code</a:t>
              </a:r>
            </a:p>
          </p:txBody>
        </p:sp>
        <p:sp>
          <p:nvSpPr>
            <p:cNvPr id="299" name="Shape 299"/>
            <p:cNvSpPr txBox="1"/>
            <p:nvPr/>
          </p:nvSpPr>
          <p:spPr>
            <a:xfrm>
              <a:off x="4870687" y="2480450"/>
              <a:ext cx="1098300" cy="302700"/>
            </a:xfrm>
            <a:prstGeom prst="rect">
              <a:avLst/>
            </a:prstGeom>
            <a:noFill/>
            <a:ln>
              <a:noFill/>
            </a:ln>
          </p:spPr>
          <p:txBody>
            <a:bodyPr lIns="91425" tIns="91425" rIns="91425" bIns="91425" anchor="t" anchorCtr="0">
              <a:noAutofit/>
            </a:bodyPr>
            <a:lstStyle/>
            <a:p>
              <a:pPr algn="ctr">
                <a:spcBef>
                  <a:spcPts val="0"/>
                </a:spcBef>
                <a:buNone/>
              </a:pPr>
              <a:r>
                <a:rPr lang="en" sz="1200" b="1"/>
                <a:t>city code</a:t>
              </a:r>
            </a:p>
          </p:txBody>
        </p:sp>
        <p:grpSp>
          <p:nvGrpSpPr>
            <p:cNvPr id="300" name="Shape 300"/>
            <p:cNvGrpSpPr/>
            <p:nvPr/>
          </p:nvGrpSpPr>
          <p:grpSpPr>
            <a:xfrm>
              <a:off x="2049100" y="1763287"/>
              <a:ext cx="1098300" cy="699300"/>
              <a:chOff x="1287100" y="1687087"/>
              <a:chExt cx="1098300" cy="699300"/>
            </a:xfrm>
          </p:grpSpPr>
          <p:sp>
            <p:nvSpPr>
              <p:cNvPr id="301" name="Shape 301"/>
              <p:cNvSpPr/>
              <p:nvPr/>
            </p:nvSpPr>
            <p:spPr>
              <a:xfrm rot="-5400000">
                <a:off x="1702745" y="1767037"/>
                <a:ext cx="279899" cy="958799"/>
              </a:xfrm>
              <a:prstGeom prst="leftBrace">
                <a:avLst>
                  <a:gd name="adj1" fmla="val 8333"/>
                  <a:gd name="adj2" fmla="val 50000"/>
                </a:avLst>
              </a:prstGeom>
              <a:no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rtl="0">
                  <a:spcBef>
                    <a:spcPts val="0"/>
                  </a:spcBef>
                  <a:buNone/>
                </a:pPr>
                <a:endParaRPr/>
              </a:p>
            </p:txBody>
          </p:sp>
          <p:sp>
            <p:nvSpPr>
              <p:cNvPr id="302" name="Shape 302"/>
              <p:cNvSpPr txBox="1"/>
              <p:nvPr/>
            </p:nvSpPr>
            <p:spPr>
              <a:xfrm>
                <a:off x="1287100" y="1687087"/>
                <a:ext cx="1098300" cy="459600"/>
              </a:xfrm>
              <a:prstGeom prst="rect">
                <a:avLst/>
              </a:prstGeom>
              <a:noFill/>
              <a:ln>
                <a:noFill/>
              </a:ln>
            </p:spPr>
            <p:txBody>
              <a:bodyPr lIns="91425" tIns="91425" rIns="91425" bIns="91425" anchor="t" anchorCtr="0">
                <a:noAutofit/>
              </a:bodyPr>
              <a:lstStyle/>
              <a:p>
                <a:pPr lvl="0" rtl="0">
                  <a:lnSpc>
                    <a:spcPct val="147115"/>
                  </a:lnSpc>
                  <a:spcBef>
                    <a:spcPts val="0"/>
                  </a:spcBef>
                  <a:buClr>
                    <a:schemeClr val="dk1"/>
                  </a:buClr>
                  <a:buSzPct val="45833"/>
                  <a:buFont typeface="Arial"/>
                  <a:buNone/>
                </a:pPr>
                <a:r>
                  <a:rPr lang="en" sz="2400">
                    <a:solidFill>
                      <a:srgbClr val="111111"/>
                    </a:solidFill>
                    <a:latin typeface="Times New Roman"/>
                    <a:ea typeface="Times New Roman"/>
                    <a:cs typeface="Times New Roman"/>
                    <a:sym typeface="Times New Roman"/>
                  </a:rPr>
                  <a:t>UNCR</a:t>
                </a:r>
              </a:p>
            </p:txBody>
          </p:sp>
        </p:grpSp>
        <p:grpSp>
          <p:nvGrpSpPr>
            <p:cNvPr id="303" name="Shape 303"/>
            <p:cNvGrpSpPr/>
            <p:nvPr/>
          </p:nvGrpSpPr>
          <p:grpSpPr>
            <a:xfrm>
              <a:off x="3630025" y="1776900"/>
              <a:ext cx="612299" cy="675325"/>
              <a:chOff x="3630025" y="1776900"/>
              <a:chExt cx="612299" cy="675325"/>
            </a:xfrm>
          </p:grpSpPr>
          <p:sp>
            <p:nvSpPr>
              <p:cNvPr id="304" name="Shape 304"/>
              <p:cNvSpPr/>
              <p:nvPr/>
            </p:nvSpPr>
            <p:spPr>
              <a:xfrm rot="-5400000">
                <a:off x="3784824" y="1994725"/>
                <a:ext cx="302700" cy="612299"/>
              </a:xfrm>
              <a:prstGeom prst="leftBrace">
                <a:avLst>
                  <a:gd name="adj1" fmla="val 8333"/>
                  <a:gd name="adj2" fmla="val 50000"/>
                </a:avLst>
              </a:prstGeom>
              <a:no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305" name="Shape 305"/>
              <p:cNvSpPr txBox="1"/>
              <p:nvPr/>
            </p:nvSpPr>
            <p:spPr>
              <a:xfrm>
                <a:off x="3670225" y="1776900"/>
                <a:ext cx="562500" cy="459600"/>
              </a:xfrm>
              <a:prstGeom prst="rect">
                <a:avLst/>
              </a:prstGeom>
              <a:noFill/>
              <a:ln>
                <a:noFill/>
              </a:ln>
            </p:spPr>
            <p:txBody>
              <a:bodyPr lIns="91425" tIns="91425" rIns="91425" bIns="91425" anchor="t" anchorCtr="0">
                <a:noAutofit/>
              </a:bodyPr>
              <a:lstStyle/>
              <a:p>
                <a:pPr lvl="0" rtl="0">
                  <a:lnSpc>
                    <a:spcPct val="147115"/>
                  </a:lnSpc>
                  <a:spcBef>
                    <a:spcPts val="0"/>
                  </a:spcBef>
                  <a:buClr>
                    <a:schemeClr val="dk1"/>
                  </a:buClr>
                  <a:buSzPct val="45833"/>
                  <a:buFont typeface="Arial"/>
                  <a:buNone/>
                </a:pPr>
                <a:r>
                  <a:rPr lang="en" sz="2400">
                    <a:solidFill>
                      <a:srgbClr val="111111"/>
                    </a:solidFill>
                    <a:latin typeface="Times New Roman"/>
                    <a:ea typeface="Times New Roman"/>
                    <a:cs typeface="Times New Roman"/>
                    <a:sym typeface="Times New Roman"/>
                  </a:rPr>
                  <a:t>IT</a:t>
                </a:r>
              </a:p>
            </p:txBody>
          </p:sp>
        </p:grpSp>
        <p:grpSp>
          <p:nvGrpSpPr>
            <p:cNvPr id="306" name="Shape 306"/>
            <p:cNvGrpSpPr/>
            <p:nvPr/>
          </p:nvGrpSpPr>
          <p:grpSpPr>
            <a:xfrm>
              <a:off x="4981575" y="1742325"/>
              <a:ext cx="803699" cy="716500"/>
              <a:chOff x="5133975" y="1666125"/>
              <a:chExt cx="803699" cy="716500"/>
            </a:xfrm>
          </p:grpSpPr>
          <p:sp>
            <p:nvSpPr>
              <p:cNvPr id="307" name="Shape 307"/>
              <p:cNvSpPr/>
              <p:nvPr/>
            </p:nvSpPr>
            <p:spPr>
              <a:xfrm rot="-5400000">
                <a:off x="5351324" y="1893775"/>
                <a:ext cx="315900" cy="661799"/>
              </a:xfrm>
              <a:prstGeom prst="leftBrace">
                <a:avLst>
                  <a:gd name="adj1" fmla="val 8333"/>
                  <a:gd name="adj2" fmla="val 50000"/>
                </a:avLst>
              </a:prstGeom>
              <a:no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308" name="Shape 308"/>
              <p:cNvSpPr txBox="1"/>
              <p:nvPr/>
            </p:nvSpPr>
            <p:spPr>
              <a:xfrm>
                <a:off x="5133975" y="1666125"/>
                <a:ext cx="803699" cy="535799"/>
              </a:xfrm>
              <a:prstGeom prst="rect">
                <a:avLst/>
              </a:prstGeom>
              <a:noFill/>
              <a:ln>
                <a:noFill/>
              </a:ln>
            </p:spPr>
            <p:txBody>
              <a:bodyPr lIns="91425" tIns="91425" rIns="91425" bIns="91425" anchor="t" anchorCtr="0">
                <a:noAutofit/>
              </a:bodyPr>
              <a:lstStyle/>
              <a:p>
                <a:pPr lvl="0" rtl="0">
                  <a:lnSpc>
                    <a:spcPct val="147115"/>
                  </a:lnSpc>
                  <a:spcBef>
                    <a:spcPts val="0"/>
                  </a:spcBef>
                  <a:buClr>
                    <a:schemeClr val="dk1"/>
                  </a:buClr>
                  <a:buSzPct val="45833"/>
                  <a:buFont typeface="Arial"/>
                  <a:buNone/>
                </a:pPr>
                <a:r>
                  <a:rPr lang="en" sz="2400">
                    <a:solidFill>
                      <a:srgbClr val="111111"/>
                    </a:solidFill>
                    <a:latin typeface="Times New Roman"/>
                    <a:ea typeface="Times New Roman"/>
                    <a:cs typeface="Times New Roman"/>
                    <a:sym typeface="Times New Roman"/>
                  </a:rPr>
                  <a:t>MM</a:t>
                </a:r>
              </a:p>
            </p:txBody>
          </p:sp>
        </p:grpSp>
      </p:grpSp>
      <p:sp>
        <p:nvSpPr>
          <p:cNvPr id="309" name="Shape 309"/>
          <p:cNvSpPr txBox="1"/>
          <p:nvPr/>
        </p:nvSpPr>
        <p:spPr>
          <a:xfrm>
            <a:off x="-2057575" y="3538362"/>
            <a:ext cx="4286099" cy="830400"/>
          </a:xfrm>
          <a:prstGeom prst="rect">
            <a:avLst/>
          </a:prstGeom>
          <a:noFill/>
          <a:ln>
            <a:noFill/>
          </a:ln>
        </p:spPr>
        <p:txBody>
          <a:bodyPr lIns="91425" tIns="91425" rIns="91425" bIns="91425" anchor="t" anchorCtr="0">
            <a:noAutofit/>
          </a:bodyPr>
          <a:lstStyle/>
          <a:p>
            <a:pPr marL="1828800" lvl="0" indent="457200" rtl="0">
              <a:lnSpc>
                <a:spcPct val="115000"/>
              </a:lnSpc>
              <a:spcBef>
                <a:spcPts val="0"/>
              </a:spcBef>
              <a:spcAft>
                <a:spcPts val="1600"/>
              </a:spcAft>
              <a:buClr>
                <a:schemeClr val="dk1"/>
              </a:buClr>
              <a:buSzPct val="61111"/>
              <a:buFont typeface="Arial"/>
              <a:buNone/>
            </a:pPr>
            <a:r>
              <a:rPr lang="en" sz="1800" b="1">
                <a:solidFill>
                  <a:schemeClr val="dk1"/>
                </a:solidFill>
              </a:rPr>
              <a:t>KASI TH BK</a:t>
            </a:r>
          </a:p>
          <a:p>
            <a:pPr>
              <a:spcBef>
                <a:spcPts val="0"/>
              </a:spcBef>
              <a:buNone/>
            </a:pPr>
            <a:endParaRPr/>
          </a:p>
        </p:txBody>
      </p:sp>
      <p:pic>
        <p:nvPicPr>
          <p:cNvPr id="310" name="Shape 310"/>
          <p:cNvPicPr preferRelativeResize="0"/>
          <p:nvPr/>
        </p:nvPicPr>
        <p:blipFill>
          <a:blip r:embed="rId3">
            <a:alphaModFix/>
          </a:blip>
          <a:stretch>
            <a:fillRect/>
          </a:stretch>
        </p:blipFill>
        <p:spPr>
          <a:xfrm>
            <a:off x="2378575" y="2767700"/>
            <a:ext cx="6457950" cy="2219325"/>
          </a:xfrm>
          <a:prstGeom prst="rect">
            <a:avLst/>
          </a:prstGeom>
          <a:noFill/>
          <a:ln w="19050" cap="flat" cmpd="sng">
            <a:solidFill>
              <a:srgbClr val="000000"/>
            </a:solidFill>
            <a:prstDash val="solid"/>
            <a:round/>
            <a:headEnd type="none" w="med" len="med"/>
            <a:tailEnd type="none" w="med" len="med"/>
          </a:ln>
        </p:spPr>
      </p:pic>
      <p:sp>
        <p:nvSpPr>
          <p:cNvPr id="311" name="Shape 311"/>
          <p:cNvSpPr/>
          <p:nvPr/>
        </p:nvSpPr>
        <p:spPr>
          <a:xfrm>
            <a:off x="2304750" y="4628575"/>
            <a:ext cx="201000" cy="201000"/>
          </a:xfrm>
          <a:prstGeom prst="ellipse">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cxnSp>
        <p:nvCxnSpPr>
          <p:cNvPr id="312" name="Shape 312"/>
          <p:cNvCxnSpPr/>
          <p:nvPr/>
        </p:nvCxnSpPr>
        <p:spPr>
          <a:xfrm>
            <a:off x="887000" y="4039200"/>
            <a:ext cx="1417800" cy="716700"/>
          </a:xfrm>
          <a:prstGeom prst="bentConnector3">
            <a:avLst>
              <a:gd name="adj1" fmla="val 0"/>
            </a:avLst>
          </a:prstGeom>
          <a:noFill/>
          <a:ln w="19050" cap="flat" cmpd="sng">
            <a:solidFill>
              <a:schemeClr val="dk2"/>
            </a:solidFill>
            <a:prstDash val="solid"/>
            <a:round/>
            <a:headEnd type="none" w="lg" len="lg"/>
            <a:tailEnd type="none" w="lg" len="lg"/>
          </a:ln>
        </p:spPr>
      </p:cxnSp>
    </p:spTree>
  </p:cSld>
  <p:clrMapOvr>
    <a:masterClrMapping/>
  </p:clrMapOvr>
  <p:transition xmlns:p14="http://schemas.microsoft.com/office/powerpoint/2010/main" spd="slow">
    <p:cut/>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316"/>
        <p:cNvGrpSpPr/>
        <p:nvPr/>
      </p:nvGrpSpPr>
      <p:grpSpPr>
        <a:xfrm>
          <a:off x="0" y="0"/>
          <a:ext cx="0" cy="0"/>
          <a:chOff x="0" y="0"/>
          <a:chExt cx="0" cy="0"/>
        </a:xfrm>
      </p:grpSpPr>
      <p:sp>
        <p:nvSpPr>
          <p:cNvPr id="317" name="Shape 317"/>
          <p:cNvSpPr txBox="1">
            <a:spLocks noGrp="1"/>
          </p:cNvSpPr>
          <p:nvPr>
            <p:ph type="body" idx="1"/>
          </p:nvPr>
        </p:nvSpPr>
        <p:spPr>
          <a:xfrm>
            <a:off x="623400" y="1474925"/>
            <a:ext cx="3502200" cy="1442099"/>
          </a:xfrm>
          <a:prstGeom prst="rect">
            <a:avLst/>
          </a:prstGeom>
        </p:spPr>
        <p:txBody>
          <a:bodyPr lIns="91425" tIns="91425" rIns="91425" bIns="91425" anchor="t" anchorCtr="0">
            <a:noAutofit/>
          </a:bodyPr>
          <a:lstStyle/>
          <a:p>
            <a:pPr marL="457200" lvl="0" indent="-228600" rtl="0">
              <a:lnSpc>
                <a:spcPct val="133333"/>
              </a:lnSpc>
              <a:spcBef>
                <a:spcPts val="800"/>
              </a:spcBef>
              <a:spcAft>
                <a:spcPts val="1200"/>
              </a:spcAft>
              <a:buClr>
                <a:srgbClr val="333333"/>
              </a:buClr>
              <a:buSzPct val="100000"/>
            </a:pPr>
            <a:r>
              <a:rPr lang="en" sz="1200">
                <a:solidFill>
                  <a:srgbClr val="333333"/>
                </a:solidFill>
              </a:rPr>
              <a:t>Receiver’s account name, account number and address</a:t>
            </a:r>
          </a:p>
          <a:p>
            <a:pPr lvl="0" rtl="0">
              <a:lnSpc>
                <a:spcPct val="133333"/>
              </a:lnSpc>
              <a:spcBef>
                <a:spcPts val="800"/>
              </a:spcBef>
              <a:spcAft>
                <a:spcPts val="1200"/>
              </a:spcAft>
              <a:buNone/>
            </a:pPr>
            <a:endParaRPr sz="1200">
              <a:solidFill>
                <a:srgbClr val="333333"/>
              </a:solidFill>
            </a:endParaRPr>
          </a:p>
          <a:p>
            <a:pPr lvl="0" rtl="0">
              <a:lnSpc>
                <a:spcPct val="133333"/>
              </a:lnSpc>
              <a:spcBef>
                <a:spcPts val="800"/>
              </a:spcBef>
              <a:spcAft>
                <a:spcPts val="1200"/>
              </a:spcAft>
              <a:buNone/>
            </a:pPr>
            <a:endParaRPr sz="1200">
              <a:solidFill>
                <a:srgbClr val="333333"/>
              </a:solidFill>
            </a:endParaRPr>
          </a:p>
          <a:p>
            <a:pPr marL="457200" lvl="0" indent="-228600" rtl="0">
              <a:lnSpc>
                <a:spcPct val="133333"/>
              </a:lnSpc>
              <a:spcBef>
                <a:spcPts val="800"/>
              </a:spcBef>
              <a:spcAft>
                <a:spcPts val="1200"/>
              </a:spcAft>
              <a:buClr>
                <a:srgbClr val="333333"/>
              </a:buClr>
              <a:buSzPct val="100000"/>
            </a:pPr>
            <a:r>
              <a:rPr lang="en" sz="1200">
                <a:solidFill>
                  <a:srgbClr val="333333"/>
                </a:solidFill>
              </a:rPr>
              <a:t>The name and address of the receiver’s bank </a:t>
            </a:r>
          </a:p>
          <a:p>
            <a:pPr lvl="0" rtl="0">
              <a:lnSpc>
                <a:spcPct val="133333"/>
              </a:lnSpc>
              <a:spcBef>
                <a:spcPts val="800"/>
              </a:spcBef>
              <a:spcAft>
                <a:spcPts val="1200"/>
              </a:spcAft>
              <a:buNone/>
            </a:pPr>
            <a:endParaRPr sz="1200">
              <a:solidFill>
                <a:srgbClr val="333333"/>
              </a:solidFill>
            </a:endParaRPr>
          </a:p>
          <a:p>
            <a:pPr lvl="0">
              <a:lnSpc>
                <a:spcPct val="133333"/>
              </a:lnSpc>
              <a:spcBef>
                <a:spcPts val="800"/>
              </a:spcBef>
              <a:spcAft>
                <a:spcPts val="1200"/>
              </a:spcAft>
              <a:buNone/>
            </a:pPr>
            <a:endParaRPr sz="1200">
              <a:solidFill>
                <a:srgbClr val="333333"/>
              </a:solidFill>
              <a:latin typeface="Times New Roman"/>
              <a:ea typeface="Times New Roman"/>
              <a:cs typeface="Times New Roman"/>
              <a:sym typeface="Times New Roman"/>
            </a:endParaRPr>
          </a:p>
        </p:txBody>
      </p:sp>
      <p:sp>
        <p:nvSpPr>
          <p:cNvPr id="318" name="Shape 318"/>
          <p:cNvSpPr txBox="1">
            <a:spLocks noGrp="1"/>
          </p:cNvSpPr>
          <p:nvPr>
            <p:ph type="ctrTitle"/>
          </p:nvPr>
        </p:nvSpPr>
        <p:spPr>
          <a:xfrm>
            <a:off x="311700" y="238700"/>
            <a:ext cx="8520599" cy="535799"/>
          </a:xfrm>
          <a:prstGeom prst="rect">
            <a:avLst/>
          </a:prstGeom>
          <a:solidFill>
            <a:srgbClr val="C27BA0"/>
          </a:solidFill>
        </p:spPr>
        <p:txBody>
          <a:bodyPr lIns="91425" tIns="91425" rIns="91425" bIns="91425" anchor="t" anchorCtr="0">
            <a:noAutofit/>
          </a:bodyPr>
          <a:lstStyle/>
          <a:p>
            <a:pPr lvl="0" algn="ctr" rtl="0">
              <a:spcBef>
                <a:spcPts val="0"/>
              </a:spcBef>
              <a:buNone/>
            </a:pPr>
            <a:r>
              <a:rPr lang="en" sz="2400" b="1">
                <a:solidFill>
                  <a:schemeClr val="lt1"/>
                </a:solidFill>
              </a:rPr>
              <a:t>SWIFT </a:t>
            </a:r>
          </a:p>
        </p:txBody>
      </p:sp>
      <p:pic>
        <p:nvPicPr>
          <p:cNvPr id="319" name="Shape 319"/>
          <p:cNvPicPr preferRelativeResize="0"/>
          <p:nvPr/>
        </p:nvPicPr>
        <p:blipFill>
          <a:blip r:embed="rId3">
            <a:alphaModFix/>
          </a:blip>
          <a:stretch>
            <a:fillRect/>
          </a:stretch>
        </p:blipFill>
        <p:spPr>
          <a:xfrm>
            <a:off x="3249125" y="2051578"/>
            <a:ext cx="801600" cy="801600"/>
          </a:xfrm>
          <a:prstGeom prst="rect">
            <a:avLst/>
          </a:prstGeom>
          <a:noFill/>
          <a:ln>
            <a:noFill/>
          </a:ln>
        </p:spPr>
      </p:pic>
      <p:pic>
        <p:nvPicPr>
          <p:cNvPr id="320" name="Shape 320"/>
          <p:cNvPicPr preferRelativeResize="0"/>
          <p:nvPr/>
        </p:nvPicPr>
        <p:blipFill>
          <a:blip r:embed="rId4">
            <a:alphaModFix/>
          </a:blip>
          <a:stretch>
            <a:fillRect/>
          </a:stretch>
        </p:blipFill>
        <p:spPr>
          <a:xfrm>
            <a:off x="2344987" y="3515650"/>
            <a:ext cx="1934337" cy="1258399"/>
          </a:xfrm>
          <a:prstGeom prst="rect">
            <a:avLst/>
          </a:prstGeom>
          <a:noFill/>
          <a:ln>
            <a:noFill/>
          </a:ln>
        </p:spPr>
      </p:pic>
      <p:pic>
        <p:nvPicPr>
          <p:cNvPr id="321" name="Shape 321"/>
          <p:cNvPicPr preferRelativeResize="0"/>
          <p:nvPr/>
        </p:nvPicPr>
        <p:blipFill>
          <a:blip r:embed="rId5">
            <a:alphaModFix/>
          </a:blip>
          <a:stretch>
            <a:fillRect/>
          </a:stretch>
        </p:blipFill>
        <p:spPr>
          <a:xfrm>
            <a:off x="7430075" y="1942875"/>
            <a:ext cx="1018999" cy="1018999"/>
          </a:xfrm>
          <a:prstGeom prst="rect">
            <a:avLst/>
          </a:prstGeom>
          <a:noFill/>
          <a:ln>
            <a:noFill/>
          </a:ln>
        </p:spPr>
      </p:pic>
      <p:pic>
        <p:nvPicPr>
          <p:cNvPr id="322" name="Shape 322"/>
          <p:cNvPicPr preferRelativeResize="0"/>
          <p:nvPr/>
        </p:nvPicPr>
        <p:blipFill>
          <a:blip r:embed="rId6">
            <a:alphaModFix/>
          </a:blip>
          <a:stretch>
            <a:fillRect/>
          </a:stretch>
        </p:blipFill>
        <p:spPr>
          <a:xfrm>
            <a:off x="7430075" y="3536848"/>
            <a:ext cx="1019000" cy="1063624"/>
          </a:xfrm>
          <a:prstGeom prst="rect">
            <a:avLst/>
          </a:prstGeom>
          <a:noFill/>
          <a:ln>
            <a:noFill/>
          </a:ln>
        </p:spPr>
      </p:pic>
      <p:sp>
        <p:nvSpPr>
          <p:cNvPr id="323" name="Shape 323"/>
          <p:cNvSpPr/>
          <p:nvPr/>
        </p:nvSpPr>
        <p:spPr>
          <a:xfrm>
            <a:off x="311700" y="1044462"/>
            <a:ext cx="3179700" cy="312899"/>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b="1">
                <a:solidFill>
                  <a:srgbClr val="741B47"/>
                </a:solidFill>
              </a:rPr>
              <a:t>Information required</a:t>
            </a:r>
          </a:p>
        </p:txBody>
      </p:sp>
      <p:cxnSp>
        <p:nvCxnSpPr>
          <p:cNvPr id="324" name="Shape 324"/>
          <p:cNvCxnSpPr/>
          <p:nvPr/>
        </p:nvCxnSpPr>
        <p:spPr>
          <a:xfrm>
            <a:off x="4487275" y="1509775"/>
            <a:ext cx="0" cy="2379899"/>
          </a:xfrm>
          <a:prstGeom prst="straightConnector1">
            <a:avLst/>
          </a:prstGeom>
          <a:noFill/>
          <a:ln w="19050" cap="flat" cmpd="sng">
            <a:solidFill>
              <a:schemeClr val="dk2"/>
            </a:solidFill>
            <a:prstDash val="solid"/>
            <a:round/>
            <a:headEnd type="none" w="lg" len="lg"/>
            <a:tailEnd type="none" w="lg" len="lg"/>
          </a:ln>
        </p:spPr>
      </p:cxnSp>
      <p:sp>
        <p:nvSpPr>
          <p:cNvPr id="325" name="Shape 325"/>
          <p:cNvSpPr txBox="1"/>
          <p:nvPr/>
        </p:nvSpPr>
        <p:spPr>
          <a:xfrm>
            <a:off x="4674800" y="1469375"/>
            <a:ext cx="4157400" cy="2379899"/>
          </a:xfrm>
          <a:prstGeom prst="rect">
            <a:avLst/>
          </a:prstGeom>
          <a:noFill/>
          <a:ln>
            <a:noFill/>
          </a:ln>
        </p:spPr>
        <p:txBody>
          <a:bodyPr lIns="91425" tIns="91425" rIns="91425" bIns="91425" anchor="t" anchorCtr="0">
            <a:noAutofit/>
          </a:bodyPr>
          <a:lstStyle/>
          <a:p>
            <a:pPr marL="457200" lvl="0" indent="-228600" rtl="0">
              <a:lnSpc>
                <a:spcPct val="133333"/>
              </a:lnSpc>
              <a:spcBef>
                <a:spcPts val="800"/>
              </a:spcBef>
              <a:spcAft>
                <a:spcPts val="1200"/>
              </a:spcAft>
              <a:buClr>
                <a:srgbClr val="333333"/>
              </a:buClr>
              <a:buSzPct val="100000"/>
            </a:pPr>
            <a:r>
              <a:rPr lang="en" sz="1200">
                <a:solidFill>
                  <a:srgbClr val="333333"/>
                </a:solidFill>
              </a:rPr>
              <a:t>The SWIFT address of the bank that they have an account with (if any) </a:t>
            </a:r>
          </a:p>
          <a:p>
            <a:pPr lvl="0" rtl="0">
              <a:lnSpc>
                <a:spcPct val="133333"/>
              </a:lnSpc>
              <a:spcBef>
                <a:spcPts val="800"/>
              </a:spcBef>
              <a:spcAft>
                <a:spcPts val="1200"/>
              </a:spcAft>
              <a:buNone/>
            </a:pPr>
            <a:endParaRPr sz="1200">
              <a:solidFill>
                <a:srgbClr val="333333"/>
              </a:solidFill>
            </a:endParaRPr>
          </a:p>
          <a:p>
            <a:pPr lvl="0" rtl="0">
              <a:lnSpc>
                <a:spcPct val="133333"/>
              </a:lnSpc>
              <a:spcBef>
                <a:spcPts val="800"/>
              </a:spcBef>
              <a:spcAft>
                <a:spcPts val="1200"/>
              </a:spcAft>
              <a:buNone/>
            </a:pPr>
            <a:endParaRPr sz="1200">
              <a:solidFill>
                <a:srgbClr val="333333"/>
              </a:solidFill>
            </a:endParaRPr>
          </a:p>
          <a:p>
            <a:pPr marL="457200" lvl="0" indent="-228600" rtl="0">
              <a:lnSpc>
                <a:spcPct val="133333"/>
              </a:lnSpc>
              <a:spcBef>
                <a:spcPts val="800"/>
              </a:spcBef>
              <a:spcAft>
                <a:spcPts val="1200"/>
              </a:spcAft>
              <a:buClr>
                <a:srgbClr val="333333"/>
              </a:buClr>
              <a:buSzPct val="100000"/>
            </a:pPr>
            <a:r>
              <a:rPr lang="en" sz="1200">
                <a:solidFill>
                  <a:srgbClr val="333333"/>
                </a:solidFill>
              </a:rPr>
              <a:t>Supporting documents</a:t>
            </a:r>
          </a:p>
        </p:txBody>
      </p:sp>
    </p:spTree>
  </p:cSld>
  <p:clrMapOvr>
    <a:masterClrMapping/>
  </p:clrMapOvr>
  <p:transition xmlns:p14="http://schemas.microsoft.com/office/powerpoint/2010/main" spd="slow">
    <p:cut/>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329"/>
        <p:cNvGrpSpPr/>
        <p:nvPr/>
      </p:nvGrpSpPr>
      <p:grpSpPr>
        <a:xfrm>
          <a:off x="0" y="0"/>
          <a:ext cx="0" cy="0"/>
          <a:chOff x="0" y="0"/>
          <a:chExt cx="0" cy="0"/>
        </a:xfrm>
      </p:grpSpPr>
      <p:sp>
        <p:nvSpPr>
          <p:cNvPr id="330" name="Shape 330"/>
          <p:cNvSpPr/>
          <p:nvPr/>
        </p:nvSpPr>
        <p:spPr>
          <a:xfrm>
            <a:off x="3039900" y="3203550"/>
            <a:ext cx="2370000" cy="725099"/>
          </a:xfrm>
          <a:prstGeom prst="lef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331" name="Shape 331"/>
          <p:cNvSpPr txBox="1">
            <a:spLocks noGrp="1"/>
          </p:cNvSpPr>
          <p:nvPr>
            <p:ph type="body" idx="1"/>
          </p:nvPr>
        </p:nvSpPr>
        <p:spPr>
          <a:xfrm>
            <a:off x="311700" y="1449450"/>
            <a:ext cx="8520599" cy="489899"/>
          </a:xfrm>
          <a:prstGeom prst="rect">
            <a:avLst/>
          </a:prstGeom>
        </p:spPr>
        <p:txBody>
          <a:bodyPr lIns="91425" tIns="91425" rIns="91425" bIns="91425" anchor="t" anchorCtr="0">
            <a:noAutofit/>
          </a:bodyPr>
          <a:lstStyle/>
          <a:p>
            <a:pPr lvl="0" rtl="0">
              <a:spcBef>
                <a:spcPts val="0"/>
              </a:spcBef>
              <a:buNone/>
            </a:pPr>
            <a:r>
              <a:rPr lang="en" b="1"/>
              <a:t>2 types of condition and restrictions</a:t>
            </a:r>
          </a:p>
          <a:p>
            <a:pPr lvl="0">
              <a:spcBef>
                <a:spcPts val="0"/>
              </a:spcBef>
              <a:buNone/>
            </a:pPr>
            <a:endParaRPr/>
          </a:p>
        </p:txBody>
      </p:sp>
      <p:sp>
        <p:nvSpPr>
          <p:cNvPr id="332" name="Shape 332"/>
          <p:cNvSpPr txBox="1">
            <a:spLocks noGrp="1"/>
          </p:cNvSpPr>
          <p:nvPr>
            <p:ph type="ctrTitle"/>
          </p:nvPr>
        </p:nvSpPr>
        <p:spPr>
          <a:xfrm>
            <a:off x="311700" y="297500"/>
            <a:ext cx="8520599" cy="535799"/>
          </a:xfrm>
          <a:prstGeom prst="rect">
            <a:avLst/>
          </a:prstGeom>
          <a:solidFill>
            <a:srgbClr val="C27BA0"/>
          </a:solidFill>
        </p:spPr>
        <p:txBody>
          <a:bodyPr lIns="91425" tIns="91425" rIns="91425" bIns="91425" anchor="t" anchorCtr="0">
            <a:noAutofit/>
          </a:bodyPr>
          <a:lstStyle/>
          <a:p>
            <a:pPr lvl="0" algn="ctr" rtl="0">
              <a:spcBef>
                <a:spcPts val="0"/>
              </a:spcBef>
              <a:buNone/>
            </a:pPr>
            <a:r>
              <a:rPr lang="en" sz="2400" b="1">
                <a:solidFill>
                  <a:schemeClr val="lt1"/>
                </a:solidFill>
              </a:rPr>
              <a:t>SWIFT </a:t>
            </a:r>
          </a:p>
        </p:txBody>
      </p:sp>
      <p:sp>
        <p:nvSpPr>
          <p:cNvPr id="333" name="Shape 333"/>
          <p:cNvSpPr/>
          <p:nvPr/>
        </p:nvSpPr>
        <p:spPr>
          <a:xfrm>
            <a:off x="311700" y="1035750"/>
            <a:ext cx="3179700" cy="312899"/>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b="1">
                <a:solidFill>
                  <a:srgbClr val="741B47"/>
                </a:solidFill>
              </a:rPr>
              <a:t>Condition &amp; Restriction</a:t>
            </a:r>
          </a:p>
        </p:txBody>
      </p:sp>
      <p:sp>
        <p:nvSpPr>
          <p:cNvPr id="334" name="Shape 334"/>
          <p:cNvSpPr txBox="1"/>
          <p:nvPr/>
        </p:nvSpPr>
        <p:spPr>
          <a:xfrm>
            <a:off x="3404775" y="3321150"/>
            <a:ext cx="1754400" cy="489899"/>
          </a:xfrm>
          <a:prstGeom prst="rect">
            <a:avLst/>
          </a:prstGeom>
          <a:noFill/>
          <a:ln>
            <a:noFill/>
          </a:ln>
        </p:spPr>
        <p:txBody>
          <a:bodyPr lIns="91425" tIns="91425" rIns="91425" bIns="91425" anchor="t" anchorCtr="0">
            <a:noAutofit/>
          </a:bodyPr>
          <a:lstStyle/>
          <a:p>
            <a:pPr lvl="0" rtl="0">
              <a:lnSpc>
                <a:spcPct val="115000"/>
              </a:lnSpc>
              <a:spcBef>
                <a:spcPts val="0"/>
              </a:spcBef>
              <a:spcAft>
                <a:spcPts val="1600"/>
              </a:spcAft>
              <a:buNone/>
            </a:pPr>
            <a:r>
              <a:rPr lang="en" sz="1800">
                <a:solidFill>
                  <a:schemeClr val="dk2"/>
                </a:solidFill>
              </a:rPr>
              <a:t>Global Inward</a:t>
            </a:r>
          </a:p>
        </p:txBody>
      </p:sp>
      <p:sp>
        <p:nvSpPr>
          <p:cNvPr id="335" name="Shape 335"/>
          <p:cNvSpPr/>
          <p:nvPr/>
        </p:nvSpPr>
        <p:spPr>
          <a:xfrm>
            <a:off x="3126400" y="2360550"/>
            <a:ext cx="2370000" cy="725099"/>
          </a:xfrm>
          <a:prstGeom prst="rightArrow">
            <a:avLst>
              <a:gd name="adj1" fmla="val 50000"/>
              <a:gd name="adj2" fmla="val 50000"/>
            </a:avLst>
          </a:prstGeom>
          <a:solidFill>
            <a:schemeClr val="lt2"/>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rtl="0">
              <a:spcBef>
                <a:spcPts val="0"/>
              </a:spcBef>
              <a:buClr>
                <a:srgbClr val="000000"/>
              </a:buClr>
              <a:buFont typeface="Arial"/>
              <a:buNone/>
            </a:pPr>
            <a:endParaRPr/>
          </a:p>
        </p:txBody>
      </p:sp>
      <p:sp>
        <p:nvSpPr>
          <p:cNvPr id="336" name="Shape 336"/>
          <p:cNvSpPr txBox="1"/>
          <p:nvPr/>
        </p:nvSpPr>
        <p:spPr>
          <a:xfrm>
            <a:off x="3213137" y="2478150"/>
            <a:ext cx="1948800" cy="489899"/>
          </a:xfrm>
          <a:prstGeom prst="rect">
            <a:avLst/>
          </a:prstGeom>
          <a:noFill/>
          <a:ln>
            <a:noFill/>
          </a:ln>
        </p:spPr>
        <p:txBody>
          <a:bodyPr lIns="91425" tIns="91425" rIns="91425" bIns="91425" anchor="t" anchorCtr="0">
            <a:noAutofit/>
          </a:bodyPr>
          <a:lstStyle/>
          <a:p>
            <a:pPr lvl="0" rtl="0">
              <a:lnSpc>
                <a:spcPct val="115000"/>
              </a:lnSpc>
              <a:spcBef>
                <a:spcPts val="0"/>
              </a:spcBef>
              <a:spcAft>
                <a:spcPts val="1600"/>
              </a:spcAft>
              <a:buNone/>
            </a:pPr>
            <a:r>
              <a:rPr lang="en" sz="1800">
                <a:solidFill>
                  <a:schemeClr val="dk2"/>
                </a:solidFill>
              </a:rPr>
              <a:t>Global Outward</a:t>
            </a:r>
          </a:p>
          <a:p>
            <a:pPr lvl="0" rtl="0">
              <a:lnSpc>
                <a:spcPct val="115000"/>
              </a:lnSpc>
              <a:spcBef>
                <a:spcPts val="0"/>
              </a:spcBef>
              <a:spcAft>
                <a:spcPts val="1600"/>
              </a:spcAft>
              <a:buNone/>
            </a:pPr>
            <a:endParaRPr sz="1800">
              <a:solidFill>
                <a:schemeClr val="dk2"/>
              </a:solidFill>
            </a:endParaRPr>
          </a:p>
        </p:txBody>
      </p:sp>
      <p:pic>
        <p:nvPicPr>
          <p:cNvPr id="337" name="Shape 337"/>
          <p:cNvPicPr preferRelativeResize="0"/>
          <p:nvPr/>
        </p:nvPicPr>
        <p:blipFill>
          <a:blip r:embed="rId3">
            <a:alphaModFix/>
          </a:blip>
          <a:stretch>
            <a:fillRect/>
          </a:stretch>
        </p:blipFill>
        <p:spPr>
          <a:xfrm>
            <a:off x="994175" y="2015550"/>
            <a:ext cx="1754399" cy="2984875"/>
          </a:xfrm>
          <a:prstGeom prst="rect">
            <a:avLst/>
          </a:prstGeom>
          <a:noFill/>
          <a:ln>
            <a:noFill/>
          </a:ln>
        </p:spPr>
      </p:pic>
      <p:pic>
        <p:nvPicPr>
          <p:cNvPr id="338" name="Shape 338"/>
          <p:cNvPicPr preferRelativeResize="0"/>
          <p:nvPr/>
        </p:nvPicPr>
        <p:blipFill>
          <a:blip r:embed="rId4">
            <a:alphaModFix/>
          </a:blip>
          <a:stretch>
            <a:fillRect/>
          </a:stretch>
        </p:blipFill>
        <p:spPr>
          <a:xfrm>
            <a:off x="5874225" y="2161449"/>
            <a:ext cx="2238499" cy="2238499"/>
          </a:xfrm>
          <a:prstGeom prst="rect">
            <a:avLst/>
          </a:prstGeom>
          <a:noFill/>
          <a:ln>
            <a:noFill/>
          </a:ln>
        </p:spPr>
      </p:pic>
    </p:spTree>
  </p:cSld>
  <p:clrMapOvr>
    <a:masterClrMapping/>
  </p:clrMapOvr>
  <p:transition xmlns:p14="http://schemas.microsoft.com/office/powerpoint/2010/main" spd="slow">
    <p:cut/>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342"/>
        <p:cNvGrpSpPr/>
        <p:nvPr/>
      </p:nvGrpSpPr>
      <p:grpSpPr>
        <a:xfrm>
          <a:off x="0" y="0"/>
          <a:ext cx="0" cy="0"/>
          <a:chOff x="0" y="0"/>
          <a:chExt cx="0" cy="0"/>
        </a:xfrm>
      </p:grpSpPr>
      <p:sp>
        <p:nvSpPr>
          <p:cNvPr id="343" name="Shape 343"/>
          <p:cNvSpPr/>
          <p:nvPr/>
        </p:nvSpPr>
        <p:spPr>
          <a:xfrm>
            <a:off x="3387000" y="3112100"/>
            <a:ext cx="2370000" cy="725099"/>
          </a:xfrm>
          <a:prstGeom prst="leftArrow">
            <a:avLst>
              <a:gd name="adj1" fmla="val 50000"/>
              <a:gd name="adj2" fmla="val 50000"/>
            </a:avLst>
          </a:prstGeom>
          <a:solidFill>
            <a:schemeClr val="lt2"/>
          </a:solidFill>
          <a:ln w="19050" cap="flat" cmpd="sng">
            <a:solidFill>
              <a:srgbClr val="D9D9D9"/>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pic>
        <p:nvPicPr>
          <p:cNvPr id="344" name="Shape 344"/>
          <p:cNvPicPr preferRelativeResize="0"/>
          <p:nvPr/>
        </p:nvPicPr>
        <p:blipFill>
          <a:blip r:embed="rId3">
            <a:alphaModFix amt="21000"/>
          </a:blip>
          <a:stretch>
            <a:fillRect/>
          </a:stretch>
        </p:blipFill>
        <p:spPr>
          <a:xfrm>
            <a:off x="5874225" y="2009049"/>
            <a:ext cx="2238499" cy="2238499"/>
          </a:xfrm>
          <a:prstGeom prst="rect">
            <a:avLst/>
          </a:prstGeom>
          <a:noFill/>
          <a:ln>
            <a:noFill/>
          </a:ln>
        </p:spPr>
      </p:pic>
      <p:pic>
        <p:nvPicPr>
          <p:cNvPr id="345" name="Shape 345"/>
          <p:cNvPicPr preferRelativeResize="0"/>
          <p:nvPr/>
        </p:nvPicPr>
        <p:blipFill>
          <a:blip r:embed="rId4">
            <a:alphaModFix amt="39000"/>
          </a:blip>
          <a:stretch>
            <a:fillRect/>
          </a:stretch>
        </p:blipFill>
        <p:spPr>
          <a:xfrm>
            <a:off x="1871300" y="1779225"/>
            <a:ext cx="1754399" cy="2984875"/>
          </a:xfrm>
          <a:prstGeom prst="rect">
            <a:avLst/>
          </a:prstGeom>
          <a:noFill/>
          <a:ln>
            <a:noFill/>
          </a:ln>
        </p:spPr>
      </p:pic>
      <p:sp>
        <p:nvSpPr>
          <p:cNvPr id="346" name="Shape 346"/>
          <p:cNvSpPr/>
          <p:nvPr/>
        </p:nvSpPr>
        <p:spPr>
          <a:xfrm>
            <a:off x="311700" y="1035750"/>
            <a:ext cx="3520799" cy="568800"/>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lgn="ctr" rtl="0">
              <a:spcBef>
                <a:spcPts val="0"/>
              </a:spcBef>
              <a:buNone/>
            </a:pPr>
            <a:r>
              <a:rPr lang="en" b="1">
                <a:solidFill>
                  <a:srgbClr val="741B47"/>
                </a:solidFill>
              </a:rPr>
              <a:t>Condition &amp; Restriction </a:t>
            </a:r>
          </a:p>
          <a:p>
            <a:pPr lvl="0" algn="ctr" rtl="0">
              <a:spcBef>
                <a:spcPts val="0"/>
              </a:spcBef>
              <a:buNone/>
            </a:pPr>
            <a:r>
              <a:rPr lang="en" b="1">
                <a:solidFill>
                  <a:srgbClr val="741B47"/>
                </a:solidFill>
              </a:rPr>
              <a:t>(Global Inward)</a:t>
            </a:r>
          </a:p>
        </p:txBody>
      </p:sp>
      <p:sp>
        <p:nvSpPr>
          <p:cNvPr id="347" name="Shape 347"/>
          <p:cNvSpPr txBox="1">
            <a:spLocks noGrp="1"/>
          </p:cNvSpPr>
          <p:nvPr>
            <p:ph type="ctrTitle"/>
          </p:nvPr>
        </p:nvSpPr>
        <p:spPr>
          <a:xfrm>
            <a:off x="311700" y="297500"/>
            <a:ext cx="8520599" cy="535799"/>
          </a:xfrm>
          <a:prstGeom prst="rect">
            <a:avLst/>
          </a:prstGeom>
          <a:solidFill>
            <a:srgbClr val="C27BA0"/>
          </a:solidFill>
        </p:spPr>
        <p:txBody>
          <a:bodyPr lIns="91425" tIns="91425" rIns="91425" bIns="91425" anchor="t" anchorCtr="0">
            <a:noAutofit/>
          </a:bodyPr>
          <a:lstStyle/>
          <a:p>
            <a:pPr lvl="0" algn="ctr" rtl="0">
              <a:spcBef>
                <a:spcPts val="0"/>
              </a:spcBef>
              <a:buNone/>
            </a:pPr>
            <a:r>
              <a:rPr lang="en" sz="2400" b="1">
                <a:solidFill>
                  <a:schemeClr val="lt1"/>
                </a:solidFill>
              </a:rPr>
              <a:t>SWIFT </a:t>
            </a:r>
          </a:p>
        </p:txBody>
      </p:sp>
      <p:sp>
        <p:nvSpPr>
          <p:cNvPr id="348" name="Shape 348"/>
          <p:cNvSpPr txBox="1"/>
          <p:nvPr/>
        </p:nvSpPr>
        <p:spPr>
          <a:xfrm>
            <a:off x="389100" y="1551100"/>
            <a:ext cx="3443399" cy="3212999"/>
          </a:xfrm>
          <a:prstGeom prst="rect">
            <a:avLst/>
          </a:prstGeom>
          <a:noFill/>
          <a:ln>
            <a:noFill/>
          </a:ln>
        </p:spPr>
        <p:txBody>
          <a:bodyPr lIns="91425" tIns="91425" rIns="91425" bIns="91425" anchor="t" anchorCtr="0">
            <a:noAutofit/>
          </a:bodyPr>
          <a:lstStyle/>
          <a:p>
            <a:pPr marL="457200" lvl="0" indent="-228600" rtl="0">
              <a:lnSpc>
                <a:spcPct val="115000"/>
              </a:lnSpc>
              <a:spcBef>
                <a:spcPts val="0"/>
              </a:spcBef>
              <a:spcAft>
                <a:spcPts val="1600"/>
              </a:spcAft>
              <a:buClr>
                <a:schemeClr val="dk1"/>
              </a:buClr>
              <a:buChar char="●"/>
            </a:pPr>
            <a:r>
              <a:rPr lang="en">
                <a:solidFill>
                  <a:schemeClr val="dk1"/>
                </a:solidFill>
              </a:rPr>
              <a:t>Indicate “KASITHBK” every time when you want to receive an inward money transfer.</a:t>
            </a:r>
          </a:p>
          <a:p>
            <a:pPr lvl="0" rtl="0">
              <a:lnSpc>
                <a:spcPct val="115000"/>
              </a:lnSpc>
              <a:spcBef>
                <a:spcPts val="0"/>
              </a:spcBef>
              <a:spcAft>
                <a:spcPts val="1600"/>
              </a:spcAft>
              <a:buNone/>
            </a:pPr>
            <a:endParaRPr>
              <a:solidFill>
                <a:schemeClr val="dk1"/>
              </a:solidFill>
            </a:endParaRPr>
          </a:p>
          <a:p>
            <a:pPr marL="457200" lvl="0" indent="-228600" rtl="0">
              <a:lnSpc>
                <a:spcPct val="115000"/>
              </a:lnSpc>
              <a:spcBef>
                <a:spcPts val="0"/>
              </a:spcBef>
              <a:spcAft>
                <a:spcPts val="1600"/>
              </a:spcAft>
              <a:buClr>
                <a:schemeClr val="dk1"/>
              </a:buClr>
              <a:buSzPct val="100000"/>
            </a:pPr>
            <a:r>
              <a:rPr lang="en">
                <a:solidFill>
                  <a:schemeClr val="dk1"/>
                </a:solidFill>
              </a:rPr>
              <a:t>Fill out your personal information on the </a:t>
            </a:r>
            <a:r>
              <a:rPr lang="en">
                <a:solidFill>
                  <a:schemeClr val="dk1"/>
                </a:solidFill>
                <a:hlinkClick r:id="rId5"/>
              </a:rPr>
              <a:t>Global Inward Form</a:t>
            </a:r>
            <a:r>
              <a:rPr lang="en" sz="1800">
                <a:solidFill>
                  <a:schemeClr val="dk1"/>
                </a:solidFill>
              </a:rPr>
              <a:t> </a:t>
            </a:r>
          </a:p>
          <a:p>
            <a:pPr lvl="0" rtl="0">
              <a:lnSpc>
                <a:spcPct val="115000"/>
              </a:lnSpc>
              <a:spcBef>
                <a:spcPts val="0"/>
              </a:spcBef>
              <a:spcAft>
                <a:spcPts val="1600"/>
              </a:spcAft>
              <a:buNone/>
            </a:pPr>
            <a:endParaRPr sz="1800">
              <a:solidFill>
                <a:schemeClr val="dk1"/>
              </a:solidFill>
            </a:endParaRPr>
          </a:p>
          <a:p>
            <a:pPr marL="457200" lvl="0" indent="-317500" rtl="0">
              <a:lnSpc>
                <a:spcPct val="115000"/>
              </a:lnSpc>
              <a:spcBef>
                <a:spcPts val="0"/>
              </a:spcBef>
              <a:spcAft>
                <a:spcPts val="1600"/>
              </a:spcAft>
              <a:buClr>
                <a:schemeClr val="dk1"/>
              </a:buClr>
              <a:buSzPct val="100000"/>
              <a:buChar char="●"/>
            </a:pPr>
            <a:r>
              <a:rPr lang="en">
                <a:solidFill>
                  <a:schemeClr val="dk1"/>
                </a:solidFill>
              </a:rPr>
              <a:t>Indicate the destination of the inward remittance to your account</a:t>
            </a:r>
          </a:p>
        </p:txBody>
      </p:sp>
      <p:cxnSp>
        <p:nvCxnSpPr>
          <p:cNvPr id="349" name="Shape 349"/>
          <p:cNvCxnSpPr/>
          <p:nvPr/>
        </p:nvCxnSpPr>
        <p:spPr>
          <a:xfrm>
            <a:off x="4077375" y="1469725"/>
            <a:ext cx="0" cy="3342599"/>
          </a:xfrm>
          <a:prstGeom prst="straightConnector1">
            <a:avLst/>
          </a:prstGeom>
          <a:noFill/>
          <a:ln w="19050" cap="flat" cmpd="sng">
            <a:solidFill>
              <a:schemeClr val="dk2"/>
            </a:solidFill>
            <a:prstDash val="solid"/>
            <a:round/>
            <a:headEnd type="none" w="lg" len="lg"/>
            <a:tailEnd type="none" w="lg" len="lg"/>
          </a:ln>
        </p:spPr>
      </p:cxnSp>
      <p:sp>
        <p:nvSpPr>
          <p:cNvPr id="350" name="Shape 350"/>
          <p:cNvSpPr txBox="1"/>
          <p:nvPr/>
        </p:nvSpPr>
        <p:spPr>
          <a:xfrm>
            <a:off x="4466375" y="1210400"/>
            <a:ext cx="3818099" cy="535799"/>
          </a:xfrm>
          <a:prstGeom prst="rect">
            <a:avLst/>
          </a:prstGeom>
          <a:solidFill>
            <a:srgbClr val="FFFFFF"/>
          </a:solidFill>
          <a:ln>
            <a:noFill/>
          </a:ln>
        </p:spPr>
        <p:txBody>
          <a:bodyPr lIns="91425" tIns="91425" rIns="91425" bIns="91425" anchor="t" anchorCtr="0">
            <a:noAutofit/>
          </a:bodyPr>
          <a:lstStyle/>
          <a:p>
            <a:pPr lvl="0">
              <a:spcBef>
                <a:spcPts val="0"/>
              </a:spcBef>
              <a:buClr>
                <a:schemeClr val="dk1"/>
              </a:buClr>
              <a:buSzPct val="91666"/>
              <a:buFont typeface="Arial"/>
              <a:buNone/>
            </a:pPr>
            <a:r>
              <a:rPr lang="en" sz="1200" b="1">
                <a:solidFill>
                  <a:schemeClr val="dk1"/>
                </a:solidFill>
              </a:rPr>
              <a:t>For inward remittances of at least USD 50,000 or the equivalent in other currencies,</a:t>
            </a:r>
          </a:p>
        </p:txBody>
      </p:sp>
      <p:sp>
        <p:nvSpPr>
          <p:cNvPr id="351" name="Shape 351"/>
          <p:cNvSpPr txBox="1"/>
          <p:nvPr/>
        </p:nvSpPr>
        <p:spPr>
          <a:xfrm>
            <a:off x="4077375" y="1746200"/>
            <a:ext cx="4754700" cy="1365900"/>
          </a:xfrm>
          <a:prstGeom prst="rect">
            <a:avLst/>
          </a:prstGeom>
          <a:noFill/>
          <a:ln>
            <a:noFill/>
          </a:ln>
        </p:spPr>
        <p:txBody>
          <a:bodyPr lIns="91425" tIns="91425" rIns="91425" bIns="91425" anchor="t" anchorCtr="0">
            <a:noAutofit/>
          </a:bodyPr>
          <a:lstStyle/>
          <a:p>
            <a:pPr lvl="0" rtl="0">
              <a:spcBef>
                <a:spcPts val="0"/>
              </a:spcBef>
              <a:buNone/>
            </a:pPr>
            <a:endParaRPr sz="1200">
              <a:solidFill>
                <a:schemeClr val="dk1"/>
              </a:solidFill>
            </a:endParaRPr>
          </a:p>
          <a:p>
            <a:pPr lvl="0" rtl="0">
              <a:spcBef>
                <a:spcPts val="0"/>
              </a:spcBef>
              <a:buNone/>
            </a:pPr>
            <a:r>
              <a:rPr lang="en" sz="1200">
                <a:solidFill>
                  <a:schemeClr val="dk1"/>
                </a:solidFill>
              </a:rPr>
              <a:t>the recipient is required to submit the following documents:</a:t>
            </a:r>
          </a:p>
          <a:p>
            <a:pPr lvl="0" rtl="0">
              <a:spcBef>
                <a:spcPts val="0"/>
              </a:spcBef>
              <a:buClr>
                <a:schemeClr val="dk1"/>
              </a:buClr>
              <a:buFont typeface="Arial"/>
              <a:buNone/>
            </a:pPr>
            <a:endParaRPr sz="1200">
              <a:solidFill>
                <a:schemeClr val="dk1"/>
              </a:solidFill>
            </a:endParaRPr>
          </a:p>
          <a:p>
            <a:pPr marL="609600" lvl="0" indent="-228600" rtl="0">
              <a:spcBef>
                <a:spcPts val="0"/>
              </a:spcBef>
              <a:buClr>
                <a:schemeClr val="dk1"/>
              </a:buClr>
              <a:buSzPct val="100000"/>
            </a:pPr>
            <a:r>
              <a:rPr lang="en" sz="1200">
                <a:solidFill>
                  <a:schemeClr val="dk1"/>
                </a:solidFill>
              </a:rPr>
              <a:t> Foreign Exchange Transaction form </a:t>
            </a:r>
          </a:p>
          <a:p>
            <a:pPr lvl="0" rtl="0">
              <a:spcBef>
                <a:spcPts val="0"/>
              </a:spcBef>
              <a:buNone/>
            </a:pPr>
            <a:endParaRPr sz="1200">
              <a:solidFill>
                <a:schemeClr val="dk1"/>
              </a:solidFill>
            </a:endParaRPr>
          </a:p>
          <a:p>
            <a:pPr marL="609600" lvl="0" indent="-228600" rtl="0">
              <a:spcBef>
                <a:spcPts val="0"/>
              </a:spcBef>
              <a:buClr>
                <a:schemeClr val="dk1"/>
              </a:buClr>
              <a:buSzPct val="100000"/>
            </a:pPr>
            <a:r>
              <a:rPr lang="en" sz="1200">
                <a:solidFill>
                  <a:schemeClr val="dk1"/>
                </a:solidFill>
              </a:rPr>
              <a:t>Other relevant documents depending on the purpose of the funds transfer</a:t>
            </a:r>
          </a:p>
          <a:p>
            <a:pPr>
              <a:spcBef>
                <a:spcPts val="0"/>
              </a:spcBef>
              <a:buNone/>
            </a:pPr>
            <a:endParaRPr sz="1200"/>
          </a:p>
        </p:txBody>
      </p:sp>
      <p:sp>
        <p:nvSpPr>
          <p:cNvPr id="352" name="Shape 352"/>
          <p:cNvSpPr txBox="1"/>
          <p:nvPr/>
        </p:nvSpPr>
        <p:spPr>
          <a:xfrm>
            <a:off x="4466375" y="3340700"/>
            <a:ext cx="3818099" cy="535799"/>
          </a:xfrm>
          <a:prstGeom prst="rect">
            <a:avLst/>
          </a:prstGeom>
          <a:solidFill>
            <a:srgbClr val="FFFFFF"/>
          </a:solidFill>
          <a:ln>
            <a:noFill/>
          </a:ln>
        </p:spPr>
        <p:txBody>
          <a:bodyPr lIns="91425" tIns="91425" rIns="91425" bIns="91425" anchor="t" anchorCtr="0">
            <a:noAutofit/>
          </a:bodyPr>
          <a:lstStyle/>
          <a:p>
            <a:pPr lvl="0" rtl="0">
              <a:spcBef>
                <a:spcPts val="0"/>
              </a:spcBef>
              <a:buNone/>
            </a:pPr>
            <a:r>
              <a:rPr lang="en" sz="1200" b="1">
                <a:solidFill>
                  <a:schemeClr val="dk1"/>
                </a:solidFill>
              </a:rPr>
              <a:t>For foreign currencies less than USD20,000, or the equivalent in other currencies</a:t>
            </a:r>
            <a:r>
              <a:rPr lang="en" sz="1200">
                <a:solidFill>
                  <a:schemeClr val="dk1"/>
                </a:solidFill>
              </a:rPr>
              <a:t>, </a:t>
            </a:r>
          </a:p>
        </p:txBody>
      </p:sp>
      <p:sp>
        <p:nvSpPr>
          <p:cNvPr id="353" name="Shape 353"/>
          <p:cNvSpPr txBox="1"/>
          <p:nvPr/>
        </p:nvSpPr>
        <p:spPr>
          <a:xfrm>
            <a:off x="4293500" y="3746125"/>
            <a:ext cx="4538699" cy="1195800"/>
          </a:xfrm>
          <a:prstGeom prst="rect">
            <a:avLst/>
          </a:prstGeom>
          <a:noFill/>
          <a:ln>
            <a:noFill/>
          </a:ln>
        </p:spPr>
        <p:txBody>
          <a:bodyPr lIns="91425" tIns="91425" rIns="91425" bIns="91425" anchor="t" anchorCtr="0">
            <a:noAutofit/>
          </a:bodyPr>
          <a:lstStyle/>
          <a:p>
            <a:pPr lvl="0" rtl="0">
              <a:spcBef>
                <a:spcPts val="0"/>
              </a:spcBef>
              <a:buNone/>
            </a:pPr>
            <a:endParaRPr sz="1200">
              <a:solidFill>
                <a:schemeClr val="dk1"/>
              </a:solidFill>
            </a:endParaRPr>
          </a:p>
          <a:p>
            <a:pPr lvl="0" rtl="0">
              <a:spcBef>
                <a:spcPts val="0"/>
              </a:spcBef>
              <a:buNone/>
            </a:pPr>
            <a:endParaRPr sz="1200">
              <a:solidFill>
                <a:schemeClr val="dk1"/>
              </a:solidFill>
            </a:endParaRPr>
          </a:p>
          <a:p>
            <a:pPr lvl="0" rtl="0">
              <a:spcBef>
                <a:spcPts val="0"/>
              </a:spcBef>
              <a:buClr>
                <a:schemeClr val="dk1"/>
              </a:buClr>
              <a:buSzPct val="91666"/>
              <a:buFont typeface="Arial"/>
              <a:buNone/>
            </a:pPr>
            <a:r>
              <a:rPr lang="en" sz="1200">
                <a:solidFill>
                  <a:schemeClr val="dk1"/>
                </a:solidFill>
              </a:rPr>
              <a:t>the Bank shall reserve the right to credit the funds immediately without prior notice.</a:t>
            </a:r>
          </a:p>
          <a:p>
            <a:pPr>
              <a:spcBef>
                <a:spcPts val="0"/>
              </a:spcBef>
              <a:buNone/>
            </a:pPr>
            <a:endParaRPr/>
          </a:p>
        </p:txBody>
      </p:sp>
    </p:spTree>
  </p:cSld>
  <p:clrMapOvr>
    <a:masterClrMapping/>
  </p:clrMapOvr>
  <p:transition xmlns:p14="http://schemas.microsoft.com/office/powerpoint/2010/main" spd="slow">
    <p:cut/>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357"/>
        <p:cNvGrpSpPr/>
        <p:nvPr/>
      </p:nvGrpSpPr>
      <p:grpSpPr>
        <a:xfrm>
          <a:off x="0" y="0"/>
          <a:ext cx="0" cy="0"/>
          <a:chOff x="0" y="0"/>
          <a:chExt cx="0" cy="0"/>
        </a:xfrm>
      </p:grpSpPr>
      <p:pic>
        <p:nvPicPr>
          <p:cNvPr id="358" name="Shape 358"/>
          <p:cNvPicPr preferRelativeResize="0"/>
          <p:nvPr/>
        </p:nvPicPr>
        <p:blipFill>
          <a:blip r:embed="rId3">
            <a:alphaModFix amt="43000"/>
          </a:blip>
          <a:stretch>
            <a:fillRect/>
          </a:stretch>
        </p:blipFill>
        <p:spPr>
          <a:xfrm>
            <a:off x="1805775" y="1746012"/>
            <a:ext cx="1754399" cy="2984875"/>
          </a:xfrm>
          <a:prstGeom prst="rect">
            <a:avLst/>
          </a:prstGeom>
          <a:noFill/>
          <a:ln>
            <a:noFill/>
          </a:ln>
        </p:spPr>
      </p:pic>
      <p:sp>
        <p:nvSpPr>
          <p:cNvPr id="359" name="Shape 359"/>
          <p:cNvSpPr/>
          <p:nvPr/>
        </p:nvSpPr>
        <p:spPr>
          <a:xfrm>
            <a:off x="3173175" y="3048200"/>
            <a:ext cx="2370000" cy="725099"/>
          </a:xfrm>
          <a:prstGeom prst="rightArrow">
            <a:avLst>
              <a:gd name="adj1" fmla="val 50000"/>
              <a:gd name="adj2" fmla="val 50000"/>
            </a:avLst>
          </a:prstGeom>
          <a:solidFill>
            <a:schemeClr val="lt2"/>
          </a:solidFill>
          <a:ln w="19050" cap="flat" cmpd="sng">
            <a:solidFill>
              <a:srgbClr val="D9D9D9"/>
            </a:solidFill>
            <a:prstDash val="solid"/>
            <a:round/>
            <a:headEnd type="none" w="med" len="med"/>
            <a:tailEnd type="none" w="med" len="med"/>
          </a:ln>
        </p:spPr>
        <p:txBody>
          <a:bodyPr lIns="91425" tIns="91425" rIns="91425" bIns="91425" anchor="ctr" anchorCtr="0">
            <a:noAutofit/>
          </a:bodyPr>
          <a:lstStyle/>
          <a:p>
            <a:pPr lvl="0" rtl="0">
              <a:spcBef>
                <a:spcPts val="0"/>
              </a:spcBef>
              <a:buClr>
                <a:srgbClr val="000000"/>
              </a:buClr>
              <a:buFont typeface="Arial"/>
              <a:buNone/>
            </a:pPr>
            <a:endParaRPr/>
          </a:p>
        </p:txBody>
      </p:sp>
      <p:sp>
        <p:nvSpPr>
          <p:cNvPr id="360" name="Shape 360"/>
          <p:cNvSpPr txBox="1">
            <a:spLocks noGrp="1"/>
          </p:cNvSpPr>
          <p:nvPr>
            <p:ph type="ctrTitle"/>
          </p:nvPr>
        </p:nvSpPr>
        <p:spPr>
          <a:xfrm>
            <a:off x="311700" y="297500"/>
            <a:ext cx="8520599" cy="535799"/>
          </a:xfrm>
          <a:prstGeom prst="rect">
            <a:avLst/>
          </a:prstGeom>
          <a:solidFill>
            <a:srgbClr val="C27BA0"/>
          </a:solidFill>
        </p:spPr>
        <p:txBody>
          <a:bodyPr lIns="91425" tIns="91425" rIns="91425" bIns="91425" anchor="t" anchorCtr="0">
            <a:noAutofit/>
          </a:bodyPr>
          <a:lstStyle/>
          <a:p>
            <a:pPr lvl="0" algn="ctr" rtl="0">
              <a:spcBef>
                <a:spcPts val="0"/>
              </a:spcBef>
              <a:buNone/>
            </a:pPr>
            <a:r>
              <a:rPr lang="en" sz="2400" b="1">
                <a:solidFill>
                  <a:schemeClr val="lt1"/>
                </a:solidFill>
              </a:rPr>
              <a:t>SWIFT </a:t>
            </a:r>
          </a:p>
        </p:txBody>
      </p:sp>
      <p:sp>
        <p:nvSpPr>
          <p:cNvPr id="361" name="Shape 361"/>
          <p:cNvSpPr/>
          <p:nvPr/>
        </p:nvSpPr>
        <p:spPr>
          <a:xfrm>
            <a:off x="311700" y="985200"/>
            <a:ext cx="3444600" cy="586500"/>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b="1">
                <a:solidFill>
                  <a:srgbClr val="741B47"/>
                </a:solidFill>
              </a:rPr>
              <a:t>Condition &amp; Restriction </a:t>
            </a:r>
          </a:p>
          <a:p>
            <a:pPr lvl="0" algn="ctr" rtl="0">
              <a:spcBef>
                <a:spcPts val="0"/>
              </a:spcBef>
              <a:buNone/>
            </a:pPr>
            <a:r>
              <a:rPr lang="en" b="1">
                <a:solidFill>
                  <a:srgbClr val="741B47"/>
                </a:solidFill>
              </a:rPr>
              <a:t>(Global Outward)</a:t>
            </a:r>
          </a:p>
        </p:txBody>
      </p:sp>
      <p:sp>
        <p:nvSpPr>
          <p:cNvPr id="362" name="Shape 362"/>
          <p:cNvSpPr txBox="1"/>
          <p:nvPr/>
        </p:nvSpPr>
        <p:spPr>
          <a:xfrm>
            <a:off x="331425" y="1541775"/>
            <a:ext cx="3673799" cy="3527099"/>
          </a:xfrm>
          <a:prstGeom prst="rect">
            <a:avLst/>
          </a:prstGeom>
          <a:noFill/>
          <a:ln>
            <a:noFill/>
          </a:ln>
        </p:spPr>
        <p:txBody>
          <a:bodyPr lIns="91425" tIns="91425" rIns="91425" bIns="91425" anchor="t" anchorCtr="0">
            <a:noAutofit/>
          </a:bodyPr>
          <a:lstStyle/>
          <a:p>
            <a:pPr marL="457200" lvl="0" indent="-228600" rtl="0">
              <a:lnSpc>
                <a:spcPct val="115000"/>
              </a:lnSpc>
              <a:spcBef>
                <a:spcPts val="0"/>
              </a:spcBef>
              <a:spcAft>
                <a:spcPts val="1600"/>
              </a:spcAft>
              <a:buClr>
                <a:schemeClr val="dk1"/>
              </a:buClr>
              <a:buSzPct val="100000"/>
            </a:pPr>
            <a:r>
              <a:rPr lang="en" sz="1200">
                <a:solidFill>
                  <a:schemeClr val="dk1"/>
                </a:solidFill>
              </a:rPr>
              <a:t>Submit a global outward application with the required documents.</a:t>
            </a:r>
          </a:p>
          <a:p>
            <a:pPr lvl="0" rtl="0">
              <a:lnSpc>
                <a:spcPct val="115000"/>
              </a:lnSpc>
              <a:spcBef>
                <a:spcPts val="0"/>
              </a:spcBef>
              <a:spcAft>
                <a:spcPts val="1600"/>
              </a:spcAft>
              <a:buNone/>
            </a:pPr>
            <a:endParaRPr sz="1200">
              <a:solidFill>
                <a:schemeClr val="dk1"/>
              </a:solidFill>
            </a:endParaRPr>
          </a:p>
          <a:p>
            <a:pPr marL="457200" lvl="0" indent="-228600" rtl="0">
              <a:lnSpc>
                <a:spcPct val="115000"/>
              </a:lnSpc>
              <a:spcBef>
                <a:spcPts val="0"/>
              </a:spcBef>
              <a:spcAft>
                <a:spcPts val="1600"/>
              </a:spcAft>
              <a:buClr>
                <a:schemeClr val="dk1"/>
              </a:buClr>
              <a:buSzPct val="100000"/>
            </a:pPr>
            <a:r>
              <a:rPr lang="en" sz="1200">
                <a:solidFill>
                  <a:schemeClr val="dk1"/>
                </a:solidFill>
              </a:rPr>
              <a:t>Some types of Global Outward funds transfers require approval from the BOT before being sent abroad.</a:t>
            </a:r>
          </a:p>
          <a:p>
            <a:pPr lvl="0" rtl="0">
              <a:lnSpc>
                <a:spcPct val="115000"/>
              </a:lnSpc>
              <a:spcBef>
                <a:spcPts val="0"/>
              </a:spcBef>
              <a:spcAft>
                <a:spcPts val="1600"/>
              </a:spcAft>
              <a:buNone/>
            </a:pPr>
            <a:endParaRPr sz="1200">
              <a:solidFill>
                <a:schemeClr val="dk1"/>
              </a:solidFill>
            </a:endParaRPr>
          </a:p>
          <a:p>
            <a:pPr marL="457200" lvl="0" indent="-228600" rtl="0">
              <a:lnSpc>
                <a:spcPct val="115000"/>
              </a:lnSpc>
              <a:spcBef>
                <a:spcPts val="0"/>
              </a:spcBef>
              <a:spcAft>
                <a:spcPts val="1600"/>
              </a:spcAft>
              <a:buClr>
                <a:schemeClr val="dk1"/>
              </a:buClr>
              <a:buSzPct val="100000"/>
            </a:pPr>
            <a:r>
              <a:rPr lang="en" sz="1200">
                <a:solidFill>
                  <a:schemeClr val="dk1"/>
                </a:solidFill>
              </a:rPr>
              <a:t>For the conversion of Baht into other foreign currencies, Bank will apply the spot or forward rate. </a:t>
            </a:r>
          </a:p>
          <a:p>
            <a:pPr lvl="0" rtl="0">
              <a:lnSpc>
                <a:spcPct val="115000"/>
              </a:lnSpc>
              <a:spcBef>
                <a:spcPts val="0"/>
              </a:spcBef>
              <a:spcAft>
                <a:spcPts val="1600"/>
              </a:spcAft>
              <a:buNone/>
            </a:pPr>
            <a:endParaRPr/>
          </a:p>
        </p:txBody>
      </p:sp>
      <p:cxnSp>
        <p:nvCxnSpPr>
          <p:cNvPr id="363" name="Shape 363"/>
          <p:cNvCxnSpPr/>
          <p:nvPr/>
        </p:nvCxnSpPr>
        <p:spPr>
          <a:xfrm>
            <a:off x="4445900" y="1354475"/>
            <a:ext cx="0" cy="3587399"/>
          </a:xfrm>
          <a:prstGeom prst="straightConnector1">
            <a:avLst/>
          </a:prstGeom>
          <a:noFill/>
          <a:ln w="19050" cap="flat" cmpd="sng">
            <a:solidFill>
              <a:schemeClr val="dk2"/>
            </a:solidFill>
            <a:prstDash val="solid"/>
            <a:round/>
            <a:headEnd type="none" w="lg" len="lg"/>
            <a:tailEnd type="none" w="lg" len="lg"/>
          </a:ln>
        </p:spPr>
      </p:cxnSp>
      <p:sp>
        <p:nvSpPr>
          <p:cNvPr id="364" name="Shape 364"/>
          <p:cNvSpPr txBox="1"/>
          <p:nvPr/>
        </p:nvSpPr>
        <p:spPr>
          <a:xfrm>
            <a:off x="4581700" y="624250"/>
            <a:ext cx="4011899" cy="2565299"/>
          </a:xfrm>
          <a:prstGeom prst="rect">
            <a:avLst/>
          </a:prstGeom>
          <a:noFill/>
          <a:ln>
            <a:noFill/>
          </a:ln>
        </p:spPr>
        <p:txBody>
          <a:bodyPr lIns="91425" tIns="91425" rIns="91425" bIns="91425" anchor="t" anchorCtr="0">
            <a:noAutofit/>
          </a:bodyPr>
          <a:lstStyle/>
          <a:p>
            <a:pPr lvl="0" rtl="0">
              <a:lnSpc>
                <a:spcPct val="100000"/>
              </a:lnSpc>
              <a:spcBef>
                <a:spcPts val="0"/>
              </a:spcBef>
              <a:spcAft>
                <a:spcPts val="1600"/>
              </a:spcAft>
              <a:buNone/>
            </a:pPr>
            <a:endParaRPr sz="1200">
              <a:solidFill>
                <a:schemeClr val="dk1"/>
              </a:solidFill>
            </a:endParaRPr>
          </a:p>
          <a:p>
            <a:pPr lvl="0" rtl="0">
              <a:lnSpc>
                <a:spcPct val="100000"/>
              </a:lnSpc>
              <a:spcBef>
                <a:spcPts val="0"/>
              </a:spcBef>
              <a:spcAft>
                <a:spcPts val="1600"/>
              </a:spcAft>
              <a:buNone/>
            </a:pPr>
            <a:endParaRPr sz="1200">
              <a:solidFill>
                <a:schemeClr val="dk1"/>
              </a:solidFill>
            </a:endParaRPr>
          </a:p>
          <a:p>
            <a:pPr marL="457200" lvl="0" indent="-228600" rtl="0">
              <a:lnSpc>
                <a:spcPct val="100000"/>
              </a:lnSpc>
              <a:spcBef>
                <a:spcPts val="0"/>
              </a:spcBef>
              <a:spcAft>
                <a:spcPts val="1600"/>
              </a:spcAft>
              <a:buClr>
                <a:schemeClr val="dk1"/>
              </a:buClr>
              <a:buSzPct val="100000"/>
            </a:pPr>
            <a:r>
              <a:rPr lang="en" sz="1200">
                <a:solidFill>
                  <a:schemeClr val="dk1"/>
                </a:solidFill>
              </a:rPr>
              <a:t>The sender may correct or cancels a transfer instruction erroneously sent, but the sender shall be responsible for telecommunication fees and/or other relevant expenses.</a:t>
            </a:r>
          </a:p>
          <a:p>
            <a:pPr lvl="0" rtl="0">
              <a:lnSpc>
                <a:spcPct val="100000"/>
              </a:lnSpc>
              <a:spcBef>
                <a:spcPts val="0"/>
              </a:spcBef>
              <a:spcAft>
                <a:spcPts val="1600"/>
              </a:spcAft>
              <a:buNone/>
            </a:pPr>
            <a:endParaRPr sz="1200">
              <a:solidFill>
                <a:schemeClr val="dk1"/>
              </a:solidFill>
            </a:endParaRPr>
          </a:p>
          <a:p>
            <a:pPr marL="457200" lvl="0" indent="-228600" rtl="0">
              <a:lnSpc>
                <a:spcPct val="100000"/>
              </a:lnSpc>
              <a:spcBef>
                <a:spcPts val="0"/>
              </a:spcBef>
              <a:spcAft>
                <a:spcPts val="1600"/>
              </a:spcAft>
              <a:buClr>
                <a:schemeClr val="dk1"/>
              </a:buClr>
              <a:buSzPct val="100000"/>
            </a:pPr>
            <a:r>
              <a:rPr lang="en" sz="1200">
                <a:solidFill>
                  <a:schemeClr val="dk1"/>
                </a:solidFill>
              </a:rPr>
              <a:t>The time required for a funds transfer differs with the time zone being transferred to and the business hours of commercial banks in each country.</a:t>
            </a:r>
          </a:p>
        </p:txBody>
      </p:sp>
      <p:pic>
        <p:nvPicPr>
          <p:cNvPr id="365" name="Shape 365"/>
          <p:cNvPicPr preferRelativeResize="0"/>
          <p:nvPr/>
        </p:nvPicPr>
        <p:blipFill>
          <a:blip r:embed="rId4">
            <a:alphaModFix amt="21000"/>
          </a:blip>
          <a:stretch>
            <a:fillRect/>
          </a:stretch>
        </p:blipFill>
        <p:spPr>
          <a:xfrm>
            <a:off x="5874225" y="2009049"/>
            <a:ext cx="2238499" cy="2238499"/>
          </a:xfrm>
          <a:prstGeom prst="rect">
            <a:avLst/>
          </a:prstGeom>
          <a:noFill/>
          <a:ln>
            <a:noFill/>
          </a:ln>
        </p:spPr>
      </p:pic>
      <p:sp>
        <p:nvSpPr>
          <p:cNvPr id="366" name="Shape 366"/>
          <p:cNvSpPr txBox="1"/>
          <p:nvPr/>
        </p:nvSpPr>
        <p:spPr>
          <a:xfrm>
            <a:off x="4775500" y="3773300"/>
            <a:ext cx="3818099" cy="535799"/>
          </a:xfrm>
          <a:prstGeom prst="rect">
            <a:avLst/>
          </a:prstGeom>
          <a:solidFill>
            <a:srgbClr val="FFFFFF"/>
          </a:solidFill>
          <a:ln>
            <a:noFill/>
          </a:ln>
        </p:spPr>
        <p:txBody>
          <a:bodyPr lIns="91425" tIns="91425" rIns="91425" bIns="91425" anchor="t" anchorCtr="0">
            <a:noAutofit/>
          </a:bodyPr>
          <a:lstStyle/>
          <a:p>
            <a:pPr lvl="0" rtl="0">
              <a:spcBef>
                <a:spcPts val="0"/>
              </a:spcBef>
              <a:buClr>
                <a:schemeClr val="dk1"/>
              </a:buClr>
              <a:buSzPct val="91666"/>
              <a:buFont typeface="Arial"/>
              <a:buNone/>
            </a:pPr>
            <a:r>
              <a:rPr lang="en" sz="1200" b="1">
                <a:solidFill>
                  <a:schemeClr val="dk1"/>
                </a:solidFill>
              </a:rPr>
              <a:t>For outward remittances of at least USD 50,000 or the equivalent in other currencies,</a:t>
            </a:r>
          </a:p>
        </p:txBody>
      </p:sp>
      <p:sp>
        <p:nvSpPr>
          <p:cNvPr id="367" name="Shape 367"/>
          <p:cNvSpPr txBox="1"/>
          <p:nvPr/>
        </p:nvSpPr>
        <p:spPr>
          <a:xfrm>
            <a:off x="4775500" y="3679150"/>
            <a:ext cx="4098000" cy="1935899"/>
          </a:xfrm>
          <a:prstGeom prst="rect">
            <a:avLst/>
          </a:prstGeom>
          <a:noFill/>
          <a:ln>
            <a:noFill/>
          </a:ln>
        </p:spPr>
        <p:txBody>
          <a:bodyPr lIns="91425" tIns="91425" rIns="91425" bIns="91425" anchor="ctr" anchorCtr="0">
            <a:noAutofit/>
          </a:bodyPr>
          <a:lstStyle/>
          <a:p>
            <a:pPr lvl="0" rtl="0">
              <a:spcBef>
                <a:spcPts val="0"/>
              </a:spcBef>
              <a:spcAft>
                <a:spcPts val="1600"/>
              </a:spcAft>
              <a:buNone/>
            </a:pPr>
            <a:r>
              <a:rPr lang="en" sz="1200">
                <a:solidFill>
                  <a:schemeClr val="dk1"/>
                </a:solidFill>
              </a:rPr>
              <a:t>the recipient is required to submit a Foreign Exchange Transaction form.</a:t>
            </a:r>
          </a:p>
        </p:txBody>
      </p:sp>
    </p:spTree>
  </p:cSld>
  <p:clrMapOvr>
    <a:masterClrMapping/>
  </p:clrMapOvr>
  <p:transition xmlns:p14="http://schemas.microsoft.com/office/powerpoint/2010/main" spd="slow">
    <p:cut/>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371"/>
        <p:cNvGrpSpPr/>
        <p:nvPr/>
      </p:nvGrpSpPr>
      <p:grpSpPr>
        <a:xfrm>
          <a:off x="0" y="0"/>
          <a:ext cx="0" cy="0"/>
          <a:chOff x="0" y="0"/>
          <a:chExt cx="0" cy="0"/>
        </a:xfrm>
      </p:grpSpPr>
      <p:sp>
        <p:nvSpPr>
          <p:cNvPr id="372" name="Shape 372"/>
          <p:cNvSpPr/>
          <p:nvPr/>
        </p:nvSpPr>
        <p:spPr>
          <a:xfrm>
            <a:off x="4946800" y="2921425"/>
            <a:ext cx="3880200" cy="1928699"/>
          </a:xfrm>
          <a:prstGeom prst="roundRect">
            <a:avLst>
              <a:gd name="adj" fmla="val 16667"/>
            </a:avLst>
          </a:prstGeom>
          <a:solidFill>
            <a:srgbClr val="FCE5CD"/>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rtl="0">
              <a:spcBef>
                <a:spcPts val="0"/>
              </a:spcBef>
              <a:buNone/>
            </a:pPr>
            <a:endParaRPr/>
          </a:p>
        </p:txBody>
      </p:sp>
      <p:sp>
        <p:nvSpPr>
          <p:cNvPr id="373" name="Shape 373"/>
          <p:cNvSpPr/>
          <p:nvPr/>
        </p:nvSpPr>
        <p:spPr>
          <a:xfrm>
            <a:off x="335625" y="2921425"/>
            <a:ext cx="3880200" cy="1928699"/>
          </a:xfrm>
          <a:prstGeom prst="roundRect">
            <a:avLst>
              <a:gd name="adj" fmla="val 16667"/>
            </a:avLst>
          </a:prstGeom>
          <a:solidFill>
            <a:srgbClr val="FCE5CD"/>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
        <p:nvSpPr>
          <p:cNvPr id="374" name="Shape 374"/>
          <p:cNvSpPr txBox="1">
            <a:spLocks noGrp="1"/>
          </p:cNvSpPr>
          <p:nvPr>
            <p:ph type="ctrTitle"/>
          </p:nvPr>
        </p:nvSpPr>
        <p:spPr>
          <a:xfrm>
            <a:off x="328750" y="267025"/>
            <a:ext cx="8520599" cy="535799"/>
          </a:xfrm>
          <a:prstGeom prst="rect">
            <a:avLst/>
          </a:prstGeom>
          <a:solidFill>
            <a:srgbClr val="C27BA0"/>
          </a:solidFill>
        </p:spPr>
        <p:txBody>
          <a:bodyPr lIns="91425" tIns="91425" rIns="91425" bIns="91425" anchor="t" anchorCtr="0">
            <a:noAutofit/>
          </a:bodyPr>
          <a:lstStyle/>
          <a:p>
            <a:pPr lvl="0" algn="ctr" rtl="0">
              <a:spcBef>
                <a:spcPts val="0"/>
              </a:spcBef>
              <a:buNone/>
            </a:pPr>
            <a:r>
              <a:rPr lang="en" sz="2400" b="1">
                <a:solidFill>
                  <a:schemeClr val="lt1"/>
                </a:solidFill>
              </a:rPr>
              <a:t>SWIFT </a:t>
            </a:r>
          </a:p>
        </p:txBody>
      </p:sp>
      <p:sp>
        <p:nvSpPr>
          <p:cNvPr id="375" name="Shape 375"/>
          <p:cNvSpPr txBox="1"/>
          <p:nvPr/>
        </p:nvSpPr>
        <p:spPr>
          <a:xfrm>
            <a:off x="4946800" y="1457425"/>
            <a:ext cx="3648900" cy="1431899"/>
          </a:xfrm>
          <a:prstGeom prst="rect">
            <a:avLst/>
          </a:prstGeom>
          <a:noFill/>
          <a:ln>
            <a:noFill/>
          </a:ln>
        </p:spPr>
        <p:txBody>
          <a:bodyPr lIns="91425" tIns="91425" rIns="91425" bIns="91425" anchor="ctr" anchorCtr="0">
            <a:noAutofit/>
          </a:bodyPr>
          <a:lstStyle/>
          <a:p>
            <a:pPr lvl="0" rtl="0">
              <a:lnSpc>
                <a:spcPct val="115000"/>
              </a:lnSpc>
              <a:spcBef>
                <a:spcPts val="0"/>
              </a:spcBef>
              <a:spcAft>
                <a:spcPts val="1600"/>
              </a:spcAft>
              <a:buNone/>
            </a:pPr>
            <a:r>
              <a:rPr lang="en" sz="1800">
                <a:solidFill>
                  <a:schemeClr val="dk2"/>
                </a:solidFill>
              </a:rPr>
              <a:t>Charge Our</a:t>
            </a:r>
            <a:r>
              <a:rPr lang="en" sz="1050">
                <a:solidFill>
                  <a:srgbClr val="222222"/>
                </a:solidFill>
              </a:rPr>
              <a:t> </a:t>
            </a:r>
          </a:p>
          <a:p>
            <a:pPr lvl="0" indent="457200" rtl="0">
              <a:lnSpc>
                <a:spcPct val="115000"/>
              </a:lnSpc>
              <a:spcBef>
                <a:spcPts val="0"/>
              </a:spcBef>
              <a:spcAft>
                <a:spcPts val="1600"/>
              </a:spcAft>
              <a:buNone/>
            </a:pPr>
            <a:r>
              <a:rPr lang="en" i="1">
                <a:solidFill>
                  <a:schemeClr val="dk2"/>
                </a:solidFill>
              </a:rPr>
              <a:t>“</a:t>
            </a:r>
            <a:r>
              <a:rPr lang="en" i="1">
                <a:solidFill>
                  <a:srgbClr val="222222"/>
                </a:solidFill>
              </a:rPr>
              <a:t>You pay all transfer charges, we receive full amount you send”</a:t>
            </a:r>
          </a:p>
        </p:txBody>
      </p:sp>
      <p:sp>
        <p:nvSpPr>
          <p:cNvPr id="376" name="Shape 376"/>
          <p:cNvSpPr txBox="1"/>
          <p:nvPr/>
        </p:nvSpPr>
        <p:spPr>
          <a:xfrm>
            <a:off x="403475" y="1594200"/>
            <a:ext cx="3784800" cy="1431899"/>
          </a:xfrm>
          <a:prstGeom prst="rect">
            <a:avLst/>
          </a:prstGeom>
          <a:noFill/>
          <a:ln>
            <a:noFill/>
          </a:ln>
        </p:spPr>
        <p:txBody>
          <a:bodyPr lIns="91425" tIns="91425" rIns="91425" bIns="91425" anchor="ctr" anchorCtr="0">
            <a:noAutofit/>
          </a:bodyPr>
          <a:lstStyle/>
          <a:p>
            <a:pPr lvl="0" rtl="0">
              <a:lnSpc>
                <a:spcPct val="115000"/>
              </a:lnSpc>
              <a:spcBef>
                <a:spcPts val="0"/>
              </a:spcBef>
              <a:spcAft>
                <a:spcPts val="1600"/>
              </a:spcAft>
              <a:buNone/>
            </a:pPr>
            <a:r>
              <a:rPr lang="en" sz="1800">
                <a:solidFill>
                  <a:schemeClr val="dk2"/>
                </a:solidFill>
              </a:rPr>
              <a:t>Charge Ben</a:t>
            </a:r>
          </a:p>
          <a:p>
            <a:pPr lvl="0" indent="457200" rtl="0">
              <a:lnSpc>
                <a:spcPct val="115000"/>
              </a:lnSpc>
              <a:spcBef>
                <a:spcPts val="0"/>
              </a:spcBef>
              <a:spcAft>
                <a:spcPts val="1600"/>
              </a:spcAft>
              <a:buNone/>
            </a:pPr>
            <a:r>
              <a:rPr lang="en" i="1">
                <a:solidFill>
                  <a:srgbClr val="222222"/>
                </a:solidFill>
              </a:rPr>
              <a:t>“You do not pay any charge, we receive your payment minus all transfer charges</a:t>
            </a:r>
            <a:r>
              <a:rPr lang="en" i="1">
                <a:solidFill>
                  <a:schemeClr val="dk2"/>
                </a:solidFill>
              </a:rPr>
              <a:t>”</a:t>
            </a:r>
          </a:p>
        </p:txBody>
      </p:sp>
      <p:sp>
        <p:nvSpPr>
          <p:cNvPr id="377" name="Shape 377"/>
          <p:cNvSpPr/>
          <p:nvPr/>
        </p:nvSpPr>
        <p:spPr>
          <a:xfrm>
            <a:off x="325094" y="1035750"/>
            <a:ext cx="3179700" cy="312899"/>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b="1">
                <a:solidFill>
                  <a:srgbClr val="741B47"/>
                </a:solidFill>
              </a:rPr>
              <a:t>Fee</a:t>
            </a:r>
          </a:p>
        </p:txBody>
      </p:sp>
      <p:cxnSp>
        <p:nvCxnSpPr>
          <p:cNvPr id="378" name="Shape 378"/>
          <p:cNvCxnSpPr/>
          <p:nvPr/>
        </p:nvCxnSpPr>
        <p:spPr>
          <a:xfrm flipH="1">
            <a:off x="4586649" y="1179125"/>
            <a:ext cx="25800" cy="3627600"/>
          </a:xfrm>
          <a:prstGeom prst="straightConnector1">
            <a:avLst/>
          </a:prstGeom>
          <a:noFill/>
          <a:ln w="19050" cap="flat" cmpd="sng">
            <a:solidFill>
              <a:schemeClr val="dk2"/>
            </a:solidFill>
            <a:prstDash val="solid"/>
            <a:round/>
            <a:headEnd type="none" w="lg" len="lg"/>
            <a:tailEnd type="none" w="lg" len="lg"/>
          </a:ln>
        </p:spPr>
      </p:cxnSp>
      <p:sp>
        <p:nvSpPr>
          <p:cNvPr id="379" name="Shape 379"/>
          <p:cNvSpPr txBox="1"/>
          <p:nvPr/>
        </p:nvSpPr>
        <p:spPr>
          <a:xfrm>
            <a:off x="5373475" y="3112700"/>
            <a:ext cx="866100" cy="312899"/>
          </a:xfrm>
          <a:prstGeom prst="rect">
            <a:avLst/>
          </a:prstGeom>
          <a:noFill/>
          <a:ln>
            <a:noFill/>
          </a:ln>
        </p:spPr>
        <p:txBody>
          <a:bodyPr lIns="91425" tIns="91425" rIns="91425" bIns="91425" anchor="t" anchorCtr="0">
            <a:noAutofit/>
          </a:bodyPr>
          <a:lstStyle/>
          <a:p>
            <a:pPr lvl="0" rtl="0">
              <a:spcBef>
                <a:spcPts val="0"/>
              </a:spcBef>
              <a:buNone/>
            </a:pPr>
            <a:r>
              <a:rPr lang="en"/>
              <a:t>Sender</a:t>
            </a:r>
          </a:p>
        </p:txBody>
      </p:sp>
      <p:sp>
        <p:nvSpPr>
          <p:cNvPr id="380" name="Shape 380"/>
          <p:cNvSpPr txBox="1"/>
          <p:nvPr/>
        </p:nvSpPr>
        <p:spPr>
          <a:xfrm>
            <a:off x="2970700" y="3103925"/>
            <a:ext cx="997799" cy="312899"/>
          </a:xfrm>
          <a:prstGeom prst="rect">
            <a:avLst/>
          </a:prstGeom>
          <a:noFill/>
          <a:ln>
            <a:noFill/>
          </a:ln>
        </p:spPr>
        <p:txBody>
          <a:bodyPr lIns="91425" tIns="91425" rIns="91425" bIns="91425" anchor="t" anchorCtr="0">
            <a:noAutofit/>
          </a:bodyPr>
          <a:lstStyle/>
          <a:p>
            <a:pPr>
              <a:spcBef>
                <a:spcPts val="0"/>
              </a:spcBef>
              <a:buNone/>
            </a:pPr>
            <a:r>
              <a:rPr lang="en"/>
              <a:t>Receiver</a:t>
            </a:r>
          </a:p>
        </p:txBody>
      </p:sp>
      <p:pic>
        <p:nvPicPr>
          <p:cNvPr id="381" name="Shape 381"/>
          <p:cNvPicPr preferRelativeResize="0"/>
          <p:nvPr/>
        </p:nvPicPr>
        <p:blipFill rotWithShape="1">
          <a:blip r:embed="rId3">
            <a:alphaModFix/>
          </a:blip>
          <a:srcRect b="46300"/>
          <a:stretch/>
        </p:blipFill>
        <p:spPr>
          <a:xfrm rot="10800000">
            <a:off x="1869775" y="3778449"/>
            <a:ext cx="997799" cy="535800"/>
          </a:xfrm>
          <a:prstGeom prst="rect">
            <a:avLst/>
          </a:prstGeom>
          <a:noFill/>
          <a:ln>
            <a:noFill/>
          </a:ln>
        </p:spPr>
      </p:pic>
      <p:pic>
        <p:nvPicPr>
          <p:cNvPr id="382" name="Shape 382"/>
          <p:cNvPicPr preferRelativeResize="0"/>
          <p:nvPr/>
        </p:nvPicPr>
        <p:blipFill rotWithShape="1">
          <a:blip r:embed="rId4">
            <a:alphaModFix/>
          </a:blip>
          <a:srcRect l="70387"/>
          <a:stretch/>
        </p:blipFill>
        <p:spPr>
          <a:xfrm>
            <a:off x="2894505" y="3264425"/>
            <a:ext cx="997799" cy="1431899"/>
          </a:xfrm>
          <a:prstGeom prst="rect">
            <a:avLst/>
          </a:prstGeom>
          <a:noFill/>
          <a:ln>
            <a:noFill/>
          </a:ln>
        </p:spPr>
      </p:pic>
      <p:pic>
        <p:nvPicPr>
          <p:cNvPr id="383" name="Shape 383"/>
          <p:cNvPicPr preferRelativeResize="0"/>
          <p:nvPr/>
        </p:nvPicPr>
        <p:blipFill rotWithShape="1">
          <a:blip r:embed="rId5">
            <a:alphaModFix/>
          </a:blip>
          <a:srcRect r="68030"/>
          <a:stretch/>
        </p:blipFill>
        <p:spPr>
          <a:xfrm>
            <a:off x="5181498" y="3295775"/>
            <a:ext cx="997800" cy="1431900"/>
          </a:xfrm>
          <a:prstGeom prst="rect">
            <a:avLst/>
          </a:prstGeom>
          <a:noFill/>
          <a:ln>
            <a:noFill/>
          </a:ln>
        </p:spPr>
      </p:pic>
      <p:pic>
        <p:nvPicPr>
          <p:cNvPr id="384" name="Shape 384"/>
          <p:cNvPicPr preferRelativeResize="0"/>
          <p:nvPr/>
        </p:nvPicPr>
        <p:blipFill>
          <a:blip r:embed="rId6">
            <a:alphaModFix/>
          </a:blip>
          <a:stretch>
            <a:fillRect/>
          </a:stretch>
        </p:blipFill>
        <p:spPr>
          <a:xfrm>
            <a:off x="571050" y="3448175"/>
            <a:ext cx="1171889" cy="1064399"/>
          </a:xfrm>
          <a:prstGeom prst="rect">
            <a:avLst/>
          </a:prstGeom>
          <a:noFill/>
          <a:ln>
            <a:noFill/>
          </a:ln>
        </p:spPr>
      </p:pic>
      <p:pic>
        <p:nvPicPr>
          <p:cNvPr id="385" name="Shape 385"/>
          <p:cNvPicPr preferRelativeResize="0"/>
          <p:nvPr/>
        </p:nvPicPr>
        <p:blipFill rotWithShape="1">
          <a:blip r:embed="rId3">
            <a:alphaModFix/>
          </a:blip>
          <a:srcRect b="46300"/>
          <a:stretch/>
        </p:blipFill>
        <p:spPr>
          <a:xfrm>
            <a:off x="6207750" y="3712475"/>
            <a:ext cx="997799" cy="535800"/>
          </a:xfrm>
          <a:prstGeom prst="rect">
            <a:avLst/>
          </a:prstGeom>
          <a:noFill/>
          <a:ln>
            <a:noFill/>
          </a:ln>
        </p:spPr>
      </p:pic>
      <p:pic>
        <p:nvPicPr>
          <p:cNvPr id="386" name="Shape 386"/>
          <p:cNvPicPr preferRelativeResize="0"/>
          <p:nvPr/>
        </p:nvPicPr>
        <p:blipFill>
          <a:blip r:embed="rId6">
            <a:alphaModFix/>
          </a:blip>
          <a:stretch>
            <a:fillRect/>
          </a:stretch>
        </p:blipFill>
        <p:spPr>
          <a:xfrm>
            <a:off x="7303750" y="3371975"/>
            <a:ext cx="1171889" cy="1064399"/>
          </a:xfrm>
          <a:prstGeom prst="rect">
            <a:avLst/>
          </a:prstGeom>
          <a:noFill/>
          <a:ln>
            <a:noFill/>
          </a:ln>
        </p:spPr>
      </p:pic>
    </p:spTree>
  </p:cSld>
  <p:clrMapOvr>
    <a:masterClrMapping/>
  </p:clrMapOvr>
  <p:transition xmlns:p14="http://schemas.microsoft.com/office/powerpoint/2010/main" spd="slow">
    <p:cut/>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390"/>
        <p:cNvGrpSpPr/>
        <p:nvPr/>
      </p:nvGrpSpPr>
      <p:grpSpPr>
        <a:xfrm>
          <a:off x="0" y="0"/>
          <a:ext cx="0" cy="0"/>
          <a:chOff x="0" y="0"/>
          <a:chExt cx="0" cy="0"/>
        </a:xfrm>
      </p:grpSpPr>
      <p:sp>
        <p:nvSpPr>
          <p:cNvPr id="391" name="Shape 391"/>
          <p:cNvSpPr txBox="1">
            <a:spLocks noGrp="1"/>
          </p:cNvSpPr>
          <p:nvPr>
            <p:ph type="ctrTitle"/>
          </p:nvPr>
        </p:nvSpPr>
        <p:spPr>
          <a:xfrm>
            <a:off x="311700" y="238700"/>
            <a:ext cx="8520599" cy="535799"/>
          </a:xfrm>
          <a:prstGeom prst="rect">
            <a:avLst/>
          </a:prstGeom>
          <a:solidFill>
            <a:srgbClr val="C27BA0"/>
          </a:solidFill>
        </p:spPr>
        <p:txBody>
          <a:bodyPr lIns="91425" tIns="91425" rIns="91425" bIns="91425" anchor="t" anchorCtr="0">
            <a:noAutofit/>
          </a:bodyPr>
          <a:lstStyle/>
          <a:p>
            <a:pPr lvl="0" algn="ctr" rtl="0">
              <a:spcBef>
                <a:spcPts val="0"/>
              </a:spcBef>
              <a:buNone/>
            </a:pPr>
            <a:r>
              <a:rPr lang="en" sz="2400" b="1">
                <a:solidFill>
                  <a:schemeClr val="lt1"/>
                </a:solidFill>
              </a:rPr>
              <a:t>SWIFT </a:t>
            </a:r>
          </a:p>
        </p:txBody>
      </p:sp>
      <p:sp>
        <p:nvSpPr>
          <p:cNvPr id="392" name="Shape 392"/>
          <p:cNvSpPr/>
          <p:nvPr/>
        </p:nvSpPr>
        <p:spPr>
          <a:xfrm>
            <a:off x="311700" y="883350"/>
            <a:ext cx="3179700" cy="312899"/>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b="1">
                <a:solidFill>
                  <a:srgbClr val="741B47"/>
                </a:solidFill>
              </a:rPr>
              <a:t>Fee</a:t>
            </a:r>
          </a:p>
        </p:txBody>
      </p:sp>
      <p:pic>
        <p:nvPicPr>
          <p:cNvPr id="393" name="Shape 393"/>
          <p:cNvPicPr preferRelativeResize="0"/>
          <p:nvPr/>
        </p:nvPicPr>
        <p:blipFill>
          <a:blip r:embed="rId3">
            <a:alphaModFix/>
          </a:blip>
          <a:stretch>
            <a:fillRect/>
          </a:stretch>
        </p:blipFill>
        <p:spPr>
          <a:xfrm>
            <a:off x="309475" y="1609900"/>
            <a:ext cx="2895599" cy="228600"/>
          </a:xfrm>
          <a:prstGeom prst="rect">
            <a:avLst/>
          </a:prstGeom>
          <a:noFill/>
          <a:ln>
            <a:noFill/>
          </a:ln>
        </p:spPr>
      </p:pic>
      <p:pic>
        <p:nvPicPr>
          <p:cNvPr id="394" name="Shape 394"/>
          <p:cNvPicPr preferRelativeResize="0"/>
          <p:nvPr/>
        </p:nvPicPr>
        <p:blipFill>
          <a:blip r:embed="rId4">
            <a:alphaModFix/>
          </a:blip>
          <a:stretch>
            <a:fillRect/>
          </a:stretch>
        </p:blipFill>
        <p:spPr>
          <a:xfrm>
            <a:off x="311700" y="2356925"/>
            <a:ext cx="3179700" cy="228600"/>
          </a:xfrm>
          <a:prstGeom prst="rect">
            <a:avLst/>
          </a:prstGeom>
          <a:noFill/>
          <a:ln>
            <a:noFill/>
          </a:ln>
        </p:spPr>
      </p:pic>
      <p:grpSp>
        <p:nvGrpSpPr>
          <p:cNvPr id="395" name="Shape 395"/>
          <p:cNvGrpSpPr/>
          <p:nvPr/>
        </p:nvGrpSpPr>
        <p:grpSpPr>
          <a:xfrm>
            <a:off x="311700" y="2675950"/>
            <a:ext cx="3786775" cy="1459412"/>
            <a:chOff x="311700" y="2828350"/>
            <a:chExt cx="3786775" cy="1459412"/>
          </a:xfrm>
        </p:grpSpPr>
        <p:pic>
          <p:nvPicPr>
            <p:cNvPr id="396" name="Shape 396"/>
            <p:cNvPicPr preferRelativeResize="0"/>
            <p:nvPr/>
          </p:nvPicPr>
          <p:blipFill>
            <a:blip r:embed="rId5">
              <a:alphaModFix/>
            </a:blip>
            <a:stretch>
              <a:fillRect/>
            </a:stretch>
          </p:blipFill>
          <p:spPr>
            <a:xfrm>
              <a:off x="311700" y="2830437"/>
              <a:ext cx="914400" cy="1457325"/>
            </a:xfrm>
            <a:prstGeom prst="rect">
              <a:avLst/>
            </a:prstGeom>
            <a:noFill/>
            <a:ln>
              <a:noFill/>
            </a:ln>
          </p:spPr>
        </p:pic>
        <p:pic>
          <p:nvPicPr>
            <p:cNvPr id="397" name="Shape 397"/>
            <p:cNvPicPr preferRelativeResize="0"/>
            <p:nvPr/>
          </p:nvPicPr>
          <p:blipFill>
            <a:blip r:embed="rId6">
              <a:alphaModFix/>
            </a:blip>
            <a:stretch>
              <a:fillRect/>
            </a:stretch>
          </p:blipFill>
          <p:spPr>
            <a:xfrm>
              <a:off x="1069525" y="2828350"/>
              <a:ext cx="3028950" cy="1457325"/>
            </a:xfrm>
            <a:prstGeom prst="rect">
              <a:avLst/>
            </a:prstGeom>
            <a:noFill/>
            <a:ln>
              <a:noFill/>
            </a:ln>
          </p:spPr>
        </p:pic>
      </p:grpSp>
      <p:pic>
        <p:nvPicPr>
          <p:cNvPr id="398" name="Shape 398"/>
          <p:cNvPicPr preferRelativeResize="0"/>
          <p:nvPr/>
        </p:nvPicPr>
        <p:blipFill>
          <a:blip r:embed="rId7">
            <a:alphaModFix/>
          </a:blip>
          <a:stretch>
            <a:fillRect/>
          </a:stretch>
        </p:blipFill>
        <p:spPr>
          <a:xfrm>
            <a:off x="844750" y="1288775"/>
            <a:ext cx="7277100" cy="228600"/>
          </a:xfrm>
          <a:prstGeom prst="rect">
            <a:avLst/>
          </a:prstGeom>
          <a:noFill/>
          <a:ln>
            <a:noFill/>
          </a:ln>
        </p:spPr>
      </p:pic>
      <p:grpSp>
        <p:nvGrpSpPr>
          <p:cNvPr id="399" name="Shape 399"/>
          <p:cNvGrpSpPr/>
          <p:nvPr/>
        </p:nvGrpSpPr>
        <p:grpSpPr>
          <a:xfrm>
            <a:off x="311700" y="4227887"/>
            <a:ext cx="3786774" cy="696112"/>
            <a:chOff x="311700" y="4380287"/>
            <a:chExt cx="3786774" cy="696112"/>
          </a:xfrm>
        </p:grpSpPr>
        <p:pic>
          <p:nvPicPr>
            <p:cNvPr id="400" name="Shape 400"/>
            <p:cNvPicPr preferRelativeResize="0"/>
            <p:nvPr/>
          </p:nvPicPr>
          <p:blipFill>
            <a:blip r:embed="rId8">
              <a:alphaModFix/>
            </a:blip>
            <a:stretch>
              <a:fillRect/>
            </a:stretch>
          </p:blipFill>
          <p:spPr>
            <a:xfrm>
              <a:off x="311700" y="4380287"/>
              <a:ext cx="2400300" cy="695325"/>
            </a:xfrm>
            <a:prstGeom prst="rect">
              <a:avLst/>
            </a:prstGeom>
            <a:noFill/>
            <a:ln>
              <a:noFill/>
            </a:ln>
          </p:spPr>
        </p:pic>
        <p:pic>
          <p:nvPicPr>
            <p:cNvPr id="401" name="Shape 401"/>
            <p:cNvPicPr preferRelativeResize="0"/>
            <p:nvPr/>
          </p:nvPicPr>
          <p:blipFill>
            <a:blip r:embed="rId9">
              <a:alphaModFix/>
            </a:blip>
            <a:stretch>
              <a:fillRect/>
            </a:stretch>
          </p:blipFill>
          <p:spPr>
            <a:xfrm>
              <a:off x="2698599" y="4381075"/>
              <a:ext cx="1399874" cy="695325"/>
            </a:xfrm>
            <a:prstGeom prst="rect">
              <a:avLst/>
            </a:prstGeom>
            <a:noFill/>
            <a:ln>
              <a:noFill/>
            </a:ln>
          </p:spPr>
        </p:pic>
      </p:grpSp>
      <p:grpSp>
        <p:nvGrpSpPr>
          <p:cNvPr id="402" name="Shape 402"/>
          <p:cNvGrpSpPr/>
          <p:nvPr/>
        </p:nvGrpSpPr>
        <p:grpSpPr>
          <a:xfrm>
            <a:off x="301350" y="1931025"/>
            <a:ext cx="4112108" cy="336800"/>
            <a:chOff x="301350" y="2083425"/>
            <a:chExt cx="4112108" cy="336800"/>
          </a:xfrm>
        </p:grpSpPr>
        <p:pic>
          <p:nvPicPr>
            <p:cNvPr id="403" name="Shape 403"/>
            <p:cNvPicPr preferRelativeResize="0"/>
            <p:nvPr/>
          </p:nvPicPr>
          <p:blipFill>
            <a:blip r:embed="rId10">
              <a:alphaModFix/>
            </a:blip>
            <a:stretch>
              <a:fillRect/>
            </a:stretch>
          </p:blipFill>
          <p:spPr>
            <a:xfrm>
              <a:off x="301350" y="2083425"/>
              <a:ext cx="2337474" cy="333375"/>
            </a:xfrm>
            <a:prstGeom prst="rect">
              <a:avLst/>
            </a:prstGeom>
            <a:noFill/>
            <a:ln>
              <a:noFill/>
            </a:ln>
          </p:spPr>
        </p:pic>
        <p:pic>
          <p:nvPicPr>
            <p:cNvPr id="404" name="Shape 404"/>
            <p:cNvPicPr preferRelativeResize="0"/>
            <p:nvPr/>
          </p:nvPicPr>
          <p:blipFill>
            <a:blip r:embed="rId11">
              <a:alphaModFix/>
            </a:blip>
            <a:stretch>
              <a:fillRect/>
            </a:stretch>
          </p:blipFill>
          <p:spPr>
            <a:xfrm>
              <a:off x="2611933" y="2086850"/>
              <a:ext cx="1801525" cy="333375"/>
            </a:xfrm>
            <a:prstGeom prst="rect">
              <a:avLst/>
            </a:prstGeom>
            <a:noFill/>
            <a:ln>
              <a:noFill/>
            </a:ln>
          </p:spPr>
        </p:pic>
      </p:grpSp>
      <p:cxnSp>
        <p:nvCxnSpPr>
          <p:cNvPr id="405" name="Shape 405"/>
          <p:cNvCxnSpPr/>
          <p:nvPr/>
        </p:nvCxnSpPr>
        <p:spPr>
          <a:xfrm>
            <a:off x="4407100" y="1669775"/>
            <a:ext cx="4199" cy="3348000"/>
          </a:xfrm>
          <a:prstGeom prst="straightConnector1">
            <a:avLst/>
          </a:prstGeom>
          <a:noFill/>
          <a:ln w="19050" cap="flat" cmpd="sng">
            <a:solidFill>
              <a:schemeClr val="dk2"/>
            </a:solidFill>
            <a:prstDash val="solid"/>
            <a:round/>
            <a:headEnd type="none" w="lg" len="lg"/>
            <a:tailEnd type="none" w="lg" len="lg"/>
          </a:ln>
        </p:spPr>
      </p:cxnSp>
      <p:pic>
        <p:nvPicPr>
          <p:cNvPr id="406" name="Shape 406"/>
          <p:cNvPicPr preferRelativeResize="0"/>
          <p:nvPr/>
        </p:nvPicPr>
        <p:blipFill>
          <a:blip r:embed="rId12">
            <a:alphaModFix/>
          </a:blip>
          <a:stretch>
            <a:fillRect/>
          </a:stretch>
        </p:blipFill>
        <p:spPr>
          <a:xfrm>
            <a:off x="5767333" y="1611600"/>
            <a:ext cx="3028949" cy="228600"/>
          </a:xfrm>
          <a:prstGeom prst="rect">
            <a:avLst/>
          </a:prstGeom>
          <a:noFill/>
          <a:ln>
            <a:noFill/>
          </a:ln>
        </p:spPr>
      </p:pic>
      <p:grpSp>
        <p:nvGrpSpPr>
          <p:cNvPr id="407" name="Shape 407"/>
          <p:cNvGrpSpPr/>
          <p:nvPr/>
        </p:nvGrpSpPr>
        <p:grpSpPr>
          <a:xfrm>
            <a:off x="4467225" y="2010612"/>
            <a:ext cx="4370597" cy="219087"/>
            <a:chOff x="4467225" y="2086812"/>
            <a:chExt cx="4370597" cy="219087"/>
          </a:xfrm>
        </p:grpSpPr>
        <p:pic>
          <p:nvPicPr>
            <p:cNvPr id="408" name="Shape 408"/>
            <p:cNvPicPr preferRelativeResize="0"/>
            <p:nvPr/>
          </p:nvPicPr>
          <p:blipFill>
            <a:blip r:embed="rId13">
              <a:alphaModFix/>
            </a:blip>
            <a:stretch>
              <a:fillRect/>
            </a:stretch>
          </p:blipFill>
          <p:spPr>
            <a:xfrm>
              <a:off x="4467225" y="2086812"/>
              <a:ext cx="2038350" cy="219075"/>
            </a:xfrm>
            <a:prstGeom prst="rect">
              <a:avLst/>
            </a:prstGeom>
            <a:noFill/>
            <a:ln>
              <a:noFill/>
            </a:ln>
          </p:spPr>
        </p:pic>
        <p:pic>
          <p:nvPicPr>
            <p:cNvPr id="409" name="Shape 409"/>
            <p:cNvPicPr preferRelativeResize="0"/>
            <p:nvPr/>
          </p:nvPicPr>
          <p:blipFill>
            <a:blip r:embed="rId14">
              <a:alphaModFix/>
            </a:blip>
            <a:stretch>
              <a:fillRect/>
            </a:stretch>
          </p:blipFill>
          <p:spPr>
            <a:xfrm>
              <a:off x="6353172" y="2086825"/>
              <a:ext cx="2484649" cy="219075"/>
            </a:xfrm>
            <a:prstGeom prst="rect">
              <a:avLst/>
            </a:prstGeom>
            <a:noFill/>
            <a:ln>
              <a:noFill/>
            </a:ln>
          </p:spPr>
        </p:pic>
      </p:grpSp>
      <p:grpSp>
        <p:nvGrpSpPr>
          <p:cNvPr id="410" name="Shape 410"/>
          <p:cNvGrpSpPr/>
          <p:nvPr/>
        </p:nvGrpSpPr>
        <p:grpSpPr>
          <a:xfrm>
            <a:off x="4467225" y="2323925"/>
            <a:ext cx="4370599" cy="228600"/>
            <a:chOff x="4467225" y="2400125"/>
            <a:chExt cx="4370599" cy="228600"/>
          </a:xfrm>
        </p:grpSpPr>
        <p:pic>
          <p:nvPicPr>
            <p:cNvPr id="411" name="Shape 411"/>
            <p:cNvPicPr preferRelativeResize="0"/>
            <p:nvPr/>
          </p:nvPicPr>
          <p:blipFill>
            <a:blip r:embed="rId15">
              <a:alphaModFix/>
            </a:blip>
            <a:stretch>
              <a:fillRect/>
            </a:stretch>
          </p:blipFill>
          <p:spPr>
            <a:xfrm>
              <a:off x="4467225" y="2400125"/>
              <a:ext cx="2484650" cy="228600"/>
            </a:xfrm>
            <a:prstGeom prst="rect">
              <a:avLst/>
            </a:prstGeom>
            <a:noFill/>
            <a:ln>
              <a:noFill/>
            </a:ln>
          </p:spPr>
        </p:pic>
        <p:pic>
          <p:nvPicPr>
            <p:cNvPr id="412" name="Shape 412"/>
            <p:cNvPicPr preferRelativeResize="0"/>
            <p:nvPr/>
          </p:nvPicPr>
          <p:blipFill>
            <a:blip r:embed="rId16">
              <a:alphaModFix/>
            </a:blip>
            <a:stretch>
              <a:fillRect/>
            </a:stretch>
          </p:blipFill>
          <p:spPr>
            <a:xfrm>
              <a:off x="6937775" y="2400125"/>
              <a:ext cx="1900049" cy="219075"/>
            </a:xfrm>
            <a:prstGeom prst="rect">
              <a:avLst/>
            </a:prstGeom>
            <a:noFill/>
            <a:ln>
              <a:noFill/>
            </a:ln>
          </p:spPr>
        </p:pic>
      </p:grpSp>
      <p:grpSp>
        <p:nvGrpSpPr>
          <p:cNvPr id="413" name="Shape 413"/>
          <p:cNvGrpSpPr/>
          <p:nvPr/>
        </p:nvGrpSpPr>
        <p:grpSpPr>
          <a:xfrm>
            <a:off x="4467225" y="2691550"/>
            <a:ext cx="4370599" cy="1365525"/>
            <a:chOff x="4467225" y="2920150"/>
            <a:chExt cx="4370599" cy="1365525"/>
          </a:xfrm>
        </p:grpSpPr>
        <p:pic>
          <p:nvPicPr>
            <p:cNvPr id="414" name="Shape 414"/>
            <p:cNvPicPr preferRelativeResize="0"/>
            <p:nvPr/>
          </p:nvPicPr>
          <p:blipFill>
            <a:blip r:embed="rId17">
              <a:alphaModFix/>
            </a:blip>
            <a:stretch>
              <a:fillRect/>
            </a:stretch>
          </p:blipFill>
          <p:spPr>
            <a:xfrm>
              <a:off x="4467225" y="2920150"/>
              <a:ext cx="2484649" cy="1365525"/>
            </a:xfrm>
            <a:prstGeom prst="rect">
              <a:avLst/>
            </a:prstGeom>
            <a:noFill/>
            <a:ln>
              <a:noFill/>
            </a:ln>
          </p:spPr>
        </p:pic>
        <p:pic>
          <p:nvPicPr>
            <p:cNvPr id="415" name="Shape 415"/>
            <p:cNvPicPr preferRelativeResize="0"/>
            <p:nvPr/>
          </p:nvPicPr>
          <p:blipFill>
            <a:blip r:embed="rId18">
              <a:alphaModFix/>
            </a:blip>
            <a:stretch>
              <a:fillRect/>
            </a:stretch>
          </p:blipFill>
          <p:spPr>
            <a:xfrm>
              <a:off x="6937775" y="3268425"/>
              <a:ext cx="1900049" cy="1017250"/>
            </a:xfrm>
            <a:prstGeom prst="rect">
              <a:avLst/>
            </a:prstGeom>
            <a:noFill/>
            <a:ln>
              <a:noFill/>
            </a:ln>
          </p:spPr>
        </p:pic>
      </p:grpSp>
    </p:spTree>
  </p:cSld>
  <p:clrMapOvr>
    <a:masterClrMapping/>
  </p:clrMapOvr>
  <p:transition xmlns:p14="http://schemas.microsoft.com/office/powerpoint/2010/main" spd="slow">
    <p:cut/>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419"/>
        <p:cNvGrpSpPr/>
        <p:nvPr/>
      </p:nvGrpSpPr>
      <p:grpSpPr>
        <a:xfrm>
          <a:off x="0" y="0"/>
          <a:ext cx="0" cy="0"/>
          <a:chOff x="0" y="0"/>
          <a:chExt cx="0" cy="0"/>
        </a:xfrm>
      </p:grpSpPr>
      <p:grpSp>
        <p:nvGrpSpPr>
          <p:cNvPr id="420" name="Shape 420"/>
          <p:cNvGrpSpPr/>
          <p:nvPr/>
        </p:nvGrpSpPr>
        <p:grpSpPr>
          <a:xfrm>
            <a:off x="2417919" y="1236494"/>
            <a:ext cx="4308161" cy="3889710"/>
            <a:chOff x="2277532" y="1333848"/>
            <a:chExt cx="4308161" cy="3889710"/>
          </a:xfrm>
        </p:grpSpPr>
        <p:pic>
          <p:nvPicPr>
            <p:cNvPr id="421" name="Shape 421"/>
            <p:cNvPicPr preferRelativeResize="0"/>
            <p:nvPr/>
          </p:nvPicPr>
          <p:blipFill>
            <a:blip r:embed="rId3">
              <a:alphaModFix/>
            </a:blip>
            <a:stretch>
              <a:fillRect/>
            </a:stretch>
          </p:blipFill>
          <p:spPr>
            <a:xfrm>
              <a:off x="2959912" y="1720775"/>
              <a:ext cx="2876323" cy="2876323"/>
            </a:xfrm>
            <a:prstGeom prst="rect">
              <a:avLst/>
            </a:prstGeom>
            <a:noFill/>
            <a:ln>
              <a:noFill/>
            </a:ln>
          </p:spPr>
        </p:pic>
        <p:pic>
          <p:nvPicPr>
            <p:cNvPr id="422" name="Shape 422"/>
            <p:cNvPicPr preferRelativeResize="0"/>
            <p:nvPr/>
          </p:nvPicPr>
          <p:blipFill>
            <a:blip r:embed="rId4">
              <a:alphaModFix/>
            </a:blip>
            <a:stretch>
              <a:fillRect/>
            </a:stretch>
          </p:blipFill>
          <p:spPr>
            <a:xfrm rot="8694051" flipH="1">
              <a:off x="5185785" y="4348084"/>
              <a:ext cx="176987" cy="397549"/>
            </a:xfrm>
            <a:prstGeom prst="rect">
              <a:avLst/>
            </a:prstGeom>
            <a:noFill/>
            <a:ln>
              <a:noFill/>
            </a:ln>
          </p:spPr>
        </p:pic>
        <p:pic>
          <p:nvPicPr>
            <p:cNvPr id="423" name="Shape 423"/>
            <p:cNvPicPr preferRelativeResize="0"/>
            <p:nvPr/>
          </p:nvPicPr>
          <p:blipFill>
            <a:blip r:embed="rId4">
              <a:alphaModFix/>
            </a:blip>
            <a:stretch>
              <a:fillRect/>
            </a:stretch>
          </p:blipFill>
          <p:spPr>
            <a:xfrm rot="-1121100">
              <a:off x="3675624" y="1404812"/>
              <a:ext cx="176999" cy="397587"/>
            </a:xfrm>
            <a:prstGeom prst="rect">
              <a:avLst/>
            </a:prstGeom>
            <a:noFill/>
            <a:ln>
              <a:noFill/>
            </a:ln>
          </p:spPr>
        </p:pic>
        <p:pic>
          <p:nvPicPr>
            <p:cNvPr id="424" name="Shape 424"/>
            <p:cNvPicPr preferRelativeResize="0"/>
            <p:nvPr/>
          </p:nvPicPr>
          <p:blipFill>
            <a:blip r:embed="rId4">
              <a:alphaModFix/>
            </a:blip>
            <a:stretch>
              <a:fillRect/>
            </a:stretch>
          </p:blipFill>
          <p:spPr>
            <a:xfrm rot="-9857103">
              <a:off x="3639169" y="4496350"/>
              <a:ext cx="249918" cy="561279"/>
            </a:xfrm>
            <a:prstGeom prst="rect">
              <a:avLst/>
            </a:prstGeom>
            <a:noFill/>
            <a:ln>
              <a:noFill/>
            </a:ln>
          </p:spPr>
        </p:pic>
        <p:pic>
          <p:nvPicPr>
            <p:cNvPr id="425" name="Shape 425"/>
            <p:cNvPicPr preferRelativeResize="0"/>
            <p:nvPr/>
          </p:nvPicPr>
          <p:blipFill>
            <a:blip r:embed="rId5">
              <a:alphaModFix/>
            </a:blip>
            <a:stretch>
              <a:fillRect/>
            </a:stretch>
          </p:blipFill>
          <p:spPr>
            <a:xfrm rot="-3005202" flipH="1">
              <a:off x="2555562" y="1729649"/>
              <a:ext cx="736649" cy="660049"/>
            </a:xfrm>
            <a:prstGeom prst="rect">
              <a:avLst/>
            </a:prstGeom>
            <a:noFill/>
            <a:ln>
              <a:noFill/>
            </a:ln>
          </p:spPr>
        </p:pic>
        <p:pic>
          <p:nvPicPr>
            <p:cNvPr id="426" name="Shape 426"/>
            <p:cNvPicPr preferRelativeResize="0"/>
            <p:nvPr/>
          </p:nvPicPr>
          <p:blipFill>
            <a:blip r:embed="rId5">
              <a:alphaModFix/>
            </a:blip>
            <a:stretch>
              <a:fillRect/>
            </a:stretch>
          </p:blipFill>
          <p:spPr>
            <a:xfrm rot="-8328805" flipH="1">
              <a:off x="2796662" y="4216837"/>
              <a:ext cx="736649" cy="660049"/>
            </a:xfrm>
            <a:prstGeom prst="rect">
              <a:avLst/>
            </a:prstGeom>
            <a:noFill/>
            <a:ln>
              <a:noFill/>
            </a:ln>
          </p:spPr>
        </p:pic>
        <p:pic>
          <p:nvPicPr>
            <p:cNvPr id="427" name="Shape 427"/>
            <p:cNvPicPr preferRelativeResize="0"/>
            <p:nvPr/>
          </p:nvPicPr>
          <p:blipFill>
            <a:blip r:embed="rId5">
              <a:alphaModFix/>
            </a:blip>
            <a:stretch>
              <a:fillRect/>
            </a:stretch>
          </p:blipFill>
          <p:spPr>
            <a:xfrm rot="7198249" flipH="1">
              <a:off x="5562549" y="3888024"/>
              <a:ext cx="736649" cy="660049"/>
            </a:xfrm>
            <a:prstGeom prst="rect">
              <a:avLst/>
            </a:prstGeom>
            <a:noFill/>
            <a:ln>
              <a:noFill/>
            </a:ln>
          </p:spPr>
        </p:pic>
        <p:pic>
          <p:nvPicPr>
            <p:cNvPr id="428" name="Shape 428"/>
            <p:cNvPicPr preferRelativeResize="0"/>
            <p:nvPr/>
          </p:nvPicPr>
          <p:blipFill>
            <a:blip r:embed="rId5">
              <a:alphaModFix/>
            </a:blip>
            <a:stretch>
              <a:fillRect/>
            </a:stretch>
          </p:blipFill>
          <p:spPr>
            <a:xfrm rot="2959013" flipH="1">
              <a:off x="5387012" y="1548450"/>
              <a:ext cx="736650" cy="660048"/>
            </a:xfrm>
            <a:prstGeom prst="rect">
              <a:avLst/>
            </a:prstGeom>
            <a:noFill/>
            <a:ln>
              <a:noFill/>
            </a:ln>
          </p:spPr>
        </p:pic>
        <p:pic>
          <p:nvPicPr>
            <p:cNvPr id="429" name="Shape 429"/>
            <p:cNvPicPr preferRelativeResize="0"/>
            <p:nvPr/>
          </p:nvPicPr>
          <p:blipFill>
            <a:blip r:embed="rId6">
              <a:alphaModFix/>
            </a:blip>
            <a:stretch>
              <a:fillRect/>
            </a:stretch>
          </p:blipFill>
          <p:spPr>
            <a:xfrm rot="-5541334">
              <a:off x="2256248" y="2980933"/>
              <a:ext cx="719649" cy="648052"/>
            </a:xfrm>
            <a:prstGeom prst="rect">
              <a:avLst/>
            </a:prstGeom>
            <a:noFill/>
            <a:ln>
              <a:noFill/>
            </a:ln>
          </p:spPr>
        </p:pic>
        <p:pic>
          <p:nvPicPr>
            <p:cNvPr id="430" name="Shape 430"/>
            <p:cNvPicPr preferRelativeResize="0"/>
            <p:nvPr/>
          </p:nvPicPr>
          <p:blipFill>
            <a:blip r:embed="rId6">
              <a:alphaModFix/>
            </a:blip>
            <a:stretch>
              <a:fillRect/>
            </a:stretch>
          </p:blipFill>
          <p:spPr>
            <a:xfrm rot="4507087">
              <a:off x="5820298" y="2427971"/>
              <a:ext cx="719649" cy="648052"/>
            </a:xfrm>
            <a:prstGeom prst="rect">
              <a:avLst/>
            </a:prstGeom>
            <a:noFill/>
            <a:ln>
              <a:noFill/>
            </a:ln>
          </p:spPr>
        </p:pic>
        <p:pic>
          <p:nvPicPr>
            <p:cNvPr id="431" name="Shape 431"/>
            <p:cNvPicPr preferRelativeResize="0"/>
            <p:nvPr/>
          </p:nvPicPr>
          <p:blipFill>
            <a:blip r:embed="rId7">
              <a:alphaModFix/>
            </a:blip>
            <a:stretch>
              <a:fillRect/>
            </a:stretch>
          </p:blipFill>
          <p:spPr>
            <a:xfrm rot="-4671234">
              <a:off x="2277612" y="2086522"/>
              <a:ext cx="1084305" cy="433324"/>
            </a:xfrm>
            <a:prstGeom prst="rect">
              <a:avLst/>
            </a:prstGeom>
            <a:noFill/>
            <a:ln>
              <a:noFill/>
            </a:ln>
          </p:spPr>
        </p:pic>
        <p:pic>
          <p:nvPicPr>
            <p:cNvPr id="432" name="Shape 432"/>
            <p:cNvPicPr preferRelativeResize="0"/>
            <p:nvPr/>
          </p:nvPicPr>
          <p:blipFill>
            <a:blip r:embed="rId8">
              <a:alphaModFix/>
            </a:blip>
            <a:stretch>
              <a:fillRect/>
            </a:stretch>
          </p:blipFill>
          <p:spPr>
            <a:xfrm rot="-10052162" flipH="1">
              <a:off x="4412559" y="1419338"/>
              <a:ext cx="832456" cy="368549"/>
            </a:xfrm>
            <a:prstGeom prst="rect">
              <a:avLst/>
            </a:prstGeom>
            <a:noFill/>
            <a:ln>
              <a:noFill/>
            </a:ln>
          </p:spPr>
        </p:pic>
        <p:pic>
          <p:nvPicPr>
            <p:cNvPr id="433" name="Shape 433"/>
            <p:cNvPicPr preferRelativeResize="0"/>
            <p:nvPr/>
          </p:nvPicPr>
          <p:blipFill>
            <a:blip r:embed="rId9">
              <a:alphaModFix/>
            </a:blip>
            <a:stretch>
              <a:fillRect/>
            </a:stretch>
          </p:blipFill>
          <p:spPr>
            <a:xfrm rot="6132923">
              <a:off x="5629367" y="2869632"/>
              <a:ext cx="1066560" cy="426230"/>
            </a:xfrm>
            <a:prstGeom prst="rect">
              <a:avLst/>
            </a:prstGeom>
            <a:noFill/>
            <a:ln>
              <a:noFill/>
            </a:ln>
          </p:spPr>
        </p:pic>
        <p:pic>
          <p:nvPicPr>
            <p:cNvPr id="434" name="Shape 434"/>
            <p:cNvPicPr preferRelativeResize="0"/>
            <p:nvPr/>
          </p:nvPicPr>
          <p:blipFill>
            <a:blip r:embed="rId7">
              <a:alphaModFix/>
            </a:blip>
            <a:stretch>
              <a:fillRect/>
            </a:stretch>
          </p:blipFill>
          <p:spPr>
            <a:xfrm rot="10160313">
              <a:off x="3598525" y="4693672"/>
              <a:ext cx="1084305" cy="433324"/>
            </a:xfrm>
            <a:prstGeom prst="rect">
              <a:avLst/>
            </a:prstGeom>
            <a:noFill/>
            <a:ln>
              <a:noFill/>
            </a:ln>
          </p:spPr>
        </p:pic>
        <p:pic>
          <p:nvPicPr>
            <p:cNvPr id="435" name="Shape 435"/>
            <p:cNvPicPr preferRelativeResize="0"/>
            <p:nvPr/>
          </p:nvPicPr>
          <p:blipFill>
            <a:blip r:embed="rId10">
              <a:alphaModFix/>
            </a:blip>
            <a:stretch>
              <a:fillRect/>
            </a:stretch>
          </p:blipFill>
          <p:spPr>
            <a:xfrm rot="-6874141">
              <a:off x="2429374" y="3786158"/>
              <a:ext cx="989025" cy="395264"/>
            </a:xfrm>
            <a:prstGeom prst="rect">
              <a:avLst/>
            </a:prstGeom>
            <a:noFill/>
            <a:ln>
              <a:noFill/>
            </a:ln>
          </p:spPr>
        </p:pic>
      </p:grpSp>
      <p:sp>
        <p:nvSpPr>
          <p:cNvPr id="436" name="Shape 436"/>
          <p:cNvSpPr txBox="1">
            <a:spLocks noGrp="1"/>
          </p:cNvSpPr>
          <p:nvPr>
            <p:ph type="body" idx="1"/>
          </p:nvPr>
        </p:nvSpPr>
        <p:spPr>
          <a:xfrm>
            <a:off x="6726075" y="2023100"/>
            <a:ext cx="2440499" cy="1667699"/>
          </a:xfrm>
          <a:prstGeom prst="rect">
            <a:avLst/>
          </a:prstGeom>
        </p:spPr>
        <p:txBody>
          <a:bodyPr lIns="91425" tIns="91425" rIns="91425" bIns="91425" anchor="t" anchorCtr="0">
            <a:noAutofit/>
          </a:bodyPr>
          <a:lstStyle/>
          <a:p>
            <a:pPr marL="457200" lvl="0" indent="-228600" rtl="0">
              <a:spcBef>
                <a:spcPts val="0"/>
              </a:spcBef>
              <a:spcAft>
                <a:spcPts val="0"/>
              </a:spcAft>
              <a:buClr>
                <a:schemeClr val="dk1"/>
              </a:buClr>
              <a:buSzPct val="100000"/>
            </a:pPr>
            <a:r>
              <a:rPr lang="en" sz="1200">
                <a:solidFill>
                  <a:schemeClr val="dk1"/>
                </a:solidFill>
              </a:rPr>
              <a:t>Efficiency</a:t>
            </a:r>
          </a:p>
          <a:p>
            <a:pPr rtl="0">
              <a:spcBef>
                <a:spcPts val="0"/>
              </a:spcBef>
              <a:spcAft>
                <a:spcPts val="0"/>
              </a:spcAft>
              <a:buNone/>
            </a:pPr>
            <a:endParaRPr sz="1200">
              <a:solidFill>
                <a:schemeClr val="dk1"/>
              </a:solidFill>
            </a:endParaRPr>
          </a:p>
          <a:p>
            <a:pPr lvl="0" rtl="0">
              <a:spcBef>
                <a:spcPts val="0"/>
              </a:spcBef>
              <a:spcAft>
                <a:spcPts val="0"/>
              </a:spcAft>
              <a:buNone/>
            </a:pPr>
            <a:endParaRPr sz="1200">
              <a:solidFill>
                <a:schemeClr val="dk1"/>
              </a:solidFill>
            </a:endParaRPr>
          </a:p>
          <a:p>
            <a:pPr lvl="0" rtl="0">
              <a:spcBef>
                <a:spcPts val="0"/>
              </a:spcBef>
              <a:spcAft>
                <a:spcPts val="0"/>
              </a:spcAft>
              <a:buNone/>
            </a:pPr>
            <a:endParaRPr sz="1200">
              <a:solidFill>
                <a:schemeClr val="dk1"/>
              </a:solidFill>
            </a:endParaRPr>
          </a:p>
          <a:p>
            <a:pPr marL="457200" lvl="0" indent="-228600" rtl="0">
              <a:spcBef>
                <a:spcPts val="0"/>
              </a:spcBef>
              <a:spcAft>
                <a:spcPts val="0"/>
              </a:spcAft>
              <a:buClr>
                <a:schemeClr val="dk1"/>
              </a:buClr>
              <a:buSzPct val="100000"/>
            </a:pPr>
            <a:r>
              <a:rPr lang="en" sz="1200">
                <a:solidFill>
                  <a:schemeClr val="dk1"/>
                </a:solidFill>
              </a:rPr>
              <a:t>Straight processing</a:t>
            </a:r>
          </a:p>
          <a:p>
            <a:pPr lvl="0" rtl="0">
              <a:spcBef>
                <a:spcPts val="0"/>
              </a:spcBef>
              <a:spcAft>
                <a:spcPts val="0"/>
              </a:spcAft>
              <a:buNone/>
            </a:pPr>
            <a:endParaRPr sz="1200">
              <a:solidFill>
                <a:schemeClr val="dk1"/>
              </a:solidFill>
            </a:endParaRPr>
          </a:p>
          <a:p>
            <a:pPr rtl="0">
              <a:spcBef>
                <a:spcPts val="0"/>
              </a:spcBef>
              <a:spcAft>
                <a:spcPts val="0"/>
              </a:spcAft>
              <a:buNone/>
            </a:pPr>
            <a:endParaRPr sz="1200">
              <a:solidFill>
                <a:schemeClr val="dk1"/>
              </a:solidFill>
            </a:endParaRPr>
          </a:p>
          <a:p>
            <a:pPr lvl="0" rtl="0">
              <a:spcBef>
                <a:spcPts val="0"/>
              </a:spcBef>
              <a:spcAft>
                <a:spcPts val="0"/>
              </a:spcAft>
              <a:buNone/>
            </a:pPr>
            <a:endParaRPr sz="1200">
              <a:solidFill>
                <a:schemeClr val="dk1"/>
              </a:solidFill>
            </a:endParaRPr>
          </a:p>
          <a:p>
            <a:pPr marL="457200" lvl="0" indent="-228600" rtl="0">
              <a:spcBef>
                <a:spcPts val="0"/>
              </a:spcBef>
              <a:spcAft>
                <a:spcPts val="0"/>
              </a:spcAft>
              <a:buClr>
                <a:schemeClr val="dk1"/>
              </a:buClr>
              <a:buSzPct val="100000"/>
            </a:pPr>
            <a:r>
              <a:rPr lang="en" sz="1200">
                <a:solidFill>
                  <a:schemeClr val="dk1"/>
                </a:solidFill>
              </a:rPr>
              <a:t>Reducing operational cost</a:t>
            </a:r>
          </a:p>
          <a:p>
            <a:pPr lvl="0" rtl="0">
              <a:spcBef>
                <a:spcPts val="0"/>
              </a:spcBef>
              <a:spcAft>
                <a:spcPts val="0"/>
              </a:spcAft>
              <a:buNone/>
            </a:pPr>
            <a:endParaRPr sz="1200">
              <a:solidFill>
                <a:schemeClr val="dk1"/>
              </a:solidFill>
            </a:endParaRPr>
          </a:p>
          <a:p>
            <a:pPr>
              <a:spcBef>
                <a:spcPts val="0"/>
              </a:spcBef>
              <a:buNone/>
            </a:pPr>
            <a:endParaRPr sz="1200"/>
          </a:p>
        </p:txBody>
      </p:sp>
      <p:sp>
        <p:nvSpPr>
          <p:cNvPr id="437" name="Shape 437"/>
          <p:cNvSpPr txBox="1">
            <a:spLocks noGrp="1"/>
          </p:cNvSpPr>
          <p:nvPr>
            <p:ph type="ctrTitle"/>
          </p:nvPr>
        </p:nvSpPr>
        <p:spPr>
          <a:xfrm>
            <a:off x="234875" y="207875"/>
            <a:ext cx="8520599" cy="535799"/>
          </a:xfrm>
          <a:prstGeom prst="rect">
            <a:avLst/>
          </a:prstGeom>
          <a:solidFill>
            <a:srgbClr val="C27BA0"/>
          </a:solidFill>
        </p:spPr>
        <p:txBody>
          <a:bodyPr lIns="91425" tIns="91425" rIns="91425" bIns="91425" anchor="t" anchorCtr="0">
            <a:noAutofit/>
          </a:bodyPr>
          <a:lstStyle/>
          <a:p>
            <a:pPr lvl="0" algn="ctr" rtl="0">
              <a:spcBef>
                <a:spcPts val="0"/>
              </a:spcBef>
              <a:buNone/>
            </a:pPr>
            <a:r>
              <a:rPr lang="en" sz="2400" b="1">
                <a:solidFill>
                  <a:schemeClr val="lt1"/>
                </a:solidFill>
              </a:rPr>
              <a:t>SWIFT </a:t>
            </a:r>
          </a:p>
        </p:txBody>
      </p:sp>
      <p:sp>
        <p:nvSpPr>
          <p:cNvPr id="438" name="Shape 438"/>
          <p:cNvSpPr/>
          <p:nvPr/>
        </p:nvSpPr>
        <p:spPr>
          <a:xfrm>
            <a:off x="234875" y="1002275"/>
            <a:ext cx="3179700" cy="312899"/>
          </a:xfrm>
          <a:prstGeom prst="rect">
            <a:avLst/>
          </a:prstGeom>
          <a:solidFill>
            <a:srgbClr val="EAD1DC"/>
          </a:solidFill>
          <a:ln w="19050"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 b="1">
                <a:solidFill>
                  <a:schemeClr val="lt1"/>
                </a:solidFill>
              </a:rPr>
              <a:t>How good it is?</a:t>
            </a:r>
          </a:p>
        </p:txBody>
      </p:sp>
      <p:sp>
        <p:nvSpPr>
          <p:cNvPr id="439" name="Shape 439"/>
          <p:cNvSpPr txBox="1"/>
          <p:nvPr/>
        </p:nvSpPr>
        <p:spPr>
          <a:xfrm>
            <a:off x="98925" y="1573775"/>
            <a:ext cx="2553900" cy="3093899"/>
          </a:xfrm>
          <a:prstGeom prst="rect">
            <a:avLst/>
          </a:prstGeom>
          <a:noFill/>
          <a:ln>
            <a:noFill/>
          </a:ln>
        </p:spPr>
        <p:txBody>
          <a:bodyPr lIns="91425" tIns="91425" rIns="91425" bIns="91425" anchor="t" anchorCtr="0">
            <a:noAutofit/>
          </a:bodyPr>
          <a:lstStyle/>
          <a:p>
            <a:pPr lvl="0" rtl="0">
              <a:lnSpc>
                <a:spcPct val="115000"/>
              </a:lnSpc>
              <a:spcBef>
                <a:spcPts val="0"/>
              </a:spcBef>
              <a:buClr>
                <a:srgbClr val="000000"/>
              </a:buClr>
              <a:buNone/>
            </a:pPr>
            <a:endParaRPr sz="1200">
              <a:solidFill>
                <a:schemeClr val="dk1"/>
              </a:solidFill>
            </a:endParaRPr>
          </a:p>
          <a:p>
            <a:pPr marL="457200" lvl="0" indent="-228600" rtl="0">
              <a:lnSpc>
                <a:spcPct val="115000"/>
              </a:lnSpc>
              <a:spcBef>
                <a:spcPts val="0"/>
              </a:spcBef>
              <a:buClr>
                <a:schemeClr val="dk1"/>
              </a:buClr>
              <a:buSzPct val="100000"/>
            </a:pPr>
            <a:r>
              <a:rPr lang="en" sz="1200">
                <a:solidFill>
                  <a:schemeClr val="dk1"/>
                </a:solidFill>
              </a:rPr>
              <a:t>Convenient </a:t>
            </a:r>
          </a:p>
          <a:p>
            <a:pPr rtl="0">
              <a:lnSpc>
                <a:spcPct val="115000"/>
              </a:lnSpc>
              <a:spcBef>
                <a:spcPts val="0"/>
              </a:spcBef>
              <a:buNone/>
            </a:pPr>
            <a:endParaRPr sz="1200">
              <a:solidFill>
                <a:schemeClr val="dk1"/>
              </a:solidFill>
            </a:endParaRPr>
          </a:p>
          <a:p>
            <a:pPr lvl="0" rtl="0">
              <a:lnSpc>
                <a:spcPct val="115000"/>
              </a:lnSpc>
              <a:spcBef>
                <a:spcPts val="0"/>
              </a:spcBef>
              <a:buNone/>
            </a:pPr>
            <a:endParaRPr sz="1200">
              <a:solidFill>
                <a:schemeClr val="dk1"/>
              </a:solidFill>
            </a:endParaRPr>
          </a:p>
          <a:p>
            <a:pPr marL="457200" lvl="0" indent="-228600" rtl="0">
              <a:lnSpc>
                <a:spcPct val="115000"/>
              </a:lnSpc>
              <a:spcBef>
                <a:spcPts val="0"/>
              </a:spcBef>
              <a:buClr>
                <a:schemeClr val="dk1"/>
              </a:buClr>
              <a:buSzPct val="100000"/>
            </a:pPr>
            <a:r>
              <a:rPr lang="en" sz="1200">
                <a:solidFill>
                  <a:schemeClr val="dk1"/>
                </a:solidFill>
              </a:rPr>
              <a:t>Reach the receivers in all over the world</a:t>
            </a:r>
          </a:p>
          <a:p>
            <a:pPr rtl="0">
              <a:lnSpc>
                <a:spcPct val="115000"/>
              </a:lnSpc>
              <a:spcBef>
                <a:spcPts val="0"/>
              </a:spcBef>
              <a:buNone/>
            </a:pPr>
            <a:endParaRPr sz="1200">
              <a:solidFill>
                <a:schemeClr val="dk1"/>
              </a:solidFill>
            </a:endParaRPr>
          </a:p>
          <a:p>
            <a:pPr lvl="0" rtl="0">
              <a:lnSpc>
                <a:spcPct val="115000"/>
              </a:lnSpc>
              <a:spcBef>
                <a:spcPts val="0"/>
              </a:spcBef>
              <a:buNone/>
            </a:pPr>
            <a:endParaRPr sz="1200">
              <a:solidFill>
                <a:schemeClr val="dk1"/>
              </a:solidFill>
            </a:endParaRPr>
          </a:p>
          <a:p>
            <a:pPr marL="457200" lvl="0" indent="-228600" rtl="0">
              <a:lnSpc>
                <a:spcPct val="115000"/>
              </a:lnSpc>
              <a:spcBef>
                <a:spcPts val="0"/>
              </a:spcBef>
              <a:buClr>
                <a:schemeClr val="dk1"/>
              </a:buClr>
              <a:buSzPct val="100000"/>
            </a:pPr>
            <a:r>
              <a:rPr lang="en" sz="1200">
                <a:solidFill>
                  <a:schemeClr val="dk1"/>
                </a:solidFill>
              </a:rPr>
              <a:t>Inclusive</a:t>
            </a:r>
          </a:p>
          <a:p>
            <a:pPr rtl="0">
              <a:lnSpc>
                <a:spcPct val="115000"/>
              </a:lnSpc>
              <a:spcBef>
                <a:spcPts val="0"/>
              </a:spcBef>
              <a:buNone/>
            </a:pPr>
            <a:endParaRPr sz="1200">
              <a:solidFill>
                <a:schemeClr val="dk1"/>
              </a:solidFill>
            </a:endParaRPr>
          </a:p>
          <a:p>
            <a:pPr lvl="0" rtl="0">
              <a:lnSpc>
                <a:spcPct val="115000"/>
              </a:lnSpc>
              <a:spcBef>
                <a:spcPts val="0"/>
              </a:spcBef>
              <a:buNone/>
            </a:pPr>
            <a:endParaRPr sz="1200">
              <a:solidFill>
                <a:schemeClr val="dk1"/>
              </a:solidFill>
            </a:endParaRPr>
          </a:p>
          <a:p>
            <a:pPr marL="457200" lvl="0" indent="-228600" rtl="0">
              <a:lnSpc>
                <a:spcPct val="115000"/>
              </a:lnSpc>
              <a:spcBef>
                <a:spcPts val="0"/>
              </a:spcBef>
              <a:buClr>
                <a:schemeClr val="dk1"/>
              </a:buClr>
              <a:buSzPct val="100000"/>
            </a:pPr>
            <a:r>
              <a:rPr lang="en" sz="1200">
                <a:solidFill>
                  <a:schemeClr val="dk1"/>
                </a:solidFill>
              </a:rPr>
              <a:t>Eliminating annual maintenance concerns</a:t>
            </a:r>
          </a:p>
        </p:txBody>
      </p:sp>
    </p:spTree>
  </p:cSld>
  <p:clrMapOvr>
    <a:masterClrMapping/>
  </p:clrMapOvr>
  <p:transition xmlns:p14="http://schemas.microsoft.com/office/powerpoint/2010/main" spd="slow">
    <p:cut/>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443"/>
        <p:cNvGrpSpPr/>
        <p:nvPr/>
      </p:nvGrpSpPr>
      <p:grpSpPr>
        <a:xfrm>
          <a:off x="0" y="0"/>
          <a:ext cx="0" cy="0"/>
          <a:chOff x="0" y="0"/>
          <a:chExt cx="0" cy="0"/>
        </a:xfrm>
      </p:grpSpPr>
      <p:sp>
        <p:nvSpPr>
          <p:cNvPr id="444" name="Shape 444"/>
          <p:cNvSpPr txBox="1">
            <a:spLocks noGrp="1"/>
          </p:cNvSpPr>
          <p:nvPr>
            <p:ph type="ctrTitle"/>
          </p:nvPr>
        </p:nvSpPr>
        <p:spPr>
          <a:xfrm>
            <a:off x="311700" y="391100"/>
            <a:ext cx="8520599" cy="535799"/>
          </a:xfrm>
          <a:prstGeom prst="rect">
            <a:avLst/>
          </a:prstGeom>
          <a:solidFill>
            <a:srgbClr val="C27BA0"/>
          </a:solidFill>
        </p:spPr>
        <p:txBody>
          <a:bodyPr lIns="91425" tIns="91425" rIns="91425" bIns="91425" anchor="t" anchorCtr="0">
            <a:noAutofit/>
          </a:bodyPr>
          <a:lstStyle/>
          <a:p>
            <a:pPr lvl="0" algn="ctr" rtl="0">
              <a:spcBef>
                <a:spcPts val="0"/>
              </a:spcBef>
              <a:buNone/>
            </a:pPr>
            <a:r>
              <a:rPr lang="en" sz="2400" b="1">
                <a:solidFill>
                  <a:schemeClr val="lt1"/>
                </a:solidFill>
              </a:rPr>
              <a:t>SWIFT</a:t>
            </a:r>
          </a:p>
        </p:txBody>
      </p:sp>
      <p:grpSp>
        <p:nvGrpSpPr>
          <p:cNvPr id="445" name="Shape 445"/>
          <p:cNvGrpSpPr/>
          <p:nvPr/>
        </p:nvGrpSpPr>
        <p:grpSpPr>
          <a:xfrm>
            <a:off x="438125" y="485150"/>
            <a:ext cx="8152451" cy="4521474"/>
            <a:chOff x="438125" y="561350"/>
            <a:chExt cx="8152451" cy="4521474"/>
          </a:xfrm>
        </p:grpSpPr>
        <p:pic>
          <p:nvPicPr>
            <p:cNvPr id="446" name="Shape 446"/>
            <p:cNvPicPr preferRelativeResize="0"/>
            <p:nvPr/>
          </p:nvPicPr>
          <p:blipFill>
            <a:blip r:embed="rId3">
              <a:alphaModFix/>
            </a:blip>
            <a:stretch>
              <a:fillRect/>
            </a:stretch>
          </p:blipFill>
          <p:spPr>
            <a:xfrm>
              <a:off x="1210900" y="996117"/>
              <a:ext cx="6643800" cy="3684732"/>
            </a:xfrm>
            <a:prstGeom prst="rect">
              <a:avLst/>
            </a:prstGeom>
            <a:noFill/>
            <a:ln>
              <a:noFill/>
            </a:ln>
          </p:spPr>
        </p:pic>
        <p:pic>
          <p:nvPicPr>
            <p:cNvPr id="447" name="Shape 447"/>
            <p:cNvPicPr preferRelativeResize="0"/>
            <p:nvPr/>
          </p:nvPicPr>
          <p:blipFill>
            <a:blip r:embed="rId4">
              <a:alphaModFix/>
            </a:blip>
            <a:stretch>
              <a:fillRect/>
            </a:stretch>
          </p:blipFill>
          <p:spPr>
            <a:xfrm>
              <a:off x="714625" y="1266687"/>
              <a:ext cx="6643800" cy="3687524"/>
            </a:xfrm>
            <a:prstGeom prst="rect">
              <a:avLst/>
            </a:prstGeom>
            <a:noFill/>
            <a:ln>
              <a:noFill/>
            </a:ln>
          </p:spPr>
        </p:pic>
        <p:pic>
          <p:nvPicPr>
            <p:cNvPr id="448" name="Shape 448"/>
            <p:cNvPicPr preferRelativeResize="0"/>
            <p:nvPr/>
          </p:nvPicPr>
          <p:blipFill>
            <a:blip r:embed="rId5">
              <a:alphaModFix/>
            </a:blip>
            <a:stretch>
              <a:fillRect/>
            </a:stretch>
          </p:blipFill>
          <p:spPr>
            <a:xfrm>
              <a:off x="438125" y="561350"/>
              <a:ext cx="8152451" cy="4521474"/>
            </a:xfrm>
            <a:prstGeom prst="rect">
              <a:avLst/>
            </a:prstGeom>
            <a:noFill/>
            <a:ln>
              <a:noFill/>
            </a:ln>
          </p:spPr>
        </p:pic>
        <p:pic>
          <p:nvPicPr>
            <p:cNvPr id="449" name="Shape 449"/>
            <p:cNvPicPr preferRelativeResize="0"/>
            <p:nvPr/>
          </p:nvPicPr>
          <p:blipFill>
            <a:blip r:embed="rId6">
              <a:alphaModFix/>
            </a:blip>
            <a:stretch>
              <a:fillRect/>
            </a:stretch>
          </p:blipFill>
          <p:spPr>
            <a:xfrm>
              <a:off x="1783800" y="1291992"/>
              <a:ext cx="6643800" cy="3684732"/>
            </a:xfrm>
            <a:prstGeom prst="rect">
              <a:avLst/>
            </a:prstGeom>
            <a:noFill/>
            <a:ln>
              <a:noFill/>
            </a:ln>
          </p:spPr>
        </p:pic>
      </p:grpSp>
      <p:sp>
        <p:nvSpPr>
          <p:cNvPr id="450" name="Shape 450"/>
          <p:cNvSpPr txBox="1"/>
          <p:nvPr/>
        </p:nvSpPr>
        <p:spPr>
          <a:xfrm>
            <a:off x="890750" y="1230425"/>
            <a:ext cx="7483499" cy="614999"/>
          </a:xfrm>
          <a:prstGeom prst="rect">
            <a:avLst/>
          </a:prstGeom>
          <a:noFill/>
          <a:ln>
            <a:noFill/>
          </a:ln>
        </p:spPr>
        <p:txBody>
          <a:bodyPr lIns="91425" tIns="91425" rIns="91425" bIns="91425" anchor="t" anchorCtr="0">
            <a:noAutofit/>
          </a:bodyPr>
          <a:lstStyle/>
          <a:p>
            <a:pPr>
              <a:spcBef>
                <a:spcPts val="0"/>
              </a:spcBef>
              <a:buNone/>
            </a:pPr>
            <a:r>
              <a:rPr lang="en" sz="1800" b="1"/>
              <a:t>SWIFT</a:t>
            </a:r>
            <a:r>
              <a:rPr lang="en" b="1"/>
              <a:t> just provides a network to send secure </a:t>
            </a:r>
            <a:r>
              <a:rPr lang="en" sz="2400" b="1" i="1"/>
              <a:t>interbank messages</a:t>
            </a:r>
            <a:r>
              <a:rPr lang="en" b="1"/>
              <a:t>.</a:t>
            </a:r>
          </a:p>
        </p:txBody>
      </p:sp>
    </p:spTree>
  </p:cSld>
  <p:clrMapOvr>
    <a:masterClrMapping/>
  </p:clrMapOvr>
  <p:transition xmlns:p14="http://schemas.microsoft.com/office/powerpoint/2010/main" spd="slow">
    <p:cut/>
  </p:transition>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454"/>
        <p:cNvGrpSpPr/>
        <p:nvPr/>
      </p:nvGrpSpPr>
      <p:grpSpPr>
        <a:xfrm>
          <a:off x="0" y="0"/>
          <a:ext cx="0" cy="0"/>
          <a:chOff x="0" y="0"/>
          <a:chExt cx="0" cy="0"/>
        </a:xfrm>
      </p:grpSpPr>
      <p:sp>
        <p:nvSpPr>
          <p:cNvPr id="455" name="Shape 455"/>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a:spcBef>
                <a:spcPts val="0"/>
              </a:spcBef>
              <a:buNone/>
            </a:pPr>
            <a:endParaRPr/>
          </a:p>
        </p:txBody>
      </p:sp>
      <p:sp>
        <p:nvSpPr>
          <p:cNvPr id="456" name="Shape 456"/>
          <p:cNvSpPr txBox="1">
            <a:spLocks noGrp="1"/>
          </p:cNvSpPr>
          <p:nvPr>
            <p:ph type="body" idx="1"/>
          </p:nvPr>
        </p:nvSpPr>
        <p:spPr>
          <a:xfrm>
            <a:off x="1764000" y="1854900"/>
            <a:ext cx="5615999" cy="1433699"/>
          </a:xfrm>
          <a:prstGeom prst="rect">
            <a:avLst/>
          </a:prstGeom>
        </p:spPr>
        <p:txBody>
          <a:bodyPr lIns="91425" tIns="91425" rIns="91425" bIns="91425" anchor="t" anchorCtr="0">
            <a:noAutofit/>
          </a:bodyPr>
          <a:lstStyle/>
          <a:p>
            <a:pPr algn="ctr">
              <a:spcBef>
                <a:spcPts val="0"/>
              </a:spcBef>
              <a:buNone/>
            </a:pPr>
            <a:r>
              <a:rPr lang="en" sz="9600">
                <a:solidFill>
                  <a:srgbClr val="C27BA0"/>
                </a:solidFill>
              </a:rPr>
              <a:t>Q&amp;A</a:t>
            </a:r>
          </a:p>
        </p:txBody>
      </p:sp>
    </p:spTree>
  </p:cSld>
  <p:clrMapOvr>
    <a:masterClrMapping/>
  </p:clrMapOvr>
  <p:transition xmlns:p14="http://schemas.microsoft.com/office/powerpoint/2010/main" spd="slow">
    <p:cut/>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460"/>
        <p:cNvGrpSpPr/>
        <p:nvPr/>
      </p:nvGrpSpPr>
      <p:grpSpPr>
        <a:xfrm>
          <a:off x="0" y="0"/>
          <a:ext cx="0" cy="0"/>
          <a:chOff x="0" y="0"/>
          <a:chExt cx="0" cy="0"/>
        </a:xfrm>
      </p:grpSpPr>
      <p:sp>
        <p:nvSpPr>
          <p:cNvPr id="461" name="Shape 461"/>
          <p:cNvSpPr txBox="1">
            <a:spLocks noGrp="1"/>
          </p:cNvSpPr>
          <p:nvPr>
            <p:ph type="title"/>
          </p:nvPr>
        </p:nvSpPr>
        <p:spPr>
          <a:xfrm>
            <a:off x="311700" y="445025"/>
            <a:ext cx="8520599" cy="572699"/>
          </a:xfrm>
          <a:prstGeom prst="rect">
            <a:avLst/>
          </a:prstGeom>
        </p:spPr>
        <p:txBody>
          <a:bodyPr lIns="91425" tIns="91425" rIns="91425" bIns="91425" anchor="t" anchorCtr="0">
            <a:noAutofit/>
          </a:bodyPr>
          <a:lstStyle/>
          <a:p>
            <a:pPr>
              <a:spcBef>
                <a:spcPts val="0"/>
              </a:spcBef>
              <a:buNone/>
            </a:pPr>
            <a:endParaRPr/>
          </a:p>
        </p:txBody>
      </p:sp>
      <p:sp>
        <p:nvSpPr>
          <p:cNvPr id="462" name="Shape 462"/>
          <p:cNvSpPr txBox="1">
            <a:spLocks noGrp="1"/>
          </p:cNvSpPr>
          <p:nvPr>
            <p:ph type="body" idx="1"/>
          </p:nvPr>
        </p:nvSpPr>
        <p:spPr>
          <a:xfrm>
            <a:off x="311700" y="1952850"/>
            <a:ext cx="8520599" cy="1237800"/>
          </a:xfrm>
          <a:prstGeom prst="rect">
            <a:avLst/>
          </a:prstGeom>
        </p:spPr>
        <p:txBody>
          <a:bodyPr lIns="91425" tIns="91425" rIns="91425" bIns="91425" anchor="t" anchorCtr="0">
            <a:noAutofit/>
          </a:bodyPr>
          <a:lstStyle/>
          <a:p>
            <a:pPr algn="ctr">
              <a:spcBef>
                <a:spcPts val="0"/>
              </a:spcBef>
              <a:buNone/>
            </a:pPr>
            <a:r>
              <a:rPr lang="en" sz="8000">
                <a:solidFill>
                  <a:srgbClr val="C27BA0"/>
                </a:solidFill>
              </a:rPr>
              <a:t>THANK YOU</a:t>
            </a:r>
          </a:p>
        </p:txBody>
      </p:sp>
    </p:spTree>
  </p:cSld>
  <p:clrMapOvr>
    <a:masterClrMapping/>
  </p:clrMapOvr>
  <p:transition xmlns:p14="http://schemas.microsoft.com/office/powerpoint/2010/main" spd="slow">
    <p:cut/>
  </p:transition>
</p:sld>
</file>

<file path=ppt/theme/theme1.xml><?xml version="1.0" encoding="utf-8"?>
<a:theme xmlns:a="http://schemas.openxmlformats.org/drawingml/2006/main" name="simple-light-2">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2119</Words>
  <Application>Microsoft Macintosh PowerPoint</Application>
  <PresentationFormat>On-screen Show (16:9)</PresentationFormat>
  <Paragraphs>265</Paragraphs>
  <Slides>27</Slides>
  <Notes>27</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27</vt:i4>
      </vt:variant>
    </vt:vector>
  </HeadingPairs>
  <TitlesOfParts>
    <vt:vector size="29" baseType="lpstr">
      <vt:lpstr>Calibri</vt:lpstr>
      <vt:lpstr>simple-light-2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CHIPS</vt:lpstr>
      <vt:lpstr>CHIPS</vt:lpstr>
      <vt:lpstr>CHIPS</vt:lpstr>
      <vt:lpstr>CHIPS</vt:lpstr>
      <vt:lpstr>CHIPS</vt:lpstr>
      <vt:lpstr>CHIPS</vt:lpstr>
      <vt:lpstr>SWIFT</vt:lpstr>
      <vt:lpstr>SWIFT</vt:lpstr>
      <vt:lpstr>SWIFT </vt:lpstr>
      <vt:lpstr>SWIFT </vt:lpstr>
      <vt:lpstr>SWIFT </vt:lpstr>
      <vt:lpstr>SWIFT </vt:lpstr>
      <vt:lpstr>SWIFT </vt:lpstr>
      <vt:lpstr>SWIFT </vt:lpstr>
      <vt:lpstr>SWIFT </vt:lpstr>
      <vt:lpstr>SWIFT </vt:lpstr>
      <vt:lpstr>SWIFT</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Tanyatorn Suppakittiwong</cp:lastModifiedBy>
  <cp:revision>1</cp:revision>
  <dcterms:modified xsi:type="dcterms:W3CDTF">2015-09-15T16:54:04Z</dcterms:modified>
</cp:coreProperties>
</file>