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9" r:id="rId2"/>
    <p:sldId id="261" r:id="rId3"/>
    <p:sldId id="260" r:id="rId4"/>
    <p:sldId id="286" r:id="rId5"/>
    <p:sldId id="285" r:id="rId6"/>
    <p:sldId id="262" r:id="rId7"/>
    <p:sldId id="287" r:id="rId8"/>
    <p:sldId id="281" r:id="rId9"/>
    <p:sldId id="283" r:id="rId10"/>
    <p:sldId id="284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8" r:id="rId28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57" d="100"/>
          <a:sy n="57" d="100"/>
        </p:scale>
        <p:origin x="9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9/20/2016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br>
              <a:rPr lang="en-US" altLang="en-US"/>
            </a:br>
            <a:r>
              <a:rPr lang="en-US" altLang="en-US"/>
              <a:t>Labor, Skills and Wages</a:t>
            </a:r>
            <a:endParaRPr lang="en-US" altLang="en-US" sz="3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Lecture 6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EE 482 – Dr. Paul Vandenberg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Semester 1 – 2016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Faculty of Economics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Non controversial</a:t>
            </a:r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Probably least controversial aspects of industrial policy</a:t>
            </a:r>
          </a:p>
          <a:p>
            <a:pPr eaLnBrk="1" hangingPunct="1"/>
            <a:r>
              <a:rPr lang="en-CA" altLang="en-US"/>
              <a:t>Investors needs labour and as they move up the value chain need higher skilled workers</a:t>
            </a:r>
          </a:p>
          <a:p>
            <a:pPr eaLnBrk="1" hangingPunct="1"/>
            <a:r>
              <a:rPr lang="en-CA" altLang="en-US"/>
              <a:t>Education is generally accepted as a public good and therefore it is accepted that government may engage in the “market” for skilled workers by providing training </a:t>
            </a:r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/>
            <a:r>
              <a:rPr lang="en-CA" altLang="en-US" dirty="0"/>
              <a:t>Key ingredients</a:t>
            </a:r>
          </a:p>
          <a:p>
            <a:pPr eaLnBrk="1" hangingPunct="1"/>
            <a:r>
              <a:rPr lang="en-CA" altLang="en-US" dirty="0"/>
              <a:t>Source of comparative advantage to start industrialization</a:t>
            </a:r>
          </a:p>
          <a:p>
            <a:pPr lvl="1" eaLnBrk="1" hangingPunct="1"/>
            <a:r>
              <a:rPr lang="en-CA" altLang="en-US" dirty="0"/>
              <a:t>Industrialize first in labour-intensive sector</a:t>
            </a:r>
          </a:p>
          <a:p>
            <a:pPr lvl="1" eaLnBrk="1" hangingPunct="1"/>
            <a:r>
              <a:rPr lang="en-CA" altLang="en-US" dirty="0"/>
              <a:t>Technology level low</a:t>
            </a:r>
          </a:p>
          <a:p>
            <a:pPr lvl="1" eaLnBrk="1" hangingPunct="1"/>
            <a:r>
              <a:rPr lang="en-CA" altLang="en-US" dirty="0"/>
              <a:t>Value is low but labour is needed</a:t>
            </a:r>
          </a:p>
          <a:p>
            <a:pPr eaLnBrk="1" hangingPunct="1"/>
            <a:r>
              <a:rPr lang="en-CA" altLang="en-US" dirty="0"/>
              <a:t>Main motivation for industry to move from high-income to lower-income countries</a:t>
            </a:r>
          </a:p>
          <a:p>
            <a:pPr lvl="1" eaLnBrk="1" hangingPunct="1"/>
            <a:r>
              <a:rPr lang="en-CA" altLang="en-US" dirty="0"/>
              <a:t>Whether DC moving out and LDC moving in or </a:t>
            </a:r>
          </a:p>
          <a:p>
            <a:pPr lvl="1" eaLnBrk="1" hangingPunct="1"/>
            <a:r>
              <a:rPr lang="en-CA" altLang="en-US" dirty="0"/>
              <a:t>FDI moving operations 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Where are wages highest for a manufacturing worker and for a manufacturing 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/>
              <a:t>China</a:t>
            </a:r>
          </a:p>
          <a:p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Public policy role </a:t>
            </a:r>
            <a:br>
              <a:rPr lang="en-CA" altLang="en-US" dirty="0"/>
            </a:br>
            <a:r>
              <a:rPr lang="en-CA" altLang="en-US" sz="2800" dirty="0"/>
              <a:t>Providing educated and skilled workforce</a:t>
            </a: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Main public policy role in providing skilled and educated labor</a:t>
            </a:r>
          </a:p>
          <a:p>
            <a:pPr eaLnBrk="1" hangingPunct="1"/>
            <a:r>
              <a:rPr lang="en-CA" altLang="en-US" dirty="0"/>
              <a:t>Allows high productivity</a:t>
            </a:r>
          </a:p>
          <a:p>
            <a:pPr eaLnBrk="1" hangingPunct="1"/>
            <a:r>
              <a:rPr lang="en-CA" altLang="en-US" dirty="0"/>
              <a:t>Important as manufacturing moves up the value added ladder</a:t>
            </a:r>
            <a:endParaRPr lang="en-US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Will show you two slides</a:t>
            </a:r>
          </a:p>
          <a:p>
            <a:endParaRPr lang="en-CA" dirty="0"/>
          </a:p>
          <a:p>
            <a:r>
              <a:rPr lang="en-CA" dirty="0"/>
              <a:t>What do you notice about high income Asian economies?</a:t>
            </a:r>
          </a:p>
          <a:p>
            <a:endParaRPr lang="en-CA" dirty="0"/>
          </a:p>
          <a:p>
            <a:r>
              <a:rPr lang="en-CA" dirty="0"/>
              <a:t>What do you notice about middle income Asian economies such as Thailand?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617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6698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val="1872448065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</a:t>
                      </a:r>
                      <a:r>
                        <a:rPr lang="en-CA" sz="1800" baseline="0" dirty="0"/>
                        <a:t> </a:t>
                      </a:r>
                      <a:r>
                        <a:rPr lang="en-CA" sz="1800" baseline="0" dirty="0" err="1"/>
                        <a:t>Barro</a:t>
                      </a:r>
                      <a:r>
                        <a:rPr lang="en-CA" sz="1800" baseline="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21753933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2404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val="1872448065"/>
                    </a:ext>
                  </a:extLst>
                </a:gridCol>
              </a:tblGrid>
              <a:tr h="7530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  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 </a:t>
                      </a:r>
                      <a:r>
                        <a:rPr lang="en-CA" sz="1800" dirty="0" err="1"/>
                        <a:t>Barro</a:t>
                      </a:r>
                      <a:r>
                        <a:rPr lang="en-CA" sz="180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2175393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593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PISA – Mathematics</a:t>
            </a:r>
            <a:br>
              <a:rPr lang="en-CA" dirty="0"/>
            </a:br>
            <a:r>
              <a:rPr lang="en-CA" sz="2800" dirty="0"/>
              <a:t>2012 Results 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194380"/>
              </p:ext>
            </p:extLst>
          </p:nvPr>
        </p:nvGraphicFramePr>
        <p:xfrm>
          <a:off x="457200" y="160020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val="2975294787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37619119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450216963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94271760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334465578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89113161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36997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Shanghai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Viet Nam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51933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2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493428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93155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64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052299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424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65 economies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596098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4693023"/>
            <a:ext cx="822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Program of International Student Assessment (PISA) conducted by </a:t>
            </a:r>
          </a:p>
          <a:p>
            <a:r>
              <a:rPr lang="en-CA" dirty="0"/>
              <a:t>OECD. Tests 15 year-olds on math, reading and science. Uses a standard test to allow for comparisons across countries. </a:t>
            </a:r>
          </a:p>
          <a:p>
            <a:r>
              <a:rPr lang="en-CA" dirty="0"/>
              <a:t>Thailand’s rank for reading and science similar to rank for math. </a:t>
            </a:r>
          </a:p>
          <a:p>
            <a:r>
              <a:rPr lang="en-CA" dirty="0"/>
              <a:t>Viet Nam ranks 8 in science (incredible).</a:t>
            </a:r>
          </a:p>
          <a:p>
            <a:r>
              <a:rPr lang="en-CA" dirty="0"/>
              <a:t>New results will be released in December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441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Skills and industrial strategy</a:t>
            </a:r>
            <a:endParaRPr lang="en-US" altLang="en-US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Skilled needed for the particular industrial strategy</a:t>
            </a:r>
          </a:p>
          <a:p>
            <a:pPr eaLnBrk="1" hangingPunct="1"/>
            <a:r>
              <a:rPr lang="en-CA" altLang="en-US"/>
              <a:t>They need to be synchronized</a:t>
            </a:r>
          </a:p>
          <a:p>
            <a:pPr eaLnBrk="1" hangingPunct="1"/>
            <a:r>
              <a:rPr lang="en-CA" altLang="en-US"/>
              <a:t>Train for different types of skills as industry shifts</a:t>
            </a:r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Who should train?</a:t>
            </a:r>
            <a:endParaRPr lang="en-US" altLang="en-US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Domestic</a:t>
            </a:r>
          </a:p>
          <a:p>
            <a:pPr eaLnBrk="1" hangingPunct="1"/>
            <a:r>
              <a:rPr lang="en-CA" altLang="en-US" dirty="0"/>
              <a:t>Industry – FDI </a:t>
            </a:r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Building the foundation</a:t>
            </a:r>
            <a:endParaRPr lang="en-US" altLang="en-US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Basic education is vitally important</a:t>
            </a:r>
          </a:p>
          <a:p>
            <a:pPr eaLnBrk="1" hangingPunct="1"/>
            <a:r>
              <a:rPr lang="en-CA" altLang="en-US" dirty="0"/>
              <a:t>Workers need</a:t>
            </a:r>
          </a:p>
          <a:p>
            <a:pPr lvl="1" eaLnBrk="1" hangingPunct="1"/>
            <a:r>
              <a:rPr lang="en-CA" altLang="en-US" dirty="0"/>
              <a:t>Basic literacy</a:t>
            </a:r>
          </a:p>
          <a:p>
            <a:pPr lvl="1" eaLnBrk="1" hangingPunct="1"/>
            <a:r>
              <a:rPr lang="en-CA" altLang="en-US" dirty="0"/>
              <a:t>Basic numeracy</a:t>
            </a:r>
          </a:p>
          <a:p>
            <a:pPr lvl="1" eaLnBrk="1" hangingPunct="1"/>
            <a:r>
              <a:rPr lang="en-CA" altLang="en-US" dirty="0"/>
              <a:t>Thinking and problems solving capacity</a:t>
            </a:r>
          </a:p>
          <a:p>
            <a:pPr lvl="1" eaLnBrk="1" hangingPunct="1"/>
            <a:r>
              <a:rPr lang="en-CA" altLang="en-US" dirty="0"/>
              <a:t>Soft skills: communications, teamwork</a:t>
            </a:r>
          </a:p>
          <a:p>
            <a:pPr eaLnBrk="1" hangingPunct="1"/>
            <a:r>
              <a:rPr lang="en-CA" altLang="en-US" dirty="0"/>
              <a:t>Much of this is obtained through primary and especially secondary education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Basic education</a:t>
            </a:r>
            <a:endParaRPr lang="en-US" altLang="en-US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Now high income Asian countries have good basic education levels</a:t>
            </a:r>
          </a:p>
          <a:p>
            <a:pPr eaLnBrk="1" hangingPunct="1"/>
            <a:r>
              <a:rPr lang="en-CA" altLang="en-US"/>
              <a:t>Korea had very strong system of primary and secondary education</a:t>
            </a:r>
          </a:p>
          <a:p>
            <a:pPr lvl="1" eaLnBrk="1" hangingPunct="1"/>
            <a:r>
              <a:rPr lang="en-CA" altLang="en-US"/>
              <a:t>High levels of basic education when started industrialization drive in 1960s </a:t>
            </a:r>
          </a:p>
          <a:p>
            <a:pPr eaLnBrk="1" hangingPunct="1"/>
            <a:r>
              <a:rPr lang="en-CA" altLang="en-US"/>
              <a:t>Provides the foundation for further training in in skills at:</a:t>
            </a:r>
          </a:p>
          <a:p>
            <a:pPr lvl="1" eaLnBrk="1" hangingPunct="1"/>
            <a:r>
              <a:rPr lang="en-CA" altLang="en-US"/>
              <a:t>vocational training schools, colleges and polytechnics institutes</a:t>
            </a:r>
          </a:p>
          <a:p>
            <a:pPr lvl="1" eaLnBrk="1" hangingPunct="1"/>
            <a:r>
              <a:rPr lang="en-CA" altLang="en-US"/>
              <a:t>Or on the jobs at the employer </a:t>
            </a:r>
            <a:endParaRPr lang="en-U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Singapore</a:t>
            </a:r>
            <a:endParaRPr lang="en-US" alt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Large mass of working people that did not have (have a chance) to obtain a secondary education</a:t>
            </a:r>
          </a:p>
          <a:p>
            <a:pPr eaLnBrk="1" hangingPunct="1"/>
            <a:r>
              <a:rPr lang="en-CA" altLang="en-US" dirty="0"/>
              <a:t>Singapore set up a program to educate workers and obtain secondary education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What can government do</a:t>
            </a:r>
            <a:endParaRPr lang="en-US" altLang="en-US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Require training and fund it</a:t>
            </a:r>
          </a:p>
          <a:p>
            <a:pPr lvl="1" eaLnBrk="1" hangingPunct="1"/>
            <a:r>
              <a:rPr lang="en-CA" altLang="en-US"/>
              <a:t>Training is mandatory  but government provides training subsidies</a:t>
            </a:r>
          </a:p>
          <a:p>
            <a:pPr lvl="1" eaLnBrk="1" hangingPunct="1"/>
            <a:r>
              <a:rPr lang="en-CA" altLang="en-US"/>
              <a:t>Training is mandatory but government does not provide subsidies</a:t>
            </a:r>
          </a:p>
          <a:p>
            <a:pPr lvl="2" eaLnBrk="1" hangingPunct="1"/>
            <a:r>
              <a:rPr lang="en-CA" altLang="en-US"/>
              <a:t>Provides opting out by firms contribution to fund (which support the training system)</a:t>
            </a:r>
          </a:p>
          <a:p>
            <a:pPr lvl="1" eaLnBrk="1" hangingPunct="1"/>
            <a:r>
              <a:rPr lang="en-CA" altLang="en-US"/>
              <a:t>Payment of levy is mandatory and firms have option to access funds to subsidize training (called the training levy system)</a:t>
            </a:r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Firms must pay the levy, based on the number of workers they have</a:t>
            </a:r>
          </a:p>
          <a:p>
            <a:pPr lvl="1" eaLnBrk="1" hangingPunct="1"/>
            <a:r>
              <a:rPr lang="en-CA" altLang="en-US"/>
              <a:t>Like a payroll tax</a:t>
            </a:r>
          </a:p>
          <a:p>
            <a:pPr lvl="1" eaLnBrk="1" hangingPunct="1"/>
            <a:r>
              <a:rPr lang="en-CA" altLang="en-US"/>
              <a:t>Money put into one central “training [levy] fund” managed by the government</a:t>
            </a:r>
          </a:p>
          <a:p>
            <a:pPr eaLnBrk="1" hangingPunct="1"/>
            <a:r>
              <a:rPr lang="en-CA" altLang="en-US"/>
              <a:t>Firms can then apply to the training fund to subsidize their training</a:t>
            </a:r>
          </a:p>
          <a:p>
            <a:pPr lvl="1" eaLnBrk="1" hangingPunct="1"/>
            <a:r>
              <a:rPr lang="en-CA" altLang="en-US"/>
              <a:t>Used in a large variety of countries, including UK, Singapore, Malaysia, Korea, etc.</a:t>
            </a:r>
            <a:endParaRPr lang="en-US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Training options may be limited</a:t>
            </a:r>
          </a:p>
          <a:p>
            <a:pPr lvl="1" eaLnBrk="1" hangingPunct="1">
              <a:defRPr/>
            </a:pPr>
            <a:r>
              <a:rPr lang="en-CA" dirty="0"/>
              <a:t>Sometimes must training workers in government training institutions, which may not offer quality training</a:t>
            </a:r>
          </a:p>
          <a:p>
            <a:pPr lvl="1" eaLnBrk="1" hangingPunct="1">
              <a:defRPr/>
            </a:pPr>
            <a:r>
              <a:rPr lang="en-CA" dirty="0"/>
              <a:t>Solutions : allow training in house or by private training providers</a:t>
            </a:r>
          </a:p>
          <a:p>
            <a:pPr eaLnBrk="1" hangingPunct="1">
              <a:defRPr/>
            </a:pPr>
            <a:r>
              <a:rPr lang="en-CA" dirty="0"/>
              <a:t>SME disadvantaged</a:t>
            </a:r>
          </a:p>
          <a:p>
            <a:pPr lvl="1" eaLnBrk="1" hangingPunct="1">
              <a:defRPr/>
            </a:pPr>
            <a:r>
              <a:rPr lang="en-CA" dirty="0"/>
              <a:t>Pay in: can apply for funds but do not</a:t>
            </a:r>
          </a:p>
          <a:p>
            <a:pPr lvl="1" eaLnBrk="1" hangingPunct="1">
              <a:defRPr/>
            </a:pPr>
            <a:r>
              <a:rPr lang="en-CA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dirty="0"/>
              <a:t>Solutions: increase the amount to can be subsidized (higher than contribution)</a:t>
            </a:r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Firms have 5 options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trained 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off-site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Apprenticeships 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r>
              <a:rPr lang="en-CA" dirty="0"/>
              <a:t>	combines school and on-site work experience </a:t>
            </a:r>
          </a:p>
          <a:p>
            <a:pPr lvl="1" eaLnBrk="1" hangingPunct="1"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as 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Hiring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/>
              <a:t>If sufficiently skilled</a:t>
            </a:r>
          </a:p>
          <a:p>
            <a:pPr lvl="1" eaLnBrk="1" hangingPunct="1">
              <a:defRPr/>
            </a:pPr>
            <a:r>
              <a:rPr lang="en-CA" dirty="0"/>
              <a:t>Requirement of public provision</a:t>
            </a:r>
          </a:p>
          <a:p>
            <a:pPr lvl="1" eaLnBrk="1" hangingPunct="1">
              <a:defRPr/>
            </a:pPr>
            <a:r>
              <a:rPr lang="en-CA" dirty="0"/>
              <a:t>Need to have the right skills – adequate quality</a:t>
            </a:r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on the job</a:t>
            </a:r>
            <a:endParaRPr lang="en-US" altLang="en-US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Done by senior, experienced workers or mentors</a:t>
            </a:r>
          </a:p>
          <a:p>
            <a:pPr eaLnBrk="1" hangingPunct="1"/>
            <a:r>
              <a:rPr lang="en-CA" altLang="en-US"/>
              <a:t>Done while working</a:t>
            </a:r>
          </a:p>
          <a:p>
            <a:pPr eaLnBrk="1" hangingPunct="1"/>
            <a:r>
              <a:rPr lang="en-CA" altLang="en-US"/>
              <a:t>No explicit cost</a:t>
            </a:r>
          </a:p>
          <a:p>
            <a:pPr lvl="1" eaLnBrk="1" hangingPunct="1"/>
            <a:r>
              <a:rPr lang="en-CA" altLang="en-US"/>
              <a:t>Some slowing of work of senior worker</a:t>
            </a:r>
          </a:p>
          <a:p>
            <a:pPr eaLnBrk="1" hangingPunct="1"/>
            <a:r>
              <a:rPr lang="en-CA" altLang="en-US"/>
              <a:t>Does not introduce new skills to the firm</a:t>
            </a:r>
          </a:p>
          <a:p>
            <a:pPr eaLnBrk="1" hangingPunct="1"/>
            <a:r>
              <a:rPr lang="en-CA" altLang="en-US"/>
              <a:t>Often known as informal training</a:t>
            </a:r>
          </a:p>
          <a:p>
            <a:pPr eaLnBrk="1" hangingPunct="1"/>
            <a:r>
              <a:rPr lang="en-CA" altLang="en-US"/>
              <a:t>Practised a lot by small firms</a:t>
            </a:r>
            <a:endParaRPr lang="en-US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off-the-job (but on-site)</a:t>
            </a:r>
            <a:endParaRPr lang="en-US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firm’s training facilities</a:t>
            </a:r>
          </a:p>
          <a:p>
            <a:pPr eaLnBrk="1" hangingPunct="1"/>
            <a:r>
              <a:rPr lang="en-CA" altLang="en-US"/>
              <a:t>Away from production line</a:t>
            </a:r>
          </a:p>
          <a:p>
            <a:pPr eaLnBrk="1" hangingPunct="1"/>
            <a:r>
              <a:rPr lang="en-CA" altLang="en-US"/>
              <a:t>On older, often discarded machinery</a:t>
            </a:r>
          </a:p>
          <a:p>
            <a:pPr lvl="1" eaLnBrk="1" hangingPunct="1"/>
            <a:r>
              <a:rPr lang="en-CA" altLang="en-US"/>
              <a:t>But can be done on up to date machinery</a:t>
            </a:r>
          </a:p>
          <a:p>
            <a:pPr eaLnBrk="1" hangingPunct="1"/>
            <a:r>
              <a:rPr lang="en-CA" altLang="en-US"/>
              <a:t>Requires a trainer (from within or outsider)</a:t>
            </a:r>
          </a:p>
          <a:p>
            <a:pPr eaLnBrk="1" hangingPunct="1"/>
            <a:r>
              <a:rPr lang="en-CA" altLang="en-US"/>
              <a:t>Trainee is not contributing to production</a:t>
            </a:r>
          </a:p>
          <a:p>
            <a:pPr eaLnBrk="1" hangingPunct="1"/>
            <a:r>
              <a:rPr lang="en-CA" altLang="en-US"/>
              <a:t>Can be supported by government subsidy</a:t>
            </a:r>
          </a:p>
          <a:p>
            <a:pPr eaLnBrk="1" hangingPunct="1"/>
            <a:r>
              <a:rPr lang="en-CA" altLang="en-US"/>
              <a:t>Provides firm-specific training</a:t>
            </a:r>
            <a:endParaRPr lang="en-US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off-site</a:t>
            </a:r>
            <a:endParaRPr lang="en-US" altLang="en-US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government or private training provider</a:t>
            </a:r>
          </a:p>
          <a:p>
            <a:pPr eaLnBrk="1" hangingPunct="1"/>
            <a:r>
              <a:rPr lang="en-CA" altLang="en-US"/>
              <a:t>Costly</a:t>
            </a:r>
          </a:p>
          <a:p>
            <a:pPr lvl="1" eaLnBrk="1" hangingPunct="1"/>
            <a:r>
              <a:rPr lang="en-CA" altLang="en-US"/>
              <a:t>Can be subsidized by government</a:t>
            </a:r>
          </a:p>
          <a:p>
            <a:pPr eaLnBrk="1" hangingPunct="1"/>
            <a:r>
              <a:rPr lang="en-CA" altLang="en-US"/>
              <a:t>Should be relevant to firm and good quality</a:t>
            </a:r>
          </a:p>
          <a:p>
            <a:pPr eaLnBrk="1" hangingPunct="1"/>
            <a:r>
              <a:rPr lang="en-CA" altLang="en-US"/>
              <a:t>Takes trainee away from the firm</a:t>
            </a:r>
          </a:p>
          <a:p>
            <a:pPr lvl="1" eaLnBrk="1" hangingPunct="1"/>
            <a:r>
              <a:rPr lang="en-CA" altLang="en-US"/>
              <a:t>Does not contribute to production</a:t>
            </a:r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Apprenticeships</a:t>
            </a:r>
            <a:endParaRPr lang="en-US" altLang="en-US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Combines school (theory) and learning on the job (practical at the firm)</a:t>
            </a:r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eaLnBrk="1" hangingPunct="1"/>
            <a:r>
              <a:rPr lang="en-CA" altLang="en-US" dirty="0"/>
              <a:t>Needs to developed, organized and structured</a:t>
            </a:r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as low cost labor</a:t>
            </a:r>
          </a:p>
          <a:p>
            <a:pPr eaLnBrk="1" hangingPunct="1"/>
            <a:r>
              <a:rPr lang="en-CA" altLang="en-US" dirty="0"/>
              <a:t>Excellent system in some European countries and others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FDI Industry</a:t>
            </a:r>
            <a:endParaRPr lang="en-US" altLang="en-US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FDI will be attracted by skilled workforcd</a:t>
            </a:r>
          </a:p>
          <a:p>
            <a:pPr eaLnBrk="1" hangingPunct="1"/>
            <a:r>
              <a:rPr lang="en-CA" altLang="en-US"/>
              <a:t>But may seek to augment that through its own efforts</a:t>
            </a:r>
          </a:p>
          <a:p>
            <a:pPr lvl="1" eaLnBrk="1" hangingPunct="1"/>
            <a:r>
              <a:rPr lang="en-CA" altLang="en-US"/>
              <a:t>Train workers on site</a:t>
            </a:r>
          </a:p>
          <a:p>
            <a:pPr lvl="1" eaLnBrk="1" hangingPunct="1"/>
            <a:r>
              <a:rPr lang="en-CA" altLang="en-US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/>
              <a:t>Collaborate with local training institutes</a:t>
            </a:r>
          </a:p>
          <a:p>
            <a:pPr lvl="1" eaLnBrk="1" hangingPunct="1"/>
            <a:r>
              <a:rPr lang="en-CA" altLang="en-US"/>
              <a:t>Set up training institutes (often joint with industry or government support)</a:t>
            </a:r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Migration policy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Skilled-based immigration policy</a:t>
            </a:r>
          </a:p>
          <a:p>
            <a:pPr lvl="1" eaLnBrk="1" hangingPunct="1">
              <a:defRPr/>
            </a:pPr>
            <a:r>
              <a:rPr lang="en-CA" dirty="0"/>
              <a:t>Allow skilled workers to come from other countries</a:t>
            </a:r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it trains locals to replace them </a:t>
            </a:r>
          </a:p>
          <a:p>
            <a:pPr lvl="1" eaLnBrk="1" hangingPunct="1">
              <a:defRPr/>
            </a:pPr>
            <a:r>
              <a:rPr lang="en-CA" dirty="0"/>
              <a:t>Gov’t may limit number of expats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Case: Canada </a:t>
            </a:r>
            <a:br>
              <a:rPr lang="en-CA" dirty="0"/>
            </a:br>
            <a:r>
              <a:rPr lang="en-CA" sz="2800" dirty="0"/>
              <a:t>Aerospace manufacturing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manufacturing 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grade program in aerospace engineering by 6 universities</a:t>
            </a:r>
          </a:p>
          <a:p>
            <a:r>
              <a:rPr lang="en-CA" sz="2400" dirty="0"/>
              <a:t>Migrant policy to bring in foreigners with expertise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1255</Words>
  <Application>Microsoft Office PowerPoint</Application>
  <PresentationFormat>On-screen Show (4:3)</PresentationFormat>
  <Paragraphs>326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 Labor, Skills and Wages</vt:lpstr>
      <vt:lpstr>Non controversial</vt:lpstr>
      <vt:lpstr>Low-cost labor</vt:lpstr>
      <vt:lpstr>Take 3 minutes</vt:lpstr>
      <vt:lpstr>Wages</vt:lpstr>
      <vt:lpstr>Public policy role  Providing educated and skilled workforce</vt:lpstr>
      <vt:lpstr>Take 5 minutes</vt:lpstr>
      <vt:lpstr>Education % of the population, 25 years +</vt:lpstr>
      <vt:lpstr>Education % of the population, 25 years +</vt:lpstr>
      <vt:lpstr>PISA – Mathematics 2012 Results </vt:lpstr>
      <vt:lpstr>Skills and industrial strategy</vt:lpstr>
      <vt:lpstr>Who should train?</vt:lpstr>
      <vt:lpstr>Building the foundation</vt:lpstr>
      <vt:lpstr>Basic education</vt:lpstr>
      <vt:lpstr>Singapore</vt:lpstr>
      <vt:lpstr>What can government do</vt:lpstr>
      <vt:lpstr>Training levy system</vt:lpstr>
      <vt:lpstr>Training levy - problems</vt:lpstr>
      <vt:lpstr>Firms have 5 options</vt:lpstr>
      <vt:lpstr>Hiring</vt:lpstr>
      <vt:lpstr>Training on the job</vt:lpstr>
      <vt:lpstr>Training off-the-job (but on-site)</vt:lpstr>
      <vt:lpstr>Training off-site</vt:lpstr>
      <vt:lpstr>Apprenticeships</vt:lpstr>
      <vt:lpstr>FDI Industry</vt:lpstr>
      <vt:lpstr>Migration policy</vt:lpstr>
      <vt:lpstr>Case: Canada  Aerospace manufacturing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PAUL</cp:lastModifiedBy>
  <cp:revision>122</cp:revision>
  <dcterms:created xsi:type="dcterms:W3CDTF">2016-07-28T03:22:09Z</dcterms:created>
  <dcterms:modified xsi:type="dcterms:W3CDTF">2016-09-20T03:02:19Z</dcterms:modified>
</cp:coreProperties>
</file>