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34" r:id="rId2"/>
    <p:sldId id="259" r:id="rId3"/>
    <p:sldId id="260" r:id="rId4"/>
    <p:sldId id="391" r:id="rId5"/>
    <p:sldId id="263" r:id="rId6"/>
    <p:sldId id="390" r:id="rId7"/>
    <p:sldId id="265" r:id="rId8"/>
    <p:sldId id="392" r:id="rId9"/>
    <p:sldId id="270" r:id="rId10"/>
    <p:sldId id="269" r:id="rId11"/>
    <p:sldId id="393" r:id="rId12"/>
    <p:sldId id="394" r:id="rId13"/>
    <p:sldId id="336" r:id="rId14"/>
    <p:sldId id="337" r:id="rId15"/>
    <p:sldId id="281" r:id="rId16"/>
    <p:sldId id="280" r:id="rId17"/>
    <p:sldId id="395" r:id="rId18"/>
    <p:sldId id="338" r:id="rId19"/>
    <p:sldId id="339" r:id="rId20"/>
    <p:sldId id="285" r:id="rId21"/>
    <p:sldId id="287" r:id="rId22"/>
    <p:sldId id="343" r:id="rId23"/>
    <p:sldId id="289" r:id="rId24"/>
    <p:sldId id="341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2/16/2021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Consumption under Uncertainty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D965A68-DADA-4D80-A851-57BA121AA096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</a:t>
            </a:fld>
            <a:endParaRPr lang="en-US" altLang="en-US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1086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600" b="1" dirty="0">
                <a:solidFill>
                  <a:srgbClr val="000066"/>
                </a:solidFill>
                <a:latin typeface="Calibri" pitchFamily="34" charset="0"/>
              </a:rPr>
              <a:t>Tools for Describing Risky Outcomes</a:t>
            </a:r>
            <a:endParaRPr lang="en-US" alt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061" name="Rectangle 15"/>
          <p:cNvSpPr>
            <a:spLocks noChangeArrowheads="1"/>
          </p:cNvSpPr>
          <p:nvPr/>
        </p:nvSpPr>
        <p:spPr bwMode="auto">
          <a:xfrm>
            <a:off x="761999" y="2057400"/>
            <a:ext cx="7772400" cy="37856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A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lottery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is any event with an uncertain outcome.</a:t>
            </a:r>
          </a:p>
          <a:p>
            <a:pPr eaLnBrk="1" hangingPunct="1"/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Examples: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Investment, Roulette, Football Game.</a:t>
            </a:r>
          </a:p>
          <a:p>
            <a:pPr eaLnBrk="1" hangingPunct="1"/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endParaRPr lang="en-US" altLang="en-US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A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probability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of an outcome </a:t>
            </a:r>
            <a:r>
              <a:rPr lang="en-US" alt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(of a lottery)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is the likelihood that this outcome occurs.  </a:t>
            </a:r>
          </a:p>
          <a:p>
            <a:pPr eaLnBrk="1" hangingPunct="1"/>
            <a:endParaRPr lang="en-US" altLang="en-US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Example: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The probability often is estimated by the historical frequency of the outcome.</a:t>
            </a:r>
          </a:p>
        </p:txBody>
      </p:sp>
      <p:sp>
        <p:nvSpPr>
          <p:cNvPr id="2062" name="Line 16"/>
          <p:cNvSpPr>
            <a:spLocks noChangeShapeType="1"/>
          </p:cNvSpPr>
          <p:nvPr/>
        </p:nvSpPr>
        <p:spPr bwMode="auto">
          <a:xfrm>
            <a:off x="1828799" y="3657600"/>
            <a:ext cx="563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FA20C6D-297B-4EE1-8F82-15A442C1545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3</a:t>
            </a:fld>
            <a:endParaRPr lang="en-US" altLang="en-US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533398" y="1818749"/>
            <a:ext cx="8229602" cy="37856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The </a:t>
            </a:r>
            <a:r>
              <a:rPr lang="en-US" altLang="en-US" sz="2400" b="1" dirty="0">
                <a:latin typeface="Calibri" pitchFamily="34" charset="0"/>
              </a:rPr>
              <a:t>probability distribution</a:t>
            </a:r>
            <a:r>
              <a:rPr lang="en-US" altLang="en-US" sz="2400" dirty="0">
                <a:latin typeface="Calibri" pitchFamily="34" charset="0"/>
              </a:rPr>
              <a:t> of the lottery depicts all possible payoffs in the lottery and their associated probabilities.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u="sng" dirty="0">
                <a:latin typeface="Calibri" pitchFamily="34" charset="0"/>
              </a:rPr>
              <a:t>Property:</a:t>
            </a:r>
            <a:r>
              <a:rPr lang="en-US" altLang="en-US" sz="2400" dirty="0">
                <a:latin typeface="Calibri" pitchFamily="34" charset="0"/>
              </a:rPr>
              <a:t>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Calibri" pitchFamily="34" charset="0"/>
              </a:rPr>
              <a:t>The probability of any particular outcome is between 0 and 1.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Calibri" pitchFamily="34" charset="0"/>
              </a:rPr>
              <a:t>The sum of the probabilities of all possible outcomes equals 1.</a:t>
            </a:r>
          </a:p>
          <a:p>
            <a:pPr eaLnBrk="1" hangingPunct="1"/>
            <a:endParaRPr lang="en-US" altLang="en-US" sz="2400" u="sng" dirty="0">
              <a:solidFill>
                <a:srgbClr val="000066"/>
              </a:solidFill>
              <a:latin typeface="Calibri" pitchFamily="34" charset="0"/>
            </a:endParaRPr>
          </a:p>
          <a:p>
            <a:pPr eaLnBrk="1" hangingPunct="1"/>
            <a:endParaRPr lang="en-US" altLang="en-US" sz="2400" u="sng" dirty="0">
              <a:solidFill>
                <a:srgbClr val="000066"/>
              </a:solidFill>
              <a:latin typeface="Calibri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Probabilities that reflect </a:t>
            </a:r>
            <a:r>
              <a:rPr lang="en-US" altLang="en-US" sz="2400" u="sng" dirty="0">
                <a:latin typeface="Calibri" pitchFamily="34" charset="0"/>
              </a:rPr>
              <a:t>subjective</a:t>
            </a:r>
            <a:r>
              <a:rPr lang="en-US" altLang="en-US" sz="2400" dirty="0">
                <a:latin typeface="Calibri" pitchFamily="34" charset="0"/>
              </a:rPr>
              <a:t> beliefs about risky events are called </a:t>
            </a:r>
            <a:r>
              <a:rPr lang="en-US" altLang="en-US" sz="2400" b="1" dirty="0">
                <a:latin typeface="Calibri" pitchFamily="34" charset="0"/>
              </a:rPr>
              <a:t>subjective probabilities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</p:txBody>
      </p:sp>
      <p:sp>
        <p:nvSpPr>
          <p:cNvPr id="772108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600" b="1" dirty="0">
                <a:solidFill>
                  <a:srgbClr val="000066"/>
                </a:solidFill>
                <a:latin typeface="Calibri" pitchFamily="34" charset="0"/>
              </a:rPr>
              <a:t>Tools for Describing Risky Outcomes</a:t>
            </a:r>
            <a:endParaRPr lang="en-US" alt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Line 16">
            <a:extLst>
              <a:ext uri="{FF2B5EF4-FFF2-40B4-BE49-F238E27FC236}">
                <a16:creationId xmlns:a16="http://schemas.microsoft.com/office/drawing/2014/main" id="{7172678F-CD6E-4E2F-8E92-38754CC3489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799" y="4419600"/>
            <a:ext cx="563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7E8A53-ED8C-46C0-97E9-C9AB5ABEBE6F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4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3733800" y="4457700"/>
            <a:ext cx="914400" cy="1409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27" name="Text Box 16"/>
          <p:cNvSpPr txBox="1">
            <a:spLocks noChangeArrowheads="1"/>
          </p:cNvSpPr>
          <p:nvPr/>
        </p:nvSpPr>
        <p:spPr bwMode="auto">
          <a:xfrm>
            <a:off x="4523582" y="3736976"/>
            <a:ext cx="322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33% chance of winning</a:t>
            </a:r>
          </a:p>
        </p:txBody>
      </p:sp>
      <p:sp>
        <p:nvSpPr>
          <p:cNvPr id="774169" name="AutoShape 25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Probability Distribution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136" name="Text Box 27"/>
          <p:cNvSpPr txBox="1">
            <a:spLocks noChangeArrowheads="1"/>
          </p:cNvSpPr>
          <p:nvPr/>
        </p:nvSpPr>
        <p:spPr bwMode="auto">
          <a:xfrm>
            <a:off x="7351713" y="5638800"/>
            <a:ext cx="1030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34" charset="0"/>
              </a:rPr>
              <a:t>Payoff</a:t>
            </a:r>
          </a:p>
        </p:txBody>
      </p:sp>
      <p:sp>
        <p:nvSpPr>
          <p:cNvPr id="5137" name="Rectangle 28"/>
          <p:cNvSpPr>
            <a:spLocks noChangeArrowheads="1"/>
          </p:cNvSpPr>
          <p:nvPr/>
        </p:nvSpPr>
        <p:spPr bwMode="auto">
          <a:xfrm>
            <a:off x="2093913" y="3352800"/>
            <a:ext cx="914400" cy="2514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41" name="Line 32"/>
          <p:cNvSpPr>
            <a:spLocks noChangeShapeType="1"/>
          </p:cNvSpPr>
          <p:nvPr/>
        </p:nvSpPr>
        <p:spPr bwMode="auto">
          <a:xfrm flipV="1">
            <a:off x="1255713" y="2133600"/>
            <a:ext cx="0" cy="3733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2" name="Line 33"/>
          <p:cNvSpPr>
            <a:spLocks noChangeShapeType="1"/>
          </p:cNvSpPr>
          <p:nvPr/>
        </p:nvSpPr>
        <p:spPr bwMode="auto">
          <a:xfrm>
            <a:off x="1255713" y="5867400"/>
            <a:ext cx="6019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3" name="Text Box 34"/>
          <p:cNvSpPr txBox="1">
            <a:spLocks noChangeArrowheads="1"/>
          </p:cNvSpPr>
          <p:nvPr/>
        </p:nvSpPr>
        <p:spPr bwMode="auto">
          <a:xfrm>
            <a:off x="2017713" y="5867400"/>
            <a:ext cx="2622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   $25		$100</a:t>
            </a:r>
          </a:p>
        </p:txBody>
      </p:sp>
      <p:sp>
        <p:nvSpPr>
          <p:cNvPr id="5144" name="Line 35"/>
          <p:cNvSpPr>
            <a:spLocks noChangeShapeType="1"/>
          </p:cNvSpPr>
          <p:nvPr/>
        </p:nvSpPr>
        <p:spPr bwMode="auto">
          <a:xfrm flipH="1">
            <a:off x="2398713" y="3048000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5" name="Text Box 36"/>
          <p:cNvSpPr txBox="1">
            <a:spLocks noChangeArrowheads="1"/>
          </p:cNvSpPr>
          <p:nvPr/>
        </p:nvSpPr>
        <p:spPr bwMode="auto">
          <a:xfrm>
            <a:off x="2867819" y="2637038"/>
            <a:ext cx="2935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67% chance of losing</a:t>
            </a:r>
          </a:p>
        </p:txBody>
      </p:sp>
      <p:sp>
        <p:nvSpPr>
          <p:cNvPr id="27" name="Text Box 6">
            <a:extLst>
              <a:ext uri="{FF2B5EF4-FFF2-40B4-BE49-F238E27FC236}">
                <a16:creationId xmlns:a16="http://schemas.microsoft.com/office/drawing/2014/main" id="{240E779E-37C1-4A88-BEC7-3BE06EAF8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619" y="1811551"/>
            <a:ext cx="738188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1</a:t>
            </a:r>
          </a:p>
          <a:p>
            <a:r>
              <a:rPr lang="en-GB" altLang="en-US" sz="2400" b="1" dirty="0">
                <a:latin typeface="Calibri" pitchFamily="34" charset="0"/>
              </a:rPr>
              <a:t>.90</a:t>
            </a:r>
          </a:p>
          <a:p>
            <a:r>
              <a:rPr lang="en-GB" altLang="en-US" sz="2400" b="1" dirty="0">
                <a:latin typeface="Calibri" pitchFamily="34" charset="0"/>
              </a:rPr>
              <a:t>.80</a:t>
            </a:r>
          </a:p>
          <a:p>
            <a:r>
              <a:rPr lang="en-GB" altLang="en-US" sz="2400" b="1" dirty="0">
                <a:latin typeface="Calibri" pitchFamily="34" charset="0"/>
              </a:rPr>
              <a:t>.70</a:t>
            </a:r>
          </a:p>
          <a:p>
            <a:r>
              <a:rPr lang="en-GB" altLang="en-US" sz="2400" b="1" dirty="0">
                <a:latin typeface="Calibri" pitchFamily="34" charset="0"/>
              </a:rPr>
              <a:t>.60</a:t>
            </a:r>
          </a:p>
          <a:p>
            <a:r>
              <a:rPr lang="en-GB" altLang="en-US" sz="2400" b="1" dirty="0">
                <a:latin typeface="Calibri" pitchFamily="34" charset="0"/>
              </a:rPr>
              <a:t>.50</a:t>
            </a:r>
          </a:p>
          <a:p>
            <a:r>
              <a:rPr lang="en-GB" altLang="en-US" sz="2400" b="1" dirty="0">
                <a:latin typeface="Calibri" pitchFamily="34" charset="0"/>
              </a:rPr>
              <a:t>.40</a:t>
            </a:r>
          </a:p>
          <a:p>
            <a:r>
              <a:rPr lang="en-GB" altLang="en-US" sz="2400" b="1" dirty="0">
                <a:latin typeface="Calibri" pitchFamily="34" charset="0"/>
              </a:rPr>
              <a:t>.30</a:t>
            </a:r>
          </a:p>
          <a:p>
            <a:r>
              <a:rPr lang="en-GB" altLang="en-US" sz="2400" b="1" dirty="0">
                <a:latin typeface="Calibri" pitchFamily="34" charset="0"/>
              </a:rPr>
              <a:t>.20</a:t>
            </a:r>
          </a:p>
          <a:p>
            <a:r>
              <a:rPr lang="en-GB" altLang="en-US" sz="2400" b="1" dirty="0">
                <a:latin typeface="Calibri" pitchFamily="34" charset="0"/>
              </a:rPr>
              <a:t>.10</a:t>
            </a:r>
          </a:p>
          <a:p>
            <a:r>
              <a:rPr lang="en-GB" altLang="en-US" sz="2400" b="1" dirty="0">
                <a:latin typeface="Calibri" pitchFamily="34" charset="0"/>
              </a:rPr>
              <a:t>0</a:t>
            </a:r>
          </a:p>
        </p:txBody>
      </p:sp>
      <p:sp>
        <p:nvSpPr>
          <p:cNvPr id="28" name="Text Box 3">
            <a:extLst>
              <a:ext uri="{FF2B5EF4-FFF2-40B4-BE49-F238E27FC236}">
                <a16:creationId xmlns:a16="http://schemas.microsoft.com/office/drawing/2014/main" id="{DAC62CE4-A52B-4D06-BDB5-7342C492F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" y="1354351"/>
            <a:ext cx="1655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Probability</a:t>
            </a:r>
          </a:p>
        </p:txBody>
      </p:sp>
      <p:sp>
        <p:nvSpPr>
          <p:cNvPr id="29" name="Line 35">
            <a:extLst>
              <a:ext uri="{FF2B5EF4-FFF2-40B4-BE49-F238E27FC236}">
                <a16:creationId xmlns:a16="http://schemas.microsoft.com/office/drawing/2014/main" id="{03A4194E-76E9-44B6-806D-662AF46941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30663" y="4156075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800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0DEFB7-7EA8-454E-9F7B-D03DD73ABCFC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5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5179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Expected Value and Expected Utility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75180" name="Rectangle 12"/>
          <p:cNvSpPr>
            <a:spLocks noChangeArrowheads="1"/>
          </p:cNvSpPr>
          <p:nvPr/>
        </p:nvSpPr>
        <p:spPr bwMode="auto">
          <a:xfrm>
            <a:off x="790575" y="1449417"/>
            <a:ext cx="7562850" cy="452431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The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expected value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of a lottery is a measure of the average payoff that the lottery will generate.</a:t>
            </a:r>
          </a:p>
          <a:p>
            <a:pPr eaLnBrk="1" hangingPunct="1"/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Let X be a lottery with three possible outcomes A, B, and C.</a:t>
            </a: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E[X] =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(A)∙A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(B)∙B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(C)∙C</a:t>
            </a: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The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expected utility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of a lottery is the average value of the utility levels that the lottery will generate.</a:t>
            </a: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E[U(X)] =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(A)∙U(A)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(B)∙U(B)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(C)∙U(C)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7E8A53-ED8C-46C0-97E9-C9AB5ABEBE6F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6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3733800" y="4457700"/>
            <a:ext cx="914400" cy="1409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27" name="Text Box 16"/>
          <p:cNvSpPr txBox="1">
            <a:spLocks noChangeArrowheads="1"/>
          </p:cNvSpPr>
          <p:nvPr/>
        </p:nvSpPr>
        <p:spPr bwMode="auto">
          <a:xfrm>
            <a:off x="4523582" y="3736976"/>
            <a:ext cx="322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33% chance of winning</a:t>
            </a:r>
          </a:p>
        </p:txBody>
      </p:sp>
      <p:sp>
        <p:nvSpPr>
          <p:cNvPr id="774169" name="AutoShape 25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Expected Value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136" name="Text Box 27"/>
          <p:cNvSpPr txBox="1">
            <a:spLocks noChangeArrowheads="1"/>
          </p:cNvSpPr>
          <p:nvPr/>
        </p:nvSpPr>
        <p:spPr bwMode="auto">
          <a:xfrm>
            <a:off x="7351713" y="5638800"/>
            <a:ext cx="1030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34" charset="0"/>
              </a:rPr>
              <a:t>Payoff</a:t>
            </a:r>
          </a:p>
        </p:txBody>
      </p:sp>
      <p:sp>
        <p:nvSpPr>
          <p:cNvPr id="5137" name="Rectangle 28"/>
          <p:cNvSpPr>
            <a:spLocks noChangeArrowheads="1"/>
          </p:cNvSpPr>
          <p:nvPr/>
        </p:nvSpPr>
        <p:spPr bwMode="auto">
          <a:xfrm>
            <a:off x="2093913" y="3352800"/>
            <a:ext cx="914400" cy="2514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41" name="Line 32"/>
          <p:cNvSpPr>
            <a:spLocks noChangeShapeType="1"/>
          </p:cNvSpPr>
          <p:nvPr/>
        </p:nvSpPr>
        <p:spPr bwMode="auto">
          <a:xfrm flipV="1">
            <a:off x="1255713" y="2133600"/>
            <a:ext cx="0" cy="3733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2" name="Line 33"/>
          <p:cNvSpPr>
            <a:spLocks noChangeShapeType="1"/>
          </p:cNvSpPr>
          <p:nvPr/>
        </p:nvSpPr>
        <p:spPr bwMode="auto">
          <a:xfrm>
            <a:off x="1255713" y="5867400"/>
            <a:ext cx="6019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3" name="Text Box 34"/>
          <p:cNvSpPr txBox="1">
            <a:spLocks noChangeArrowheads="1"/>
          </p:cNvSpPr>
          <p:nvPr/>
        </p:nvSpPr>
        <p:spPr bwMode="auto">
          <a:xfrm>
            <a:off x="2017713" y="5867400"/>
            <a:ext cx="2622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   $25		$100</a:t>
            </a:r>
          </a:p>
        </p:txBody>
      </p:sp>
      <p:sp>
        <p:nvSpPr>
          <p:cNvPr id="5144" name="Line 35"/>
          <p:cNvSpPr>
            <a:spLocks noChangeShapeType="1"/>
          </p:cNvSpPr>
          <p:nvPr/>
        </p:nvSpPr>
        <p:spPr bwMode="auto">
          <a:xfrm flipH="1">
            <a:off x="2398713" y="3048000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5" name="Text Box 36"/>
          <p:cNvSpPr txBox="1">
            <a:spLocks noChangeArrowheads="1"/>
          </p:cNvSpPr>
          <p:nvPr/>
        </p:nvSpPr>
        <p:spPr bwMode="auto">
          <a:xfrm>
            <a:off x="2867819" y="2637038"/>
            <a:ext cx="2935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67% chance of losing</a:t>
            </a:r>
          </a:p>
        </p:txBody>
      </p:sp>
      <p:sp>
        <p:nvSpPr>
          <p:cNvPr id="27" name="Text Box 6">
            <a:extLst>
              <a:ext uri="{FF2B5EF4-FFF2-40B4-BE49-F238E27FC236}">
                <a16:creationId xmlns:a16="http://schemas.microsoft.com/office/drawing/2014/main" id="{240E779E-37C1-4A88-BEC7-3BE06EAF8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619" y="1811551"/>
            <a:ext cx="738188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1</a:t>
            </a:r>
          </a:p>
          <a:p>
            <a:r>
              <a:rPr lang="en-GB" altLang="en-US" sz="2400" b="1" dirty="0">
                <a:latin typeface="Calibri" pitchFamily="34" charset="0"/>
              </a:rPr>
              <a:t>.90</a:t>
            </a:r>
          </a:p>
          <a:p>
            <a:r>
              <a:rPr lang="en-GB" altLang="en-US" sz="2400" b="1" dirty="0">
                <a:latin typeface="Calibri" pitchFamily="34" charset="0"/>
              </a:rPr>
              <a:t>.80</a:t>
            </a:r>
          </a:p>
          <a:p>
            <a:r>
              <a:rPr lang="en-GB" altLang="en-US" sz="2400" b="1" dirty="0">
                <a:latin typeface="Calibri" pitchFamily="34" charset="0"/>
              </a:rPr>
              <a:t>.70</a:t>
            </a:r>
          </a:p>
          <a:p>
            <a:r>
              <a:rPr lang="en-GB" altLang="en-US" sz="2400" b="1" dirty="0">
                <a:latin typeface="Calibri" pitchFamily="34" charset="0"/>
              </a:rPr>
              <a:t>.60</a:t>
            </a:r>
          </a:p>
          <a:p>
            <a:r>
              <a:rPr lang="en-GB" altLang="en-US" sz="2400" b="1" dirty="0">
                <a:latin typeface="Calibri" pitchFamily="34" charset="0"/>
              </a:rPr>
              <a:t>.50</a:t>
            </a:r>
          </a:p>
          <a:p>
            <a:r>
              <a:rPr lang="en-GB" altLang="en-US" sz="2400" b="1" dirty="0">
                <a:latin typeface="Calibri" pitchFamily="34" charset="0"/>
              </a:rPr>
              <a:t>.40</a:t>
            </a:r>
          </a:p>
          <a:p>
            <a:r>
              <a:rPr lang="en-GB" altLang="en-US" sz="2400" b="1" dirty="0">
                <a:latin typeface="Calibri" pitchFamily="34" charset="0"/>
              </a:rPr>
              <a:t>.30</a:t>
            </a:r>
          </a:p>
          <a:p>
            <a:r>
              <a:rPr lang="en-GB" altLang="en-US" sz="2400" b="1" dirty="0">
                <a:latin typeface="Calibri" pitchFamily="34" charset="0"/>
              </a:rPr>
              <a:t>.20</a:t>
            </a:r>
          </a:p>
          <a:p>
            <a:r>
              <a:rPr lang="en-GB" altLang="en-US" sz="2400" b="1" dirty="0">
                <a:latin typeface="Calibri" pitchFamily="34" charset="0"/>
              </a:rPr>
              <a:t>.10</a:t>
            </a:r>
          </a:p>
          <a:p>
            <a:r>
              <a:rPr lang="en-GB" altLang="en-US" sz="2400" b="1" dirty="0">
                <a:latin typeface="Calibri" pitchFamily="34" charset="0"/>
              </a:rPr>
              <a:t>0</a:t>
            </a:r>
          </a:p>
        </p:txBody>
      </p:sp>
      <p:sp>
        <p:nvSpPr>
          <p:cNvPr id="28" name="Text Box 3">
            <a:extLst>
              <a:ext uri="{FF2B5EF4-FFF2-40B4-BE49-F238E27FC236}">
                <a16:creationId xmlns:a16="http://schemas.microsoft.com/office/drawing/2014/main" id="{DAC62CE4-A52B-4D06-BDB5-7342C492F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" y="1354351"/>
            <a:ext cx="1655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Probability</a:t>
            </a:r>
          </a:p>
        </p:txBody>
      </p:sp>
      <p:sp>
        <p:nvSpPr>
          <p:cNvPr id="29" name="Line 35">
            <a:extLst>
              <a:ext uri="{FF2B5EF4-FFF2-40B4-BE49-F238E27FC236}">
                <a16:creationId xmlns:a16="http://schemas.microsoft.com/office/drawing/2014/main" id="{03A4194E-76E9-44B6-806D-662AF46941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30663" y="4156075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34F363B-1FF0-40F9-BA0F-3042A65FFD2A}"/>
              </a:ext>
            </a:extLst>
          </p:cNvPr>
          <p:cNvSpPr/>
          <p:nvPr/>
        </p:nvSpPr>
        <p:spPr>
          <a:xfrm>
            <a:off x="2895600" y="1603376"/>
            <a:ext cx="557491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en-US" sz="2400" b="1" dirty="0">
                <a:latin typeface="Calibri" pitchFamily="34" charset="0"/>
              </a:rPr>
              <a:t>EV = (0.67)($25) + (0.33)($100) = $49.75 </a:t>
            </a:r>
          </a:p>
        </p:txBody>
      </p:sp>
    </p:spTree>
    <p:extLst>
      <p:ext uri="{BB962C8B-B14F-4D97-AF65-F5344CB8AC3E}">
        <p14:creationId xmlns:p14="http://schemas.microsoft.com/office/powerpoint/2010/main" val="3786061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5E23DA-7E00-4452-AF46-340DED6DD7D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7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1238250" y="1752600"/>
            <a:ext cx="66675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The </a:t>
            </a:r>
            <a:r>
              <a:rPr lang="en-US" altLang="en-US" sz="2400" b="1" dirty="0">
                <a:latin typeface="Calibri" pitchFamily="34" charset="0"/>
              </a:rPr>
              <a:t>variance</a:t>
            </a:r>
            <a:r>
              <a:rPr lang="en-US" altLang="en-US" sz="2400" dirty="0">
                <a:latin typeface="Calibri" pitchFamily="34" charset="0"/>
              </a:rPr>
              <a:t> of a lottery is a measure of the lottery's riskiness.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Var[X] = E[X</a:t>
            </a:r>
            <a:r>
              <a:rPr lang="en-US" altLang="en-US" sz="2400" baseline="30000" dirty="0">
                <a:latin typeface="Calibri" pitchFamily="34" charset="0"/>
              </a:rPr>
              <a:t>2</a:t>
            </a:r>
            <a:r>
              <a:rPr lang="en-US" altLang="en-US" sz="2400" dirty="0">
                <a:latin typeface="Calibri" pitchFamily="34" charset="0"/>
              </a:rPr>
              <a:t>] – (E[X])</a:t>
            </a:r>
            <a:r>
              <a:rPr lang="en-US" altLang="en-US" sz="2400" baseline="30000" dirty="0">
                <a:latin typeface="Calibri" pitchFamily="34" charset="0"/>
              </a:rPr>
              <a:t>2</a:t>
            </a:r>
            <a:endParaRPr lang="en-US" altLang="en-US" sz="2400" dirty="0">
              <a:latin typeface="Calibri" pitchFamily="34" charset="0"/>
            </a:endParaRP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Var[X] = (x – E[X])</a:t>
            </a:r>
            <a:r>
              <a:rPr lang="en-US" altLang="en-US" sz="2400" baseline="30000" dirty="0">
                <a:latin typeface="Calibri" pitchFamily="34" charset="0"/>
              </a:rPr>
              <a:t>2</a:t>
            </a:r>
            <a:r>
              <a:rPr lang="en-US" altLang="en-US" sz="2400" dirty="0">
                <a:latin typeface="Calibri" pitchFamily="34" charset="0"/>
              </a:rPr>
              <a:t> ∙ </a:t>
            </a:r>
            <a:r>
              <a:rPr lang="en-US" altLang="en-US" sz="2400" dirty="0" err="1">
                <a:latin typeface="Calibri" pitchFamily="34" charset="0"/>
              </a:rPr>
              <a:t>Pr</a:t>
            </a:r>
            <a:r>
              <a:rPr lang="en-US" altLang="en-US" sz="2400" dirty="0">
                <a:latin typeface="Calibri" pitchFamily="34" charset="0"/>
              </a:rPr>
              <a:t>(X = x)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The </a:t>
            </a:r>
            <a:r>
              <a:rPr lang="en-US" altLang="en-US" sz="2400" b="1" dirty="0">
                <a:latin typeface="Calibri" pitchFamily="34" charset="0"/>
              </a:rPr>
              <a:t>standard deviation </a:t>
            </a:r>
            <a:r>
              <a:rPr lang="en-US" altLang="en-US" sz="2400" dirty="0">
                <a:latin typeface="Calibri" pitchFamily="34" charset="0"/>
              </a:rPr>
              <a:t>of a lottery is the square root of the variance. It is an alternative measure of risk.</a:t>
            </a:r>
          </a:p>
        </p:txBody>
      </p:sp>
      <p:sp>
        <p:nvSpPr>
          <p:cNvPr id="777229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Variance &amp; Standard Deviation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5E23DA-7E00-4452-AF46-340DED6DD7D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8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7229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Example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F0EC7F0-3B0E-4B97-B394-095DE205F4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627329"/>
              </p:ext>
            </p:extLst>
          </p:nvPr>
        </p:nvGraphicFramePr>
        <p:xfrm>
          <a:off x="1524000" y="1524000"/>
          <a:ext cx="6096000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90679016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217709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9018876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5659404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179024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X = x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0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1 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2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3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7761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/>
                        <a:t>Pr</a:t>
                      </a:r>
                      <a:r>
                        <a:rPr lang="en-US" sz="2400" dirty="0"/>
                        <a:t>(X = x)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0.1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0.2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0.4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0.3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56226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E8EAEE9-6222-479D-B895-D72030E908AA}"/>
              </a:ext>
            </a:extLst>
          </p:cNvPr>
          <p:cNvSpPr txBox="1"/>
          <p:nvPr/>
        </p:nvSpPr>
        <p:spPr>
          <a:xfrm>
            <a:off x="533400" y="2689215"/>
            <a:ext cx="8305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E[X] </a:t>
            </a:r>
            <a:r>
              <a:rPr lang="en-US" sz="2400" dirty="0">
                <a:latin typeface="+mj-lt"/>
              </a:rPr>
              <a:t>= 0(0.1) + 1(0.2) + 2(0.4) + 3(0.3) = 1.9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Var[X]	= (x – E[X])</a:t>
            </a:r>
            <a:r>
              <a:rPr lang="en-US" sz="2400" b="1" baseline="30000" dirty="0">
                <a:latin typeface="+mj-lt"/>
              </a:rPr>
              <a:t>2</a:t>
            </a:r>
            <a:r>
              <a:rPr lang="en-US" sz="2400" b="1" dirty="0">
                <a:latin typeface="+mj-lt"/>
              </a:rPr>
              <a:t> ∙ </a:t>
            </a:r>
            <a:r>
              <a:rPr lang="en-US" sz="2400" b="1" dirty="0" err="1">
                <a:latin typeface="+mj-lt"/>
              </a:rPr>
              <a:t>Pr</a:t>
            </a:r>
            <a:r>
              <a:rPr lang="en-US" sz="2400" b="1" dirty="0">
                <a:latin typeface="+mj-lt"/>
              </a:rPr>
              <a:t>(X = x)</a:t>
            </a:r>
          </a:p>
          <a:p>
            <a:r>
              <a:rPr lang="en-US" sz="2400" dirty="0">
                <a:latin typeface="+mj-lt"/>
              </a:rPr>
              <a:t>	= (0.1)(0–1.9)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+ (0.2)(1–1.9)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+ (0.4)(2–1.9)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+ (0.3)(3–1.9)</a:t>
            </a:r>
            <a:endParaRPr lang="en-US" sz="2400" baseline="30000" dirty="0">
              <a:latin typeface="+mj-lt"/>
            </a:endParaRPr>
          </a:p>
          <a:p>
            <a:r>
              <a:rPr lang="en-US" sz="2400" dirty="0">
                <a:latin typeface="+mj-lt"/>
              </a:rPr>
              <a:t>	= 0.89</a:t>
            </a:r>
          </a:p>
          <a:p>
            <a:endParaRPr lang="en-US" sz="2400" dirty="0">
              <a:latin typeface="+mj-lt"/>
            </a:endParaRPr>
          </a:p>
          <a:p>
            <a:r>
              <a:rPr lang="en-US" altLang="en-US" sz="2400" b="1" dirty="0">
                <a:latin typeface="+mj-lt"/>
              </a:rPr>
              <a:t>Var[X]	= E[X</a:t>
            </a:r>
            <a:r>
              <a:rPr lang="en-US" altLang="en-US" sz="2400" b="1" baseline="30000" dirty="0">
                <a:latin typeface="+mj-lt"/>
              </a:rPr>
              <a:t>2</a:t>
            </a:r>
            <a:r>
              <a:rPr lang="en-US" altLang="en-US" sz="2400" b="1" dirty="0">
                <a:latin typeface="+mj-lt"/>
              </a:rPr>
              <a:t>] – (E[X])</a:t>
            </a:r>
            <a:r>
              <a:rPr lang="en-US" altLang="en-US" sz="2400" b="1" baseline="30000" dirty="0">
                <a:latin typeface="+mj-lt"/>
              </a:rPr>
              <a:t>2</a:t>
            </a:r>
            <a:endParaRPr lang="en-US" altLang="en-US" sz="2400" b="1" dirty="0">
              <a:latin typeface="+mj-lt"/>
            </a:endParaRPr>
          </a:p>
          <a:p>
            <a:r>
              <a:rPr lang="en-US" sz="2400" dirty="0">
                <a:latin typeface="+mj-lt"/>
              </a:rPr>
              <a:t>E[X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]	= (0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)(0.1) + (1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)(0.2) + (2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)(0.4) + (3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)(0.3) = 4.5</a:t>
            </a:r>
          </a:p>
          <a:p>
            <a:r>
              <a:rPr lang="en-US" altLang="en-US" sz="2400" dirty="0">
                <a:latin typeface="+mj-lt"/>
              </a:rPr>
              <a:t>Var[X] </a:t>
            </a:r>
            <a:r>
              <a:rPr lang="en-US" sz="2400" dirty="0">
                <a:latin typeface="+mj-lt"/>
              </a:rPr>
              <a:t>	= 4.5 – 1.9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= 0.89</a:t>
            </a:r>
          </a:p>
        </p:txBody>
      </p:sp>
    </p:spTree>
    <p:extLst>
      <p:ext uri="{BB962C8B-B14F-4D97-AF65-F5344CB8AC3E}">
        <p14:creationId xmlns:p14="http://schemas.microsoft.com/office/powerpoint/2010/main" val="1556570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286A65-3151-4348-8552-B9776CAFD3B7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9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3323" name="Rectangle 13"/>
          <p:cNvSpPr>
            <a:spLocks noChangeArrowheads="1"/>
          </p:cNvSpPr>
          <p:nvPr/>
        </p:nvSpPr>
        <p:spPr bwMode="auto">
          <a:xfrm>
            <a:off x="609600" y="2311290"/>
            <a:ext cx="8248095" cy="378565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The risk preferences can be classified as follows: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prefers a sure thing to a lottery with the same expected value is </a:t>
            </a:r>
            <a:r>
              <a:rPr lang="en-US" altLang="en-US" sz="2400" b="1" dirty="0">
                <a:latin typeface="Calibri" pitchFamily="34" charset="0"/>
              </a:rPr>
              <a:t>risk-averse.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is indifferent about a sure thing or a lottery with the same expected value is </a:t>
            </a:r>
            <a:r>
              <a:rPr lang="en-US" altLang="en-US" sz="2400" b="1" dirty="0">
                <a:latin typeface="Calibri" pitchFamily="34" charset="0"/>
              </a:rPr>
              <a:t>risk-neutral.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prefers a lottery to a sure thing that equals the expected value of the lottery is </a:t>
            </a:r>
            <a:r>
              <a:rPr lang="en-US" altLang="en-US" sz="2400" b="1" dirty="0">
                <a:latin typeface="Calibri" pitchFamily="34" charset="0"/>
              </a:rPr>
              <a:t>risk-loving.</a:t>
            </a:r>
            <a:endParaRPr lang="en-US" altLang="en-US" sz="2400" dirty="0">
              <a:latin typeface="Calibri" pitchFamily="34" charset="0"/>
            </a:endParaRPr>
          </a:p>
        </p:txBody>
      </p:sp>
      <p:sp>
        <p:nvSpPr>
          <p:cNvPr id="783374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Preferences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325" name="Rectangle 15"/>
          <p:cNvSpPr>
            <a:spLocks noChangeArrowheads="1"/>
          </p:cNvSpPr>
          <p:nvPr/>
        </p:nvSpPr>
        <p:spPr bwMode="auto">
          <a:xfrm>
            <a:off x="2744787" y="1374774"/>
            <a:ext cx="3654425" cy="6771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dirty="0">
                <a:solidFill>
                  <a:srgbClr val="000066"/>
                </a:solidFill>
                <a:latin typeface="Calibri" pitchFamily="34" charset="0"/>
              </a:rPr>
              <a:t>Notes: </a:t>
            </a:r>
          </a:p>
          <a:p>
            <a:pPr eaLnBrk="1" hangingPunct="1">
              <a:buFontTx/>
              <a:buChar char="•"/>
            </a:pPr>
            <a:r>
              <a:rPr lang="en-US" altLang="en-US" dirty="0">
                <a:latin typeface="Calibri" pitchFamily="34" charset="0"/>
              </a:rPr>
              <a:t> Utility as a function of income only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02D526-79EB-4D20-A010-3FEFCC54AB6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10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887766" y="60960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5482743" y="6260915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12313" name="Text Box 24"/>
          <p:cNvSpPr txBox="1">
            <a:spLocks noChangeArrowheads="1"/>
          </p:cNvSpPr>
          <p:nvPr/>
        </p:nvSpPr>
        <p:spPr bwMode="auto">
          <a:xfrm>
            <a:off x="628650" y="60960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12320" name="Text Box 33"/>
          <p:cNvSpPr txBox="1">
            <a:spLocks noChangeArrowheads="1"/>
          </p:cNvSpPr>
          <p:nvPr/>
        </p:nvSpPr>
        <p:spPr bwMode="auto">
          <a:xfrm>
            <a:off x="134938" y="1600200"/>
            <a:ext cx="69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 dirty="0">
                <a:latin typeface="Calibri" pitchFamily="34" charset="0"/>
              </a:rPr>
              <a:t>Utility</a:t>
            </a:r>
          </a:p>
        </p:txBody>
      </p:sp>
      <p:sp>
        <p:nvSpPr>
          <p:cNvPr id="782370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Risk-Averse Individuals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02D526-79EB-4D20-A010-3FEFCC54AB6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11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887766" y="60960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5482743" y="6260915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12313" name="Text Box 24"/>
          <p:cNvSpPr txBox="1">
            <a:spLocks noChangeArrowheads="1"/>
          </p:cNvSpPr>
          <p:nvPr/>
        </p:nvSpPr>
        <p:spPr bwMode="auto">
          <a:xfrm>
            <a:off x="628650" y="60960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12320" name="Text Box 33"/>
          <p:cNvSpPr txBox="1">
            <a:spLocks noChangeArrowheads="1"/>
          </p:cNvSpPr>
          <p:nvPr/>
        </p:nvSpPr>
        <p:spPr bwMode="auto">
          <a:xfrm>
            <a:off x="134938" y="1600200"/>
            <a:ext cx="69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 dirty="0">
                <a:latin typeface="Calibri" pitchFamily="34" charset="0"/>
              </a:rPr>
              <a:t>Utility</a:t>
            </a:r>
          </a:p>
        </p:txBody>
      </p:sp>
      <p:sp>
        <p:nvSpPr>
          <p:cNvPr id="782370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Risk-Neutral Individuals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238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02D526-79EB-4D20-A010-3FEFCC54AB6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12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887766" y="60960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5482743" y="6260915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12313" name="Text Box 24"/>
          <p:cNvSpPr txBox="1">
            <a:spLocks noChangeArrowheads="1"/>
          </p:cNvSpPr>
          <p:nvPr/>
        </p:nvSpPr>
        <p:spPr bwMode="auto">
          <a:xfrm>
            <a:off x="628650" y="60960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12320" name="Text Box 33"/>
          <p:cNvSpPr txBox="1">
            <a:spLocks noChangeArrowheads="1"/>
          </p:cNvSpPr>
          <p:nvPr/>
        </p:nvSpPr>
        <p:spPr bwMode="auto">
          <a:xfrm>
            <a:off x="134938" y="1600200"/>
            <a:ext cx="69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 dirty="0">
                <a:latin typeface="Calibri" pitchFamily="34" charset="0"/>
              </a:rPr>
              <a:t>Utility</a:t>
            </a:r>
          </a:p>
        </p:txBody>
      </p:sp>
      <p:sp>
        <p:nvSpPr>
          <p:cNvPr id="782370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Risk-Loving Individuals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286A65-3151-4348-8552-B9776CAFD3B7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13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3323" name="Rectangle 13"/>
          <p:cNvSpPr>
            <a:spLocks noChangeArrowheads="1"/>
          </p:cNvSpPr>
          <p:nvPr/>
        </p:nvSpPr>
        <p:spPr bwMode="auto">
          <a:xfrm>
            <a:off x="447952" y="1449417"/>
            <a:ext cx="8248095" cy="452431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Calibri" pitchFamily="34" charset="0"/>
              </a:rPr>
              <a:t>	Let X be a lottery.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U(E[X]) denotes </a:t>
            </a:r>
            <a:r>
              <a:rPr lang="en-US" altLang="en-US" sz="2400" b="1" dirty="0">
                <a:latin typeface="Calibri" pitchFamily="34" charset="0"/>
              </a:rPr>
              <a:t>Utility of the EV (sure thing) of the lottery X.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E[U(X)] denotes</a:t>
            </a:r>
            <a:r>
              <a:rPr lang="en-US" altLang="en-US" sz="2400" b="1" dirty="0">
                <a:latin typeface="Calibri" pitchFamily="34" charset="0"/>
              </a:rPr>
              <a:t> Expected Utility of the lottery X.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risk-averse:	U(E[X]) &gt; E[U(X)]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happiness from sure thing &gt; expected happiness from lottery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risk-neutral:	U(E[X]) = E[U(X)]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happiness from sure thing = expected happiness from lottery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risk-loving:	U(E[X]) &lt; E[U(X)]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happiness from sure thing &lt; expected happiness from lottery</a:t>
            </a:r>
          </a:p>
        </p:txBody>
      </p:sp>
      <p:sp>
        <p:nvSpPr>
          <p:cNvPr id="783374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Preferences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607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F7FDB7-54A8-459D-BEEF-8E88ED1B4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038" y="3557847"/>
            <a:ext cx="6537923" cy="33001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9D1DFC8-2ED9-4492-8093-D318C22401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355784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B6ECFE6-5912-410A-8163-B132E650B2E3}"/>
              </a:ext>
            </a:extLst>
          </p:cNvPr>
          <p:cNvSpPr/>
          <p:nvPr/>
        </p:nvSpPr>
        <p:spPr>
          <a:xfrm>
            <a:off x="1100582" y="855956"/>
            <a:ext cx="3623818" cy="2108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A1FFA3-D422-43E2-948B-47CE7C4AD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999" y="1005266"/>
            <a:ext cx="4469165" cy="2552581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27CCAFD-5A1D-4644-9F83-E2C5FCFE4212}"/>
              </a:ext>
            </a:extLst>
          </p:cNvPr>
          <p:cNvCxnSpPr/>
          <p:nvPr/>
        </p:nvCxnSpPr>
        <p:spPr>
          <a:xfrm>
            <a:off x="4495800" y="855956"/>
            <a:ext cx="0" cy="270189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3">
            <a:extLst>
              <a:ext uri="{FF2B5EF4-FFF2-40B4-BE49-F238E27FC236}">
                <a16:creationId xmlns:a16="http://schemas.microsoft.com/office/drawing/2014/main" id="{3B9B7379-5742-441B-9FA2-0DFD6ECC1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14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3797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15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5661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Premium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4588" name="Rectangle 14"/>
          <p:cNvSpPr>
            <a:spLocks noChangeArrowheads="1"/>
          </p:cNvSpPr>
          <p:nvPr/>
        </p:nvSpPr>
        <p:spPr bwMode="auto">
          <a:xfrm>
            <a:off x="733425" y="1449417"/>
            <a:ext cx="767715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400" dirty="0">
                <a:latin typeface="+mj-lt"/>
              </a:rPr>
              <a:t>Most people are risk-averse, but </a:t>
            </a:r>
            <a:r>
              <a:rPr lang="en-US" altLang="en-US" sz="2400" u="sng" dirty="0">
                <a:latin typeface="+mj-lt"/>
              </a:rPr>
              <a:t>some are willing to take risks if they are fairly compensated</a:t>
            </a:r>
            <a:r>
              <a:rPr lang="en-US" altLang="en-US" sz="2400" dirty="0">
                <a:latin typeface="+mj-lt"/>
              </a:rPr>
              <a:t>. The money needed as the compensation is called the </a:t>
            </a:r>
            <a:r>
              <a:rPr lang="en-US" altLang="en-US" sz="2400" b="1" dirty="0">
                <a:latin typeface="+mj-lt"/>
              </a:rPr>
              <a:t>risk premium</a:t>
            </a:r>
            <a:r>
              <a:rPr lang="en-US" altLang="en-US" sz="2400" dirty="0">
                <a:latin typeface="+mj-lt"/>
              </a:rPr>
              <a:t>.</a:t>
            </a:r>
          </a:p>
          <a:p>
            <a:pPr algn="just"/>
            <a:endParaRPr lang="en-US" altLang="en-US" sz="2400" dirty="0">
              <a:latin typeface="+mj-lt"/>
            </a:endParaRPr>
          </a:p>
          <a:p>
            <a:pPr algn="just"/>
            <a:r>
              <a:rPr lang="en-US" alt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en-US" sz="2400" dirty="0">
                <a:latin typeface="+mj-lt"/>
              </a:rPr>
              <a:t>  The </a:t>
            </a:r>
            <a:r>
              <a:rPr lang="en-US" altLang="en-US" sz="2400" b="1" dirty="0">
                <a:latin typeface="+mj-lt"/>
              </a:rPr>
              <a:t>certainty equivalent (CE) i</a:t>
            </a:r>
            <a:r>
              <a:rPr lang="en-US" sz="2400" dirty="0">
                <a:latin typeface="+mj-lt"/>
              </a:rPr>
              <a:t>s the guaranteed amount of money (sure thing) such that an individual </a:t>
            </a:r>
            <a:r>
              <a:rPr lang="en-US" altLang="en-US" sz="2400" dirty="0">
                <a:latin typeface="+mj-lt"/>
              </a:rPr>
              <a:t>is </a:t>
            </a:r>
            <a:r>
              <a:rPr lang="en-US" altLang="en-US" sz="2400" u="sng" dirty="0">
                <a:latin typeface="+mj-lt"/>
              </a:rPr>
              <a:t>indifferent between the lottery and the said money.</a:t>
            </a:r>
          </a:p>
          <a:p>
            <a:pPr algn="ctr"/>
            <a:r>
              <a:rPr lang="en-US" altLang="en-US" sz="2400" dirty="0">
                <a:latin typeface="+mj-lt"/>
              </a:rPr>
              <a:t>U(CE) = E[U(X)]</a:t>
            </a:r>
          </a:p>
          <a:p>
            <a:pPr algn="just"/>
            <a:endParaRPr lang="en-US" altLang="en-US" sz="2400" i="1" u="sng" dirty="0">
              <a:solidFill>
                <a:srgbClr val="000066"/>
              </a:solidFill>
              <a:latin typeface="+mj-lt"/>
            </a:endParaRPr>
          </a:p>
          <a:p>
            <a:pPr algn="just"/>
            <a:r>
              <a:rPr lang="en-US" alt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en-US" sz="2400" dirty="0">
                <a:latin typeface="+mj-lt"/>
              </a:rPr>
              <a:t>  The </a:t>
            </a:r>
            <a:r>
              <a:rPr lang="en-US" altLang="en-US" sz="2400" b="1" dirty="0">
                <a:latin typeface="+mj-lt"/>
              </a:rPr>
              <a:t>risk premium (RP) </a:t>
            </a:r>
            <a:r>
              <a:rPr lang="en-US" altLang="en-US" sz="2400" dirty="0">
                <a:latin typeface="+mj-lt"/>
              </a:rPr>
              <a:t>of a lottery is the difference between the EV of the lottery and its CE.</a:t>
            </a:r>
            <a:endParaRPr lang="en-US" altLang="en-US" sz="2400" u="sng" dirty="0">
              <a:latin typeface="+mj-lt"/>
            </a:endParaRPr>
          </a:p>
          <a:p>
            <a:pPr algn="ctr"/>
            <a:r>
              <a:rPr lang="en-US" altLang="en-US" sz="2400" dirty="0">
                <a:latin typeface="+mj-lt"/>
              </a:rPr>
              <a:t>RP = E[X] – CE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21803B-C8F5-4354-80B6-DDF54468BA6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16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3557" name="Line 2"/>
          <p:cNvSpPr>
            <a:spLocks noChangeShapeType="1"/>
          </p:cNvSpPr>
          <p:nvPr/>
        </p:nvSpPr>
        <p:spPr bwMode="auto">
          <a:xfrm>
            <a:off x="1401762" y="60198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8" name="Line 3"/>
          <p:cNvSpPr>
            <a:spLocks noChangeShapeType="1"/>
          </p:cNvSpPr>
          <p:nvPr/>
        </p:nvSpPr>
        <p:spPr bwMode="auto">
          <a:xfrm flipV="1">
            <a:off x="1401762" y="15240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9" name="Freeform 4"/>
          <p:cNvSpPr>
            <a:spLocks/>
          </p:cNvSpPr>
          <p:nvPr/>
        </p:nvSpPr>
        <p:spPr bwMode="auto">
          <a:xfrm>
            <a:off x="1401762" y="2565400"/>
            <a:ext cx="6629400" cy="3454400"/>
          </a:xfrm>
          <a:custGeom>
            <a:avLst/>
            <a:gdLst>
              <a:gd name="T0" fmla="*/ 0 w 4176"/>
              <a:gd name="T1" fmla="*/ 2147483647 h 2176"/>
              <a:gd name="T2" fmla="*/ 483869972 w 4176"/>
              <a:gd name="T3" fmla="*/ 2147483647 h 2176"/>
              <a:gd name="T4" fmla="*/ 1814512445 w 4176"/>
              <a:gd name="T5" fmla="*/ 2147483647 h 2176"/>
              <a:gd name="T6" fmla="*/ 2147483647 w 4176"/>
              <a:gd name="T7" fmla="*/ 1008062444 h 2176"/>
              <a:gd name="T8" fmla="*/ 2147483647 w 4176"/>
              <a:gd name="T9" fmla="*/ 161289977 h 2176"/>
              <a:gd name="T10" fmla="*/ 2147483647 w 4176"/>
              <a:gd name="T11" fmla="*/ 40322494 h 21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176"/>
              <a:gd name="T19" fmla="*/ 0 h 2176"/>
              <a:gd name="T20" fmla="*/ 4176 w 4176"/>
              <a:gd name="T21" fmla="*/ 2176 h 21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176" h="2176">
                <a:moveTo>
                  <a:pt x="0" y="2176"/>
                </a:moveTo>
                <a:cubicBezTo>
                  <a:pt x="36" y="1988"/>
                  <a:pt x="72" y="1800"/>
                  <a:pt x="192" y="1600"/>
                </a:cubicBezTo>
                <a:cubicBezTo>
                  <a:pt x="312" y="1400"/>
                  <a:pt x="472" y="1176"/>
                  <a:pt x="720" y="976"/>
                </a:cubicBezTo>
                <a:cubicBezTo>
                  <a:pt x="968" y="776"/>
                  <a:pt x="1256" y="552"/>
                  <a:pt x="1680" y="400"/>
                </a:cubicBezTo>
                <a:cubicBezTo>
                  <a:pt x="2104" y="248"/>
                  <a:pt x="2848" y="128"/>
                  <a:pt x="3264" y="64"/>
                </a:cubicBezTo>
                <a:cubicBezTo>
                  <a:pt x="3680" y="0"/>
                  <a:pt x="4024" y="24"/>
                  <a:pt x="4176" y="16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0" name="Line 5"/>
          <p:cNvSpPr>
            <a:spLocks noChangeShapeType="1"/>
          </p:cNvSpPr>
          <p:nvPr/>
        </p:nvSpPr>
        <p:spPr bwMode="auto">
          <a:xfrm flipV="1">
            <a:off x="1782762" y="2783319"/>
            <a:ext cx="4038598" cy="224588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1" name="Line 6"/>
          <p:cNvSpPr>
            <a:spLocks noChangeShapeType="1"/>
          </p:cNvSpPr>
          <p:nvPr/>
        </p:nvSpPr>
        <p:spPr bwMode="auto">
          <a:xfrm>
            <a:off x="3459162" y="3460750"/>
            <a:ext cx="0" cy="2559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2" name="Line 7"/>
          <p:cNvSpPr>
            <a:spLocks noChangeShapeType="1"/>
          </p:cNvSpPr>
          <p:nvPr/>
        </p:nvSpPr>
        <p:spPr bwMode="auto">
          <a:xfrm flipH="1">
            <a:off x="1401762" y="346075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3" name="Line 8"/>
          <p:cNvSpPr>
            <a:spLocks noChangeShapeType="1"/>
          </p:cNvSpPr>
          <p:nvPr/>
        </p:nvSpPr>
        <p:spPr bwMode="auto">
          <a:xfrm flipH="1">
            <a:off x="1401762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4" name="Line 9"/>
          <p:cNvSpPr>
            <a:spLocks noChangeShapeType="1"/>
          </p:cNvSpPr>
          <p:nvPr/>
        </p:nvSpPr>
        <p:spPr bwMode="auto">
          <a:xfrm flipH="1">
            <a:off x="1401762" y="281940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Text Box 10"/>
          <p:cNvSpPr txBox="1">
            <a:spLocks noChangeArrowheads="1"/>
          </p:cNvSpPr>
          <p:nvPr/>
        </p:nvSpPr>
        <p:spPr bwMode="auto">
          <a:xfrm>
            <a:off x="7004566" y="5849521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23566" name="Text Box 11"/>
          <p:cNvSpPr txBox="1">
            <a:spLocks noChangeArrowheads="1"/>
          </p:cNvSpPr>
          <p:nvPr/>
        </p:nvSpPr>
        <p:spPr bwMode="auto">
          <a:xfrm>
            <a:off x="574675" y="1389427"/>
            <a:ext cx="712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>
                <a:latin typeface="Calibri" pitchFamily="34" charset="0"/>
              </a:rPr>
              <a:t>Utility</a:t>
            </a:r>
          </a:p>
        </p:txBody>
      </p:sp>
      <p:sp>
        <p:nvSpPr>
          <p:cNvPr id="23567" name="Text Box 12"/>
          <p:cNvSpPr txBox="1">
            <a:spLocks noChangeArrowheads="1"/>
          </p:cNvSpPr>
          <p:nvPr/>
        </p:nvSpPr>
        <p:spPr bwMode="auto">
          <a:xfrm>
            <a:off x="546857" y="3276476"/>
            <a:ext cx="79541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U(E[X])</a:t>
            </a:r>
          </a:p>
        </p:txBody>
      </p:sp>
      <p:sp>
        <p:nvSpPr>
          <p:cNvPr id="23568" name="Line 13"/>
          <p:cNvSpPr>
            <a:spLocks noChangeShapeType="1"/>
          </p:cNvSpPr>
          <p:nvPr/>
        </p:nvSpPr>
        <p:spPr bwMode="auto">
          <a:xfrm flipH="1">
            <a:off x="1401762" y="411480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9" name="Text Box 14"/>
          <p:cNvSpPr txBox="1">
            <a:spLocks noChangeArrowheads="1"/>
          </p:cNvSpPr>
          <p:nvPr/>
        </p:nvSpPr>
        <p:spPr bwMode="auto">
          <a:xfrm>
            <a:off x="675386" y="4859923"/>
            <a:ext cx="6303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U(X</a:t>
            </a:r>
            <a:r>
              <a:rPr lang="en-GB" altLang="en-US" sz="1600" b="1" baseline="-25000" dirty="0">
                <a:latin typeface="Calibri" pitchFamily="34" charset="0"/>
              </a:rPr>
              <a:t>1</a:t>
            </a:r>
            <a:r>
              <a:rPr lang="en-GB" altLang="en-US" sz="1600" b="1" dirty="0">
                <a:latin typeface="Calibri" pitchFamily="34" charset="0"/>
              </a:rPr>
              <a:t>)</a:t>
            </a:r>
          </a:p>
        </p:txBody>
      </p:sp>
      <p:sp>
        <p:nvSpPr>
          <p:cNvPr id="23570" name="Text Box 15"/>
          <p:cNvSpPr txBox="1">
            <a:spLocks noChangeArrowheads="1"/>
          </p:cNvSpPr>
          <p:nvPr/>
        </p:nvSpPr>
        <p:spPr bwMode="auto">
          <a:xfrm>
            <a:off x="548443" y="3924300"/>
            <a:ext cx="79541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E[U(X)]</a:t>
            </a:r>
          </a:p>
        </p:txBody>
      </p:sp>
      <p:sp>
        <p:nvSpPr>
          <p:cNvPr id="23571" name="Line 16"/>
          <p:cNvSpPr>
            <a:spLocks noChangeShapeType="1"/>
          </p:cNvSpPr>
          <p:nvPr/>
        </p:nvSpPr>
        <p:spPr bwMode="auto">
          <a:xfrm>
            <a:off x="1782762" y="50292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2" name="Line 17"/>
          <p:cNvSpPr>
            <a:spLocks noChangeShapeType="1"/>
          </p:cNvSpPr>
          <p:nvPr/>
        </p:nvSpPr>
        <p:spPr bwMode="auto">
          <a:xfrm>
            <a:off x="5821362" y="28194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3" name="Text Box 18"/>
          <p:cNvSpPr txBox="1">
            <a:spLocks noChangeArrowheads="1"/>
          </p:cNvSpPr>
          <p:nvPr/>
        </p:nvSpPr>
        <p:spPr bwMode="auto">
          <a:xfrm>
            <a:off x="1630362" y="6019800"/>
            <a:ext cx="3674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X</a:t>
            </a:r>
            <a:r>
              <a:rPr lang="en-GB" altLang="en-US" sz="1600" b="1" baseline="-25000" dirty="0">
                <a:latin typeface="Calibri" pitchFamily="34" charset="0"/>
              </a:rPr>
              <a:t>1</a:t>
            </a:r>
            <a:endParaRPr lang="en-GB" altLang="en-US" sz="1600" b="1" dirty="0">
              <a:latin typeface="Calibri" pitchFamily="34" charset="0"/>
            </a:endParaRPr>
          </a:p>
        </p:txBody>
      </p:sp>
      <p:sp>
        <p:nvSpPr>
          <p:cNvPr id="23574" name="Text Box 19"/>
          <p:cNvSpPr txBox="1">
            <a:spLocks noChangeArrowheads="1"/>
          </p:cNvSpPr>
          <p:nvPr/>
        </p:nvSpPr>
        <p:spPr bwMode="auto">
          <a:xfrm>
            <a:off x="3171239" y="6044490"/>
            <a:ext cx="5325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E[X]</a:t>
            </a:r>
          </a:p>
        </p:txBody>
      </p:sp>
      <p:sp>
        <p:nvSpPr>
          <p:cNvPr id="23575" name="Text Box 20"/>
          <p:cNvSpPr txBox="1">
            <a:spLocks noChangeArrowheads="1"/>
          </p:cNvSpPr>
          <p:nvPr/>
        </p:nvSpPr>
        <p:spPr bwMode="auto">
          <a:xfrm>
            <a:off x="5668962" y="6022296"/>
            <a:ext cx="3674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X</a:t>
            </a:r>
            <a:r>
              <a:rPr lang="en-GB" altLang="en-US" sz="1600" b="1" baseline="-25000" dirty="0">
                <a:latin typeface="Calibri" pitchFamily="34" charset="0"/>
              </a:rPr>
              <a:t>2</a:t>
            </a:r>
            <a:endParaRPr lang="en-GB" altLang="en-US" sz="1600" b="1" dirty="0">
              <a:latin typeface="Calibri" pitchFamily="34" charset="0"/>
            </a:endParaRPr>
          </a:p>
        </p:txBody>
      </p:sp>
      <p:sp>
        <p:nvSpPr>
          <p:cNvPr id="23576" name="Text Box 21"/>
          <p:cNvSpPr txBox="1">
            <a:spLocks noChangeArrowheads="1"/>
          </p:cNvSpPr>
          <p:nvPr/>
        </p:nvSpPr>
        <p:spPr bwMode="auto">
          <a:xfrm>
            <a:off x="7558087" y="2271713"/>
            <a:ext cx="149752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Utility Function</a:t>
            </a:r>
            <a:endParaRPr lang="en-GB" altLang="en-US" sz="1600" dirty="0">
              <a:latin typeface="Calibri" pitchFamily="34" charset="0"/>
            </a:endParaRPr>
          </a:p>
        </p:txBody>
      </p:sp>
      <p:sp>
        <p:nvSpPr>
          <p:cNvPr id="23577" name="Text Box 22"/>
          <p:cNvSpPr txBox="1">
            <a:spLocks noChangeArrowheads="1"/>
          </p:cNvSpPr>
          <p:nvPr/>
        </p:nvSpPr>
        <p:spPr bwMode="auto">
          <a:xfrm>
            <a:off x="683981" y="2628653"/>
            <a:ext cx="6303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U(X</a:t>
            </a:r>
            <a:r>
              <a:rPr lang="en-GB" altLang="en-US" sz="1600" b="1" baseline="-25000" dirty="0">
                <a:latin typeface="Calibri" pitchFamily="34" charset="0"/>
              </a:rPr>
              <a:t>2</a:t>
            </a:r>
            <a:r>
              <a:rPr lang="en-GB" altLang="en-US" sz="1600" b="1" dirty="0">
                <a:latin typeface="Calibri" pitchFamily="34" charset="0"/>
              </a:rPr>
              <a:t>)</a:t>
            </a:r>
            <a:endParaRPr lang="en-GB" altLang="en-US" sz="1600" dirty="0">
              <a:latin typeface="Calibri" pitchFamily="34" charset="0"/>
            </a:endParaRPr>
          </a:p>
        </p:txBody>
      </p:sp>
      <p:sp>
        <p:nvSpPr>
          <p:cNvPr id="23578" name="Text Box 23"/>
          <p:cNvSpPr txBox="1">
            <a:spLocks noChangeArrowheads="1"/>
          </p:cNvSpPr>
          <p:nvPr/>
        </p:nvSpPr>
        <p:spPr bwMode="auto">
          <a:xfrm>
            <a:off x="1173162" y="60198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23579" name="Line 24"/>
          <p:cNvSpPr>
            <a:spLocks noChangeShapeType="1"/>
          </p:cNvSpPr>
          <p:nvPr/>
        </p:nvSpPr>
        <p:spPr bwMode="auto">
          <a:xfrm flipH="1">
            <a:off x="2544762" y="4114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0" name="Line 25"/>
          <p:cNvSpPr>
            <a:spLocks noChangeShapeType="1"/>
          </p:cNvSpPr>
          <p:nvPr/>
        </p:nvSpPr>
        <p:spPr bwMode="auto">
          <a:xfrm>
            <a:off x="2849562" y="41148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2" name="Line 27"/>
          <p:cNvSpPr>
            <a:spLocks noChangeShapeType="1"/>
          </p:cNvSpPr>
          <p:nvPr/>
        </p:nvSpPr>
        <p:spPr bwMode="auto">
          <a:xfrm>
            <a:off x="2544762" y="41148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3" name="Text Box 28"/>
          <p:cNvSpPr txBox="1">
            <a:spLocks noChangeArrowheads="1"/>
          </p:cNvSpPr>
          <p:nvPr/>
        </p:nvSpPr>
        <p:spPr bwMode="auto">
          <a:xfrm>
            <a:off x="2357577" y="6038818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CE</a:t>
            </a:r>
          </a:p>
        </p:txBody>
      </p:sp>
      <p:sp>
        <p:nvSpPr>
          <p:cNvPr id="23584" name="Text Box 29"/>
          <p:cNvSpPr txBox="1">
            <a:spLocks noChangeArrowheads="1"/>
          </p:cNvSpPr>
          <p:nvPr/>
        </p:nvSpPr>
        <p:spPr bwMode="auto">
          <a:xfrm>
            <a:off x="2481601" y="1694227"/>
            <a:ext cx="43692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Risk Premium = B – A = E[X] – CE </a:t>
            </a:r>
          </a:p>
        </p:txBody>
      </p:sp>
      <p:sp>
        <p:nvSpPr>
          <p:cNvPr id="23585" name="Text Box 30"/>
          <p:cNvSpPr txBox="1">
            <a:spLocks noChangeArrowheads="1"/>
          </p:cNvSpPr>
          <p:nvPr/>
        </p:nvSpPr>
        <p:spPr bwMode="auto">
          <a:xfrm>
            <a:off x="3459162" y="4038600"/>
            <a:ext cx="357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B</a:t>
            </a:r>
          </a:p>
        </p:txBody>
      </p:sp>
      <p:sp>
        <p:nvSpPr>
          <p:cNvPr id="23586" name="Text Box 31"/>
          <p:cNvSpPr txBox="1">
            <a:spLocks noChangeArrowheads="1"/>
          </p:cNvSpPr>
          <p:nvPr/>
        </p:nvSpPr>
        <p:spPr bwMode="auto">
          <a:xfrm>
            <a:off x="2239962" y="3657600"/>
            <a:ext cx="3706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A</a:t>
            </a:r>
          </a:p>
        </p:txBody>
      </p:sp>
      <p:sp>
        <p:nvSpPr>
          <p:cNvPr id="23587" name="Text Box 32"/>
          <p:cNvSpPr txBox="1">
            <a:spLocks noChangeArrowheads="1"/>
          </p:cNvSpPr>
          <p:nvPr/>
        </p:nvSpPr>
        <p:spPr bwMode="auto">
          <a:xfrm>
            <a:off x="2325040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23588" name="Text Box 33"/>
          <p:cNvSpPr txBox="1">
            <a:spLocks noChangeArrowheads="1"/>
          </p:cNvSpPr>
          <p:nvPr/>
        </p:nvSpPr>
        <p:spPr bwMode="auto">
          <a:xfrm>
            <a:off x="3257196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794666" name="AutoShape 4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 Premium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21803B-C8F5-4354-80B6-DDF54468BA6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17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3557" name="Line 2"/>
          <p:cNvSpPr>
            <a:spLocks noChangeShapeType="1"/>
          </p:cNvSpPr>
          <p:nvPr/>
        </p:nvSpPr>
        <p:spPr bwMode="auto">
          <a:xfrm>
            <a:off x="1401762" y="60198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8" name="Line 3"/>
          <p:cNvSpPr>
            <a:spLocks noChangeShapeType="1"/>
          </p:cNvSpPr>
          <p:nvPr/>
        </p:nvSpPr>
        <p:spPr bwMode="auto">
          <a:xfrm flipV="1">
            <a:off x="1401762" y="15240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9" name="Freeform 4"/>
          <p:cNvSpPr>
            <a:spLocks/>
          </p:cNvSpPr>
          <p:nvPr/>
        </p:nvSpPr>
        <p:spPr bwMode="auto">
          <a:xfrm>
            <a:off x="1401762" y="2565400"/>
            <a:ext cx="6629400" cy="3454400"/>
          </a:xfrm>
          <a:custGeom>
            <a:avLst/>
            <a:gdLst>
              <a:gd name="T0" fmla="*/ 0 w 4176"/>
              <a:gd name="T1" fmla="*/ 2147483647 h 2176"/>
              <a:gd name="T2" fmla="*/ 483869972 w 4176"/>
              <a:gd name="T3" fmla="*/ 2147483647 h 2176"/>
              <a:gd name="T4" fmla="*/ 1814512445 w 4176"/>
              <a:gd name="T5" fmla="*/ 2147483647 h 2176"/>
              <a:gd name="T6" fmla="*/ 2147483647 w 4176"/>
              <a:gd name="T7" fmla="*/ 1008062444 h 2176"/>
              <a:gd name="T8" fmla="*/ 2147483647 w 4176"/>
              <a:gd name="T9" fmla="*/ 161289977 h 2176"/>
              <a:gd name="T10" fmla="*/ 2147483647 w 4176"/>
              <a:gd name="T11" fmla="*/ 40322494 h 21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176"/>
              <a:gd name="T19" fmla="*/ 0 h 2176"/>
              <a:gd name="T20" fmla="*/ 4176 w 4176"/>
              <a:gd name="T21" fmla="*/ 2176 h 21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176" h="2176">
                <a:moveTo>
                  <a:pt x="0" y="2176"/>
                </a:moveTo>
                <a:cubicBezTo>
                  <a:pt x="36" y="1988"/>
                  <a:pt x="72" y="1800"/>
                  <a:pt x="192" y="1600"/>
                </a:cubicBezTo>
                <a:cubicBezTo>
                  <a:pt x="312" y="1400"/>
                  <a:pt x="472" y="1176"/>
                  <a:pt x="720" y="976"/>
                </a:cubicBezTo>
                <a:cubicBezTo>
                  <a:pt x="968" y="776"/>
                  <a:pt x="1256" y="552"/>
                  <a:pt x="1680" y="400"/>
                </a:cubicBezTo>
                <a:cubicBezTo>
                  <a:pt x="2104" y="248"/>
                  <a:pt x="2848" y="128"/>
                  <a:pt x="3264" y="64"/>
                </a:cubicBezTo>
                <a:cubicBezTo>
                  <a:pt x="3680" y="0"/>
                  <a:pt x="4024" y="24"/>
                  <a:pt x="4176" y="16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0" name="Line 5"/>
          <p:cNvSpPr>
            <a:spLocks noChangeShapeType="1"/>
          </p:cNvSpPr>
          <p:nvPr/>
        </p:nvSpPr>
        <p:spPr bwMode="auto">
          <a:xfrm flipV="1">
            <a:off x="1782762" y="2783319"/>
            <a:ext cx="4038598" cy="224588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1" name="Line 6"/>
          <p:cNvSpPr>
            <a:spLocks noChangeShapeType="1"/>
          </p:cNvSpPr>
          <p:nvPr/>
        </p:nvSpPr>
        <p:spPr bwMode="auto">
          <a:xfrm>
            <a:off x="3459162" y="3460750"/>
            <a:ext cx="0" cy="2559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2" name="Line 7"/>
          <p:cNvSpPr>
            <a:spLocks noChangeShapeType="1"/>
          </p:cNvSpPr>
          <p:nvPr/>
        </p:nvSpPr>
        <p:spPr bwMode="auto">
          <a:xfrm flipH="1">
            <a:off x="1401762" y="346075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3" name="Line 8"/>
          <p:cNvSpPr>
            <a:spLocks noChangeShapeType="1"/>
          </p:cNvSpPr>
          <p:nvPr/>
        </p:nvSpPr>
        <p:spPr bwMode="auto">
          <a:xfrm flipH="1">
            <a:off x="1401762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4" name="Line 9"/>
          <p:cNvSpPr>
            <a:spLocks noChangeShapeType="1"/>
          </p:cNvSpPr>
          <p:nvPr/>
        </p:nvSpPr>
        <p:spPr bwMode="auto">
          <a:xfrm flipH="1">
            <a:off x="1401762" y="281940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Text Box 10"/>
          <p:cNvSpPr txBox="1">
            <a:spLocks noChangeArrowheads="1"/>
          </p:cNvSpPr>
          <p:nvPr/>
        </p:nvSpPr>
        <p:spPr bwMode="auto">
          <a:xfrm>
            <a:off x="7004566" y="5849521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23566" name="Text Box 11"/>
          <p:cNvSpPr txBox="1">
            <a:spLocks noChangeArrowheads="1"/>
          </p:cNvSpPr>
          <p:nvPr/>
        </p:nvSpPr>
        <p:spPr bwMode="auto">
          <a:xfrm>
            <a:off x="574675" y="1389427"/>
            <a:ext cx="712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>
                <a:latin typeface="Calibri" pitchFamily="34" charset="0"/>
              </a:rPr>
              <a:t>Utility</a:t>
            </a:r>
          </a:p>
        </p:txBody>
      </p:sp>
      <p:sp>
        <p:nvSpPr>
          <p:cNvPr id="23567" name="Text Box 12"/>
          <p:cNvSpPr txBox="1">
            <a:spLocks noChangeArrowheads="1"/>
          </p:cNvSpPr>
          <p:nvPr/>
        </p:nvSpPr>
        <p:spPr bwMode="auto">
          <a:xfrm>
            <a:off x="546857" y="3276476"/>
            <a:ext cx="79541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U(E[X])</a:t>
            </a:r>
          </a:p>
        </p:txBody>
      </p:sp>
      <p:sp>
        <p:nvSpPr>
          <p:cNvPr id="23568" name="Line 13"/>
          <p:cNvSpPr>
            <a:spLocks noChangeShapeType="1"/>
          </p:cNvSpPr>
          <p:nvPr/>
        </p:nvSpPr>
        <p:spPr bwMode="auto">
          <a:xfrm flipH="1">
            <a:off x="1401762" y="411480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9" name="Text Box 14"/>
          <p:cNvSpPr txBox="1">
            <a:spLocks noChangeArrowheads="1"/>
          </p:cNvSpPr>
          <p:nvPr/>
        </p:nvSpPr>
        <p:spPr bwMode="auto">
          <a:xfrm>
            <a:off x="675386" y="4859923"/>
            <a:ext cx="6303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U(X</a:t>
            </a:r>
            <a:r>
              <a:rPr lang="en-GB" altLang="en-US" sz="1600" b="1" baseline="-25000" dirty="0">
                <a:latin typeface="Calibri" pitchFamily="34" charset="0"/>
              </a:rPr>
              <a:t>1</a:t>
            </a:r>
            <a:r>
              <a:rPr lang="en-GB" altLang="en-US" sz="1600" b="1" dirty="0">
                <a:latin typeface="Calibri" pitchFamily="34" charset="0"/>
              </a:rPr>
              <a:t>)</a:t>
            </a:r>
          </a:p>
        </p:txBody>
      </p:sp>
      <p:sp>
        <p:nvSpPr>
          <p:cNvPr id="23570" name="Text Box 15"/>
          <p:cNvSpPr txBox="1">
            <a:spLocks noChangeArrowheads="1"/>
          </p:cNvSpPr>
          <p:nvPr/>
        </p:nvSpPr>
        <p:spPr bwMode="auto">
          <a:xfrm>
            <a:off x="548443" y="3924300"/>
            <a:ext cx="79541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E[U(X)]</a:t>
            </a:r>
          </a:p>
        </p:txBody>
      </p:sp>
      <p:sp>
        <p:nvSpPr>
          <p:cNvPr id="23571" name="Line 16"/>
          <p:cNvSpPr>
            <a:spLocks noChangeShapeType="1"/>
          </p:cNvSpPr>
          <p:nvPr/>
        </p:nvSpPr>
        <p:spPr bwMode="auto">
          <a:xfrm>
            <a:off x="1782762" y="50292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2" name="Line 17"/>
          <p:cNvSpPr>
            <a:spLocks noChangeShapeType="1"/>
          </p:cNvSpPr>
          <p:nvPr/>
        </p:nvSpPr>
        <p:spPr bwMode="auto">
          <a:xfrm>
            <a:off x="5821362" y="28194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3" name="Text Box 18"/>
          <p:cNvSpPr txBox="1">
            <a:spLocks noChangeArrowheads="1"/>
          </p:cNvSpPr>
          <p:nvPr/>
        </p:nvSpPr>
        <p:spPr bwMode="auto">
          <a:xfrm>
            <a:off x="1630362" y="6019800"/>
            <a:ext cx="3674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X</a:t>
            </a:r>
            <a:r>
              <a:rPr lang="en-GB" altLang="en-US" sz="1600" b="1" baseline="-25000" dirty="0">
                <a:latin typeface="Calibri" pitchFamily="34" charset="0"/>
              </a:rPr>
              <a:t>1</a:t>
            </a:r>
            <a:endParaRPr lang="en-GB" altLang="en-US" sz="1600" b="1" dirty="0">
              <a:latin typeface="Calibri" pitchFamily="34" charset="0"/>
            </a:endParaRPr>
          </a:p>
        </p:txBody>
      </p:sp>
      <p:sp>
        <p:nvSpPr>
          <p:cNvPr id="23574" name="Text Box 19"/>
          <p:cNvSpPr txBox="1">
            <a:spLocks noChangeArrowheads="1"/>
          </p:cNvSpPr>
          <p:nvPr/>
        </p:nvSpPr>
        <p:spPr bwMode="auto">
          <a:xfrm>
            <a:off x="3171239" y="6044490"/>
            <a:ext cx="5325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E[X]</a:t>
            </a:r>
          </a:p>
        </p:txBody>
      </p:sp>
      <p:sp>
        <p:nvSpPr>
          <p:cNvPr id="23575" name="Text Box 20"/>
          <p:cNvSpPr txBox="1">
            <a:spLocks noChangeArrowheads="1"/>
          </p:cNvSpPr>
          <p:nvPr/>
        </p:nvSpPr>
        <p:spPr bwMode="auto">
          <a:xfrm>
            <a:off x="5668962" y="6022296"/>
            <a:ext cx="3674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X</a:t>
            </a:r>
            <a:r>
              <a:rPr lang="en-GB" altLang="en-US" sz="1600" b="1" baseline="-25000" dirty="0">
                <a:latin typeface="Calibri" pitchFamily="34" charset="0"/>
              </a:rPr>
              <a:t>2</a:t>
            </a:r>
            <a:endParaRPr lang="en-GB" altLang="en-US" sz="1600" b="1" dirty="0">
              <a:latin typeface="Calibri" pitchFamily="34" charset="0"/>
            </a:endParaRPr>
          </a:p>
        </p:txBody>
      </p:sp>
      <p:sp>
        <p:nvSpPr>
          <p:cNvPr id="23576" name="Text Box 21"/>
          <p:cNvSpPr txBox="1">
            <a:spLocks noChangeArrowheads="1"/>
          </p:cNvSpPr>
          <p:nvPr/>
        </p:nvSpPr>
        <p:spPr bwMode="auto">
          <a:xfrm>
            <a:off x="7558087" y="2271713"/>
            <a:ext cx="149752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Utility Function</a:t>
            </a:r>
            <a:endParaRPr lang="en-GB" altLang="en-US" sz="1600" dirty="0">
              <a:latin typeface="Calibri" pitchFamily="34" charset="0"/>
            </a:endParaRPr>
          </a:p>
        </p:txBody>
      </p:sp>
      <p:sp>
        <p:nvSpPr>
          <p:cNvPr id="23577" name="Text Box 22"/>
          <p:cNvSpPr txBox="1">
            <a:spLocks noChangeArrowheads="1"/>
          </p:cNvSpPr>
          <p:nvPr/>
        </p:nvSpPr>
        <p:spPr bwMode="auto">
          <a:xfrm>
            <a:off x="683981" y="2628653"/>
            <a:ext cx="6303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U(X</a:t>
            </a:r>
            <a:r>
              <a:rPr lang="en-GB" altLang="en-US" sz="1600" b="1" baseline="-25000" dirty="0">
                <a:latin typeface="Calibri" pitchFamily="34" charset="0"/>
              </a:rPr>
              <a:t>2</a:t>
            </a:r>
            <a:r>
              <a:rPr lang="en-GB" altLang="en-US" sz="1600" b="1" dirty="0">
                <a:latin typeface="Calibri" pitchFamily="34" charset="0"/>
              </a:rPr>
              <a:t>)</a:t>
            </a:r>
            <a:endParaRPr lang="en-GB" altLang="en-US" sz="1600" dirty="0">
              <a:latin typeface="Calibri" pitchFamily="34" charset="0"/>
            </a:endParaRPr>
          </a:p>
        </p:txBody>
      </p:sp>
      <p:sp>
        <p:nvSpPr>
          <p:cNvPr id="23578" name="Text Box 23"/>
          <p:cNvSpPr txBox="1">
            <a:spLocks noChangeArrowheads="1"/>
          </p:cNvSpPr>
          <p:nvPr/>
        </p:nvSpPr>
        <p:spPr bwMode="auto">
          <a:xfrm>
            <a:off x="1173162" y="60198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23579" name="Line 24"/>
          <p:cNvSpPr>
            <a:spLocks noChangeShapeType="1"/>
          </p:cNvSpPr>
          <p:nvPr/>
        </p:nvSpPr>
        <p:spPr bwMode="auto">
          <a:xfrm flipH="1">
            <a:off x="2544762" y="4114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0" name="Line 25"/>
          <p:cNvSpPr>
            <a:spLocks noChangeShapeType="1"/>
          </p:cNvSpPr>
          <p:nvPr/>
        </p:nvSpPr>
        <p:spPr bwMode="auto">
          <a:xfrm>
            <a:off x="2849562" y="41148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2" name="Line 27"/>
          <p:cNvSpPr>
            <a:spLocks noChangeShapeType="1"/>
          </p:cNvSpPr>
          <p:nvPr/>
        </p:nvSpPr>
        <p:spPr bwMode="auto">
          <a:xfrm>
            <a:off x="2544762" y="41148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3" name="Text Box 28"/>
          <p:cNvSpPr txBox="1">
            <a:spLocks noChangeArrowheads="1"/>
          </p:cNvSpPr>
          <p:nvPr/>
        </p:nvSpPr>
        <p:spPr bwMode="auto">
          <a:xfrm>
            <a:off x="2357577" y="6038818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CE</a:t>
            </a:r>
          </a:p>
        </p:txBody>
      </p:sp>
      <p:sp>
        <p:nvSpPr>
          <p:cNvPr id="23584" name="Text Box 29"/>
          <p:cNvSpPr txBox="1">
            <a:spLocks noChangeArrowheads="1"/>
          </p:cNvSpPr>
          <p:nvPr/>
        </p:nvSpPr>
        <p:spPr bwMode="auto">
          <a:xfrm>
            <a:off x="1997770" y="446870"/>
            <a:ext cx="644490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thaiDist"/>
            <a:r>
              <a:rPr lang="en-US" sz="2400" b="1" dirty="0">
                <a:latin typeface="+mj-lt"/>
              </a:rPr>
              <a:t>Risk Premium (B-A)</a:t>
            </a:r>
          </a:p>
          <a:p>
            <a:pPr algn="thaiDist"/>
            <a:r>
              <a:rPr lang="en-US" sz="2400" dirty="0">
                <a:latin typeface="+mj-lt"/>
              </a:rPr>
              <a:t>The maximum amount of money that a risk-averse person would pay to make risky option becomes certain option with the same total utility.</a:t>
            </a:r>
          </a:p>
        </p:txBody>
      </p:sp>
      <p:sp>
        <p:nvSpPr>
          <p:cNvPr id="23585" name="Text Box 30"/>
          <p:cNvSpPr txBox="1">
            <a:spLocks noChangeArrowheads="1"/>
          </p:cNvSpPr>
          <p:nvPr/>
        </p:nvSpPr>
        <p:spPr bwMode="auto">
          <a:xfrm>
            <a:off x="3459162" y="4038600"/>
            <a:ext cx="357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B</a:t>
            </a:r>
          </a:p>
        </p:txBody>
      </p:sp>
      <p:sp>
        <p:nvSpPr>
          <p:cNvPr id="23586" name="Text Box 31"/>
          <p:cNvSpPr txBox="1">
            <a:spLocks noChangeArrowheads="1"/>
          </p:cNvSpPr>
          <p:nvPr/>
        </p:nvSpPr>
        <p:spPr bwMode="auto">
          <a:xfrm>
            <a:off x="2239962" y="3657600"/>
            <a:ext cx="3706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A</a:t>
            </a:r>
          </a:p>
        </p:txBody>
      </p:sp>
      <p:sp>
        <p:nvSpPr>
          <p:cNvPr id="23587" name="Text Box 32"/>
          <p:cNvSpPr txBox="1">
            <a:spLocks noChangeArrowheads="1"/>
          </p:cNvSpPr>
          <p:nvPr/>
        </p:nvSpPr>
        <p:spPr bwMode="auto">
          <a:xfrm>
            <a:off x="2325040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23588" name="Text Box 33"/>
          <p:cNvSpPr txBox="1">
            <a:spLocks noChangeArrowheads="1"/>
          </p:cNvSpPr>
          <p:nvPr/>
        </p:nvSpPr>
        <p:spPr bwMode="auto">
          <a:xfrm>
            <a:off x="3257196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</p:spTree>
    <p:extLst>
      <p:ext uri="{BB962C8B-B14F-4D97-AF65-F5344CB8AC3E}">
        <p14:creationId xmlns:p14="http://schemas.microsoft.com/office/powerpoint/2010/main" val="15263688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18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5661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Premium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4588" name="Rectangle 14"/>
          <p:cNvSpPr>
            <a:spLocks noChangeArrowheads="1"/>
          </p:cNvSpPr>
          <p:nvPr/>
        </p:nvSpPr>
        <p:spPr bwMode="auto">
          <a:xfrm>
            <a:off x="1066800" y="1295400"/>
            <a:ext cx="70104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400" b="1" dirty="0">
                <a:latin typeface="+mj-lt"/>
              </a:rPr>
              <a:t>Risk-Averse:	CE &lt; E[X]	Risk Premium is positive</a:t>
            </a:r>
          </a:p>
          <a:p>
            <a:pPr algn="just"/>
            <a:r>
              <a:rPr lang="en-US" altLang="en-US" sz="2400" dirty="0">
                <a:latin typeface="+mj-lt"/>
              </a:rPr>
              <a:t>	They are willing to accept a smaller sure thing rather than the lottery.</a:t>
            </a:r>
          </a:p>
          <a:p>
            <a:pPr algn="just"/>
            <a:endParaRPr lang="en-US" altLang="en-US" sz="2400" dirty="0">
              <a:latin typeface="+mj-lt"/>
            </a:endParaRPr>
          </a:p>
          <a:p>
            <a:pPr algn="just"/>
            <a:r>
              <a:rPr lang="en-US" altLang="en-US" sz="2400" b="1" dirty="0">
                <a:latin typeface="+mj-lt"/>
              </a:rPr>
              <a:t>Risk-Loving:	CE &gt; E[X]	Risk Premium is negative</a:t>
            </a:r>
          </a:p>
          <a:p>
            <a:pPr algn="just"/>
            <a:r>
              <a:rPr lang="en-US" altLang="en-US" sz="2400" dirty="0">
                <a:latin typeface="+mj-lt"/>
              </a:rPr>
              <a:t>	They require a larger sure thing because they love the lottery.</a:t>
            </a:r>
          </a:p>
          <a:p>
            <a:pPr algn="just"/>
            <a:endParaRPr lang="en-US" altLang="en-US" sz="2400" dirty="0">
              <a:latin typeface="+mj-lt"/>
            </a:endParaRPr>
          </a:p>
          <a:p>
            <a:pPr algn="just"/>
            <a:r>
              <a:rPr lang="en-US" altLang="en-US" sz="2400" b="1" dirty="0">
                <a:latin typeface="+mj-lt"/>
              </a:rPr>
              <a:t>Risk-Neutral:	CE = E[X]	Risk Premium is zero</a:t>
            </a:r>
          </a:p>
          <a:p>
            <a:pPr algn="just"/>
            <a:r>
              <a:rPr lang="en-US" altLang="en-US" sz="2400" dirty="0">
                <a:latin typeface="+mj-lt"/>
              </a:rPr>
              <a:t>	They are indifferent between the sure thing and the lottery.</a:t>
            </a:r>
          </a:p>
          <a:p>
            <a:pPr algn="just"/>
            <a:endParaRPr lang="en-US" altLang="en-US" sz="2400" dirty="0">
              <a:latin typeface="+mj-lt"/>
            </a:endParaRPr>
          </a:p>
        </p:txBody>
      </p:sp>
      <p:sp>
        <p:nvSpPr>
          <p:cNvPr id="795665" name="Rectangle 17"/>
          <p:cNvSpPr>
            <a:spLocks noChangeArrowheads="1"/>
          </p:cNvSpPr>
          <p:nvPr/>
        </p:nvSpPr>
        <p:spPr bwMode="auto">
          <a:xfrm>
            <a:off x="1504950" y="5591452"/>
            <a:ext cx="613410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The larger the variance of the lottery, the riskier the lottery, and the larger the risk premium</a:t>
            </a:r>
          </a:p>
        </p:txBody>
      </p:sp>
    </p:spTree>
    <p:extLst>
      <p:ext uri="{BB962C8B-B14F-4D97-AF65-F5344CB8AC3E}">
        <p14:creationId xmlns:p14="http://schemas.microsoft.com/office/powerpoint/2010/main" val="20427565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21803B-C8F5-4354-80B6-DDF54468BA6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19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3557" name="Line 2"/>
          <p:cNvSpPr>
            <a:spLocks noChangeShapeType="1"/>
          </p:cNvSpPr>
          <p:nvPr/>
        </p:nvSpPr>
        <p:spPr bwMode="auto">
          <a:xfrm>
            <a:off x="1401762" y="60198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8" name="Line 3"/>
          <p:cNvSpPr>
            <a:spLocks noChangeShapeType="1"/>
          </p:cNvSpPr>
          <p:nvPr/>
        </p:nvSpPr>
        <p:spPr bwMode="auto">
          <a:xfrm flipV="1">
            <a:off x="1401762" y="15240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9" name="Freeform 4"/>
          <p:cNvSpPr>
            <a:spLocks/>
          </p:cNvSpPr>
          <p:nvPr/>
        </p:nvSpPr>
        <p:spPr bwMode="auto">
          <a:xfrm>
            <a:off x="1401762" y="2565400"/>
            <a:ext cx="6629400" cy="3454400"/>
          </a:xfrm>
          <a:custGeom>
            <a:avLst/>
            <a:gdLst>
              <a:gd name="T0" fmla="*/ 0 w 4176"/>
              <a:gd name="T1" fmla="*/ 2147483647 h 2176"/>
              <a:gd name="T2" fmla="*/ 483869972 w 4176"/>
              <a:gd name="T3" fmla="*/ 2147483647 h 2176"/>
              <a:gd name="T4" fmla="*/ 1814512445 w 4176"/>
              <a:gd name="T5" fmla="*/ 2147483647 h 2176"/>
              <a:gd name="T6" fmla="*/ 2147483647 w 4176"/>
              <a:gd name="T7" fmla="*/ 1008062444 h 2176"/>
              <a:gd name="T8" fmla="*/ 2147483647 w 4176"/>
              <a:gd name="T9" fmla="*/ 161289977 h 2176"/>
              <a:gd name="T10" fmla="*/ 2147483647 w 4176"/>
              <a:gd name="T11" fmla="*/ 40322494 h 21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176"/>
              <a:gd name="T19" fmla="*/ 0 h 2176"/>
              <a:gd name="T20" fmla="*/ 4176 w 4176"/>
              <a:gd name="T21" fmla="*/ 2176 h 21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176" h="2176">
                <a:moveTo>
                  <a:pt x="0" y="2176"/>
                </a:moveTo>
                <a:cubicBezTo>
                  <a:pt x="36" y="1988"/>
                  <a:pt x="72" y="1800"/>
                  <a:pt x="192" y="1600"/>
                </a:cubicBezTo>
                <a:cubicBezTo>
                  <a:pt x="312" y="1400"/>
                  <a:pt x="472" y="1176"/>
                  <a:pt x="720" y="976"/>
                </a:cubicBezTo>
                <a:cubicBezTo>
                  <a:pt x="968" y="776"/>
                  <a:pt x="1256" y="552"/>
                  <a:pt x="1680" y="400"/>
                </a:cubicBezTo>
                <a:cubicBezTo>
                  <a:pt x="2104" y="248"/>
                  <a:pt x="2848" y="128"/>
                  <a:pt x="3264" y="64"/>
                </a:cubicBezTo>
                <a:cubicBezTo>
                  <a:pt x="3680" y="0"/>
                  <a:pt x="4024" y="24"/>
                  <a:pt x="4176" y="16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0" name="Line 5"/>
          <p:cNvSpPr>
            <a:spLocks noChangeShapeType="1"/>
          </p:cNvSpPr>
          <p:nvPr/>
        </p:nvSpPr>
        <p:spPr bwMode="auto">
          <a:xfrm flipV="1">
            <a:off x="1782762" y="2783319"/>
            <a:ext cx="4038598" cy="224588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1" name="Line 6"/>
          <p:cNvSpPr>
            <a:spLocks noChangeShapeType="1"/>
          </p:cNvSpPr>
          <p:nvPr/>
        </p:nvSpPr>
        <p:spPr bwMode="auto">
          <a:xfrm>
            <a:off x="3459162" y="3460750"/>
            <a:ext cx="0" cy="2559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2" name="Line 7"/>
          <p:cNvSpPr>
            <a:spLocks noChangeShapeType="1"/>
          </p:cNvSpPr>
          <p:nvPr/>
        </p:nvSpPr>
        <p:spPr bwMode="auto">
          <a:xfrm flipH="1">
            <a:off x="1401762" y="346075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3" name="Line 8"/>
          <p:cNvSpPr>
            <a:spLocks noChangeShapeType="1"/>
          </p:cNvSpPr>
          <p:nvPr/>
        </p:nvSpPr>
        <p:spPr bwMode="auto">
          <a:xfrm flipH="1">
            <a:off x="1401762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4" name="Line 9"/>
          <p:cNvSpPr>
            <a:spLocks noChangeShapeType="1"/>
          </p:cNvSpPr>
          <p:nvPr/>
        </p:nvSpPr>
        <p:spPr bwMode="auto">
          <a:xfrm flipH="1">
            <a:off x="1401762" y="281940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Text Box 10"/>
          <p:cNvSpPr txBox="1">
            <a:spLocks noChangeArrowheads="1"/>
          </p:cNvSpPr>
          <p:nvPr/>
        </p:nvSpPr>
        <p:spPr bwMode="auto">
          <a:xfrm>
            <a:off x="7004566" y="5849521"/>
            <a:ext cx="104445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 (I)</a:t>
            </a:r>
          </a:p>
        </p:txBody>
      </p:sp>
      <p:sp>
        <p:nvSpPr>
          <p:cNvPr id="23566" name="Text Box 11"/>
          <p:cNvSpPr txBox="1">
            <a:spLocks noChangeArrowheads="1"/>
          </p:cNvSpPr>
          <p:nvPr/>
        </p:nvSpPr>
        <p:spPr bwMode="auto">
          <a:xfrm>
            <a:off x="574675" y="1389427"/>
            <a:ext cx="712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>
                <a:latin typeface="Calibri" pitchFamily="34" charset="0"/>
              </a:rPr>
              <a:t>Utility</a:t>
            </a:r>
          </a:p>
        </p:txBody>
      </p:sp>
      <p:sp>
        <p:nvSpPr>
          <p:cNvPr id="23568" name="Line 13"/>
          <p:cNvSpPr>
            <a:spLocks noChangeShapeType="1"/>
          </p:cNvSpPr>
          <p:nvPr/>
        </p:nvSpPr>
        <p:spPr bwMode="auto">
          <a:xfrm flipH="1">
            <a:off x="1401762" y="411480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1" name="Line 16"/>
          <p:cNvSpPr>
            <a:spLocks noChangeShapeType="1"/>
          </p:cNvSpPr>
          <p:nvPr/>
        </p:nvSpPr>
        <p:spPr bwMode="auto">
          <a:xfrm>
            <a:off x="1782762" y="50292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2" name="Line 17"/>
          <p:cNvSpPr>
            <a:spLocks noChangeShapeType="1"/>
          </p:cNvSpPr>
          <p:nvPr/>
        </p:nvSpPr>
        <p:spPr bwMode="auto">
          <a:xfrm>
            <a:off x="5821362" y="28194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3" name="Text Box 18"/>
          <p:cNvSpPr txBox="1">
            <a:spLocks noChangeArrowheads="1"/>
          </p:cNvSpPr>
          <p:nvPr/>
        </p:nvSpPr>
        <p:spPr bwMode="auto">
          <a:xfrm>
            <a:off x="1586234" y="6068442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16</a:t>
            </a:r>
          </a:p>
        </p:txBody>
      </p:sp>
      <p:sp>
        <p:nvSpPr>
          <p:cNvPr id="23575" name="Text Box 20"/>
          <p:cNvSpPr txBox="1">
            <a:spLocks noChangeArrowheads="1"/>
          </p:cNvSpPr>
          <p:nvPr/>
        </p:nvSpPr>
        <p:spPr bwMode="auto">
          <a:xfrm>
            <a:off x="5557311" y="6068442"/>
            <a:ext cx="52809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100</a:t>
            </a:r>
          </a:p>
        </p:txBody>
      </p:sp>
      <p:sp>
        <p:nvSpPr>
          <p:cNvPr id="23576" name="Text Box 21"/>
          <p:cNvSpPr txBox="1">
            <a:spLocks noChangeArrowheads="1"/>
          </p:cNvSpPr>
          <p:nvPr/>
        </p:nvSpPr>
        <p:spPr bwMode="auto">
          <a:xfrm>
            <a:off x="6430960" y="2712302"/>
            <a:ext cx="21335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2400" b="1" dirty="0">
                <a:latin typeface="Calibri" pitchFamily="34" charset="0"/>
              </a:rPr>
              <a:t>Utility Function</a:t>
            </a:r>
          </a:p>
          <a:p>
            <a:pPr algn="ctr"/>
            <a:r>
              <a:rPr lang="en-GB" altLang="en-US" sz="2400" b="1" dirty="0">
                <a:latin typeface="Calibri" pitchFamily="34" charset="0"/>
              </a:rPr>
              <a:t>U = √I</a:t>
            </a:r>
            <a:endParaRPr lang="en-GB" altLang="en-US" sz="2400" dirty="0">
              <a:latin typeface="Calibri" pitchFamily="34" charset="0"/>
            </a:endParaRPr>
          </a:p>
        </p:txBody>
      </p:sp>
      <p:sp>
        <p:nvSpPr>
          <p:cNvPr id="23578" name="Text Box 23"/>
          <p:cNvSpPr txBox="1">
            <a:spLocks noChangeArrowheads="1"/>
          </p:cNvSpPr>
          <p:nvPr/>
        </p:nvSpPr>
        <p:spPr bwMode="auto">
          <a:xfrm>
            <a:off x="1173162" y="60198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23579" name="Line 24"/>
          <p:cNvSpPr>
            <a:spLocks noChangeShapeType="1"/>
          </p:cNvSpPr>
          <p:nvPr/>
        </p:nvSpPr>
        <p:spPr bwMode="auto">
          <a:xfrm flipH="1">
            <a:off x="2544762" y="4114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0" name="Line 25"/>
          <p:cNvSpPr>
            <a:spLocks noChangeShapeType="1"/>
          </p:cNvSpPr>
          <p:nvPr/>
        </p:nvSpPr>
        <p:spPr bwMode="auto">
          <a:xfrm>
            <a:off x="2849562" y="41148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2" name="Line 27"/>
          <p:cNvSpPr>
            <a:spLocks noChangeShapeType="1"/>
          </p:cNvSpPr>
          <p:nvPr/>
        </p:nvSpPr>
        <p:spPr bwMode="auto">
          <a:xfrm>
            <a:off x="2544762" y="41148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3" name="Text Box 28"/>
          <p:cNvSpPr txBox="1">
            <a:spLocks noChangeArrowheads="1"/>
          </p:cNvSpPr>
          <p:nvPr/>
        </p:nvSpPr>
        <p:spPr bwMode="auto">
          <a:xfrm>
            <a:off x="2348234" y="6067103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CE</a:t>
            </a:r>
          </a:p>
        </p:txBody>
      </p:sp>
      <p:sp>
        <p:nvSpPr>
          <p:cNvPr id="23584" name="Text Box 29"/>
          <p:cNvSpPr txBox="1">
            <a:spLocks noChangeArrowheads="1"/>
          </p:cNvSpPr>
          <p:nvPr/>
        </p:nvSpPr>
        <p:spPr bwMode="auto">
          <a:xfrm>
            <a:off x="1869095" y="1363208"/>
            <a:ext cx="575090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Suppose X is a lottery with 50% to win 100 and 50% to win 16. Calculate EV, CE, and RP.</a:t>
            </a:r>
          </a:p>
        </p:txBody>
      </p:sp>
      <p:sp>
        <p:nvSpPr>
          <p:cNvPr id="23585" name="Text Box 30"/>
          <p:cNvSpPr txBox="1">
            <a:spLocks noChangeArrowheads="1"/>
          </p:cNvSpPr>
          <p:nvPr/>
        </p:nvSpPr>
        <p:spPr bwMode="auto">
          <a:xfrm>
            <a:off x="3459162" y="4038600"/>
            <a:ext cx="357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B</a:t>
            </a:r>
          </a:p>
        </p:txBody>
      </p:sp>
      <p:sp>
        <p:nvSpPr>
          <p:cNvPr id="23586" name="Text Box 31"/>
          <p:cNvSpPr txBox="1">
            <a:spLocks noChangeArrowheads="1"/>
          </p:cNvSpPr>
          <p:nvPr/>
        </p:nvSpPr>
        <p:spPr bwMode="auto">
          <a:xfrm>
            <a:off x="2239962" y="3657600"/>
            <a:ext cx="3706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A</a:t>
            </a:r>
          </a:p>
        </p:txBody>
      </p:sp>
      <p:sp>
        <p:nvSpPr>
          <p:cNvPr id="23587" name="Text Box 32"/>
          <p:cNvSpPr txBox="1">
            <a:spLocks noChangeArrowheads="1"/>
          </p:cNvSpPr>
          <p:nvPr/>
        </p:nvSpPr>
        <p:spPr bwMode="auto">
          <a:xfrm>
            <a:off x="2325040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23588" name="Text Box 33"/>
          <p:cNvSpPr txBox="1">
            <a:spLocks noChangeArrowheads="1"/>
          </p:cNvSpPr>
          <p:nvPr/>
        </p:nvSpPr>
        <p:spPr bwMode="auto">
          <a:xfrm>
            <a:off x="3257196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794666" name="AutoShape 4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 Premium – Example </a:t>
            </a:r>
          </a:p>
        </p:txBody>
      </p:sp>
      <p:sp>
        <p:nvSpPr>
          <p:cNvPr id="35" name="Text Box 28">
            <a:extLst>
              <a:ext uri="{FF2B5EF4-FFF2-40B4-BE49-F238E27FC236}">
                <a16:creationId xmlns:a16="http://schemas.microsoft.com/office/drawing/2014/main" id="{8EF681FF-1793-4E1D-A174-45D63C2B07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7556" y="6067103"/>
            <a:ext cx="40588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EV</a:t>
            </a:r>
          </a:p>
        </p:txBody>
      </p:sp>
    </p:spTree>
    <p:extLst>
      <p:ext uri="{BB962C8B-B14F-4D97-AF65-F5344CB8AC3E}">
        <p14:creationId xmlns:p14="http://schemas.microsoft.com/office/powerpoint/2010/main" val="3710958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FBEFD6-867B-4073-B6E7-6F3FC5CF144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20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9757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Insurance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99758" name="Rectangle 14"/>
          <p:cNvSpPr>
            <a:spLocks noChangeArrowheads="1"/>
          </p:cNvSpPr>
          <p:nvPr/>
        </p:nvSpPr>
        <p:spPr bwMode="auto">
          <a:xfrm>
            <a:off x="1028700" y="1981200"/>
            <a:ext cx="70866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Calibri" pitchFamily="34" charset="0"/>
              </a:rPr>
              <a:t>Risk Premium is the money that risk-averse people accept to take risks.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Insurance Premium </a:t>
            </a:r>
            <a:r>
              <a:rPr lang="en-US" altLang="en-US" sz="2400" dirty="0">
                <a:latin typeface="Calibri" pitchFamily="34" charset="0"/>
              </a:rPr>
              <a:t>is the “price” of the insurance that risk-averse people buy in order to </a:t>
            </a:r>
            <a:r>
              <a:rPr lang="en-US" altLang="en-US" sz="2400" u="sng" dirty="0">
                <a:latin typeface="Calibri" pitchFamily="34" charset="0"/>
              </a:rPr>
              <a:t>eliminate the risks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Fairly-Priced Insurance Policy</a:t>
            </a:r>
            <a:r>
              <a:rPr lang="en-US" altLang="en-US" sz="2400" dirty="0">
                <a:latin typeface="Calibri" pitchFamily="34" charset="0"/>
              </a:rPr>
              <a:t> is a policy where the insurance premium is equal to the expected value of the insurance payment.</a:t>
            </a:r>
            <a:endParaRPr lang="en-U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E5B6DB-D804-4374-BADD-FEA2B067EE61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21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1804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Fairly-Priced Insurance – Example</a:t>
            </a:r>
          </a:p>
        </p:txBody>
      </p:sp>
      <p:sp>
        <p:nvSpPr>
          <p:cNvPr id="801805" name="Rectangle 13"/>
          <p:cNvSpPr>
            <a:spLocks noChangeArrowheads="1"/>
          </p:cNvSpPr>
          <p:nvPr/>
        </p:nvSpPr>
        <p:spPr bwMode="auto">
          <a:xfrm>
            <a:off x="1219200" y="1449417"/>
            <a:ext cx="67056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altLang="en-US" sz="2400" b="1" dirty="0">
                <a:latin typeface="Calibri" pitchFamily="34" charset="0"/>
              </a:rPr>
              <a:t>Example</a:t>
            </a:r>
          </a:p>
          <a:p>
            <a:pPr algn="just" eaLnBrk="1" hangingPunct="1"/>
            <a:endParaRPr lang="en-US" altLang="en-US" sz="2400" b="1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Insurance Premium (price) = $500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It promises to pay $10,000 if Bad Thing happens.</a:t>
            </a: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It promises to pay $0 if Nothing happens.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 err="1">
                <a:latin typeface="Calibri" pitchFamily="34" charset="0"/>
              </a:rPr>
              <a:t>Pr</a:t>
            </a:r>
            <a:r>
              <a:rPr lang="en-US" altLang="en-US" sz="2400" dirty="0">
                <a:latin typeface="Calibri" pitchFamily="34" charset="0"/>
              </a:rPr>
              <a:t>(</a:t>
            </a:r>
            <a:r>
              <a:rPr lang="en-US" altLang="en-US" sz="2400" dirty="0" err="1">
                <a:latin typeface="Calibri" pitchFamily="34" charset="0"/>
              </a:rPr>
              <a:t>BadThings</a:t>
            </a:r>
            <a:r>
              <a:rPr lang="en-US" altLang="en-US" sz="2400" dirty="0">
                <a:latin typeface="Calibri" pitchFamily="34" charset="0"/>
              </a:rPr>
              <a:t>) = 5%		</a:t>
            </a:r>
            <a:r>
              <a:rPr lang="en-US" altLang="en-US" sz="2400" dirty="0" err="1">
                <a:latin typeface="Calibri" pitchFamily="34" charset="0"/>
              </a:rPr>
              <a:t>Pr</a:t>
            </a:r>
            <a:r>
              <a:rPr lang="en-US" altLang="en-US" sz="2400" dirty="0">
                <a:latin typeface="Calibri" pitchFamily="34" charset="0"/>
              </a:rPr>
              <a:t>(Nothing) = 95%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500 = .05(10,000) + .95(0)</a:t>
            </a: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That is, insurance premium = expected payment.</a:t>
            </a: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Thus, </a:t>
            </a:r>
            <a:r>
              <a:rPr lang="en-US" altLang="en-US" sz="2400" u="sng" dirty="0">
                <a:latin typeface="Calibri" pitchFamily="34" charset="0"/>
              </a:rPr>
              <a:t>this insurance is fairly priced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B6E4E99-F2AB-4696-8C6B-21A2C99E470C}"/>
              </a:ext>
            </a:extLst>
          </p:cNvPr>
          <p:cNvGrpSpPr/>
          <p:nvPr/>
        </p:nvGrpSpPr>
        <p:grpSpPr>
          <a:xfrm>
            <a:off x="1314000" y="1413000"/>
            <a:ext cx="6516000" cy="4032000"/>
            <a:chOff x="0" y="0"/>
            <a:chExt cx="6516000" cy="403200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C9A1F941-B2A9-4D96-8FE7-A95C22CA2C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6516000" cy="4032000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1A72466-14D3-4930-8E32-3E321026126B}"/>
                </a:ext>
              </a:extLst>
            </p:cNvPr>
            <p:cNvSpPr/>
            <p:nvPr/>
          </p:nvSpPr>
          <p:spPr>
            <a:xfrm>
              <a:off x="5029200" y="905522"/>
              <a:ext cx="1486800" cy="31264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32C4FE3D-79C8-4C34-B873-7A173131B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E5B6DB-D804-4374-BADD-FEA2B067EE61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22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1665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E96D613-7C0F-4A4A-AADF-3640D4AD71A8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23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3851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Adverse Selection &amp; Moral Hazard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771524" y="1449417"/>
            <a:ext cx="760095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400" dirty="0">
                <a:latin typeface="+mj-lt"/>
              </a:rPr>
              <a:t>  </a:t>
            </a:r>
            <a:r>
              <a:rPr lang="en-US" sz="2400" b="1" dirty="0">
                <a:latin typeface="+mj-lt"/>
              </a:rPr>
              <a:t>Asymmetric Information </a:t>
            </a:r>
            <a:r>
              <a:rPr lang="en-US" sz="2400" dirty="0">
                <a:latin typeface="+mj-lt"/>
              </a:rPr>
              <a:t>is a situation in which one party knows more about its own actions or characteristics than another party.</a:t>
            </a:r>
            <a:endParaRPr lang="en-US" sz="2400" i="1" u="sng" dirty="0">
              <a:solidFill>
                <a:srgbClr val="000066"/>
              </a:solidFill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i="1" u="sng" dirty="0">
              <a:solidFill>
                <a:srgbClr val="000066"/>
              </a:solidFill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400" dirty="0">
                <a:latin typeface="+mj-lt"/>
              </a:rPr>
              <a:t>  </a:t>
            </a:r>
            <a:r>
              <a:rPr lang="en-US" sz="2400" b="1" dirty="0">
                <a:latin typeface="+mj-lt"/>
              </a:rPr>
              <a:t>Adverse Selection</a:t>
            </a:r>
            <a:r>
              <a:rPr lang="en-US" sz="2400" dirty="0">
                <a:latin typeface="+mj-lt"/>
              </a:rPr>
              <a:t> is </a:t>
            </a:r>
            <a:r>
              <a:rPr lang="en-US" sz="2400" i="1" dirty="0">
                <a:latin typeface="+mj-lt"/>
              </a:rPr>
              <a:t>opportunism </a:t>
            </a:r>
            <a:r>
              <a:rPr lang="en-US" sz="2400" dirty="0">
                <a:latin typeface="+mj-lt"/>
              </a:rPr>
              <a:t>characterized by an informed person's taking advantage of a less informed person who does not know about an </a:t>
            </a:r>
            <a:r>
              <a:rPr lang="en-US" sz="2400" i="1" dirty="0">
                <a:latin typeface="+mj-lt"/>
              </a:rPr>
              <a:t>unobserved characteristic </a:t>
            </a:r>
            <a:r>
              <a:rPr lang="en-US" sz="2400" dirty="0">
                <a:latin typeface="+mj-lt"/>
              </a:rPr>
              <a:t>of the informed person.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400" dirty="0">
                <a:latin typeface="+mj-lt"/>
              </a:rPr>
              <a:t> </a:t>
            </a:r>
            <a:r>
              <a:rPr lang="en-US" sz="2400" b="1" dirty="0">
                <a:latin typeface="+mj-lt"/>
              </a:rPr>
              <a:t>Moral Hazard </a:t>
            </a:r>
            <a:r>
              <a:rPr lang="en-US" sz="2400" dirty="0">
                <a:latin typeface="+mj-lt"/>
              </a:rPr>
              <a:t>is </a:t>
            </a:r>
            <a:r>
              <a:rPr lang="en-US" sz="2400" i="1" dirty="0">
                <a:latin typeface="+mj-lt"/>
              </a:rPr>
              <a:t>opportunism</a:t>
            </a:r>
            <a:r>
              <a:rPr lang="en-US" sz="2400" dirty="0">
                <a:latin typeface="+mj-lt"/>
              </a:rPr>
              <a:t> characterized by an informed person's taking advantage of a less informed person through an </a:t>
            </a:r>
            <a:r>
              <a:rPr lang="en-US" sz="2400" i="1" dirty="0">
                <a:latin typeface="+mj-lt"/>
              </a:rPr>
              <a:t>unobserved action.</a:t>
            </a:r>
            <a:endParaRPr lang="en-US" sz="2400" dirty="0">
              <a:latin typeface="+mj-l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E96D613-7C0F-4A4A-AADF-3640D4AD71A8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24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3851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Adverse Selection &amp; Moral Hazard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620604" y="1818749"/>
            <a:ext cx="790279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j-lt"/>
              </a:rPr>
              <a:t>Adverse Selection / Hidden Information: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Good and Bad cars in second-hand garages.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Healthy and Unhealthy people in health insurance markets.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j-lt"/>
              </a:rPr>
              <a:t>Moral Hazard / Hidden Action: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People drive carelessly after buying car insurances.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Employers fails to observe lazing employees.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Doctors over-prescribe treatments for patients with health insurances.</a:t>
            </a:r>
          </a:p>
        </p:txBody>
      </p:sp>
    </p:spTree>
    <p:extLst>
      <p:ext uri="{BB962C8B-B14F-4D97-AF65-F5344CB8AC3E}">
        <p14:creationId xmlns:p14="http://schemas.microsoft.com/office/powerpoint/2010/main" val="1022182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1471</Words>
  <Application>Microsoft Office PowerPoint</Application>
  <PresentationFormat>On-screen Show (4:3)</PresentationFormat>
  <Paragraphs>259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85</cp:revision>
  <dcterms:created xsi:type="dcterms:W3CDTF">2010-03-18T15:11:55Z</dcterms:created>
  <dcterms:modified xsi:type="dcterms:W3CDTF">2021-02-16T15:32:46Z</dcterms:modified>
</cp:coreProperties>
</file>