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9"/>
  </p:notesMasterIdLst>
  <p:sldIdLst>
    <p:sldId id="544" r:id="rId2"/>
    <p:sldId id="423" r:id="rId3"/>
    <p:sldId id="532" r:id="rId4"/>
    <p:sldId id="549" r:id="rId5"/>
    <p:sldId id="537" r:id="rId6"/>
    <p:sldId id="563" r:id="rId7"/>
    <p:sldId id="585" r:id="rId8"/>
    <p:sldId id="587" r:id="rId9"/>
    <p:sldId id="566" r:id="rId10"/>
    <p:sldId id="589" r:id="rId11"/>
    <p:sldId id="583" r:id="rId12"/>
    <p:sldId id="573" r:id="rId13"/>
    <p:sldId id="574" r:id="rId14"/>
    <p:sldId id="575" r:id="rId15"/>
    <p:sldId id="576" r:id="rId16"/>
    <p:sldId id="569" r:id="rId17"/>
    <p:sldId id="56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618" y="7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003D02-7E89-4EBF-B123-9C334E1BFEF7}" type="slidenum">
              <a:rPr lang="en-US" smtClean="0"/>
              <a:t>3</a:t>
            </a:fld>
            <a:endParaRPr lang="en-US"/>
          </a:p>
        </p:txBody>
      </p:sp>
    </p:spTree>
    <p:extLst>
      <p:ext uri="{BB962C8B-B14F-4D97-AF65-F5344CB8AC3E}">
        <p14:creationId xmlns:p14="http://schemas.microsoft.com/office/powerpoint/2010/main" val="34650470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dirty="0"/>
              <a:t>*We note that Singapore, Hong Kong, Japan, and Chile do not fit all the rules here. Most would agree that all four are relationship-oriented cultures.</a:t>
            </a:r>
          </a:p>
        </p:txBody>
      </p:sp>
      <p:sp>
        <p:nvSpPr>
          <p:cNvPr id="4" name="Slide Number Placeholder 3"/>
          <p:cNvSpPr>
            <a:spLocks noGrp="1"/>
          </p:cNvSpPr>
          <p:nvPr>
            <p:ph type="sldNum" sz="quarter" idx="10"/>
          </p:nvPr>
        </p:nvSpPr>
        <p:spPr/>
        <p:txBody>
          <a:bodyPr/>
          <a:lstStyle/>
          <a:p>
            <a:fld id="{5D003D02-7E89-4EBF-B123-9C334E1BFEF7}" type="slidenum">
              <a:rPr lang="en-US" smtClean="0"/>
              <a:t>4</a:t>
            </a:fld>
            <a:endParaRPr lang="en-US"/>
          </a:p>
        </p:txBody>
      </p:sp>
    </p:spTree>
    <p:extLst>
      <p:ext uri="{BB962C8B-B14F-4D97-AF65-F5344CB8AC3E}">
        <p14:creationId xmlns:p14="http://schemas.microsoft.com/office/powerpoint/2010/main" val="3318217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3/24/2021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3/24/2021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3/24/2021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3/24/2021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3194165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800"/>
            </a:lvl1pPr>
            <a:lvl2pPr marL="742950" indent="-285750">
              <a:spcAft>
                <a:spcPts val="800"/>
              </a:spcAft>
              <a:buFont typeface="Arial" panose="020B0604020202020204" pitchFamily="34" charset="0"/>
              <a:buChar char="•"/>
              <a:defRPr sz="2400"/>
            </a:lvl2pPr>
            <a:lvl3pPr marL="1143000" indent="-228600">
              <a:spcAft>
                <a:spcPts val="800"/>
              </a:spcAft>
              <a:buFont typeface="Arial" panose="020B0604020202020204" pitchFamily="34" charset="0"/>
              <a:buChar char="•"/>
              <a:defRPr sz="2000"/>
            </a:lvl3pPr>
            <a:lvl4pPr marL="1600200" indent="-228600">
              <a:spcAft>
                <a:spcPts val="800"/>
              </a:spcAft>
              <a:buFont typeface="Arial" panose="020B0604020202020204" pitchFamily="34" charset="0"/>
              <a:buChar char="•"/>
              <a:defRPr sz="1800"/>
            </a:lvl4pPr>
            <a:lvl5pPr marL="2057400" indent="-228600">
              <a:spcAft>
                <a:spcPts val="800"/>
              </a:spcAft>
              <a:buFont typeface="Arial" panose="020B0604020202020204" pitchFamily="34" charset="0"/>
              <a:buChar cha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54256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3/24/2021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124200" y="5867400"/>
            <a:ext cx="6400800" cy="657228"/>
          </a:xfrm>
        </p:spPr>
        <p:txBody>
          <a:bodyPr>
            <a:normAutofit/>
          </a:bodyPr>
          <a:lstStyle/>
          <a:p>
            <a:r>
              <a:rPr lang="en-US" sz="3600" dirty="0">
                <a:solidFill>
                  <a:schemeClr val="tx1"/>
                </a:solidFill>
              </a:rPr>
              <a:t>By  </a:t>
            </a:r>
            <a:r>
              <a:rPr lang="en-US" sz="3600" dirty="0" err="1">
                <a:solidFill>
                  <a:schemeClr val="tx1"/>
                </a:solidFill>
              </a:rPr>
              <a:t>Ajarn</a:t>
            </a:r>
            <a:r>
              <a:rPr lang="en-US" sz="3600" dirty="0">
                <a:solidFill>
                  <a:schemeClr val="tx1"/>
                </a:solidFill>
              </a:rPr>
              <a:t>  </a:t>
            </a:r>
            <a:r>
              <a:rPr lang="en-US" sz="3600" dirty="0" err="1">
                <a:solidFill>
                  <a:schemeClr val="tx1"/>
                </a:solidFill>
              </a:rPr>
              <a:t>Suwalya K.</a:t>
            </a:r>
            <a:endParaRPr lang="en-US" sz="3600" dirty="0">
              <a:solidFill>
                <a:schemeClr val="tx1"/>
              </a:solidFill>
            </a:endParaRPr>
          </a:p>
          <a:p>
            <a:endParaRPr lang="en-US" dirty="0">
              <a:solidFill>
                <a:schemeClr val="tx1"/>
              </a:solidFill>
            </a:endParaRPr>
          </a:p>
        </p:txBody>
      </p:sp>
      <p:sp>
        <p:nvSpPr>
          <p:cNvPr id="2" name="Title 1"/>
          <p:cNvSpPr>
            <a:spLocks noGrp="1"/>
          </p:cNvSpPr>
          <p:nvPr>
            <p:ph type="ctrTitle"/>
          </p:nvPr>
        </p:nvSpPr>
        <p:spPr>
          <a:xfrm>
            <a:off x="534800" y="1627045"/>
            <a:ext cx="8229600" cy="1470025"/>
          </a:xfrm>
        </p:spPr>
        <p:txBody>
          <a:bodyPr>
            <a:normAutofit fontScale="90000"/>
          </a:bodyPr>
          <a:lstStyle/>
          <a:p>
            <a:r>
              <a:rPr lang="en-US" sz="3200" b="1" dirty="0"/>
              <a:t>MK 333/326 International Marketing</a:t>
            </a:r>
            <a:br>
              <a:rPr lang="en-US" sz="3200" b="1" dirty="0"/>
            </a:br>
            <a:r>
              <a:rPr lang="en-US" sz="3200" b="1" dirty="0"/>
              <a:t>Assignment 5: Cross Cultural Management Style</a:t>
            </a:r>
            <a:br>
              <a:rPr lang="en-US" sz="3200" b="1" dirty="0"/>
            </a:br>
            <a:endParaRPr lang="en-US" sz="3200" b="1" dirty="0"/>
          </a:p>
        </p:txBody>
      </p:sp>
      <p:pic>
        <p:nvPicPr>
          <p:cNvPr id="5" name="Picture 4" descr="BE image.png"/>
          <p:cNvPicPr>
            <a:picLocks noChangeAspect="1"/>
          </p:cNvPicPr>
          <p:nvPr/>
        </p:nvPicPr>
        <p:blipFill>
          <a:blip r:embed="rId2" cstate="print"/>
          <a:stretch>
            <a:fillRect/>
          </a:stretch>
        </p:blipFill>
        <p:spPr>
          <a:xfrm>
            <a:off x="7698340" y="138056"/>
            <a:ext cx="1189069" cy="1189069"/>
          </a:xfrm>
          <a:prstGeom prst="rect">
            <a:avLst/>
          </a:prstGeom>
        </p:spPr>
      </p:pic>
      <p:pic>
        <p:nvPicPr>
          <p:cNvPr id="4" name="Picture 3"/>
          <p:cNvPicPr>
            <a:picLocks noChangeAspect="1"/>
          </p:cNvPicPr>
          <p:nvPr/>
        </p:nvPicPr>
        <p:blipFill>
          <a:blip r:embed="rId3"/>
          <a:stretch>
            <a:fillRect/>
          </a:stretch>
        </p:blipFill>
        <p:spPr>
          <a:xfrm>
            <a:off x="390681" y="201621"/>
            <a:ext cx="3091097" cy="1117194"/>
          </a:xfrm>
          <a:prstGeom prst="rect">
            <a:avLst/>
          </a:prstGeom>
        </p:spPr>
      </p:pic>
    </p:spTree>
    <p:extLst>
      <p:ext uri="{BB962C8B-B14F-4D97-AF65-F5344CB8AC3E}">
        <p14:creationId xmlns:p14="http://schemas.microsoft.com/office/powerpoint/2010/main" val="1988047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467544" y="443481"/>
            <a:ext cx="8603140" cy="1143000"/>
          </a:xfrm>
          <a:noFill/>
          <a:ln/>
        </p:spPr>
        <p:txBody>
          <a:bodyPr lIns="90488" tIns="44450" rIns="90488" bIns="44450">
            <a:normAutofit fontScale="90000"/>
          </a:bodyPr>
          <a:lstStyle/>
          <a:p>
            <a:r>
              <a:rPr lang="en-US" dirty="0">
                <a:solidFill>
                  <a:schemeClr val="hlink"/>
                </a:solidFill>
              </a:rPr>
              <a:t>MK 333/326 Group Assignment 6:</a:t>
            </a:r>
            <a:br>
              <a:rPr lang="en-US" dirty="0">
                <a:solidFill>
                  <a:schemeClr val="hlink"/>
                </a:solidFill>
              </a:rPr>
            </a:br>
            <a:r>
              <a:rPr lang="en-US" dirty="0">
                <a:solidFill>
                  <a:schemeClr val="hlink"/>
                </a:solidFill>
              </a:rPr>
              <a:t>Chapter 5</a:t>
            </a:r>
            <a:br>
              <a:rPr lang="en-US" dirty="0">
                <a:solidFill>
                  <a:schemeClr val="hlink"/>
                </a:solidFill>
              </a:rPr>
            </a:br>
            <a:r>
              <a:rPr lang="en-US" sz="2700" dirty="0">
                <a:solidFill>
                  <a:schemeClr val="hlink"/>
                </a:solidFill>
              </a:rPr>
              <a:t>Topic: Cross Cultural Management Style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6947394" y="603040"/>
            <a:ext cx="1441030" cy="1021887"/>
          </a:xfrm>
          <a:prstGeom prst="rect">
            <a:avLst/>
          </a:prstGeom>
        </p:spPr>
      </p:pic>
      <p:sp>
        <p:nvSpPr>
          <p:cNvPr id="3" name="Content Placeholder 2"/>
          <p:cNvSpPr>
            <a:spLocks noGrp="1"/>
          </p:cNvSpPr>
          <p:nvPr>
            <p:ph sz="quarter" idx="1"/>
          </p:nvPr>
        </p:nvSpPr>
        <p:spPr>
          <a:xfrm>
            <a:off x="371542" y="1916607"/>
            <a:ext cx="8115664" cy="4572000"/>
          </a:xfrm>
        </p:spPr>
        <p:txBody>
          <a:bodyPr>
            <a:noAutofit/>
          </a:bodyPr>
          <a:lstStyle/>
          <a:p>
            <a:pPr marL="0" indent="0">
              <a:buNone/>
            </a:pPr>
            <a:r>
              <a:rPr lang="en-US" sz="2200" dirty="0">
                <a:latin typeface="Arial" charset="0"/>
                <a:ea typeface="Arial" charset="0"/>
                <a:cs typeface="Arial" charset="0"/>
              </a:rPr>
              <a:t>Each group is to prepare a one slide presentation on the Management Style of your </a:t>
            </a:r>
            <a:r>
              <a:rPr lang="en-US" sz="2200" b="1" dirty="0">
                <a:solidFill>
                  <a:srgbClr val="FF0000"/>
                </a:solidFill>
                <a:latin typeface="Arial" charset="0"/>
                <a:ea typeface="Arial" charset="0"/>
                <a:cs typeface="Arial" charset="0"/>
              </a:rPr>
              <a:t>project country vs. Thailand </a:t>
            </a:r>
            <a:r>
              <a:rPr lang="en-US" sz="2200" dirty="0">
                <a:latin typeface="Arial" charset="0"/>
                <a:ea typeface="Arial" charset="0"/>
                <a:cs typeface="Arial" charset="0"/>
              </a:rPr>
              <a:t>Management Style by addressing the below.</a:t>
            </a:r>
          </a:p>
          <a:p>
            <a:pPr marL="457200" indent="-457200">
              <a:buAutoNum type="arabicPeriod"/>
            </a:pPr>
            <a:r>
              <a:rPr lang="en-US" sz="2200" dirty="0">
                <a:latin typeface="Arial" charset="0"/>
                <a:ea typeface="Arial" charset="0"/>
                <a:cs typeface="Arial" charset="0"/>
              </a:rPr>
              <a:t>What are the differences?</a:t>
            </a:r>
          </a:p>
          <a:p>
            <a:pPr marL="457200" indent="-457200">
              <a:buAutoNum type="arabicPeriod"/>
            </a:pPr>
            <a:r>
              <a:rPr lang="en-US" sz="2200" dirty="0">
                <a:latin typeface="Arial" charset="0"/>
                <a:ea typeface="Arial" charset="0"/>
                <a:cs typeface="Arial" charset="0"/>
              </a:rPr>
              <a:t>What are the similarities?</a:t>
            </a:r>
          </a:p>
          <a:p>
            <a:pPr marL="457200" indent="-457200">
              <a:buAutoNum type="arabicPeriod"/>
            </a:pPr>
            <a:r>
              <a:rPr lang="en-US" sz="2200" dirty="0">
                <a:latin typeface="Arial" charset="0"/>
                <a:ea typeface="Arial" charset="0"/>
                <a:cs typeface="Arial" charset="0"/>
              </a:rPr>
              <a:t>How should each manager adapt themselves in the new country work environment?</a:t>
            </a:r>
          </a:p>
          <a:p>
            <a:r>
              <a:rPr lang="en-US" sz="2200" dirty="0">
                <a:latin typeface="Arial" charset="0"/>
                <a:ea typeface="Arial" charset="0"/>
                <a:cs typeface="Arial" charset="0"/>
              </a:rPr>
              <a:t>Please refer to the text of Chapter 5. </a:t>
            </a:r>
            <a:r>
              <a:rPr lang="en-US" sz="2400" dirty="0">
                <a:latin typeface="Arial" charset="0"/>
                <a:ea typeface="Arial" charset="0"/>
                <a:cs typeface="Arial" charset="0"/>
              </a:rPr>
              <a:t>Please be specific as possible. You may use graphs, visuals  and examples to illustrate your point across to me. Maximum 1 page ppt slide. Due after mid term on Thursday March 18, 2021.</a:t>
            </a:r>
          </a:p>
          <a:p>
            <a:endParaRPr lang="en-US" sz="2400" dirty="0">
              <a:latin typeface="Arial" charset="0"/>
              <a:ea typeface="Arial" charset="0"/>
              <a:cs typeface="Arial" charset="0"/>
            </a:endParaRPr>
          </a:p>
          <a:p>
            <a:pPr marL="0" indent="0">
              <a:buNone/>
            </a:pPr>
            <a:endParaRPr lang="en-US" sz="2200" dirty="0">
              <a:latin typeface="Arial" charset="0"/>
              <a:ea typeface="Arial" charset="0"/>
              <a:cs typeface="Arial" charset="0"/>
            </a:endParaRPr>
          </a:p>
          <a:p>
            <a:pPr marL="457200" indent="-457200">
              <a:buAutoNum type="arabicPeriod"/>
            </a:pPr>
            <a:endParaRPr lang="en-US" sz="2200" dirty="0">
              <a:latin typeface="Arial" charset="0"/>
              <a:ea typeface="Arial" charset="0"/>
              <a:cs typeface="Arial" charset="0"/>
            </a:endParaRPr>
          </a:p>
          <a:p>
            <a:pPr marL="457200" indent="-457200">
              <a:buAutoNum type="arabicPeriod"/>
            </a:pPr>
            <a:endParaRPr lang="en-US" sz="2200" dirty="0">
              <a:latin typeface="Arial" charset="0"/>
              <a:ea typeface="Arial" charset="0"/>
              <a:cs typeface="Arial" charset="0"/>
            </a:endParaRPr>
          </a:p>
          <a:p>
            <a:pPr marL="0" indent="0">
              <a:buNone/>
            </a:pPr>
            <a:endParaRPr lang="en-US" sz="2200" dirty="0">
              <a:solidFill>
                <a:srgbClr val="FF0000"/>
              </a:solidFill>
              <a:latin typeface="Arial" charset="0"/>
              <a:cs typeface="Arial" charset="0"/>
            </a:endParaRPr>
          </a:p>
          <a:p>
            <a:pPr marL="0" indent="0">
              <a:buNone/>
            </a:pPr>
            <a:endParaRPr lang="en-US" sz="2400" dirty="0">
              <a:solidFill>
                <a:srgbClr val="FF0000"/>
              </a:solidFill>
              <a:latin typeface="Arial" panose="020B0604020202020204" pitchFamily="34" charset="0"/>
              <a:cs typeface="Arial" panose="020B0604020202020204" pitchFamily="34" charset="0"/>
            </a:endParaRPr>
          </a:p>
          <a:p>
            <a:endParaRPr lang="en-US" sz="2200" dirty="0">
              <a:latin typeface="Arial" charset="0"/>
              <a:ea typeface="Arial" charset="0"/>
              <a:cs typeface="Arial" charset="0"/>
            </a:endParaRPr>
          </a:p>
        </p:txBody>
      </p:sp>
    </p:spTree>
    <p:extLst>
      <p:ext uri="{BB962C8B-B14F-4D97-AF65-F5344CB8AC3E}">
        <p14:creationId xmlns:p14="http://schemas.microsoft.com/office/powerpoint/2010/main" val="214150483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FD386-1232-4E52-9E93-89DEC26230EE}"/>
              </a:ext>
            </a:extLst>
          </p:cNvPr>
          <p:cNvSpPr>
            <a:spLocks noGrp="1"/>
          </p:cNvSpPr>
          <p:nvPr>
            <p:ph type="title"/>
          </p:nvPr>
        </p:nvSpPr>
        <p:spPr>
          <a:xfrm>
            <a:off x="107504" y="659575"/>
            <a:ext cx="9144000" cy="609600"/>
          </a:xfrm>
        </p:spPr>
        <p:txBody>
          <a:bodyPr>
            <a:normAutofit fontScale="90000"/>
          </a:bodyPr>
          <a:lstStyle/>
          <a:p>
            <a:r>
              <a:rPr lang="en-US" dirty="0">
                <a:solidFill>
                  <a:srgbClr val="FF0000"/>
                </a:solidFill>
              </a:rPr>
              <a:t>Exhibit 5.2 Context, Communication, and Cultures: Edward Hall’s Scale</a:t>
            </a:r>
          </a:p>
        </p:txBody>
      </p:sp>
      <p:pic>
        <p:nvPicPr>
          <p:cNvPr id="7" name="Content Placeholder 6" descr="A graphic shows eleven cultures arranged on a scale from low-context to high-context communication.">
            <a:extLst>
              <a:ext uri="{FF2B5EF4-FFF2-40B4-BE49-F238E27FC236}">
                <a16:creationId xmlns:a16="http://schemas.microsoft.com/office/drawing/2014/main" id="{B92A0294-7440-46A4-B58B-02A2088183FF}"/>
              </a:ext>
            </a:extLst>
          </p:cNvPr>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1417223" y="1600200"/>
            <a:ext cx="6309554" cy="4953000"/>
          </a:xfrm>
        </p:spPr>
      </p:pic>
      <p:sp>
        <p:nvSpPr>
          <p:cNvPr id="4" name="Text Placeholder 3">
            <a:extLst>
              <a:ext uri="{FF2B5EF4-FFF2-40B4-BE49-F238E27FC236}">
                <a16:creationId xmlns:a16="http://schemas.microsoft.com/office/drawing/2014/main" id="{3558F4AF-3425-4FD1-9B99-BEA4C850D643}"/>
              </a:ext>
            </a:extLst>
          </p:cNvPr>
          <p:cNvSpPr>
            <a:spLocks noGrp="1"/>
          </p:cNvSpPr>
          <p:nvPr>
            <p:ph type="body" sz="quarter" idx="17"/>
          </p:nvPr>
        </p:nvSpPr>
        <p:spPr>
          <a:xfrm>
            <a:off x="3465912" y="6605650"/>
            <a:ext cx="2208976" cy="176150"/>
          </a:xfrm>
        </p:spPr>
        <p:txBody>
          <a:bodyPr/>
          <a:lstStyle/>
          <a:p>
            <a:r>
              <a:rPr lang="en-US" dirty="0">
                <a:hlinkClick r:id="" action="ppaction://noaction"/>
              </a:rPr>
              <a:t>Jump to long description.</a:t>
            </a:r>
          </a:p>
        </p:txBody>
      </p:sp>
      <p:sp>
        <p:nvSpPr>
          <p:cNvPr id="5" name="Text Placeholder 4">
            <a:extLst>
              <a:ext uri="{FF2B5EF4-FFF2-40B4-BE49-F238E27FC236}">
                <a16:creationId xmlns:a16="http://schemas.microsoft.com/office/drawing/2014/main" id="{FF4BD4BC-376C-430A-8A9E-D709DC5579BC}"/>
              </a:ext>
            </a:extLst>
          </p:cNvPr>
          <p:cNvSpPr>
            <a:spLocks noGrp="1"/>
          </p:cNvSpPr>
          <p:nvPr>
            <p:ph type="body" sz="quarter" idx="11"/>
          </p:nvPr>
        </p:nvSpPr>
        <p:spPr>
          <a:xfrm>
            <a:off x="2741600" y="6019800"/>
            <a:ext cx="3657600" cy="152400"/>
          </a:xfrm>
        </p:spPr>
        <p:txBody>
          <a:bodyPr/>
          <a:lstStyle/>
          <a:p>
            <a:r>
              <a:rPr lang="en-US" dirty="0"/>
              <a:t>Note: Patterned after E.T. Hall</a:t>
            </a:r>
          </a:p>
        </p:txBody>
      </p:sp>
    </p:spTree>
    <p:extLst>
      <p:ext uri="{BB962C8B-B14F-4D97-AF65-F5344CB8AC3E}">
        <p14:creationId xmlns:p14="http://schemas.microsoft.com/office/powerpoint/2010/main" val="2289212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71FB830-43DD-4420-B05E-E6257F40868C}"/>
              </a:ext>
            </a:extLst>
          </p:cNvPr>
          <p:cNvSpPr>
            <a:spLocks noGrp="1"/>
          </p:cNvSpPr>
          <p:nvPr>
            <p:ph type="title"/>
          </p:nvPr>
        </p:nvSpPr>
        <p:spPr>
          <a:xfrm>
            <a:off x="364163" y="228600"/>
            <a:ext cx="9144001" cy="609600"/>
          </a:xfrm>
        </p:spPr>
        <p:txBody>
          <a:bodyPr>
            <a:normAutofit fontScale="90000"/>
          </a:bodyPr>
          <a:lstStyle/>
          <a:p>
            <a:r>
              <a:rPr lang="en-US" dirty="0">
                <a:solidFill>
                  <a:srgbClr val="FF0000"/>
                </a:solidFill>
              </a:rPr>
              <a:t>Exhibit 5.8 Dimensions of Culture: A Synthesis</a:t>
            </a:r>
          </a:p>
        </p:txBody>
      </p:sp>
      <p:sp>
        <p:nvSpPr>
          <p:cNvPr id="7" name="Content Placeholder 6">
            <a:extLst>
              <a:ext uri="{FF2B5EF4-FFF2-40B4-BE49-F238E27FC236}">
                <a16:creationId xmlns:a16="http://schemas.microsoft.com/office/drawing/2014/main" id="{0E5F4AE1-927B-4EBE-919E-C6F5A0E9315E}"/>
              </a:ext>
            </a:extLst>
          </p:cNvPr>
          <p:cNvSpPr>
            <a:spLocks noGrp="1"/>
          </p:cNvSpPr>
          <p:nvPr>
            <p:ph sz="half" idx="1"/>
          </p:nvPr>
        </p:nvSpPr>
        <p:spPr>
          <a:xfrm>
            <a:off x="381000" y="1181100"/>
            <a:ext cx="3810000" cy="4495800"/>
          </a:xfrm>
          <a:ln>
            <a:solidFill>
              <a:schemeClr val="bg2">
                <a:lumMod val="50000"/>
              </a:schemeClr>
            </a:solidFill>
          </a:ln>
        </p:spPr>
        <p:txBody>
          <a:bodyPr/>
          <a:lstStyle/>
          <a:p>
            <a:pPr>
              <a:spcBef>
                <a:spcPts val="0"/>
              </a:spcBef>
              <a:spcAft>
                <a:spcPts val="600"/>
              </a:spcAft>
            </a:pPr>
            <a:r>
              <a:rPr lang="en-US" b="1" dirty="0"/>
              <a:t>Information-Oriented (IO)</a:t>
            </a:r>
          </a:p>
          <a:p>
            <a:pPr marL="342900" indent="-342900">
              <a:spcBef>
                <a:spcPts val="0"/>
              </a:spcBef>
              <a:spcAft>
                <a:spcPts val="600"/>
              </a:spcAft>
              <a:buFont typeface="Arial" panose="020B0604020202020204" pitchFamily="34" charset="0"/>
              <a:buChar char="•"/>
            </a:pPr>
            <a:r>
              <a:rPr lang="en-US" sz="2000" dirty="0"/>
              <a:t>Low context</a:t>
            </a:r>
          </a:p>
          <a:p>
            <a:pPr marL="342900" indent="-342900">
              <a:spcBef>
                <a:spcPts val="0"/>
              </a:spcBef>
              <a:spcAft>
                <a:spcPts val="600"/>
              </a:spcAft>
              <a:buFont typeface="Arial" panose="020B0604020202020204" pitchFamily="34" charset="0"/>
              <a:buChar char="•"/>
            </a:pPr>
            <a:r>
              <a:rPr lang="en-US" sz="2000" dirty="0"/>
              <a:t>Individualism</a:t>
            </a:r>
          </a:p>
          <a:p>
            <a:pPr marL="342900" indent="-342900">
              <a:spcBef>
                <a:spcPts val="0"/>
              </a:spcBef>
              <a:spcAft>
                <a:spcPts val="600"/>
              </a:spcAft>
              <a:buFont typeface="Arial" panose="020B0604020202020204" pitchFamily="34" charset="0"/>
              <a:buChar char="•"/>
            </a:pPr>
            <a:r>
              <a:rPr lang="en-US" sz="2000" dirty="0"/>
              <a:t>Low power distance</a:t>
            </a:r>
          </a:p>
          <a:p>
            <a:pPr marL="342900" indent="-342900">
              <a:spcBef>
                <a:spcPts val="0"/>
              </a:spcBef>
              <a:spcAft>
                <a:spcPts val="600"/>
              </a:spcAft>
              <a:buFont typeface="Arial" panose="020B0604020202020204" pitchFamily="34" charset="0"/>
              <a:buChar char="•"/>
            </a:pPr>
            <a:r>
              <a:rPr lang="en-US" sz="2000" dirty="0"/>
              <a:t>Bribery less common</a:t>
            </a:r>
          </a:p>
          <a:p>
            <a:pPr marL="342900" indent="-342900">
              <a:spcBef>
                <a:spcPts val="0"/>
              </a:spcBef>
              <a:spcAft>
                <a:spcPts val="600"/>
              </a:spcAft>
              <a:buFont typeface="Arial" panose="020B0604020202020204" pitchFamily="34" charset="0"/>
              <a:buChar char="•"/>
            </a:pPr>
            <a:r>
              <a:rPr lang="en-US" sz="2000" dirty="0"/>
              <a:t>Low distance from English</a:t>
            </a:r>
          </a:p>
          <a:p>
            <a:pPr marL="342900" indent="-342900">
              <a:spcBef>
                <a:spcPts val="0"/>
              </a:spcBef>
              <a:spcAft>
                <a:spcPts val="600"/>
              </a:spcAft>
              <a:buFont typeface="Arial" panose="020B0604020202020204" pitchFamily="34" charset="0"/>
              <a:buChar char="•"/>
            </a:pPr>
            <a:r>
              <a:rPr lang="en-US" sz="2000" dirty="0"/>
              <a:t>Linguistic directness</a:t>
            </a:r>
          </a:p>
          <a:p>
            <a:pPr marL="342900" indent="-342900">
              <a:spcBef>
                <a:spcPts val="0"/>
              </a:spcBef>
              <a:spcAft>
                <a:spcPts val="600"/>
              </a:spcAft>
              <a:buFont typeface="Arial" panose="020B0604020202020204" pitchFamily="34" charset="0"/>
              <a:buChar char="•"/>
            </a:pPr>
            <a:r>
              <a:rPr lang="en-US" sz="2000" dirty="0"/>
              <a:t>Monochronic time</a:t>
            </a:r>
          </a:p>
          <a:p>
            <a:pPr marL="342900" indent="-342900">
              <a:spcBef>
                <a:spcPts val="0"/>
              </a:spcBef>
              <a:spcAft>
                <a:spcPts val="600"/>
              </a:spcAft>
              <a:buFont typeface="Arial" panose="020B0604020202020204" pitchFamily="34" charset="0"/>
              <a:buChar char="•"/>
            </a:pPr>
            <a:r>
              <a:rPr lang="en-US" sz="2000" dirty="0"/>
              <a:t>Internet</a:t>
            </a:r>
          </a:p>
          <a:p>
            <a:pPr marL="342900" indent="-342900">
              <a:spcBef>
                <a:spcPts val="0"/>
              </a:spcBef>
              <a:spcAft>
                <a:spcPts val="600"/>
              </a:spcAft>
              <a:buFont typeface="Arial" panose="020B0604020202020204" pitchFamily="34" charset="0"/>
              <a:buChar char="•"/>
            </a:pPr>
            <a:r>
              <a:rPr lang="en-US" sz="2000" dirty="0"/>
              <a:t>Focus on the foreground</a:t>
            </a:r>
          </a:p>
          <a:p>
            <a:pPr marL="342900" indent="-342900">
              <a:spcBef>
                <a:spcPts val="0"/>
              </a:spcBef>
              <a:spcAft>
                <a:spcPts val="600"/>
              </a:spcAft>
              <a:buFont typeface="Arial" panose="020B0604020202020204" pitchFamily="34" charset="0"/>
              <a:buChar char="•"/>
            </a:pPr>
            <a:r>
              <a:rPr lang="en-US" sz="2000" dirty="0"/>
              <a:t>Competition</a:t>
            </a:r>
          </a:p>
        </p:txBody>
      </p:sp>
      <p:sp>
        <p:nvSpPr>
          <p:cNvPr id="8" name="Content Placeholder 7">
            <a:extLst>
              <a:ext uri="{FF2B5EF4-FFF2-40B4-BE49-F238E27FC236}">
                <a16:creationId xmlns:a16="http://schemas.microsoft.com/office/drawing/2014/main" id="{9ACDC110-26BC-46AE-8CB3-6FF2D567B5A1}"/>
              </a:ext>
            </a:extLst>
          </p:cNvPr>
          <p:cNvSpPr>
            <a:spLocks noGrp="1"/>
          </p:cNvSpPr>
          <p:nvPr>
            <p:ph sz="half" idx="2"/>
          </p:nvPr>
        </p:nvSpPr>
        <p:spPr>
          <a:xfrm>
            <a:off x="4343400" y="1181100"/>
            <a:ext cx="4572000" cy="4495800"/>
          </a:xfrm>
          <a:ln>
            <a:solidFill>
              <a:schemeClr val="bg2">
                <a:lumMod val="50000"/>
              </a:schemeClr>
            </a:solidFill>
          </a:ln>
        </p:spPr>
        <p:txBody>
          <a:bodyPr/>
          <a:lstStyle/>
          <a:p>
            <a:pPr>
              <a:spcBef>
                <a:spcPts val="0"/>
              </a:spcBef>
              <a:spcAft>
                <a:spcPts val="600"/>
              </a:spcAft>
            </a:pPr>
            <a:r>
              <a:rPr lang="en-US" b="1" dirty="0"/>
              <a:t>Relationship-Oriented (RO)</a:t>
            </a:r>
          </a:p>
          <a:p>
            <a:pPr marL="342900" indent="-342900">
              <a:spcBef>
                <a:spcPts val="0"/>
              </a:spcBef>
              <a:spcAft>
                <a:spcPts val="600"/>
              </a:spcAft>
              <a:buFont typeface="Arial" panose="020B0604020202020204" pitchFamily="34" charset="0"/>
              <a:buChar char="•"/>
            </a:pPr>
            <a:r>
              <a:rPr lang="en-US" sz="2000" dirty="0"/>
              <a:t>High context</a:t>
            </a:r>
          </a:p>
          <a:p>
            <a:pPr marL="342900" indent="-342900">
              <a:spcBef>
                <a:spcPts val="0"/>
              </a:spcBef>
              <a:spcAft>
                <a:spcPts val="600"/>
              </a:spcAft>
              <a:buFont typeface="Arial" panose="020B0604020202020204" pitchFamily="34" charset="0"/>
              <a:buChar char="•"/>
            </a:pPr>
            <a:r>
              <a:rPr lang="en-US" sz="2000" dirty="0"/>
              <a:t>Collectivism</a:t>
            </a:r>
          </a:p>
          <a:p>
            <a:pPr marL="342900" indent="-342900">
              <a:spcBef>
                <a:spcPts val="0"/>
              </a:spcBef>
              <a:spcAft>
                <a:spcPts val="600"/>
              </a:spcAft>
              <a:buFont typeface="Arial" panose="020B0604020202020204" pitchFamily="34" charset="0"/>
              <a:buChar char="•"/>
            </a:pPr>
            <a:r>
              <a:rPr lang="en-US" sz="2000" dirty="0"/>
              <a:t>High power distance (including gender)</a:t>
            </a:r>
          </a:p>
          <a:p>
            <a:pPr marL="342900" indent="-342900">
              <a:spcBef>
                <a:spcPts val="0"/>
              </a:spcBef>
              <a:spcAft>
                <a:spcPts val="600"/>
              </a:spcAft>
              <a:buFont typeface="Arial" panose="020B0604020202020204" pitchFamily="34" charset="0"/>
              <a:buChar char="•"/>
            </a:pPr>
            <a:r>
              <a:rPr lang="en-US" sz="2000" dirty="0"/>
              <a:t>Bribery more common*</a:t>
            </a:r>
          </a:p>
          <a:p>
            <a:pPr marL="342900" indent="-342900">
              <a:spcBef>
                <a:spcPts val="0"/>
              </a:spcBef>
              <a:spcAft>
                <a:spcPts val="600"/>
              </a:spcAft>
              <a:buFont typeface="Arial" panose="020B0604020202020204" pitchFamily="34" charset="0"/>
              <a:buChar char="•"/>
            </a:pPr>
            <a:r>
              <a:rPr lang="en-US" sz="2000" dirty="0"/>
              <a:t>High distance from English</a:t>
            </a:r>
          </a:p>
          <a:p>
            <a:pPr marL="342900" indent="-342900">
              <a:spcBef>
                <a:spcPts val="0"/>
              </a:spcBef>
              <a:spcAft>
                <a:spcPts val="600"/>
              </a:spcAft>
              <a:buFont typeface="Arial" panose="020B0604020202020204" pitchFamily="34" charset="0"/>
              <a:buChar char="•"/>
            </a:pPr>
            <a:r>
              <a:rPr lang="en-US" sz="2000" dirty="0"/>
              <a:t>Linguistic indirectness</a:t>
            </a:r>
          </a:p>
          <a:p>
            <a:pPr marL="342900" indent="-342900">
              <a:spcBef>
                <a:spcPts val="0"/>
              </a:spcBef>
              <a:spcAft>
                <a:spcPts val="600"/>
              </a:spcAft>
              <a:buFont typeface="Arial" panose="020B0604020202020204" pitchFamily="34" charset="0"/>
              <a:buChar char="•"/>
            </a:pPr>
            <a:r>
              <a:rPr lang="en-US" sz="2000" dirty="0"/>
              <a:t>Polychronic time</a:t>
            </a:r>
          </a:p>
          <a:p>
            <a:pPr marL="342900" indent="-342900">
              <a:spcBef>
                <a:spcPts val="0"/>
              </a:spcBef>
              <a:spcAft>
                <a:spcPts val="600"/>
              </a:spcAft>
              <a:buFont typeface="Arial" panose="020B0604020202020204" pitchFamily="34" charset="0"/>
              <a:buChar char="•"/>
            </a:pPr>
            <a:r>
              <a:rPr lang="en-US" sz="2000" dirty="0"/>
              <a:t>Face-to-face</a:t>
            </a:r>
          </a:p>
          <a:p>
            <a:pPr marL="342900" indent="-342900">
              <a:spcBef>
                <a:spcPts val="0"/>
              </a:spcBef>
              <a:spcAft>
                <a:spcPts val="600"/>
              </a:spcAft>
              <a:buFont typeface="Arial" panose="020B0604020202020204" pitchFamily="34" charset="0"/>
              <a:buChar char="•"/>
            </a:pPr>
            <a:r>
              <a:rPr lang="en-US" sz="2000" dirty="0"/>
              <a:t>Background</a:t>
            </a:r>
          </a:p>
          <a:p>
            <a:pPr marL="342900" indent="-342900">
              <a:spcBef>
                <a:spcPts val="0"/>
              </a:spcBef>
              <a:spcAft>
                <a:spcPts val="600"/>
              </a:spcAft>
              <a:buFont typeface="Arial" panose="020B0604020202020204" pitchFamily="34" charset="0"/>
              <a:buChar char="•"/>
            </a:pPr>
            <a:r>
              <a:rPr lang="en-US" sz="2000" dirty="0"/>
              <a:t>Reduce transaction costs</a:t>
            </a:r>
          </a:p>
        </p:txBody>
      </p:sp>
      <p:sp>
        <p:nvSpPr>
          <p:cNvPr id="9" name="Text Placeholder 8">
            <a:extLst>
              <a:ext uri="{FF2B5EF4-FFF2-40B4-BE49-F238E27FC236}">
                <a16:creationId xmlns:a16="http://schemas.microsoft.com/office/drawing/2014/main" id="{2A69B359-D5C8-4025-9E41-8197FD4D967E}"/>
              </a:ext>
            </a:extLst>
          </p:cNvPr>
          <p:cNvSpPr>
            <a:spLocks noGrp="1"/>
          </p:cNvSpPr>
          <p:nvPr>
            <p:ph type="body" sz="quarter" idx="11"/>
          </p:nvPr>
        </p:nvSpPr>
        <p:spPr>
          <a:xfrm>
            <a:off x="4318000" y="5867400"/>
            <a:ext cx="3657600" cy="152400"/>
          </a:xfrm>
        </p:spPr>
        <p:txBody>
          <a:bodyPr/>
          <a:lstStyle/>
          <a:p>
            <a:r>
              <a:rPr lang="en-US" sz="900" i="1" dirty="0"/>
              <a:t>*We note that Singapore, Hong Kong, Japan, and Chile do not fit all the rules here. Most would agree that all four are relationship-oriented cultures.</a:t>
            </a:r>
            <a:endParaRPr lang="en-US" sz="900" dirty="0"/>
          </a:p>
        </p:txBody>
      </p:sp>
    </p:spTree>
    <p:extLst>
      <p:ext uri="{BB962C8B-B14F-4D97-AF65-F5344CB8AC3E}">
        <p14:creationId xmlns:p14="http://schemas.microsoft.com/office/powerpoint/2010/main" val="1883081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normAutofit fontScale="90000"/>
          </a:bodyPr>
          <a:lstStyle/>
          <a:p>
            <a:r>
              <a:rPr lang="en-US" dirty="0"/>
              <a:t>11 Countries for MK 333/326</a:t>
            </a:r>
          </a:p>
          <a:p>
            <a:endParaRPr lang="en-US" dirty="0"/>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838200" y="821195"/>
            <a:ext cx="2743200" cy="5262979"/>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1.Germany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2.India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3.New Zealand</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4.Switzerland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5.Spain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6.France</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7.Sweden</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8.Russia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9.Italy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10.Portugal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11.Canada</a:t>
            </a:r>
            <a:endParaRPr lang="en-US" sz="2800" dirty="0"/>
          </a:p>
        </p:txBody>
      </p:sp>
      <p:pic>
        <p:nvPicPr>
          <p:cNvPr id="2056" name="Picture 8" descr="No photo description available.">
            <a:extLst>
              <a:ext uri="{FF2B5EF4-FFF2-40B4-BE49-F238E27FC236}">
                <a16:creationId xmlns:a16="http://schemas.microsoft.com/office/drawing/2014/main" id="{2BEE7FDF-0753-47F0-A64E-5A50F5582F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0" y="1090435"/>
            <a:ext cx="4343400" cy="4553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39552" y="708957"/>
            <a:ext cx="9144000" cy="609600"/>
          </a:xfrm>
        </p:spPr>
        <p:txBody>
          <a:bodyPr>
            <a:normAutofit fontScale="90000"/>
          </a:bodyPr>
          <a:lstStyle/>
          <a:p>
            <a:r>
              <a:rPr lang="en-US" b="1" dirty="0">
                <a:solidFill>
                  <a:schemeClr val="tx1"/>
                </a:solidFill>
              </a:rPr>
              <a:t>Germany</a:t>
            </a:r>
          </a:p>
          <a:p>
            <a:endParaRPr lang="en-US" b="1" dirty="0">
              <a:solidFill>
                <a:schemeClr val="tx1"/>
              </a:solidFill>
            </a:endParaRPr>
          </a:p>
        </p:txBody>
      </p:sp>
      <p:pic>
        <p:nvPicPr>
          <p:cNvPr id="1026" name="Picture 2" descr="May be an image of 5 people, including Phimnara Kwan and text that says 'Nuttanun Slisatakorn 6204641481 Tinn Tanyawangrat 6204641721 Jirisuda Jaroomanopass 6204640301 Ramita Dawjam 6204641366 Nithida Vattanasiritham 6204640384 PR0 GERMANY low context monochronic time less bribery more competitive similar level of uncertainty avoidance and indulgence THAILAND high context polychronic time more bribery less competitive 35 Adaptation 66 20 German manager should be more closer to the subordinate 65 34 PDI IDV MAS UAI LTO IND 83 Adaptation 64 32 Thais should be more active use more words to communicate more opinion expression 45'">
            <a:extLst>
              <a:ext uri="{FF2B5EF4-FFF2-40B4-BE49-F238E27FC236}">
                <a16:creationId xmlns:a16="http://schemas.microsoft.com/office/drawing/2014/main" id="{D2320B7A-A25B-44ED-A336-604A4D2B8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21366"/>
            <a:ext cx="5256584"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67544" y="620688"/>
            <a:ext cx="9144000" cy="609600"/>
          </a:xfrm>
        </p:spPr>
        <p:txBody>
          <a:bodyPr>
            <a:normAutofit fontScale="90000"/>
          </a:bodyPr>
          <a:lstStyle/>
          <a:p>
            <a:r>
              <a:rPr lang="en-US" b="1" dirty="0">
                <a:solidFill>
                  <a:schemeClr val="tx1"/>
                </a:solidFill>
              </a:rPr>
              <a:t>India</a:t>
            </a:r>
          </a:p>
          <a:p>
            <a:endParaRPr lang="en-US" b="1" dirty="0"/>
          </a:p>
        </p:txBody>
      </p:sp>
      <p:pic>
        <p:nvPicPr>
          <p:cNvPr id="11268" name="Picture 4" descr="May be an illustration of 4 people, including Earnn Suppasa">
            <a:extLst>
              <a:ext uri="{FF2B5EF4-FFF2-40B4-BE49-F238E27FC236}">
                <a16:creationId xmlns:a16="http://schemas.microsoft.com/office/drawing/2014/main" id="{FD38C658-B74C-46D4-ADE3-71F6EC3F35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435431"/>
            <a:ext cx="5226273" cy="5987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764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548680"/>
            <a:ext cx="9144000" cy="609600"/>
          </a:xfrm>
        </p:spPr>
        <p:txBody>
          <a:bodyPr>
            <a:normAutofit fontScale="90000"/>
          </a:bodyPr>
          <a:lstStyle/>
          <a:p>
            <a:r>
              <a:rPr lang="en-US" b="1" dirty="0">
                <a:solidFill>
                  <a:schemeClr val="tx1"/>
                </a:solidFill>
              </a:rPr>
              <a:t>New Zealand</a:t>
            </a:r>
          </a:p>
          <a:p>
            <a:endParaRPr lang="en-US" b="1" dirty="0">
              <a:solidFill>
                <a:schemeClr val="tx1"/>
              </a:solidFill>
            </a:endParaRPr>
          </a:p>
        </p:txBody>
      </p:sp>
      <p:pic>
        <p:nvPicPr>
          <p:cNvPr id="9218" name="Picture 2" descr="May be an image of 5 people, including Chanoknan Sriwichit, Wantitee Jamp and Panitsa Kantima and text that says '知 Super Sheep SRIWICHIT THANYAWIT cHamo610464441 6104-6404.92 CHAIYAKAL HONGVICHNY HONGIGMY-YOR HOR 6004-820012 ATAYA CHATIYANONT 6.04-64.0518 WANTITEE TIRASIN 610464.0591 (CEO) The Management Style Similarities Formality and tempo Both Thailand and New Zealand are formal and monochromatic tempo. Market orientation Reaching the same goal. Differences Authority and decision making Thailand- High PDI New Zealand- Low PDI Communication style Thailand- High Context New Zealand- Low Context How should each manager adapt themselves in the new country work environment? Be Open all cultures and their Differences Adapt new culture for work environment Respect others Fairness he workplace e.g. using the same rules'">
            <a:extLst>
              <a:ext uri="{FF2B5EF4-FFF2-40B4-BE49-F238E27FC236}">
                <a16:creationId xmlns:a16="http://schemas.microsoft.com/office/drawing/2014/main" id="{B1A7AA4E-3496-4C4E-A26D-059C9DD4DD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526880"/>
            <a:ext cx="5102894" cy="5804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354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620688"/>
            <a:ext cx="9144000" cy="609600"/>
          </a:xfrm>
        </p:spPr>
        <p:txBody>
          <a:bodyPr>
            <a:normAutofit fontScale="90000"/>
          </a:bodyPr>
          <a:lstStyle/>
          <a:p>
            <a:r>
              <a:rPr lang="en-US" b="1" dirty="0">
                <a:solidFill>
                  <a:schemeClr val="tx1"/>
                </a:solidFill>
              </a:rPr>
              <a:t>Switzerland</a:t>
            </a:r>
          </a:p>
          <a:p>
            <a:endParaRPr lang="en-US" b="1" dirty="0">
              <a:solidFill>
                <a:schemeClr val="tx1"/>
              </a:solidFill>
            </a:endParaRPr>
          </a:p>
        </p:txBody>
      </p:sp>
      <p:pic>
        <p:nvPicPr>
          <p:cNvPr id="5122" name="Picture 2" descr="May be an image of text">
            <a:extLst>
              <a:ext uri="{FF2B5EF4-FFF2-40B4-BE49-F238E27FC236}">
                <a16:creationId xmlns:a16="http://schemas.microsoft.com/office/drawing/2014/main" id="{FBC02409-0586-4443-B8CE-ED4BC1C635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52400"/>
            <a:ext cx="5490856" cy="623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79512" y="548680"/>
            <a:ext cx="9144000" cy="609600"/>
          </a:xfrm>
        </p:spPr>
        <p:txBody>
          <a:bodyPr>
            <a:normAutofit fontScale="90000"/>
          </a:bodyPr>
          <a:lstStyle/>
          <a:p>
            <a:r>
              <a:rPr lang="en-US" b="1" dirty="0">
                <a:solidFill>
                  <a:schemeClr val="tx1"/>
                </a:solidFill>
              </a:rPr>
              <a:t>Spain</a:t>
            </a:r>
          </a:p>
          <a:p>
            <a:endParaRPr lang="en-US" b="1" dirty="0">
              <a:solidFill>
                <a:schemeClr val="tx1"/>
              </a:solidFill>
            </a:endParaRPr>
          </a:p>
        </p:txBody>
      </p:sp>
      <p:pic>
        <p:nvPicPr>
          <p:cNvPr id="2" name="Picture 2" descr="May be an image of 5 people, including Chalida Akkapaiboon and Best Chatchanok, people standing and text that says 'FLAMENCO SPAIN Punisa 6204641 358 Sarocha 6204640723 Chalida 6204640418 Arissara 6204640657 Kankamol 6204641 242 are the differences? What are Cross Cultural Management Style each manager country's environment similarities? not Spaniards tend work Thais always afraid expressing working. The hierarchy: Spaniardshave management yramid bosses made the subordinate information them working,T decisions Thai managers should understand new behavior and culfure more their they individually. just someone somthing spain likely talk people who same them. While, Thailand specifically rank/ seniority. need present order but nd polite Thai working elaxed on business them many times. important can finish faster &quot;together because sharing caring'">
            <a:extLst>
              <a:ext uri="{FF2B5EF4-FFF2-40B4-BE49-F238E27FC236}">
                <a16:creationId xmlns:a16="http://schemas.microsoft.com/office/drawing/2014/main" id="{6EB24113-AC02-446F-8FFE-F5771A31E6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9191" y="548680"/>
            <a:ext cx="5482418"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5207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620688"/>
            <a:ext cx="9144000" cy="609600"/>
          </a:xfrm>
        </p:spPr>
        <p:txBody>
          <a:bodyPr>
            <a:normAutofit fontScale="90000"/>
          </a:bodyPr>
          <a:lstStyle/>
          <a:p>
            <a:r>
              <a:rPr lang="en-US" b="1" dirty="0">
                <a:solidFill>
                  <a:schemeClr val="tx1"/>
                </a:solidFill>
              </a:rPr>
              <a:t>France</a:t>
            </a:r>
          </a:p>
          <a:p>
            <a:endParaRPr lang="en-US" b="1" dirty="0">
              <a:solidFill>
                <a:schemeClr val="tx1"/>
              </a:solidFill>
            </a:endParaRPr>
          </a:p>
        </p:txBody>
      </p:sp>
      <p:sp>
        <p:nvSpPr>
          <p:cNvPr id="3" name="สี่เหลี่ยมผืนผ้า 2">
            <a:extLst>
              <a:ext uri="{FF2B5EF4-FFF2-40B4-BE49-F238E27FC236}">
                <a16:creationId xmlns:a16="http://schemas.microsoft.com/office/drawing/2014/main" id="{A2A9C94E-FCA4-4914-AF5D-0D4AF1992517}"/>
              </a:ext>
            </a:extLst>
          </p:cNvPr>
          <p:cNvSpPr/>
          <p:nvPr/>
        </p:nvSpPr>
        <p:spPr>
          <a:xfrm>
            <a:off x="5220072" y="188640"/>
            <a:ext cx="2088232" cy="324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May be an image of 2 people and text">
            <a:extLst>
              <a:ext uri="{FF2B5EF4-FFF2-40B4-BE49-F238E27FC236}">
                <a16:creationId xmlns:a16="http://schemas.microsoft.com/office/drawing/2014/main" id="{166FAED9-2FD1-4D59-A283-BBFB1EF0C8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2148" y="446093"/>
            <a:ext cx="4536504" cy="5965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126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33264" y="626435"/>
            <a:ext cx="9144000" cy="609600"/>
          </a:xfrm>
        </p:spPr>
        <p:txBody>
          <a:bodyPr>
            <a:normAutofit fontScale="90000"/>
          </a:bodyPr>
          <a:lstStyle/>
          <a:p>
            <a:r>
              <a:rPr lang="en-US" b="1" dirty="0">
                <a:solidFill>
                  <a:schemeClr val="tx1"/>
                </a:solidFill>
              </a:rPr>
              <a:t>Sweden</a:t>
            </a:r>
          </a:p>
          <a:p>
            <a:endParaRPr lang="en-US" b="1" dirty="0">
              <a:solidFill>
                <a:schemeClr val="tx1"/>
              </a:solidFill>
            </a:endParaRPr>
          </a:p>
        </p:txBody>
      </p:sp>
      <p:pic>
        <p:nvPicPr>
          <p:cNvPr id="2" name="Picture 2" descr="May be an image of 8 people, including Bhusana Punyakunasin, people standing and text that says 'Lycka till sweden 6104640682 Natsinee 6104640708 hawanrat 104641169 Sarisa 6104640633 Bhusana P. 6004641509 Anyamanee C PatteraR. 6104640211 Sweden MANAGEMENT STYLE Thailand get to business Swedes quickly Swedes are tough negotiators Mid ow evel managers can make decisions Swedes avoid confrontation. Swedes do not interrupt others who are speaking contracts will be followed, although written agreements re quite common The first meeting often takes place over lunch drinks colleagues get know Business discussed this occasion Remain standing until told where sit Thais non-confrontational. for them overtly disagree. &quot;yes&quot; mean agreement, but may mean, saying this stop talking about he subject&quot;'">
            <a:extLst>
              <a:ext uri="{FF2B5EF4-FFF2-40B4-BE49-F238E27FC236}">
                <a16:creationId xmlns:a16="http://schemas.microsoft.com/office/drawing/2014/main" id="{13B97DB2-6210-447F-A7D5-61A1FCB43E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51494"/>
            <a:ext cx="5367114" cy="6155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4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67544" y="620688"/>
            <a:ext cx="9144000" cy="609600"/>
          </a:xfrm>
        </p:spPr>
        <p:txBody>
          <a:bodyPr>
            <a:normAutofit fontScale="90000"/>
          </a:bodyPr>
          <a:lstStyle/>
          <a:p>
            <a:r>
              <a:rPr lang="en-US" b="1" dirty="0">
                <a:solidFill>
                  <a:schemeClr val="tx1"/>
                </a:solidFill>
              </a:rPr>
              <a:t>Russia</a:t>
            </a:r>
          </a:p>
          <a:p>
            <a:endParaRPr lang="en-US" b="1" dirty="0">
              <a:solidFill>
                <a:schemeClr val="tx1"/>
              </a:solidFill>
            </a:endParaRPr>
          </a:p>
        </p:txBody>
      </p:sp>
      <p:pic>
        <p:nvPicPr>
          <p:cNvPr id="2" name="Picture 4" descr="May be an image of 6 people, including Jirakit Leelapanpaibool and Waranya Sitthimunkong, people standing, outdoors and text">
            <a:extLst>
              <a:ext uri="{FF2B5EF4-FFF2-40B4-BE49-F238E27FC236}">
                <a16:creationId xmlns:a16="http://schemas.microsoft.com/office/drawing/2014/main" id="{DAB0C36C-3A98-44E6-85C1-480DCF45D5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92874"/>
            <a:ext cx="5193952" cy="5872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458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20485" y="541919"/>
            <a:ext cx="9144000" cy="609600"/>
          </a:xfrm>
        </p:spPr>
        <p:txBody>
          <a:bodyPr>
            <a:normAutofit fontScale="90000"/>
          </a:bodyPr>
          <a:lstStyle/>
          <a:p>
            <a:r>
              <a:rPr lang="en-US" b="1" dirty="0">
                <a:solidFill>
                  <a:schemeClr val="tx1"/>
                </a:solidFill>
              </a:rPr>
              <a:t>Italy</a:t>
            </a:r>
          </a:p>
          <a:p>
            <a:endParaRPr lang="en-US" b="1" dirty="0">
              <a:solidFill>
                <a:schemeClr val="tx1"/>
              </a:solidFill>
            </a:endParaRPr>
          </a:p>
        </p:txBody>
      </p:sp>
      <p:pic>
        <p:nvPicPr>
          <p:cNvPr id="12290" name="Picture 2" descr="May be an image of 5 people and text">
            <a:extLst>
              <a:ext uri="{FF2B5EF4-FFF2-40B4-BE49-F238E27FC236}">
                <a16:creationId xmlns:a16="http://schemas.microsoft.com/office/drawing/2014/main" id="{EFF730BA-1437-448A-9040-D317FB128D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423195"/>
            <a:ext cx="5466196" cy="5892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243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39552" y="533400"/>
            <a:ext cx="9144000" cy="609600"/>
          </a:xfrm>
        </p:spPr>
        <p:txBody>
          <a:bodyPr>
            <a:normAutofit fontScale="90000"/>
          </a:bodyPr>
          <a:lstStyle/>
          <a:p>
            <a:r>
              <a:rPr lang="en-US" b="1" dirty="0">
                <a:solidFill>
                  <a:schemeClr val="tx1"/>
                </a:solidFill>
              </a:rPr>
              <a:t>Portugal</a:t>
            </a:r>
          </a:p>
          <a:p>
            <a:endParaRPr lang="en-US" b="1" dirty="0">
              <a:solidFill>
                <a:schemeClr val="tx1"/>
              </a:solidFill>
            </a:endParaRPr>
          </a:p>
        </p:txBody>
      </p:sp>
      <p:pic>
        <p:nvPicPr>
          <p:cNvPr id="3074" name="Picture 2" descr="May be a cartoon of 4 people, including Mo YaniSa, child and text that says 'PEDTUGO สำขุมทรัพย์ สุดขอบฟ้า PORTUGAL -MEMBER- Phantipa Chobvijankarn. 6204640053 Yanisa Niamson 6204640681 Maytaporn Sae-jao Tippawan Khachinphak Nuttapong Ongsritrakul 6204641630 Similarities HIGH CONTEXT Difference Tax rate $ COLLECTIVISM HIGH POWER DISTANCE Skinship LOW POLYCHRONIC TIME FACE TO FACE Religious Poverty PORTUGAL 56.5% THAILAND 35.5% TAX RATE'">
            <a:extLst>
              <a:ext uri="{FF2B5EF4-FFF2-40B4-BE49-F238E27FC236}">
                <a16:creationId xmlns:a16="http://schemas.microsoft.com/office/drawing/2014/main" id="{5476B6FC-8CD6-4874-B929-FEAB89A645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09341"/>
            <a:ext cx="5544616" cy="6239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202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94521" y="304867"/>
            <a:ext cx="9144000" cy="609600"/>
          </a:xfrm>
        </p:spPr>
        <p:txBody>
          <a:bodyPr>
            <a:normAutofit fontScale="90000"/>
          </a:bodyPr>
          <a:lstStyle/>
          <a:p>
            <a:r>
              <a:rPr lang="en-US" b="1" dirty="0">
                <a:solidFill>
                  <a:schemeClr val="tx1"/>
                </a:solidFill>
              </a:rPr>
              <a:t>Canada</a:t>
            </a:r>
          </a:p>
        </p:txBody>
      </p:sp>
      <p:pic>
        <p:nvPicPr>
          <p:cNvPr id="8194" name="Picture 2" descr="May be an image of 5 people, including Kawintra Kit, people standing and text that says 'CANADA vs THAILAND 0A ADAPT Canada Thailand Thailand Canada DIFFERENCES Canada Thailand Distance: 11,628 km. SIMILARITIES canada Thailand Distance communication BodyLanguage communication RESPECT Respect DeiMaking Decision Equality'">
            <a:extLst>
              <a:ext uri="{FF2B5EF4-FFF2-40B4-BE49-F238E27FC236}">
                <a16:creationId xmlns:a16="http://schemas.microsoft.com/office/drawing/2014/main" id="{CF1C4282-9059-48DD-96FF-29BC222121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04867"/>
            <a:ext cx="5398864" cy="6126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89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THUMBS UP">
            <a:extLst>
              <a:ext uri="{FF2B5EF4-FFF2-40B4-BE49-F238E27FC236}">
                <a16:creationId xmlns:a16="http://schemas.microsoft.com/office/drawing/2014/main" id="{FBF45D1D-5A8D-4DD0-97EE-3C512C3C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0" y="2209800"/>
            <a:ext cx="3124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624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845</TotalTime>
  <Words>322</Words>
  <Application>Microsoft Office PowerPoint</Application>
  <PresentationFormat>นำเสนอทางหน้าจอ (4:3)</PresentationFormat>
  <Paragraphs>68</Paragraphs>
  <Slides>17</Slides>
  <Notes>3</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17</vt:i4>
      </vt:variant>
    </vt:vector>
  </HeadingPairs>
  <TitlesOfParts>
    <vt:vector size="25" baseType="lpstr">
      <vt:lpstr>Arial</vt:lpstr>
      <vt:lpstr>Calibri</vt:lpstr>
      <vt:lpstr>Franklin Gothic Book</vt:lpstr>
      <vt:lpstr>inherit</vt:lpstr>
      <vt:lpstr>Perpetua</vt:lpstr>
      <vt:lpstr>Times New Roman</vt:lpstr>
      <vt:lpstr>Wingdings 2</vt:lpstr>
      <vt:lpstr>Equity</vt:lpstr>
      <vt:lpstr>MK 333/326 International Marketing Assignment 5: Cross Cultural Management Style </vt:lpstr>
      <vt:lpstr>MK 333/326 Group Assignment 6: Chapter 5 Topic: Cross Cultural Management Style</vt:lpstr>
      <vt:lpstr>Exhibit 5.2 Context, Communication, and Cultures: Edward Hall’s Scale</vt:lpstr>
      <vt:lpstr>Exhibit 5.8 Dimensions of Culture: A Synthesis</vt:lpstr>
      <vt:lpstr>11 Countries for MK 333/326 </vt:lpstr>
      <vt:lpstr>Germany </vt:lpstr>
      <vt:lpstr>India </vt:lpstr>
      <vt:lpstr>New Zealand </vt:lpstr>
      <vt:lpstr>Switzerland </vt:lpstr>
      <vt:lpstr>Spain </vt:lpstr>
      <vt:lpstr>France </vt:lpstr>
      <vt:lpstr>Sweden </vt:lpstr>
      <vt:lpstr>Russia </vt:lpstr>
      <vt:lpstr>Italy </vt:lpstr>
      <vt:lpstr>Portugal </vt:lpstr>
      <vt:lpstr>Canada</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391</cp:revision>
  <dcterms:created xsi:type="dcterms:W3CDTF">2015-02-03T09:41:51Z</dcterms:created>
  <dcterms:modified xsi:type="dcterms:W3CDTF">2021-03-24T09:53:59Z</dcterms:modified>
</cp:coreProperties>
</file>