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1"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96ECDE-3114-43CB-98D9-13172FE514C6}" type="datetimeFigureOut">
              <a:rPr lang="th-TH" smtClean="0"/>
              <a:t>20/09/55</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3FA56A-8767-40E3-BD42-944CE031C667}"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A3E5780A-27AA-4C1B-9F64-D2AC819D4264}" type="slidenum">
              <a:rPr lang="en-US" smtClean="0">
                <a:latin typeface="Arial" pitchFamily="34" charset="0"/>
              </a:rPr>
              <a:pPr/>
              <a:t>5</a:t>
            </a:fld>
            <a:endParaRPr lang="en-US" smtClean="0">
              <a:latin typeface="Arial" pitchFamily="34" charset="0"/>
            </a:endParaRPr>
          </a:p>
        </p:txBody>
      </p:sp>
      <p:sp>
        <p:nvSpPr>
          <p:cNvPr id="81923" name="Rectangle 2"/>
          <p:cNvSpPr>
            <a:spLocks noRot="1" noChangeArrowheads="1" noTextEdit="1"/>
          </p:cNvSpPr>
          <p:nvPr>
            <p:ph type="sldImg"/>
          </p:nvPr>
        </p:nvSpPr>
        <p:spPr>
          <a:xfrm>
            <a:off x="1296988" y="457200"/>
            <a:ext cx="4556125" cy="3416300"/>
          </a:xfrm>
          <a:ln/>
        </p:spPr>
      </p:sp>
      <p:sp>
        <p:nvSpPr>
          <p:cNvPr id="81924"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496DF941-E719-44AD-8D9F-A25E0088DA32}" type="slidenum">
              <a:rPr lang="en-US" smtClean="0">
                <a:latin typeface="Arial" pitchFamily="34" charset="0"/>
              </a:rPr>
              <a:pPr/>
              <a:t>6</a:t>
            </a:fld>
            <a:endParaRPr lang="en-US" smtClean="0">
              <a:latin typeface="Arial" pitchFamily="34" charset="0"/>
            </a:endParaRPr>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B3911BA2-A3B1-40AE-8345-F13B91BC3F6C}" type="slidenum">
              <a:rPr lang="en-US" smtClean="0">
                <a:latin typeface="Arial" pitchFamily="34" charset="0"/>
              </a:rPr>
              <a:pPr/>
              <a:t>7</a:t>
            </a:fld>
            <a:endParaRPr lang="en-US" smtClean="0">
              <a:latin typeface="Arial" pitchFamily="34" charset="0"/>
            </a:endParaRPr>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6F8187B4-F08D-486B-9271-E1C320942FCF}" type="slidenum">
              <a:rPr lang="en-US" smtClean="0">
                <a:latin typeface="Arial" pitchFamily="34" charset="0"/>
              </a:rPr>
              <a:pPr/>
              <a:t>9</a:t>
            </a:fld>
            <a:endParaRPr lang="en-US" smtClean="0">
              <a:latin typeface="Arial" pitchFamily="34" charset="0"/>
            </a:endParaRPr>
          </a:p>
        </p:txBody>
      </p:sp>
      <p:sp>
        <p:nvSpPr>
          <p:cNvPr id="84995" name="Rectangle 2"/>
          <p:cNvSpPr>
            <a:spLocks noRot="1" noChangeArrowheads="1" noTextEdit="1"/>
          </p:cNvSpPr>
          <p:nvPr>
            <p:ph type="sldImg"/>
          </p:nvPr>
        </p:nvSpPr>
        <p:spPr>
          <a:ln/>
        </p:spPr>
      </p:sp>
      <p:sp>
        <p:nvSpPr>
          <p:cNvPr id="84996"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8655666D-299C-462B-96DA-8474A86B7008}" type="slidenum">
              <a:rPr lang="en-US" smtClean="0">
                <a:latin typeface="Arial" pitchFamily="34" charset="0"/>
              </a:rPr>
              <a:pPr/>
              <a:t>11</a:t>
            </a:fld>
            <a:endParaRPr lang="en-US" smtClean="0">
              <a:latin typeface="Arial" pitchFamily="34" charset="0"/>
            </a:endParaRPr>
          </a:p>
        </p:txBody>
      </p:sp>
      <p:sp>
        <p:nvSpPr>
          <p:cNvPr id="86019" name="Rectangle 2"/>
          <p:cNvSpPr>
            <a:spLocks noRot="1" noChangeArrowheads="1" noTextEdit="1"/>
          </p:cNvSpPr>
          <p:nvPr>
            <p:ph type="sldImg"/>
          </p:nvPr>
        </p:nvSpPr>
        <p:spPr>
          <a:ln/>
        </p:spPr>
      </p:sp>
      <p:sp>
        <p:nvSpPr>
          <p:cNvPr id="86020"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BCC28FAE-9626-44BA-B77D-23EC00B593D0}" type="slidenum">
              <a:rPr lang="en-US" smtClean="0">
                <a:latin typeface="Arial" pitchFamily="34" charset="0"/>
              </a:rPr>
              <a:pPr/>
              <a:t>12</a:t>
            </a:fld>
            <a:endParaRPr lang="en-US" smtClean="0">
              <a:latin typeface="Arial" pitchFamily="34" charset="0"/>
            </a:endParaRPr>
          </a:p>
        </p:txBody>
      </p:sp>
      <p:sp>
        <p:nvSpPr>
          <p:cNvPr id="87043" name="Rectangle 2"/>
          <p:cNvSpPr>
            <a:spLocks noRot="1" noChangeArrowheads="1" noTextEdit="1"/>
          </p:cNvSpPr>
          <p:nvPr>
            <p:ph type="sldImg"/>
          </p:nvPr>
        </p:nvSpPr>
        <p:spPr>
          <a:ln/>
        </p:spPr>
      </p:sp>
      <p:sp>
        <p:nvSpPr>
          <p:cNvPr id="87044"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AFF38069-37D1-4F0A-B2CE-AA037E471CB4}" type="slidenum">
              <a:rPr lang="en-US" smtClean="0">
                <a:latin typeface="Arial" pitchFamily="34" charset="0"/>
              </a:rPr>
              <a:pPr/>
              <a:t>13</a:t>
            </a:fld>
            <a:endParaRPr lang="en-US" smtClean="0">
              <a:latin typeface="Arial" pitchFamily="34" charset="0"/>
            </a:endParaRPr>
          </a:p>
        </p:txBody>
      </p:sp>
      <p:sp>
        <p:nvSpPr>
          <p:cNvPr id="88067" name="Rectangle 2"/>
          <p:cNvSpPr>
            <a:spLocks noRot="1" noChangeArrowheads="1" noTextEdit="1"/>
          </p:cNvSpPr>
          <p:nvPr>
            <p:ph type="sldImg"/>
          </p:nvPr>
        </p:nvSpPr>
        <p:spPr>
          <a:ln/>
        </p:spPr>
      </p:sp>
      <p:sp>
        <p:nvSpPr>
          <p:cNvPr id="88068"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77358327-4183-4C43-9D9B-7E1AB0D8D453}" type="slidenum">
              <a:rPr lang="en-US" smtClean="0">
                <a:latin typeface="Arial" pitchFamily="34" charset="0"/>
              </a:rPr>
              <a:pPr/>
              <a:t>15</a:t>
            </a:fld>
            <a:endParaRPr lang="en-US" smtClean="0">
              <a:latin typeface="Arial" pitchFamily="34" charset="0"/>
            </a:endParaRPr>
          </a:p>
        </p:txBody>
      </p:sp>
      <p:sp>
        <p:nvSpPr>
          <p:cNvPr id="89091" name="Rectangle 2"/>
          <p:cNvSpPr>
            <a:spLocks noRot="1" noChangeArrowheads="1" noTextEdit="1"/>
          </p:cNvSpPr>
          <p:nvPr>
            <p:ph type="sldImg"/>
          </p:nvPr>
        </p:nvSpPr>
        <p:spPr>
          <a:ln/>
        </p:spPr>
      </p:sp>
      <p:sp>
        <p:nvSpPr>
          <p:cNvPr id="89092"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A6DBC5CA-E071-429B-B7F0-D1D85CC5EC92}" type="datetimeFigureOut">
              <a:rPr lang="th-TH" smtClean="0"/>
              <a:t>20/09/55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A6DBC5CA-E071-429B-B7F0-D1D85CC5EC92}" type="datetimeFigureOut">
              <a:rPr lang="th-TH" smtClean="0"/>
              <a:t>20/09/55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A6DBC5CA-E071-429B-B7F0-D1D85CC5EC92}" type="datetimeFigureOut">
              <a:rPr lang="th-TH" smtClean="0"/>
              <a:t>20/09/55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A6DBC5CA-E071-429B-B7F0-D1D85CC5EC92}" type="datetimeFigureOut">
              <a:rPr lang="th-TH" smtClean="0"/>
              <a:t>20/09/55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A6DBC5CA-E071-429B-B7F0-D1D85CC5EC92}" type="datetimeFigureOut">
              <a:rPr lang="th-TH" smtClean="0"/>
              <a:t>20/09/55</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A6DBC5CA-E071-429B-B7F0-D1D85CC5EC92}" type="datetimeFigureOut">
              <a:rPr lang="th-TH" smtClean="0"/>
              <a:t>20/09/55</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A6DBC5CA-E071-429B-B7F0-D1D85CC5EC92}" type="datetimeFigureOut">
              <a:rPr lang="th-TH" smtClean="0"/>
              <a:t>20/09/55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A6DBC5CA-E071-429B-B7F0-D1D85CC5EC92}" type="datetimeFigureOut">
              <a:rPr lang="th-TH" smtClean="0"/>
              <a:t>20/09/55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A6DBC5CA-E071-429B-B7F0-D1D85CC5EC92}" type="datetimeFigureOut">
              <a:rPr lang="th-TH" smtClean="0"/>
              <a:t>20/09/55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A6DBC5CA-E071-429B-B7F0-D1D85CC5EC92}" type="datetimeFigureOut">
              <a:rPr lang="th-TH" smtClean="0"/>
              <a:t>20/09/55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A6DBC5CA-E071-429B-B7F0-D1D85CC5EC92}" type="datetimeFigureOut">
              <a:rPr lang="th-TH" smtClean="0"/>
              <a:t>20/09/55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F84392E-B83D-45F8-A2ED-379591B2FDC6}"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DBC5CA-E071-429B-B7F0-D1D85CC5EC92}" type="datetimeFigureOut">
              <a:rPr lang="th-TH" smtClean="0"/>
              <a:t>20/09/55</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84392E-B83D-45F8-A2ED-379591B2FDC6}"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p:spPr>
        <p:txBody>
          <a:bodyPr/>
          <a:lstStyle/>
          <a:p>
            <a:r>
              <a:rPr lang="en-US" smtClean="0"/>
              <a:t>5-</a:t>
            </a:r>
            <a:fld id="{E62AA01D-64E7-4466-BAE4-042F93D1984C}" type="slidenum">
              <a:rPr lang="en-US" smtClean="0"/>
              <a:pPr/>
              <a:t>1</a:t>
            </a:fld>
            <a:endParaRPr lang="en-US" smtClean="0"/>
          </a:p>
        </p:txBody>
      </p:sp>
      <p:sp>
        <p:nvSpPr>
          <p:cNvPr id="7171" name="Rectangle 8"/>
          <p:cNvSpPr>
            <a:spLocks noChangeArrowheads="1"/>
          </p:cNvSpPr>
          <p:nvPr/>
        </p:nvSpPr>
        <p:spPr bwMode="auto">
          <a:xfrm>
            <a:off x="762000" y="2895600"/>
            <a:ext cx="7391400" cy="2286000"/>
          </a:xfrm>
          <a:prstGeom prst="rect">
            <a:avLst/>
          </a:prstGeom>
          <a:solidFill>
            <a:schemeClr val="accent1"/>
          </a:solidFill>
          <a:ln w="9525">
            <a:solidFill>
              <a:schemeClr val="tx1"/>
            </a:solidFill>
            <a:miter lim="800000"/>
            <a:headEnd/>
            <a:tailEnd/>
          </a:ln>
        </p:spPr>
        <p:txBody>
          <a:bodyPr wrap="none" anchor="ctr"/>
          <a:lstStyle/>
          <a:p>
            <a:endParaRPr lang="en-GB"/>
          </a:p>
        </p:txBody>
      </p:sp>
      <p:sp>
        <p:nvSpPr>
          <p:cNvPr id="2052" name="Rectangle 4"/>
          <p:cNvSpPr>
            <a:spLocks noChangeArrowheads="1"/>
          </p:cNvSpPr>
          <p:nvPr/>
        </p:nvSpPr>
        <p:spPr bwMode="auto">
          <a:xfrm>
            <a:off x="1066800" y="3200400"/>
            <a:ext cx="6934200" cy="1828800"/>
          </a:xfrm>
          <a:prstGeom prst="rect">
            <a:avLst/>
          </a:prstGeom>
          <a:noFill/>
          <a:ln w="9525">
            <a:noFill/>
            <a:miter lim="800000"/>
            <a:headEnd/>
            <a:tailEnd/>
          </a:ln>
        </p:spPr>
        <p:txBody>
          <a:bodyPr/>
          <a:lstStyle/>
          <a:p>
            <a:pPr algn="ctr">
              <a:spcBef>
                <a:spcPct val="20000"/>
              </a:spcBef>
            </a:pPr>
            <a:r>
              <a:rPr lang="en-US" sz="4400" b="1" dirty="0">
                <a:solidFill>
                  <a:srgbClr val="FF3300"/>
                </a:solidFill>
              </a:rPr>
              <a:t>Consumer and Business Buyer Behavior</a:t>
            </a:r>
          </a:p>
        </p:txBody>
      </p:sp>
      <p:sp>
        <p:nvSpPr>
          <p:cNvPr id="7173" name="Rectangle 5"/>
          <p:cNvSpPr>
            <a:spLocks noChangeArrowheads="1"/>
          </p:cNvSpPr>
          <p:nvPr/>
        </p:nvSpPr>
        <p:spPr bwMode="auto">
          <a:xfrm>
            <a:off x="0" y="0"/>
            <a:ext cx="9144000" cy="1219200"/>
          </a:xfrm>
          <a:prstGeom prst="rect">
            <a:avLst/>
          </a:prstGeom>
          <a:solidFill>
            <a:srgbClr val="339966"/>
          </a:solidFill>
          <a:ln w="9525">
            <a:noFill/>
            <a:miter lim="800000"/>
            <a:headEnd/>
            <a:tailEnd/>
          </a:ln>
        </p:spPr>
        <p:txBody>
          <a:bodyPr wrap="none" anchor="ctr"/>
          <a:lstStyle/>
          <a:p>
            <a:endParaRPr lang="en-GB"/>
          </a:p>
        </p:txBody>
      </p:sp>
      <p:sp>
        <p:nvSpPr>
          <p:cNvPr id="7174" name="Rectangle 6"/>
          <p:cNvSpPr>
            <a:spLocks noChangeArrowheads="1"/>
          </p:cNvSpPr>
          <p:nvPr/>
        </p:nvSpPr>
        <p:spPr bwMode="auto">
          <a:xfrm>
            <a:off x="7239000" y="762000"/>
            <a:ext cx="1752600" cy="1828800"/>
          </a:xfrm>
          <a:prstGeom prst="rect">
            <a:avLst/>
          </a:prstGeom>
          <a:solidFill>
            <a:srgbClr val="EFEFDD"/>
          </a:solidFill>
          <a:ln w="9525">
            <a:solidFill>
              <a:schemeClr val="tx1"/>
            </a:solidFill>
            <a:miter lim="800000"/>
            <a:headEnd/>
            <a:tailEnd/>
          </a:ln>
        </p:spPr>
        <p:txBody>
          <a:bodyPr wrap="none" anchor="ctr"/>
          <a:lstStyle/>
          <a:p>
            <a:pPr algn="ctr" eaLnBrk="0" hangingPunct="0"/>
            <a:r>
              <a:rPr lang="en-US" sz="6600" b="1">
                <a:solidFill>
                  <a:srgbClr val="990099"/>
                </a:solidFill>
              </a:rPr>
              <a:t>5</a:t>
            </a:r>
          </a:p>
        </p:txBody>
      </p:sp>
      <p:sp>
        <p:nvSpPr>
          <p:cNvPr id="7175" name="Rectangle 7"/>
          <p:cNvSpPr>
            <a:spLocks noChangeArrowheads="1"/>
          </p:cNvSpPr>
          <p:nvPr/>
        </p:nvSpPr>
        <p:spPr bwMode="auto">
          <a:xfrm>
            <a:off x="7239000" y="762000"/>
            <a:ext cx="1752600" cy="228600"/>
          </a:xfrm>
          <a:prstGeom prst="rect">
            <a:avLst/>
          </a:prstGeom>
          <a:solidFill>
            <a:srgbClr val="000080"/>
          </a:solidFill>
          <a:ln w="9525">
            <a:solidFill>
              <a:schemeClr val="tx1"/>
            </a:solidFill>
            <a:miter lim="800000"/>
            <a:headEnd/>
            <a:tailEnd/>
          </a:ln>
        </p:spPr>
        <p:txBody>
          <a:bodyPr wrap="none" anchor="ctr"/>
          <a:lstStyle/>
          <a:p>
            <a:endParaRPr lang="en-GB"/>
          </a:p>
        </p:txBody>
      </p:sp>
      <p:sp>
        <p:nvSpPr>
          <p:cNvPr id="2057" name="Rectangle 9"/>
          <p:cNvSpPr>
            <a:spLocks noChangeArrowheads="1"/>
          </p:cNvSpPr>
          <p:nvPr/>
        </p:nvSpPr>
        <p:spPr bwMode="auto">
          <a:xfrm>
            <a:off x="228600" y="533400"/>
            <a:ext cx="5029200" cy="476250"/>
          </a:xfrm>
          <a:prstGeom prst="rect">
            <a:avLst/>
          </a:prstGeom>
          <a:noFill/>
          <a:ln w="9525">
            <a:noFill/>
            <a:miter lim="800000"/>
            <a:headEnd/>
            <a:tailEnd/>
          </a:ln>
          <a:effectLst/>
        </p:spPr>
        <p:txBody>
          <a:bodyPr anchor="b"/>
          <a:lstStyle/>
          <a:p>
            <a:pPr algn="ctr">
              <a:defRPr/>
            </a:pPr>
            <a:r>
              <a:rPr lang="en-US" sz="2800" b="1" dirty="0">
                <a:solidFill>
                  <a:schemeClr val="bg1"/>
                </a:solidFill>
                <a:effectLst>
                  <a:outerShdw blurRad="38100" dist="38100" dir="2700000" algn="tl">
                    <a:srgbClr val="C0C0C0"/>
                  </a:outerShdw>
                </a:effectLst>
                <a:latin typeface="Arial" charset="0"/>
              </a:rPr>
              <a:t>Marketing : An Introduction</a:t>
            </a:r>
          </a:p>
          <a:p>
            <a:pPr algn="ctr">
              <a:defRPr/>
            </a:pPr>
            <a:r>
              <a:rPr lang="en-US" sz="2800" b="1" dirty="0">
                <a:solidFill>
                  <a:schemeClr val="bg1"/>
                </a:solidFill>
                <a:effectLst>
                  <a:outerShdw blurRad="38100" dist="38100" dir="2700000" algn="tl">
                    <a:srgbClr val="C0C0C0"/>
                  </a:outerShdw>
                </a:effectLst>
                <a:latin typeface="Arial" charset="0"/>
              </a:rPr>
              <a:t>An Asian Perspective</a:t>
            </a:r>
          </a:p>
        </p:txBody>
      </p:sp>
      <p:sp>
        <p:nvSpPr>
          <p:cNvPr id="2060" name="Rectangle 12"/>
          <p:cNvSpPr>
            <a:spLocks noChangeArrowheads="1"/>
          </p:cNvSpPr>
          <p:nvPr/>
        </p:nvSpPr>
        <p:spPr bwMode="auto">
          <a:xfrm>
            <a:off x="5562600" y="152400"/>
            <a:ext cx="3352800" cy="476250"/>
          </a:xfrm>
          <a:prstGeom prst="rect">
            <a:avLst/>
          </a:prstGeom>
          <a:noFill/>
          <a:ln w="9525">
            <a:noFill/>
            <a:miter lim="800000"/>
            <a:headEnd/>
            <a:tailEnd/>
          </a:ln>
          <a:effectLst/>
        </p:spPr>
        <p:txBody>
          <a:bodyPr anchor="b"/>
          <a:lstStyle/>
          <a:p>
            <a:pPr algn="r">
              <a:defRPr/>
            </a:pPr>
            <a:r>
              <a:rPr lang="en-US" sz="1600" b="1">
                <a:solidFill>
                  <a:schemeClr val="bg1"/>
                </a:solidFill>
                <a:effectLst>
                  <a:outerShdw blurRad="38100" dist="38100" dir="2700000" algn="tl">
                    <a:srgbClr val="C0C0C0"/>
                  </a:outerShdw>
                </a:effectLst>
                <a:latin typeface="Arial" charset="0"/>
                <a:cs typeface="Arial" charset="0"/>
              </a:rPr>
              <a:t>Armstrong, Kotler </a:t>
            </a:r>
          </a:p>
          <a:p>
            <a:pPr algn="r">
              <a:defRPr/>
            </a:pPr>
            <a:r>
              <a:rPr lang="en-US" sz="1600" b="1">
                <a:solidFill>
                  <a:schemeClr val="bg1"/>
                </a:solidFill>
                <a:effectLst>
                  <a:outerShdw blurRad="38100" dist="38100" dir="2700000" algn="tl">
                    <a:srgbClr val="C0C0C0"/>
                  </a:outerShdw>
                </a:effectLst>
                <a:latin typeface="Arial" charset="0"/>
                <a:cs typeface="Arial" charset="0"/>
              </a:rPr>
              <a:t>&amp; da Silva</a:t>
            </a:r>
          </a:p>
        </p:txBody>
      </p:sp>
      <p:sp>
        <p:nvSpPr>
          <p:cNvPr id="10" name="TextBox 9"/>
          <p:cNvSpPr txBox="1"/>
          <p:nvPr/>
        </p:nvSpPr>
        <p:spPr>
          <a:xfrm>
            <a:off x="1785918" y="5572140"/>
            <a:ext cx="5609356" cy="954107"/>
          </a:xfrm>
          <a:prstGeom prst="rect">
            <a:avLst/>
          </a:prstGeom>
          <a:noFill/>
        </p:spPr>
        <p:txBody>
          <a:bodyPr wrap="none" rtlCol="0">
            <a:spAutoFit/>
          </a:bodyPr>
          <a:lstStyle/>
          <a:p>
            <a:r>
              <a:rPr lang="en-US" b="1" dirty="0" smtClean="0"/>
              <a:t>MK 202 Fundamentals of  Marketing</a:t>
            </a:r>
          </a:p>
          <a:p>
            <a:r>
              <a:rPr lang="en-US" b="1" dirty="0" smtClean="0"/>
              <a:t>       </a:t>
            </a:r>
            <a:r>
              <a:rPr lang="en-US" b="1" dirty="0" err="1" smtClean="0"/>
              <a:t>Ajarn</a:t>
            </a:r>
            <a:r>
              <a:rPr lang="en-US" b="1" dirty="0" smtClean="0"/>
              <a:t> </a:t>
            </a:r>
            <a:r>
              <a:rPr lang="en-US" b="1" dirty="0" err="1" smtClean="0"/>
              <a:t>Suwalya</a:t>
            </a:r>
            <a:r>
              <a:rPr lang="en-US" b="1" dirty="0" smtClean="0"/>
              <a:t> </a:t>
            </a:r>
            <a:r>
              <a:rPr lang="en-US" b="1" dirty="0" err="1" smtClean="0"/>
              <a:t>Khemvaraporn</a:t>
            </a:r>
            <a:endParaRPr lang="th-TH"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Effect transition="in" filter="dissolve">
                                      <p:cBhvr>
                                        <p:cTn id="7" dur="500"/>
                                        <p:tgtEl>
                                          <p:spTgt spid="20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build="p" autoUpdateAnimBg="0" advAuto="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p:cNvSpPr>
            <a:spLocks noGrp="1"/>
          </p:cNvSpPr>
          <p:nvPr>
            <p:ph type="sldNum" sz="quarter" idx="10"/>
          </p:nvPr>
        </p:nvSpPr>
        <p:spPr>
          <a:noFill/>
        </p:spPr>
        <p:txBody>
          <a:bodyPr/>
          <a:lstStyle/>
          <a:p>
            <a:r>
              <a:rPr lang="en-US" smtClean="0"/>
              <a:t>5-</a:t>
            </a:r>
            <a:fld id="{45472771-5326-4085-8486-068CA503DDC3}" type="slidenum">
              <a:rPr lang="en-US" smtClean="0"/>
              <a:pPr/>
              <a:t>2</a:t>
            </a:fld>
            <a:endParaRPr lang="en-US" smtClean="0"/>
          </a:p>
        </p:txBody>
      </p:sp>
      <p:pic>
        <p:nvPicPr>
          <p:cNvPr id="28675" name="Picture 4" descr="T5-1"/>
          <p:cNvPicPr>
            <a:picLocks noChangeAspect="1" noChangeArrowheads="1"/>
          </p:cNvPicPr>
          <p:nvPr/>
        </p:nvPicPr>
        <p:blipFill>
          <a:blip r:embed="rId2"/>
          <a:srcRect/>
          <a:stretch>
            <a:fillRect/>
          </a:stretch>
        </p:blipFill>
        <p:spPr bwMode="auto">
          <a:xfrm>
            <a:off x="0" y="1295400"/>
            <a:ext cx="9144000" cy="3670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1"/>
          <p:cNvSpPr>
            <a:spLocks noGrp="1"/>
          </p:cNvSpPr>
          <p:nvPr>
            <p:ph type="sldNum" sz="quarter" idx="10"/>
          </p:nvPr>
        </p:nvSpPr>
        <p:spPr>
          <a:noFill/>
        </p:spPr>
        <p:txBody>
          <a:bodyPr/>
          <a:lstStyle/>
          <a:p>
            <a:r>
              <a:rPr lang="en-US" smtClean="0"/>
              <a:t>5-</a:t>
            </a:r>
            <a:fld id="{2CAD2058-127B-4F0A-B2C7-37449754397D}" type="slidenum">
              <a:rPr lang="en-US" smtClean="0"/>
              <a:pPr/>
              <a:t>3</a:t>
            </a:fld>
            <a:endParaRPr lang="en-US" smtClean="0"/>
          </a:p>
        </p:txBody>
      </p:sp>
      <p:pic>
        <p:nvPicPr>
          <p:cNvPr id="29699" name="Picture 4" descr="T5-1a"/>
          <p:cNvPicPr>
            <a:picLocks noChangeAspect="1" noChangeArrowheads="1"/>
          </p:cNvPicPr>
          <p:nvPr/>
        </p:nvPicPr>
        <p:blipFill>
          <a:blip r:embed="rId2"/>
          <a:srcRect/>
          <a:stretch>
            <a:fillRect/>
          </a:stretch>
        </p:blipFill>
        <p:spPr bwMode="auto">
          <a:xfrm>
            <a:off x="0" y="0"/>
            <a:ext cx="9144000" cy="640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Slide Number Placeholder 1"/>
          <p:cNvSpPr>
            <a:spLocks noGrp="1"/>
          </p:cNvSpPr>
          <p:nvPr>
            <p:ph type="sldNum" sz="quarter" idx="10"/>
          </p:nvPr>
        </p:nvSpPr>
        <p:spPr>
          <a:noFill/>
        </p:spPr>
        <p:txBody>
          <a:bodyPr/>
          <a:lstStyle/>
          <a:p>
            <a:r>
              <a:rPr lang="en-US" smtClean="0"/>
              <a:t>5-</a:t>
            </a:r>
            <a:fld id="{C3C6DCA6-8343-4A81-9BDE-10C766F4AFD0}" type="slidenum">
              <a:rPr lang="en-US" smtClean="0"/>
              <a:pPr/>
              <a:t>4</a:t>
            </a:fld>
            <a:endParaRPr lang="en-US" smtClean="0"/>
          </a:p>
        </p:txBody>
      </p:sp>
      <p:graphicFrame>
        <p:nvGraphicFramePr>
          <p:cNvPr id="5122" name="Object 6"/>
          <p:cNvGraphicFramePr>
            <a:graphicFrameLocks noChangeAspect="1"/>
          </p:cNvGraphicFramePr>
          <p:nvPr/>
        </p:nvGraphicFramePr>
        <p:xfrm>
          <a:off x="533400" y="1676400"/>
          <a:ext cx="8229600" cy="4768850"/>
        </p:xfrm>
        <a:graphic>
          <a:graphicData uri="http://schemas.openxmlformats.org/presentationml/2006/ole">
            <p:oleObj spid="_x0000_s1026" name="Bitmap Image" r:id="rId3" imgW="4753639" imgH="2514286" progId="Paint.Picture">
              <p:embed/>
            </p:oleObj>
          </a:graphicData>
        </a:graphic>
      </p:graphicFrame>
      <p:sp>
        <p:nvSpPr>
          <p:cNvPr id="5124" name="Rectangle 7"/>
          <p:cNvSpPr>
            <a:spLocks noChangeArrowheads="1"/>
          </p:cNvSpPr>
          <p:nvPr/>
        </p:nvSpPr>
        <p:spPr bwMode="auto">
          <a:xfrm>
            <a:off x="457200" y="0"/>
            <a:ext cx="8229600" cy="1143000"/>
          </a:xfrm>
          <a:prstGeom prst="rect">
            <a:avLst/>
          </a:prstGeom>
          <a:noFill/>
          <a:ln w="9525">
            <a:noFill/>
            <a:miter lim="800000"/>
            <a:headEnd/>
            <a:tailEnd/>
          </a:ln>
        </p:spPr>
        <p:txBody>
          <a:bodyPr anchor="ctr"/>
          <a:lstStyle/>
          <a:p>
            <a:pPr algn="ctr"/>
            <a:r>
              <a:rPr lang="en-US" sz="3200">
                <a:solidFill>
                  <a:schemeClr val="tx2"/>
                </a:solidFill>
              </a:rPr>
              <a:t>Linking the Buying Decision Process to Marketing Strategies</a:t>
            </a:r>
          </a:p>
        </p:txBody>
      </p:sp>
      <p:sp>
        <p:nvSpPr>
          <p:cNvPr id="5125" name="Line 8"/>
          <p:cNvSpPr>
            <a:spLocks noChangeShapeType="1"/>
          </p:cNvSpPr>
          <p:nvPr/>
        </p:nvSpPr>
        <p:spPr bwMode="auto">
          <a:xfrm flipH="1">
            <a:off x="1371600" y="1066800"/>
            <a:ext cx="6400800" cy="0"/>
          </a:xfrm>
          <a:prstGeom prst="line">
            <a:avLst/>
          </a:prstGeom>
          <a:noFill/>
          <a:ln w="25400">
            <a:solidFill>
              <a:srgbClr val="FF0000"/>
            </a:solidFill>
            <a:round/>
            <a:headEnd/>
            <a:tailEnd/>
          </a:ln>
        </p:spPr>
        <p:txBody>
          <a:bodyPr/>
          <a:lstStyle/>
          <a:p>
            <a:endParaRPr lang="th-TH"/>
          </a:p>
        </p:txBody>
      </p:sp>
      <p:sp>
        <p:nvSpPr>
          <p:cNvPr id="5126" name="Text Box 9"/>
          <p:cNvSpPr txBox="1">
            <a:spLocks noChangeArrowheads="1"/>
          </p:cNvSpPr>
          <p:nvPr/>
        </p:nvSpPr>
        <p:spPr bwMode="auto">
          <a:xfrm>
            <a:off x="609600" y="1295400"/>
            <a:ext cx="1524000" cy="338554"/>
          </a:xfrm>
          <a:prstGeom prst="rect">
            <a:avLst/>
          </a:prstGeom>
          <a:solidFill>
            <a:srgbClr val="FF3300"/>
          </a:solidFill>
          <a:ln w="9525">
            <a:noFill/>
            <a:miter lim="800000"/>
            <a:headEnd/>
            <a:tailEnd/>
          </a:ln>
        </p:spPr>
        <p:txBody>
          <a:bodyPr>
            <a:spAutoFit/>
          </a:bodyPr>
          <a:lstStyle/>
          <a:p>
            <a:pPr algn="ctr">
              <a:spcBef>
                <a:spcPct val="50000"/>
              </a:spcBef>
            </a:pPr>
            <a:r>
              <a:rPr lang="en-US" sz="1600" b="1" dirty="0">
                <a:solidFill>
                  <a:schemeClr val="bg1"/>
                </a:solidFill>
              </a:rPr>
              <a:t>Figure 5.10</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0"/>
          </p:nvPr>
        </p:nvSpPr>
        <p:spPr>
          <a:noFill/>
        </p:spPr>
        <p:txBody>
          <a:bodyPr/>
          <a:lstStyle/>
          <a:p>
            <a:r>
              <a:rPr lang="en-US" smtClean="0"/>
              <a:t>5-</a:t>
            </a:r>
            <a:fld id="{0CBB7840-CA3C-40A0-9F4C-EC3487FD6606}" type="slidenum">
              <a:rPr lang="en-US" smtClean="0"/>
              <a:pPr/>
              <a:t>5</a:t>
            </a:fld>
            <a:endParaRPr lang="en-US" smtClean="0"/>
          </a:p>
        </p:txBody>
      </p:sp>
      <p:sp>
        <p:nvSpPr>
          <p:cNvPr id="49155" name="Rectangle 5"/>
          <p:cNvSpPr>
            <a:spLocks noChangeArrowheads="1"/>
          </p:cNvSpPr>
          <p:nvPr/>
        </p:nvSpPr>
        <p:spPr bwMode="auto">
          <a:xfrm>
            <a:off x="381000" y="1981200"/>
            <a:ext cx="8382000" cy="4038600"/>
          </a:xfrm>
          <a:prstGeom prst="rect">
            <a:avLst/>
          </a:prstGeom>
          <a:solidFill>
            <a:schemeClr val="accent1"/>
          </a:solidFill>
          <a:ln w="9525">
            <a:solidFill>
              <a:schemeClr val="tx1"/>
            </a:solidFill>
            <a:miter lim="800000"/>
            <a:headEnd/>
            <a:tailEnd/>
          </a:ln>
        </p:spPr>
        <p:txBody>
          <a:bodyPr wrap="none" anchor="ctr"/>
          <a:lstStyle/>
          <a:p>
            <a:endParaRPr lang="en-GB"/>
          </a:p>
        </p:txBody>
      </p:sp>
      <p:sp>
        <p:nvSpPr>
          <p:cNvPr id="49156" name="Rectangle 2"/>
          <p:cNvSpPr>
            <a:spLocks noGrp="1" noChangeArrowheads="1"/>
          </p:cNvSpPr>
          <p:nvPr>
            <p:ph type="title"/>
          </p:nvPr>
        </p:nvSpPr>
        <p:spPr>
          <a:xfrm>
            <a:off x="0" y="152400"/>
            <a:ext cx="9144000" cy="1219200"/>
          </a:xfrm>
        </p:spPr>
        <p:txBody>
          <a:bodyPr/>
          <a:lstStyle/>
          <a:p>
            <a:pPr eaLnBrk="1" hangingPunct="1"/>
            <a:r>
              <a:rPr lang="en-US" sz="3600" smtClean="0"/>
              <a:t>Business Markets &amp;</a:t>
            </a:r>
            <a:br>
              <a:rPr lang="en-US" sz="3600" smtClean="0"/>
            </a:br>
            <a:r>
              <a:rPr lang="en-US" sz="3600" smtClean="0"/>
              <a:t>Business Buyer Behavior</a:t>
            </a:r>
          </a:p>
        </p:txBody>
      </p:sp>
      <p:sp>
        <p:nvSpPr>
          <p:cNvPr id="49157" name="Rectangle 3"/>
          <p:cNvSpPr>
            <a:spLocks noGrp="1" noChangeArrowheads="1"/>
          </p:cNvSpPr>
          <p:nvPr>
            <p:ph type="body" idx="1"/>
          </p:nvPr>
        </p:nvSpPr>
        <p:spPr>
          <a:xfrm>
            <a:off x="457200" y="2057400"/>
            <a:ext cx="8229600" cy="4191000"/>
          </a:xfrm>
        </p:spPr>
        <p:txBody>
          <a:bodyPr/>
          <a:lstStyle/>
          <a:p>
            <a:pPr eaLnBrk="1" hangingPunct="1"/>
            <a:r>
              <a:rPr lang="en-US" sz="2800" smtClean="0"/>
              <a:t>The </a:t>
            </a:r>
            <a:r>
              <a:rPr lang="en-US" sz="2800" b="1" i="1" smtClean="0">
                <a:solidFill>
                  <a:srgbClr val="FF0000"/>
                </a:solidFill>
              </a:rPr>
              <a:t>business market</a:t>
            </a:r>
            <a:r>
              <a:rPr lang="en-US" sz="2800" smtClean="0"/>
              <a:t> is vast and involves far more dollars and items than do consumer markets.</a:t>
            </a:r>
          </a:p>
          <a:p>
            <a:pPr eaLnBrk="1" hangingPunct="1"/>
            <a:r>
              <a:rPr lang="en-US" sz="2800" b="1" i="1" smtClean="0">
                <a:solidFill>
                  <a:srgbClr val="FF0000"/>
                </a:solidFill>
              </a:rPr>
              <a:t>Business buyer behavior</a:t>
            </a:r>
            <a:r>
              <a:rPr lang="en-US" sz="2800" smtClean="0"/>
              <a:t> refers to the buying behavior of the organizations that buy goods and services for use in the production of other products and services that are sold, rented, or supplied to others.</a:t>
            </a:r>
          </a:p>
        </p:txBody>
      </p:sp>
      <p:sp>
        <p:nvSpPr>
          <p:cNvPr id="49158" name="Line 4"/>
          <p:cNvSpPr>
            <a:spLocks noChangeShapeType="1"/>
          </p:cNvSpPr>
          <p:nvPr/>
        </p:nvSpPr>
        <p:spPr bwMode="auto">
          <a:xfrm flipH="1">
            <a:off x="144780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4"/>
          <p:cNvSpPr>
            <a:spLocks noGrp="1"/>
          </p:cNvSpPr>
          <p:nvPr>
            <p:ph type="sldNum" sz="quarter" idx="10"/>
          </p:nvPr>
        </p:nvSpPr>
        <p:spPr>
          <a:noFill/>
        </p:spPr>
        <p:txBody>
          <a:bodyPr/>
          <a:lstStyle/>
          <a:p>
            <a:r>
              <a:rPr lang="en-US" smtClean="0"/>
              <a:t>5-</a:t>
            </a:r>
            <a:fld id="{229D075C-900C-45F6-A644-1C2CB22380DB}" type="slidenum">
              <a:rPr lang="en-US" smtClean="0"/>
              <a:pPr/>
              <a:t>6</a:t>
            </a:fld>
            <a:endParaRPr lang="en-US" smtClean="0"/>
          </a:p>
        </p:txBody>
      </p:sp>
      <p:sp>
        <p:nvSpPr>
          <p:cNvPr id="50179" name="Rectangle 2"/>
          <p:cNvSpPr>
            <a:spLocks noGrp="1" noChangeArrowheads="1"/>
          </p:cNvSpPr>
          <p:nvPr>
            <p:ph type="title"/>
          </p:nvPr>
        </p:nvSpPr>
        <p:spPr>
          <a:xfrm>
            <a:off x="457200" y="190500"/>
            <a:ext cx="8686800" cy="693738"/>
          </a:xfrm>
        </p:spPr>
        <p:txBody>
          <a:bodyPr>
            <a:normAutofit fontScale="90000"/>
          </a:bodyPr>
          <a:lstStyle/>
          <a:p>
            <a:pPr eaLnBrk="1" hangingPunct="1"/>
            <a:r>
              <a:rPr lang="en-US" smtClean="0"/>
              <a:t>Business Markets</a:t>
            </a:r>
          </a:p>
        </p:txBody>
      </p:sp>
      <p:sp>
        <p:nvSpPr>
          <p:cNvPr id="50180" name="Rectangle 3"/>
          <p:cNvSpPr>
            <a:spLocks noGrp="1" noChangeArrowheads="1"/>
          </p:cNvSpPr>
          <p:nvPr>
            <p:ph type="body" sz="half" idx="1"/>
          </p:nvPr>
        </p:nvSpPr>
        <p:spPr>
          <a:xfrm>
            <a:off x="0" y="1628775"/>
            <a:ext cx="4468813" cy="4619625"/>
          </a:xfrm>
        </p:spPr>
        <p:txBody>
          <a:bodyPr/>
          <a:lstStyle/>
          <a:p>
            <a:pPr eaLnBrk="1" hangingPunct="1">
              <a:lnSpc>
                <a:spcPct val="90000"/>
              </a:lnSpc>
            </a:pPr>
            <a:r>
              <a:rPr lang="en-US" sz="3200" smtClean="0">
                <a:solidFill>
                  <a:srgbClr val="FF3300"/>
                </a:solidFill>
              </a:rPr>
              <a:t>Market Structure and Demand:</a:t>
            </a:r>
          </a:p>
          <a:p>
            <a:pPr lvl="1" eaLnBrk="1" hangingPunct="1">
              <a:lnSpc>
                <a:spcPct val="90000"/>
              </a:lnSpc>
            </a:pPr>
            <a:r>
              <a:rPr lang="en-US" sz="2800" smtClean="0"/>
              <a:t>Contains far fewer but larger buyers.</a:t>
            </a:r>
          </a:p>
          <a:p>
            <a:pPr lvl="1" eaLnBrk="1" hangingPunct="1">
              <a:lnSpc>
                <a:spcPct val="90000"/>
              </a:lnSpc>
            </a:pPr>
            <a:r>
              <a:rPr lang="en-US" sz="2800" smtClean="0"/>
              <a:t>Customers are more geographically concentrated.</a:t>
            </a:r>
          </a:p>
          <a:p>
            <a:pPr lvl="1" eaLnBrk="1" hangingPunct="1">
              <a:lnSpc>
                <a:spcPct val="90000"/>
              </a:lnSpc>
            </a:pPr>
            <a:r>
              <a:rPr lang="en-US" sz="2800" smtClean="0"/>
              <a:t>Business demand is derived from consumer demand.</a:t>
            </a:r>
            <a:endParaRPr lang="en-US" smtClean="0">
              <a:solidFill>
                <a:srgbClr val="000000"/>
              </a:solidFill>
            </a:endParaRPr>
          </a:p>
        </p:txBody>
      </p:sp>
      <p:sp>
        <p:nvSpPr>
          <p:cNvPr id="50181" name="Rectangle 4"/>
          <p:cNvSpPr>
            <a:spLocks noGrp="1" noChangeArrowheads="1"/>
          </p:cNvSpPr>
          <p:nvPr>
            <p:ph type="body" sz="half" idx="2"/>
          </p:nvPr>
        </p:nvSpPr>
        <p:spPr>
          <a:xfrm>
            <a:off x="4800600" y="1600200"/>
            <a:ext cx="4332288" cy="4114800"/>
          </a:xfrm>
        </p:spPr>
        <p:txBody>
          <a:bodyPr/>
          <a:lstStyle/>
          <a:p>
            <a:pPr eaLnBrk="1" hangingPunct="1">
              <a:lnSpc>
                <a:spcPct val="90000"/>
              </a:lnSpc>
            </a:pPr>
            <a:r>
              <a:rPr lang="en-US" sz="3200" smtClean="0">
                <a:solidFill>
                  <a:srgbClr val="000099"/>
                </a:solidFill>
              </a:rPr>
              <a:t>Nature of the Buying Unit:</a:t>
            </a:r>
          </a:p>
          <a:p>
            <a:pPr lvl="1" eaLnBrk="1" hangingPunct="1">
              <a:lnSpc>
                <a:spcPct val="90000"/>
              </a:lnSpc>
            </a:pPr>
            <a:r>
              <a:rPr lang="en-US" sz="2800" smtClean="0"/>
              <a:t>Business purchases involve more decision participants.</a:t>
            </a:r>
          </a:p>
          <a:p>
            <a:pPr lvl="1" eaLnBrk="1" hangingPunct="1">
              <a:lnSpc>
                <a:spcPct val="90000"/>
              </a:lnSpc>
            </a:pPr>
            <a:r>
              <a:rPr lang="en-US" sz="2800" smtClean="0"/>
              <a:t>Business buying involves a more professional purchasing effort.</a:t>
            </a:r>
          </a:p>
        </p:txBody>
      </p:sp>
      <p:sp>
        <p:nvSpPr>
          <p:cNvPr id="50182" name="Line 5"/>
          <p:cNvSpPr>
            <a:spLocks noChangeShapeType="1"/>
          </p:cNvSpPr>
          <p:nvPr/>
        </p:nvSpPr>
        <p:spPr bwMode="auto">
          <a:xfrm flipH="1">
            <a:off x="1447800" y="914400"/>
            <a:ext cx="6400800" cy="0"/>
          </a:xfrm>
          <a:prstGeom prst="line">
            <a:avLst/>
          </a:prstGeom>
          <a:noFill/>
          <a:ln w="25400">
            <a:solidFill>
              <a:srgbClr val="FF0000"/>
            </a:solidFill>
            <a:round/>
            <a:headEnd/>
            <a:tailEnd/>
          </a:ln>
        </p:spPr>
        <p:txBody>
          <a:bodyPr/>
          <a:lstStyle/>
          <a:p>
            <a:endParaRPr lang="th-TH"/>
          </a:p>
        </p:txBody>
      </p:sp>
      <p:sp>
        <p:nvSpPr>
          <p:cNvPr id="50183" name="Line 6"/>
          <p:cNvSpPr>
            <a:spLocks noChangeShapeType="1"/>
          </p:cNvSpPr>
          <p:nvPr/>
        </p:nvSpPr>
        <p:spPr bwMode="auto">
          <a:xfrm>
            <a:off x="4648200" y="1600200"/>
            <a:ext cx="0" cy="4572000"/>
          </a:xfrm>
          <a:prstGeom prst="line">
            <a:avLst/>
          </a:prstGeom>
          <a:noFill/>
          <a:ln w="38100">
            <a:solidFill>
              <a:schemeClr val="tx1"/>
            </a:solidFill>
            <a:round/>
            <a:headEnd/>
            <a:tailEnd/>
          </a:ln>
        </p:spPr>
        <p:txBody>
          <a:bodyPr/>
          <a:lstStyle/>
          <a:p>
            <a:endParaRPr lang="th-TH"/>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4"/>
          <p:cNvSpPr>
            <a:spLocks noGrp="1"/>
          </p:cNvSpPr>
          <p:nvPr>
            <p:ph type="sldNum" sz="quarter" idx="10"/>
          </p:nvPr>
        </p:nvSpPr>
        <p:spPr>
          <a:noFill/>
        </p:spPr>
        <p:txBody>
          <a:bodyPr/>
          <a:lstStyle/>
          <a:p>
            <a:r>
              <a:rPr lang="en-US" smtClean="0"/>
              <a:t>5-</a:t>
            </a:r>
            <a:fld id="{A0C91C19-3454-418F-B2F8-0CE3F8787A1D}" type="slidenum">
              <a:rPr lang="en-US" smtClean="0"/>
              <a:pPr/>
              <a:t>7</a:t>
            </a:fld>
            <a:endParaRPr lang="en-US" smtClean="0"/>
          </a:p>
        </p:txBody>
      </p:sp>
      <p:sp>
        <p:nvSpPr>
          <p:cNvPr id="51203" name="Rectangle 2"/>
          <p:cNvSpPr>
            <a:spLocks noGrp="1" noChangeArrowheads="1"/>
          </p:cNvSpPr>
          <p:nvPr>
            <p:ph type="title"/>
          </p:nvPr>
        </p:nvSpPr>
        <p:spPr>
          <a:xfrm>
            <a:off x="457200" y="190500"/>
            <a:ext cx="8686800" cy="1104900"/>
          </a:xfrm>
        </p:spPr>
        <p:txBody>
          <a:bodyPr>
            <a:normAutofit fontScale="90000"/>
          </a:bodyPr>
          <a:lstStyle/>
          <a:p>
            <a:pPr eaLnBrk="1" hangingPunct="1"/>
            <a:r>
              <a:rPr lang="en-US" smtClean="0"/>
              <a:t>Types of Decisions and the Decision Process</a:t>
            </a:r>
          </a:p>
        </p:txBody>
      </p:sp>
      <p:sp>
        <p:nvSpPr>
          <p:cNvPr id="51204" name="Line 3"/>
          <p:cNvSpPr>
            <a:spLocks noChangeShapeType="1"/>
          </p:cNvSpPr>
          <p:nvPr/>
        </p:nvSpPr>
        <p:spPr bwMode="auto">
          <a:xfrm flipH="1">
            <a:off x="1447800" y="1447800"/>
            <a:ext cx="6400800" cy="0"/>
          </a:xfrm>
          <a:prstGeom prst="line">
            <a:avLst/>
          </a:prstGeom>
          <a:noFill/>
          <a:ln w="25400">
            <a:solidFill>
              <a:srgbClr val="FF0000"/>
            </a:solidFill>
            <a:round/>
            <a:headEnd/>
            <a:tailEnd/>
          </a:ln>
        </p:spPr>
        <p:txBody>
          <a:bodyPr/>
          <a:lstStyle/>
          <a:p>
            <a:endParaRPr lang="th-TH"/>
          </a:p>
        </p:txBody>
      </p:sp>
      <p:sp>
        <p:nvSpPr>
          <p:cNvPr id="434180" name="AutoShape 4"/>
          <p:cNvSpPr>
            <a:spLocks noChangeArrowheads="1"/>
          </p:cNvSpPr>
          <p:nvPr/>
        </p:nvSpPr>
        <p:spPr bwMode="auto">
          <a:xfrm>
            <a:off x="457200" y="1752600"/>
            <a:ext cx="8229600" cy="1371600"/>
          </a:xfrm>
          <a:prstGeom prst="cube">
            <a:avLst>
              <a:gd name="adj" fmla="val 25000"/>
            </a:avLst>
          </a:prstGeom>
          <a:solidFill>
            <a:srgbClr val="6666FF"/>
          </a:solidFill>
          <a:ln w="9525">
            <a:solidFill>
              <a:schemeClr val="tx1"/>
            </a:solidFill>
            <a:miter lim="800000"/>
            <a:headEnd/>
            <a:tailEnd/>
          </a:ln>
        </p:spPr>
        <p:txBody>
          <a:bodyPr wrap="none" anchor="ctr"/>
          <a:lstStyle/>
          <a:p>
            <a:pPr algn="ctr" eaLnBrk="0" hangingPunct="0"/>
            <a:r>
              <a:rPr lang="en-US" sz="2400">
                <a:latin typeface="Tahoma" pitchFamily="34" charset="0"/>
              </a:rPr>
              <a:t>Business buyers usually face</a:t>
            </a:r>
          </a:p>
          <a:p>
            <a:pPr algn="ctr" eaLnBrk="0" hangingPunct="0"/>
            <a:r>
              <a:rPr lang="en-US" sz="2400">
                <a:latin typeface="Tahoma" pitchFamily="34" charset="0"/>
              </a:rPr>
              <a:t>more complex buying decisions.</a:t>
            </a:r>
          </a:p>
        </p:txBody>
      </p:sp>
      <p:sp>
        <p:nvSpPr>
          <p:cNvPr id="434181" name="AutoShape 5"/>
          <p:cNvSpPr>
            <a:spLocks noChangeArrowheads="1"/>
          </p:cNvSpPr>
          <p:nvPr/>
        </p:nvSpPr>
        <p:spPr bwMode="auto">
          <a:xfrm>
            <a:off x="457200" y="3276600"/>
            <a:ext cx="8229600" cy="1371600"/>
          </a:xfrm>
          <a:prstGeom prst="cube">
            <a:avLst>
              <a:gd name="adj" fmla="val 25000"/>
            </a:avLst>
          </a:prstGeom>
          <a:solidFill>
            <a:srgbClr val="00FF00"/>
          </a:solidFill>
          <a:ln w="9525">
            <a:solidFill>
              <a:schemeClr val="tx1"/>
            </a:solidFill>
            <a:miter lim="800000"/>
            <a:headEnd/>
            <a:tailEnd/>
          </a:ln>
        </p:spPr>
        <p:txBody>
          <a:bodyPr wrap="none" anchor="ctr"/>
          <a:lstStyle/>
          <a:p>
            <a:pPr algn="ctr" eaLnBrk="0" hangingPunct="0"/>
            <a:r>
              <a:rPr lang="en-US" sz="2400">
                <a:latin typeface="Tahoma" pitchFamily="34" charset="0"/>
              </a:rPr>
              <a:t>Business buying process</a:t>
            </a:r>
          </a:p>
          <a:p>
            <a:pPr algn="ctr" eaLnBrk="0" hangingPunct="0"/>
            <a:r>
              <a:rPr lang="en-US" sz="2400">
                <a:latin typeface="Tahoma" pitchFamily="34" charset="0"/>
              </a:rPr>
              <a:t>tends to be more formalized.</a:t>
            </a:r>
          </a:p>
        </p:txBody>
      </p:sp>
      <p:sp>
        <p:nvSpPr>
          <p:cNvPr id="434182" name="AutoShape 6"/>
          <p:cNvSpPr>
            <a:spLocks noChangeArrowheads="1"/>
          </p:cNvSpPr>
          <p:nvPr/>
        </p:nvSpPr>
        <p:spPr bwMode="auto">
          <a:xfrm>
            <a:off x="457200" y="4800600"/>
            <a:ext cx="8229600" cy="1371600"/>
          </a:xfrm>
          <a:prstGeom prst="cube">
            <a:avLst>
              <a:gd name="adj" fmla="val 25000"/>
            </a:avLst>
          </a:prstGeom>
          <a:solidFill>
            <a:srgbClr val="FFFF00"/>
          </a:solidFill>
          <a:ln w="9525">
            <a:solidFill>
              <a:schemeClr val="tx1"/>
            </a:solidFill>
            <a:miter lim="800000"/>
            <a:headEnd/>
            <a:tailEnd/>
          </a:ln>
        </p:spPr>
        <p:txBody>
          <a:bodyPr wrap="none" anchor="ctr"/>
          <a:lstStyle/>
          <a:p>
            <a:pPr algn="ctr" eaLnBrk="0" hangingPunct="0"/>
            <a:r>
              <a:rPr lang="en-US" sz="2400">
                <a:latin typeface="Tahoma" pitchFamily="34" charset="0"/>
              </a:rPr>
              <a:t>Buyers and sellers are much</a:t>
            </a:r>
          </a:p>
          <a:p>
            <a:pPr algn="ctr" eaLnBrk="0" hangingPunct="0"/>
            <a:r>
              <a:rPr lang="en-US" sz="2400">
                <a:latin typeface="Tahoma" pitchFamily="34" charset="0"/>
              </a:rPr>
              <a:t>more dependent on each other.</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500"/>
                                  </p:stCondLst>
                                  <p:childTnLst>
                                    <p:set>
                                      <p:cBhvr>
                                        <p:cTn id="6" dur="1" fill="hold">
                                          <p:stCondLst>
                                            <p:cond delay="0"/>
                                          </p:stCondLst>
                                        </p:cTn>
                                        <p:tgtEl>
                                          <p:spTgt spid="434180"/>
                                        </p:tgtEl>
                                        <p:attrNameLst>
                                          <p:attrName>style.visibility</p:attrName>
                                        </p:attrNameLst>
                                      </p:cBhvr>
                                      <p:to>
                                        <p:strVal val="visible"/>
                                      </p:to>
                                    </p:set>
                                    <p:anim calcmode="lin" valueType="num">
                                      <p:cBhvr additive="base">
                                        <p:cTn id="7" dur="500" fill="hold"/>
                                        <p:tgtEl>
                                          <p:spTgt spid="434180"/>
                                        </p:tgtEl>
                                        <p:attrNameLst>
                                          <p:attrName>ppt_x</p:attrName>
                                        </p:attrNameLst>
                                      </p:cBhvr>
                                      <p:tavLst>
                                        <p:tav tm="0">
                                          <p:val>
                                            <p:strVal val="0-#ppt_w/2"/>
                                          </p:val>
                                        </p:tav>
                                        <p:tav tm="100000">
                                          <p:val>
                                            <p:strVal val="#ppt_x"/>
                                          </p:val>
                                        </p:tav>
                                      </p:tavLst>
                                    </p:anim>
                                    <p:anim calcmode="lin" valueType="num">
                                      <p:cBhvr additive="base">
                                        <p:cTn id="8" dur="500" fill="hold"/>
                                        <p:tgtEl>
                                          <p:spTgt spid="434180"/>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grpId="0" nodeType="afterEffect">
                                  <p:stCondLst>
                                    <p:cond delay="500"/>
                                  </p:stCondLst>
                                  <p:childTnLst>
                                    <p:set>
                                      <p:cBhvr>
                                        <p:cTn id="11" dur="1" fill="hold">
                                          <p:stCondLst>
                                            <p:cond delay="0"/>
                                          </p:stCondLst>
                                        </p:cTn>
                                        <p:tgtEl>
                                          <p:spTgt spid="434181"/>
                                        </p:tgtEl>
                                        <p:attrNameLst>
                                          <p:attrName>style.visibility</p:attrName>
                                        </p:attrNameLst>
                                      </p:cBhvr>
                                      <p:to>
                                        <p:strVal val="visible"/>
                                      </p:to>
                                    </p:set>
                                    <p:anim calcmode="lin" valueType="num">
                                      <p:cBhvr additive="base">
                                        <p:cTn id="12" dur="500" fill="hold"/>
                                        <p:tgtEl>
                                          <p:spTgt spid="434181"/>
                                        </p:tgtEl>
                                        <p:attrNameLst>
                                          <p:attrName>ppt_x</p:attrName>
                                        </p:attrNameLst>
                                      </p:cBhvr>
                                      <p:tavLst>
                                        <p:tav tm="0">
                                          <p:val>
                                            <p:strVal val="1+#ppt_w/2"/>
                                          </p:val>
                                        </p:tav>
                                        <p:tav tm="100000">
                                          <p:val>
                                            <p:strVal val="#ppt_x"/>
                                          </p:val>
                                        </p:tav>
                                      </p:tavLst>
                                    </p:anim>
                                    <p:anim calcmode="lin" valueType="num">
                                      <p:cBhvr additive="base">
                                        <p:cTn id="13" dur="500" fill="hold"/>
                                        <p:tgtEl>
                                          <p:spTgt spid="434181"/>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4" fill="hold" grpId="0" nodeType="afterEffect">
                                  <p:stCondLst>
                                    <p:cond delay="500"/>
                                  </p:stCondLst>
                                  <p:childTnLst>
                                    <p:set>
                                      <p:cBhvr>
                                        <p:cTn id="16" dur="1" fill="hold">
                                          <p:stCondLst>
                                            <p:cond delay="0"/>
                                          </p:stCondLst>
                                        </p:cTn>
                                        <p:tgtEl>
                                          <p:spTgt spid="434182"/>
                                        </p:tgtEl>
                                        <p:attrNameLst>
                                          <p:attrName>style.visibility</p:attrName>
                                        </p:attrNameLst>
                                      </p:cBhvr>
                                      <p:to>
                                        <p:strVal val="visible"/>
                                      </p:to>
                                    </p:set>
                                    <p:anim calcmode="lin" valueType="num">
                                      <p:cBhvr additive="base">
                                        <p:cTn id="17" dur="500" fill="hold"/>
                                        <p:tgtEl>
                                          <p:spTgt spid="434182"/>
                                        </p:tgtEl>
                                        <p:attrNameLst>
                                          <p:attrName>ppt_x</p:attrName>
                                        </p:attrNameLst>
                                      </p:cBhvr>
                                      <p:tavLst>
                                        <p:tav tm="0">
                                          <p:val>
                                            <p:strVal val="#ppt_x"/>
                                          </p:val>
                                        </p:tav>
                                        <p:tav tm="100000">
                                          <p:val>
                                            <p:strVal val="#ppt_x"/>
                                          </p:val>
                                        </p:tav>
                                      </p:tavLst>
                                    </p:anim>
                                    <p:anim calcmode="lin" valueType="num">
                                      <p:cBhvr additive="base">
                                        <p:cTn id="18" dur="500" fill="hold"/>
                                        <p:tgtEl>
                                          <p:spTgt spid="4341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0" grpId="0" animBg="1"/>
      <p:bldP spid="434181" grpId="0" animBg="1"/>
      <p:bldP spid="43418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3"/>
          <p:cNvSpPr>
            <a:spLocks noGrp="1"/>
          </p:cNvSpPr>
          <p:nvPr>
            <p:ph type="sldNum" sz="quarter" idx="10"/>
          </p:nvPr>
        </p:nvSpPr>
        <p:spPr>
          <a:noFill/>
        </p:spPr>
        <p:txBody>
          <a:bodyPr/>
          <a:lstStyle/>
          <a:p>
            <a:r>
              <a:rPr lang="en-US" smtClean="0"/>
              <a:t>5-</a:t>
            </a:r>
            <a:fld id="{93038CF4-EBF8-4C65-999F-704E4761535B}" type="slidenum">
              <a:rPr lang="en-US" smtClean="0"/>
              <a:pPr/>
              <a:t>8</a:t>
            </a:fld>
            <a:endParaRPr lang="en-US" smtClean="0"/>
          </a:p>
        </p:txBody>
      </p:sp>
      <p:sp>
        <p:nvSpPr>
          <p:cNvPr id="52227" name="Rectangle 2"/>
          <p:cNvSpPr>
            <a:spLocks noGrp="1" noChangeArrowheads="1"/>
          </p:cNvSpPr>
          <p:nvPr>
            <p:ph type="title"/>
          </p:nvPr>
        </p:nvSpPr>
        <p:spPr>
          <a:xfrm>
            <a:off x="533400" y="76200"/>
            <a:ext cx="8229600" cy="838200"/>
          </a:xfrm>
        </p:spPr>
        <p:txBody>
          <a:bodyPr/>
          <a:lstStyle/>
          <a:p>
            <a:pPr eaLnBrk="1" hangingPunct="1"/>
            <a:r>
              <a:rPr lang="en-US" smtClean="0"/>
              <a:t>Business Markets</a:t>
            </a:r>
          </a:p>
        </p:txBody>
      </p:sp>
      <p:pic>
        <p:nvPicPr>
          <p:cNvPr id="52228" name="Picture 3" descr="ex"/>
          <p:cNvPicPr>
            <a:picLocks noChangeAspect="1" noChangeArrowheads="1"/>
          </p:cNvPicPr>
          <p:nvPr>
            <p:ph idx="1"/>
          </p:nvPr>
        </p:nvPicPr>
        <p:blipFill>
          <a:blip r:embed="rId2"/>
          <a:srcRect/>
          <a:stretch>
            <a:fillRect/>
          </a:stretch>
        </p:blipFill>
        <p:spPr>
          <a:xfrm>
            <a:off x="1447800" y="1219200"/>
            <a:ext cx="6318250" cy="4114800"/>
          </a:xfrm>
          <a:noFill/>
        </p:spPr>
      </p:pic>
      <p:sp>
        <p:nvSpPr>
          <p:cNvPr id="52229" name="Line 4"/>
          <p:cNvSpPr>
            <a:spLocks noChangeShapeType="1"/>
          </p:cNvSpPr>
          <p:nvPr/>
        </p:nvSpPr>
        <p:spPr bwMode="auto">
          <a:xfrm flipH="1">
            <a:off x="1447800" y="914400"/>
            <a:ext cx="6400800" cy="0"/>
          </a:xfrm>
          <a:prstGeom prst="line">
            <a:avLst/>
          </a:prstGeom>
          <a:noFill/>
          <a:ln w="25400">
            <a:solidFill>
              <a:srgbClr val="FF0000"/>
            </a:solidFill>
            <a:round/>
            <a:headEnd/>
            <a:tailEnd/>
          </a:ln>
        </p:spPr>
        <p:txBody>
          <a:bodyPr/>
          <a:lstStyle/>
          <a:p>
            <a:endParaRPr lang="th-TH"/>
          </a:p>
        </p:txBody>
      </p:sp>
      <p:sp>
        <p:nvSpPr>
          <p:cNvPr id="52230" name="Text Box 5"/>
          <p:cNvSpPr txBox="1">
            <a:spLocks noChangeArrowheads="1"/>
          </p:cNvSpPr>
          <p:nvPr/>
        </p:nvSpPr>
        <p:spPr bwMode="auto">
          <a:xfrm>
            <a:off x="990600" y="5486400"/>
            <a:ext cx="7162800" cy="1015663"/>
          </a:xfrm>
          <a:prstGeom prst="rect">
            <a:avLst/>
          </a:prstGeom>
          <a:noFill/>
          <a:ln w="9525">
            <a:noFill/>
            <a:miter lim="800000"/>
            <a:headEnd/>
            <a:tailEnd/>
          </a:ln>
        </p:spPr>
        <p:txBody>
          <a:bodyPr>
            <a:spAutoFit/>
          </a:bodyPr>
          <a:lstStyle/>
          <a:p>
            <a:pPr eaLnBrk="0" hangingPunct="0">
              <a:spcBef>
                <a:spcPct val="50000"/>
              </a:spcBef>
            </a:pPr>
            <a:r>
              <a:rPr lang="en-US" sz="1600" dirty="0">
                <a:latin typeface="Tahoma" pitchFamily="34" charset="0"/>
              </a:rPr>
              <a:t>B2B marketers often roll up their sleeves and partner with customers to jointly create solutions.  Here, Fujitsu promises, “Our technology will keep you moving upward, and our people won’t </a:t>
            </a:r>
            <a:r>
              <a:rPr lang="en-US" dirty="0">
                <a:latin typeface="Tahoma" pitchFamily="34" charset="0"/>
              </a:rPr>
              <a:t>let you down.”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3"/>
          <p:cNvSpPr>
            <a:spLocks noGrp="1"/>
          </p:cNvSpPr>
          <p:nvPr>
            <p:ph type="sldNum" sz="quarter" idx="10"/>
          </p:nvPr>
        </p:nvSpPr>
        <p:spPr>
          <a:noFill/>
        </p:spPr>
        <p:txBody>
          <a:bodyPr/>
          <a:lstStyle/>
          <a:p>
            <a:r>
              <a:rPr lang="en-US" smtClean="0"/>
              <a:t>5-</a:t>
            </a:r>
            <a:fld id="{BD8DABE1-4444-4520-8681-578F8FD57E75}" type="slidenum">
              <a:rPr lang="en-US" smtClean="0"/>
              <a:pPr/>
              <a:t>9</a:t>
            </a:fld>
            <a:endParaRPr lang="en-US" smtClean="0"/>
          </a:p>
        </p:txBody>
      </p:sp>
      <p:sp>
        <p:nvSpPr>
          <p:cNvPr id="53251" name="Rectangle 2"/>
          <p:cNvSpPr>
            <a:spLocks noGrp="1" noChangeArrowheads="1"/>
          </p:cNvSpPr>
          <p:nvPr>
            <p:ph type="title"/>
          </p:nvPr>
        </p:nvSpPr>
        <p:spPr>
          <a:xfrm>
            <a:off x="457200" y="304800"/>
            <a:ext cx="8229600" cy="1143000"/>
          </a:xfrm>
        </p:spPr>
        <p:txBody>
          <a:bodyPr/>
          <a:lstStyle/>
          <a:p>
            <a:pPr eaLnBrk="1" hangingPunct="1"/>
            <a:r>
              <a:rPr lang="en-US" sz="3600" smtClean="0"/>
              <a:t>A Model of Business Buyer Behavior</a:t>
            </a:r>
          </a:p>
        </p:txBody>
      </p:sp>
      <p:sp>
        <p:nvSpPr>
          <p:cNvPr id="53252" name="Line 4"/>
          <p:cNvSpPr>
            <a:spLocks noChangeShapeType="1"/>
          </p:cNvSpPr>
          <p:nvPr/>
        </p:nvSpPr>
        <p:spPr bwMode="auto">
          <a:xfrm flipH="1">
            <a:off x="1371600" y="1219200"/>
            <a:ext cx="6400800" cy="0"/>
          </a:xfrm>
          <a:prstGeom prst="line">
            <a:avLst/>
          </a:prstGeom>
          <a:noFill/>
          <a:ln w="25400">
            <a:solidFill>
              <a:srgbClr val="FF0000"/>
            </a:solidFill>
            <a:round/>
            <a:headEnd/>
            <a:tailEnd/>
          </a:ln>
        </p:spPr>
        <p:txBody>
          <a:bodyPr/>
          <a:lstStyle/>
          <a:p>
            <a:endParaRPr lang="th-TH"/>
          </a:p>
        </p:txBody>
      </p:sp>
      <p:pic>
        <p:nvPicPr>
          <p:cNvPr id="53253" name="Picture 5" descr="F5-13"/>
          <p:cNvPicPr>
            <a:picLocks noChangeAspect="1" noChangeArrowheads="1"/>
          </p:cNvPicPr>
          <p:nvPr>
            <p:ph idx="1"/>
          </p:nvPr>
        </p:nvPicPr>
        <p:blipFill>
          <a:blip r:embed="rId3"/>
          <a:srcRect/>
          <a:stretch>
            <a:fillRect/>
          </a:stretch>
        </p:blipFill>
        <p:spPr>
          <a:xfrm>
            <a:off x="0" y="2362200"/>
            <a:ext cx="9144000" cy="3522663"/>
          </a:xfrm>
          <a:noFill/>
        </p:spPr>
      </p:pic>
      <p:sp>
        <p:nvSpPr>
          <p:cNvPr id="53254" name="Text Box 7"/>
          <p:cNvSpPr txBox="1">
            <a:spLocks noChangeArrowheads="1"/>
          </p:cNvSpPr>
          <p:nvPr/>
        </p:nvSpPr>
        <p:spPr bwMode="auto">
          <a:xfrm>
            <a:off x="609600" y="1371600"/>
            <a:ext cx="1524000" cy="307777"/>
          </a:xfrm>
          <a:prstGeom prst="rect">
            <a:avLst/>
          </a:prstGeom>
          <a:solidFill>
            <a:srgbClr val="FF3300"/>
          </a:solidFill>
          <a:ln w="9525">
            <a:noFill/>
            <a:miter lim="800000"/>
            <a:headEnd/>
            <a:tailEnd/>
          </a:ln>
        </p:spPr>
        <p:txBody>
          <a:bodyPr>
            <a:spAutoFit/>
          </a:bodyPr>
          <a:lstStyle/>
          <a:p>
            <a:pPr algn="ctr">
              <a:spcBef>
                <a:spcPct val="50000"/>
              </a:spcBef>
            </a:pPr>
            <a:r>
              <a:rPr lang="en-US" sz="1400" b="1" dirty="0">
                <a:solidFill>
                  <a:schemeClr val="bg1"/>
                </a:solidFill>
              </a:rPr>
              <a:t>Figure 5.13</a:t>
            </a:r>
          </a:p>
        </p:txBody>
      </p:sp>
    </p:spTree>
  </p:cSld>
  <p:clrMapOvr>
    <a:masterClrMapping/>
  </p:clrMapOvr>
  <p:transition spd="slow">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3"/>
          <p:cNvSpPr>
            <a:spLocks noGrp="1"/>
          </p:cNvSpPr>
          <p:nvPr>
            <p:ph type="sldNum" sz="quarter" idx="10"/>
          </p:nvPr>
        </p:nvSpPr>
        <p:spPr>
          <a:noFill/>
        </p:spPr>
        <p:txBody>
          <a:bodyPr/>
          <a:lstStyle/>
          <a:p>
            <a:r>
              <a:rPr lang="en-US" smtClean="0"/>
              <a:t>5-</a:t>
            </a:r>
            <a:fld id="{99711844-DF5B-4AAF-B326-CAE227260B6C}" type="slidenum">
              <a:rPr lang="en-US" smtClean="0"/>
              <a:pPr/>
              <a:t>10</a:t>
            </a:fld>
            <a:endParaRPr lang="en-US" smtClean="0"/>
          </a:p>
        </p:txBody>
      </p:sp>
      <p:sp>
        <p:nvSpPr>
          <p:cNvPr id="54275" name="Rectangle 2"/>
          <p:cNvSpPr>
            <a:spLocks noGrp="1" noChangeArrowheads="1"/>
          </p:cNvSpPr>
          <p:nvPr>
            <p:ph type="title"/>
          </p:nvPr>
        </p:nvSpPr>
        <p:spPr>
          <a:xfrm>
            <a:off x="0" y="228600"/>
            <a:ext cx="9144000" cy="792163"/>
          </a:xfrm>
        </p:spPr>
        <p:txBody>
          <a:bodyPr/>
          <a:lstStyle/>
          <a:p>
            <a:pPr eaLnBrk="1" hangingPunct="1"/>
            <a:r>
              <a:rPr lang="en-US" smtClean="0"/>
              <a:t>Major Types of Buying Situations</a:t>
            </a:r>
          </a:p>
        </p:txBody>
      </p:sp>
      <p:sp>
        <p:nvSpPr>
          <p:cNvPr id="54276" name="Line 3"/>
          <p:cNvSpPr>
            <a:spLocks noChangeShapeType="1"/>
          </p:cNvSpPr>
          <p:nvPr/>
        </p:nvSpPr>
        <p:spPr bwMode="auto">
          <a:xfrm flipH="1">
            <a:off x="1143000" y="1143000"/>
            <a:ext cx="6400800" cy="0"/>
          </a:xfrm>
          <a:prstGeom prst="line">
            <a:avLst/>
          </a:prstGeom>
          <a:noFill/>
          <a:ln w="25400">
            <a:solidFill>
              <a:srgbClr val="FF0000"/>
            </a:solidFill>
            <a:round/>
            <a:headEnd/>
            <a:tailEnd/>
          </a:ln>
        </p:spPr>
        <p:txBody>
          <a:bodyPr/>
          <a:lstStyle/>
          <a:p>
            <a:endParaRPr lang="th-TH"/>
          </a:p>
        </p:txBody>
      </p:sp>
      <p:sp>
        <p:nvSpPr>
          <p:cNvPr id="439300" name="Rectangle 4"/>
          <p:cNvSpPr>
            <a:spLocks noChangeArrowheads="1"/>
          </p:cNvSpPr>
          <p:nvPr/>
        </p:nvSpPr>
        <p:spPr bwMode="auto">
          <a:xfrm>
            <a:off x="4924425" y="1447800"/>
            <a:ext cx="3937000" cy="1065213"/>
          </a:xfrm>
          <a:prstGeom prst="rect">
            <a:avLst/>
          </a:prstGeom>
          <a:solidFill>
            <a:srgbClr val="FFFF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00"/>
            </a:extrusionClr>
          </a:sp3d>
        </p:spPr>
        <p:txBody>
          <a:bodyPr wrap="none" lIns="81204" tIns="39889" rIns="81204" bIns="39889" anchor="ctr">
            <a:flatTx/>
          </a:bodyPr>
          <a:lstStyle/>
          <a:p>
            <a:pPr algn="ctr" defTabSz="820738" eaLnBrk="0" hangingPunct="0">
              <a:lnSpc>
                <a:spcPct val="90000"/>
              </a:lnSpc>
              <a:buFontTx/>
              <a:buChar char=" "/>
            </a:pPr>
            <a:r>
              <a:rPr lang="en-US" sz="2000">
                <a:solidFill>
                  <a:srgbClr val="FFFFFF"/>
                </a:solidFill>
                <a:latin typeface="Tahoma" pitchFamily="34" charset="0"/>
              </a:rPr>
              <a:t>The buyer routinely reorders</a:t>
            </a:r>
          </a:p>
          <a:p>
            <a:pPr algn="ctr" defTabSz="820738" eaLnBrk="0" hangingPunct="0">
              <a:lnSpc>
                <a:spcPct val="90000"/>
              </a:lnSpc>
              <a:buFontTx/>
              <a:buChar char=" "/>
            </a:pPr>
            <a:r>
              <a:rPr lang="en-US" sz="2000">
                <a:solidFill>
                  <a:srgbClr val="FFFFFF"/>
                </a:solidFill>
                <a:latin typeface="Tahoma" pitchFamily="34" charset="0"/>
              </a:rPr>
              <a:t>something without any</a:t>
            </a:r>
          </a:p>
          <a:p>
            <a:pPr algn="ctr" defTabSz="820738" eaLnBrk="0" hangingPunct="0">
              <a:lnSpc>
                <a:spcPct val="90000"/>
              </a:lnSpc>
              <a:buFontTx/>
              <a:buChar char=" "/>
            </a:pPr>
            <a:r>
              <a:rPr lang="en-US" sz="2000">
                <a:solidFill>
                  <a:srgbClr val="FFFFFF"/>
                </a:solidFill>
                <a:latin typeface="Tahoma" pitchFamily="34" charset="0"/>
              </a:rPr>
              <a:t>modifications.</a:t>
            </a:r>
          </a:p>
        </p:txBody>
      </p:sp>
      <p:sp>
        <p:nvSpPr>
          <p:cNvPr id="439301" name="Rectangle 5"/>
          <p:cNvSpPr>
            <a:spLocks noChangeArrowheads="1"/>
          </p:cNvSpPr>
          <p:nvPr/>
        </p:nvSpPr>
        <p:spPr bwMode="auto">
          <a:xfrm>
            <a:off x="381000" y="1447800"/>
            <a:ext cx="2133600" cy="1065213"/>
          </a:xfrm>
          <a:prstGeom prst="rect">
            <a:avLst/>
          </a:prstGeom>
          <a:solidFill>
            <a:srgbClr val="FFFF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00"/>
            </a:extrusionClr>
          </a:sp3d>
        </p:spPr>
        <p:txBody>
          <a:bodyPr wrap="none" lIns="81204" tIns="39889" rIns="81204" bIns="39889" anchor="ctr">
            <a:flatTx/>
          </a:bodyPr>
          <a:lstStyle/>
          <a:p>
            <a:pPr algn="ctr" defTabSz="820738" eaLnBrk="0" hangingPunct="0">
              <a:lnSpc>
                <a:spcPct val="90000"/>
              </a:lnSpc>
              <a:buFontTx/>
              <a:buChar char=" "/>
            </a:pPr>
            <a:r>
              <a:rPr lang="en-US" sz="2400">
                <a:solidFill>
                  <a:srgbClr val="FFFFFF"/>
                </a:solidFill>
                <a:latin typeface="Tahoma" pitchFamily="34" charset="0"/>
              </a:rPr>
              <a:t>Straight Rebuy</a:t>
            </a:r>
          </a:p>
        </p:txBody>
      </p:sp>
      <p:sp>
        <p:nvSpPr>
          <p:cNvPr id="439302" name="AutoShape 6"/>
          <p:cNvSpPr>
            <a:spLocks noChangeArrowheads="1"/>
          </p:cNvSpPr>
          <p:nvPr/>
        </p:nvSpPr>
        <p:spPr bwMode="auto">
          <a:xfrm>
            <a:off x="2819400" y="1600200"/>
            <a:ext cx="1752600" cy="838200"/>
          </a:xfrm>
          <a:custGeom>
            <a:avLst/>
            <a:gdLst>
              <a:gd name="T0" fmla="*/ 106653014 w 21600"/>
              <a:gd name="T1" fmla="*/ 0 h 21600"/>
              <a:gd name="T2" fmla="*/ 0 w 21600"/>
              <a:gd name="T3" fmla="*/ 16263407 h 21600"/>
              <a:gd name="T4" fmla="*/ 106653014 w 21600"/>
              <a:gd name="T5" fmla="*/ 32526815 h 21600"/>
              <a:gd name="T6" fmla="*/ 142204006 w 21600"/>
              <a:gd name="T7" fmla="*/ 1626340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sp>
        <p:nvSpPr>
          <p:cNvPr id="439303" name="Rectangle 7"/>
          <p:cNvSpPr>
            <a:spLocks noChangeArrowheads="1"/>
          </p:cNvSpPr>
          <p:nvPr/>
        </p:nvSpPr>
        <p:spPr bwMode="auto">
          <a:xfrm>
            <a:off x="381000" y="3201988"/>
            <a:ext cx="2133600" cy="1065212"/>
          </a:xfrm>
          <a:prstGeom prst="rect">
            <a:avLst/>
          </a:prstGeom>
          <a:solidFill>
            <a:srgbClr val="FF99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9900"/>
            </a:extrusionClr>
          </a:sp3d>
        </p:spPr>
        <p:txBody>
          <a:bodyPr wrap="none" lIns="81204" tIns="39889" rIns="81204" bIns="39889" anchor="ctr">
            <a:flatTx/>
          </a:bodyPr>
          <a:lstStyle/>
          <a:p>
            <a:pPr algn="ctr" defTabSz="820738" eaLnBrk="0" hangingPunct="0">
              <a:lnSpc>
                <a:spcPct val="90000"/>
              </a:lnSpc>
              <a:buFontTx/>
              <a:buChar char=" "/>
            </a:pPr>
            <a:r>
              <a:rPr lang="en-US" sz="2400">
                <a:solidFill>
                  <a:srgbClr val="FFFFFF"/>
                </a:solidFill>
                <a:latin typeface="Tahoma" pitchFamily="34" charset="0"/>
              </a:rPr>
              <a:t>Modified Rebuy</a:t>
            </a:r>
          </a:p>
        </p:txBody>
      </p:sp>
      <p:sp>
        <p:nvSpPr>
          <p:cNvPr id="439304" name="Rectangle 8"/>
          <p:cNvSpPr>
            <a:spLocks noChangeArrowheads="1"/>
          </p:cNvSpPr>
          <p:nvPr/>
        </p:nvSpPr>
        <p:spPr bwMode="auto">
          <a:xfrm>
            <a:off x="381000" y="5030788"/>
            <a:ext cx="2133600" cy="1065212"/>
          </a:xfrm>
          <a:prstGeom prst="rect">
            <a:avLst/>
          </a:prstGeom>
          <a:solidFill>
            <a:srgbClr val="FF00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0000"/>
            </a:extrusionClr>
          </a:sp3d>
        </p:spPr>
        <p:txBody>
          <a:bodyPr wrap="none" lIns="81204" tIns="39889" rIns="81204" bIns="39889" anchor="ctr">
            <a:flatTx/>
          </a:bodyPr>
          <a:lstStyle/>
          <a:p>
            <a:pPr algn="ctr" defTabSz="820738" eaLnBrk="0" hangingPunct="0">
              <a:lnSpc>
                <a:spcPct val="90000"/>
              </a:lnSpc>
              <a:buFontTx/>
              <a:buChar char=" "/>
            </a:pPr>
            <a:r>
              <a:rPr lang="en-US" sz="2400">
                <a:solidFill>
                  <a:srgbClr val="FFFFFF"/>
                </a:solidFill>
                <a:latin typeface="Tahoma" pitchFamily="34" charset="0"/>
              </a:rPr>
              <a:t>New Task </a:t>
            </a:r>
          </a:p>
        </p:txBody>
      </p:sp>
      <p:sp>
        <p:nvSpPr>
          <p:cNvPr id="439305" name="AutoShape 9"/>
          <p:cNvSpPr>
            <a:spLocks noChangeArrowheads="1"/>
          </p:cNvSpPr>
          <p:nvPr/>
        </p:nvSpPr>
        <p:spPr bwMode="auto">
          <a:xfrm>
            <a:off x="2819400" y="3276600"/>
            <a:ext cx="1752600" cy="838200"/>
          </a:xfrm>
          <a:custGeom>
            <a:avLst/>
            <a:gdLst>
              <a:gd name="T0" fmla="*/ 106653014 w 21600"/>
              <a:gd name="T1" fmla="*/ 0 h 21600"/>
              <a:gd name="T2" fmla="*/ 0 w 21600"/>
              <a:gd name="T3" fmla="*/ 16263407 h 21600"/>
              <a:gd name="T4" fmla="*/ 106653014 w 21600"/>
              <a:gd name="T5" fmla="*/ 32526815 h 21600"/>
              <a:gd name="T6" fmla="*/ 142204006 w 21600"/>
              <a:gd name="T7" fmla="*/ 1626340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sp>
        <p:nvSpPr>
          <p:cNvPr id="439306" name="AutoShape 10"/>
          <p:cNvSpPr>
            <a:spLocks noChangeArrowheads="1"/>
          </p:cNvSpPr>
          <p:nvPr/>
        </p:nvSpPr>
        <p:spPr bwMode="auto">
          <a:xfrm>
            <a:off x="2819400" y="5105400"/>
            <a:ext cx="1752600" cy="838200"/>
          </a:xfrm>
          <a:custGeom>
            <a:avLst/>
            <a:gdLst>
              <a:gd name="T0" fmla="*/ 106653014 w 21600"/>
              <a:gd name="T1" fmla="*/ 0 h 21600"/>
              <a:gd name="T2" fmla="*/ 0 w 21600"/>
              <a:gd name="T3" fmla="*/ 16263407 h 21600"/>
              <a:gd name="T4" fmla="*/ 106653014 w 21600"/>
              <a:gd name="T5" fmla="*/ 32526815 h 21600"/>
              <a:gd name="T6" fmla="*/ 142204006 w 21600"/>
              <a:gd name="T7" fmla="*/ 1626340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sp>
        <p:nvSpPr>
          <p:cNvPr id="439307" name="Rectangle 11"/>
          <p:cNvSpPr>
            <a:spLocks noChangeArrowheads="1"/>
          </p:cNvSpPr>
          <p:nvPr/>
        </p:nvSpPr>
        <p:spPr bwMode="auto">
          <a:xfrm>
            <a:off x="4953000" y="3125788"/>
            <a:ext cx="3937000" cy="1065212"/>
          </a:xfrm>
          <a:prstGeom prst="rect">
            <a:avLst/>
          </a:prstGeom>
          <a:solidFill>
            <a:srgbClr val="FF99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9900"/>
            </a:extrusionClr>
          </a:sp3d>
        </p:spPr>
        <p:txBody>
          <a:bodyPr wrap="none" lIns="81204" tIns="39889" rIns="81204" bIns="39889" anchor="ctr">
            <a:flatTx/>
          </a:bodyPr>
          <a:lstStyle/>
          <a:p>
            <a:pPr algn="ctr" defTabSz="820738" eaLnBrk="0" hangingPunct="0">
              <a:lnSpc>
                <a:spcPct val="90000"/>
              </a:lnSpc>
              <a:buFontTx/>
              <a:buChar char=" "/>
            </a:pPr>
            <a:r>
              <a:rPr lang="en-US" sz="2000">
                <a:solidFill>
                  <a:srgbClr val="FFFFFF"/>
                </a:solidFill>
                <a:latin typeface="Tahoma" pitchFamily="34" charset="0"/>
              </a:rPr>
              <a:t>The buyer wants to modify</a:t>
            </a:r>
          </a:p>
          <a:p>
            <a:pPr algn="ctr" defTabSz="820738" eaLnBrk="0" hangingPunct="0">
              <a:lnSpc>
                <a:spcPct val="90000"/>
              </a:lnSpc>
              <a:buFontTx/>
              <a:buChar char=" "/>
            </a:pPr>
            <a:r>
              <a:rPr lang="en-US" sz="2000">
                <a:solidFill>
                  <a:srgbClr val="FFFFFF"/>
                </a:solidFill>
                <a:latin typeface="Tahoma" pitchFamily="34" charset="0"/>
              </a:rPr>
              <a:t>product specifications,</a:t>
            </a:r>
          </a:p>
          <a:p>
            <a:pPr algn="ctr" defTabSz="820738" eaLnBrk="0" hangingPunct="0">
              <a:lnSpc>
                <a:spcPct val="90000"/>
              </a:lnSpc>
              <a:buFontTx/>
              <a:buChar char=" "/>
            </a:pPr>
            <a:r>
              <a:rPr lang="en-US" sz="2000">
                <a:solidFill>
                  <a:srgbClr val="FFFFFF"/>
                </a:solidFill>
                <a:latin typeface="Tahoma" pitchFamily="34" charset="0"/>
              </a:rPr>
              <a:t>prices, terms, or suppliers.</a:t>
            </a:r>
          </a:p>
        </p:txBody>
      </p:sp>
      <p:sp>
        <p:nvSpPr>
          <p:cNvPr id="439308" name="Rectangle 12"/>
          <p:cNvSpPr>
            <a:spLocks noChangeArrowheads="1"/>
          </p:cNvSpPr>
          <p:nvPr/>
        </p:nvSpPr>
        <p:spPr bwMode="auto">
          <a:xfrm>
            <a:off x="4953000" y="4953000"/>
            <a:ext cx="3937000" cy="1065213"/>
          </a:xfrm>
          <a:prstGeom prst="rect">
            <a:avLst/>
          </a:prstGeom>
          <a:solidFill>
            <a:srgbClr val="FF00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0000"/>
            </a:extrusionClr>
          </a:sp3d>
        </p:spPr>
        <p:txBody>
          <a:bodyPr wrap="none" lIns="81204" tIns="39889" rIns="81204" bIns="39889" anchor="ctr">
            <a:flatTx/>
          </a:bodyPr>
          <a:lstStyle/>
          <a:p>
            <a:pPr algn="ctr" defTabSz="820738" eaLnBrk="0" hangingPunct="0">
              <a:lnSpc>
                <a:spcPct val="90000"/>
              </a:lnSpc>
              <a:buFontTx/>
              <a:buChar char=" "/>
            </a:pPr>
            <a:r>
              <a:rPr lang="en-US" sz="2000">
                <a:solidFill>
                  <a:srgbClr val="FFFFFF"/>
                </a:solidFill>
                <a:latin typeface="Tahoma" pitchFamily="34" charset="0"/>
              </a:rPr>
              <a:t>The buyer purchases a</a:t>
            </a:r>
          </a:p>
          <a:p>
            <a:pPr algn="ctr" defTabSz="820738" eaLnBrk="0" hangingPunct="0">
              <a:lnSpc>
                <a:spcPct val="90000"/>
              </a:lnSpc>
              <a:buFontTx/>
              <a:buChar char=" "/>
            </a:pPr>
            <a:r>
              <a:rPr lang="en-US" sz="2000">
                <a:solidFill>
                  <a:srgbClr val="FFFFFF"/>
                </a:solidFill>
                <a:latin typeface="Tahoma" pitchFamily="34" charset="0"/>
              </a:rPr>
              <a:t>product or service for the</a:t>
            </a:r>
          </a:p>
          <a:p>
            <a:pPr algn="ctr" defTabSz="820738" eaLnBrk="0" hangingPunct="0">
              <a:lnSpc>
                <a:spcPct val="90000"/>
              </a:lnSpc>
              <a:buFontTx/>
              <a:buChar char=" "/>
            </a:pPr>
            <a:r>
              <a:rPr lang="en-US" sz="2000">
                <a:solidFill>
                  <a:srgbClr val="FFFFFF"/>
                </a:solidFill>
                <a:latin typeface="Tahoma" pitchFamily="34" charset="0"/>
              </a:rPr>
              <a:t>first time.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39301"/>
                                        </p:tgtEl>
                                        <p:attrNameLst>
                                          <p:attrName>style.visibility</p:attrName>
                                        </p:attrNameLst>
                                      </p:cBhvr>
                                      <p:to>
                                        <p:strVal val="visible"/>
                                      </p:to>
                                    </p:set>
                                    <p:anim calcmode="lin" valueType="num">
                                      <p:cBhvr additive="base">
                                        <p:cTn id="7" dur="500" fill="hold"/>
                                        <p:tgtEl>
                                          <p:spTgt spid="439301"/>
                                        </p:tgtEl>
                                        <p:attrNameLst>
                                          <p:attrName>ppt_x</p:attrName>
                                        </p:attrNameLst>
                                      </p:cBhvr>
                                      <p:tavLst>
                                        <p:tav tm="0">
                                          <p:val>
                                            <p:strVal val="0-#ppt_w/2"/>
                                          </p:val>
                                        </p:tav>
                                        <p:tav tm="100000">
                                          <p:val>
                                            <p:strVal val="#ppt_x"/>
                                          </p:val>
                                        </p:tav>
                                      </p:tavLst>
                                    </p:anim>
                                    <p:anim calcmode="lin" valueType="num">
                                      <p:cBhvr additive="base">
                                        <p:cTn id="8" dur="500" fill="hold"/>
                                        <p:tgtEl>
                                          <p:spTgt spid="43930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9302"/>
                                        </p:tgtEl>
                                        <p:attrNameLst>
                                          <p:attrName>style.visibility</p:attrName>
                                        </p:attrNameLst>
                                      </p:cBhvr>
                                      <p:to>
                                        <p:strVal val="visible"/>
                                      </p:to>
                                    </p:set>
                                    <p:anim calcmode="lin" valueType="num">
                                      <p:cBhvr additive="base">
                                        <p:cTn id="13" dur="500" fill="hold"/>
                                        <p:tgtEl>
                                          <p:spTgt spid="439302"/>
                                        </p:tgtEl>
                                        <p:attrNameLst>
                                          <p:attrName>ppt_x</p:attrName>
                                        </p:attrNameLst>
                                      </p:cBhvr>
                                      <p:tavLst>
                                        <p:tav tm="0">
                                          <p:val>
                                            <p:strVal val="0-#ppt_w/2"/>
                                          </p:val>
                                        </p:tav>
                                        <p:tav tm="100000">
                                          <p:val>
                                            <p:strVal val="#ppt_x"/>
                                          </p:val>
                                        </p:tav>
                                      </p:tavLst>
                                    </p:anim>
                                    <p:anim calcmode="lin" valueType="num">
                                      <p:cBhvr additive="base">
                                        <p:cTn id="14" dur="500" fill="hold"/>
                                        <p:tgtEl>
                                          <p:spTgt spid="439302"/>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439300"/>
                                        </p:tgtEl>
                                        <p:attrNameLst>
                                          <p:attrName>style.visibility</p:attrName>
                                        </p:attrNameLst>
                                      </p:cBhvr>
                                      <p:to>
                                        <p:strVal val="visible"/>
                                      </p:to>
                                    </p:set>
                                    <p:anim calcmode="lin" valueType="num">
                                      <p:cBhvr additive="base">
                                        <p:cTn id="18" dur="500" fill="hold"/>
                                        <p:tgtEl>
                                          <p:spTgt spid="439300"/>
                                        </p:tgtEl>
                                        <p:attrNameLst>
                                          <p:attrName>ppt_x</p:attrName>
                                        </p:attrNameLst>
                                      </p:cBhvr>
                                      <p:tavLst>
                                        <p:tav tm="0">
                                          <p:val>
                                            <p:strVal val="0-#ppt_w/2"/>
                                          </p:val>
                                        </p:tav>
                                        <p:tav tm="100000">
                                          <p:val>
                                            <p:strVal val="#ppt_x"/>
                                          </p:val>
                                        </p:tav>
                                      </p:tavLst>
                                    </p:anim>
                                    <p:anim calcmode="lin" valueType="num">
                                      <p:cBhvr additive="base">
                                        <p:cTn id="19" dur="500" fill="hold"/>
                                        <p:tgtEl>
                                          <p:spTgt spid="439300"/>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439303"/>
                                        </p:tgtEl>
                                        <p:attrNameLst>
                                          <p:attrName>style.visibility</p:attrName>
                                        </p:attrNameLst>
                                      </p:cBhvr>
                                      <p:to>
                                        <p:strVal val="visible"/>
                                      </p:to>
                                    </p:set>
                                    <p:anim calcmode="lin" valueType="num">
                                      <p:cBhvr additive="base">
                                        <p:cTn id="23" dur="500" fill="hold"/>
                                        <p:tgtEl>
                                          <p:spTgt spid="439303"/>
                                        </p:tgtEl>
                                        <p:attrNameLst>
                                          <p:attrName>ppt_x</p:attrName>
                                        </p:attrNameLst>
                                      </p:cBhvr>
                                      <p:tavLst>
                                        <p:tav tm="0">
                                          <p:val>
                                            <p:strVal val="0-#ppt_w/2"/>
                                          </p:val>
                                        </p:tav>
                                        <p:tav tm="100000">
                                          <p:val>
                                            <p:strVal val="#ppt_x"/>
                                          </p:val>
                                        </p:tav>
                                      </p:tavLst>
                                    </p:anim>
                                    <p:anim calcmode="lin" valueType="num">
                                      <p:cBhvr additive="base">
                                        <p:cTn id="24" dur="500" fill="hold"/>
                                        <p:tgtEl>
                                          <p:spTgt spid="43930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439305"/>
                                        </p:tgtEl>
                                        <p:attrNameLst>
                                          <p:attrName>style.visibility</p:attrName>
                                        </p:attrNameLst>
                                      </p:cBhvr>
                                      <p:to>
                                        <p:strVal val="visible"/>
                                      </p:to>
                                    </p:set>
                                    <p:anim calcmode="lin" valueType="num">
                                      <p:cBhvr additive="base">
                                        <p:cTn id="29" dur="500" fill="hold"/>
                                        <p:tgtEl>
                                          <p:spTgt spid="439305"/>
                                        </p:tgtEl>
                                        <p:attrNameLst>
                                          <p:attrName>ppt_x</p:attrName>
                                        </p:attrNameLst>
                                      </p:cBhvr>
                                      <p:tavLst>
                                        <p:tav tm="0">
                                          <p:val>
                                            <p:strVal val="0-#ppt_w/2"/>
                                          </p:val>
                                        </p:tav>
                                        <p:tav tm="100000">
                                          <p:val>
                                            <p:strVal val="#ppt_x"/>
                                          </p:val>
                                        </p:tav>
                                      </p:tavLst>
                                    </p:anim>
                                    <p:anim calcmode="lin" valueType="num">
                                      <p:cBhvr additive="base">
                                        <p:cTn id="30" dur="500" fill="hold"/>
                                        <p:tgtEl>
                                          <p:spTgt spid="439305"/>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ntr" presetSubtype="8" fill="hold" grpId="0" nodeType="afterEffect">
                                  <p:stCondLst>
                                    <p:cond delay="0"/>
                                  </p:stCondLst>
                                  <p:childTnLst>
                                    <p:set>
                                      <p:cBhvr>
                                        <p:cTn id="33" dur="1" fill="hold">
                                          <p:stCondLst>
                                            <p:cond delay="0"/>
                                          </p:stCondLst>
                                        </p:cTn>
                                        <p:tgtEl>
                                          <p:spTgt spid="439307"/>
                                        </p:tgtEl>
                                        <p:attrNameLst>
                                          <p:attrName>style.visibility</p:attrName>
                                        </p:attrNameLst>
                                      </p:cBhvr>
                                      <p:to>
                                        <p:strVal val="visible"/>
                                      </p:to>
                                    </p:set>
                                    <p:anim calcmode="lin" valueType="num">
                                      <p:cBhvr additive="base">
                                        <p:cTn id="34" dur="500" fill="hold"/>
                                        <p:tgtEl>
                                          <p:spTgt spid="439307"/>
                                        </p:tgtEl>
                                        <p:attrNameLst>
                                          <p:attrName>ppt_x</p:attrName>
                                        </p:attrNameLst>
                                      </p:cBhvr>
                                      <p:tavLst>
                                        <p:tav tm="0">
                                          <p:val>
                                            <p:strVal val="0-#ppt_w/2"/>
                                          </p:val>
                                        </p:tav>
                                        <p:tav tm="100000">
                                          <p:val>
                                            <p:strVal val="#ppt_x"/>
                                          </p:val>
                                        </p:tav>
                                      </p:tavLst>
                                    </p:anim>
                                    <p:anim calcmode="lin" valueType="num">
                                      <p:cBhvr additive="base">
                                        <p:cTn id="35" dur="500" fill="hold"/>
                                        <p:tgtEl>
                                          <p:spTgt spid="439307"/>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8" fill="hold" grpId="0" nodeType="afterEffect">
                                  <p:stCondLst>
                                    <p:cond delay="0"/>
                                  </p:stCondLst>
                                  <p:childTnLst>
                                    <p:set>
                                      <p:cBhvr>
                                        <p:cTn id="38" dur="1" fill="hold">
                                          <p:stCondLst>
                                            <p:cond delay="0"/>
                                          </p:stCondLst>
                                        </p:cTn>
                                        <p:tgtEl>
                                          <p:spTgt spid="439304"/>
                                        </p:tgtEl>
                                        <p:attrNameLst>
                                          <p:attrName>style.visibility</p:attrName>
                                        </p:attrNameLst>
                                      </p:cBhvr>
                                      <p:to>
                                        <p:strVal val="visible"/>
                                      </p:to>
                                    </p:set>
                                    <p:anim calcmode="lin" valueType="num">
                                      <p:cBhvr additive="base">
                                        <p:cTn id="39" dur="500" fill="hold"/>
                                        <p:tgtEl>
                                          <p:spTgt spid="439304"/>
                                        </p:tgtEl>
                                        <p:attrNameLst>
                                          <p:attrName>ppt_x</p:attrName>
                                        </p:attrNameLst>
                                      </p:cBhvr>
                                      <p:tavLst>
                                        <p:tav tm="0">
                                          <p:val>
                                            <p:strVal val="0-#ppt_w/2"/>
                                          </p:val>
                                        </p:tav>
                                        <p:tav tm="100000">
                                          <p:val>
                                            <p:strVal val="#ppt_x"/>
                                          </p:val>
                                        </p:tav>
                                      </p:tavLst>
                                    </p:anim>
                                    <p:anim calcmode="lin" valueType="num">
                                      <p:cBhvr additive="base">
                                        <p:cTn id="40" dur="500" fill="hold"/>
                                        <p:tgtEl>
                                          <p:spTgt spid="439304"/>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439306"/>
                                        </p:tgtEl>
                                        <p:attrNameLst>
                                          <p:attrName>style.visibility</p:attrName>
                                        </p:attrNameLst>
                                      </p:cBhvr>
                                      <p:to>
                                        <p:strVal val="visible"/>
                                      </p:to>
                                    </p:set>
                                    <p:anim calcmode="lin" valueType="num">
                                      <p:cBhvr additive="base">
                                        <p:cTn id="45" dur="500" fill="hold"/>
                                        <p:tgtEl>
                                          <p:spTgt spid="439306"/>
                                        </p:tgtEl>
                                        <p:attrNameLst>
                                          <p:attrName>ppt_x</p:attrName>
                                        </p:attrNameLst>
                                      </p:cBhvr>
                                      <p:tavLst>
                                        <p:tav tm="0">
                                          <p:val>
                                            <p:strVal val="0-#ppt_w/2"/>
                                          </p:val>
                                        </p:tav>
                                        <p:tav tm="100000">
                                          <p:val>
                                            <p:strVal val="#ppt_x"/>
                                          </p:val>
                                        </p:tav>
                                      </p:tavLst>
                                    </p:anim>
                                    <p:anim calcmode="lin" valueType="num">
                                      <p:cBhvr additive="base">
                                        <p:cTn id="46" dur="500" fill="hold"/>
                                        <p:tgtEl>
                                          <p:spTgt spid="439306"/>
                                        </p:tgtEl>
                                        <p:attrNameLst>
                                          <p:attrName>ppt_y</p:attrName>
                                        </p:attrNameLst>
                                      </p:cBhvr>
                                      <p:tavLst>
                                        <p:tav tm="0">
                                          <p:val>
                                            <p:strVal val="#ppt_y"/>
                                          </p:val>
                                        </p:tav>
                                        <p:tav tm="100000">
                                          <p:val>
                                            <p:strVal val="#ppt_y"/>
                                          </p:val>
                                        </p:tav>
                                      </p:tavLst>
                                    </p:anim>
                                  </p:childTnLst>
                                </p:cTn>
                              </p:par>
                            </p:childTnLst>
                          </p:cTn>
                        </p:par>
                        <p:par>
                          <p:cTn id="47" fill="hold">
                            <p:stCondLst>
                              <p:cond delay="500"/>
                            </p:stCondLst>
                            <p:childTnLst>
                              <p:par>
                                <p:cTn id="48" presetID="2" presetClass="entr" presetSubtype="8" fill="hold" grpId="0" nodeType="afterEffect">
                                  <p:stCondLst>
                                    <p:cond delay="0"/>
                                  </p:stCondLst>
                                  <p:childTnLst>
                                    <p:set>
                                      <p:cBhvr>
                                        <p:cTn id="49" dur="1" fill="hold">
                                          <p:stCondLst>
                                            <p:cond delay="0"/>
                                          </p:stCondLst>
                                        </p:cTn>
                                        <p:tgtEl>
                                          <p:spTgt spid="439308"/>
                                        </p:tgtEl>
                                        <p:attrNameLst>
                                          <p:attrName>style.visibility</p:attrName>
                                        </p:attrNameLst>
                                      </p:cBhvr>
                                      <p:to>
                                        <p:strVal val="visible"/>
                                      </p:to>
                                    </p:set>
                                    <p:anim calcmode="lin" valueType="num">
                                      <p:cBhvr additive="base">
                                        <p:cTn id="50" dur="500" fill="hold"/>
                                        <p:tgtEl>
                                          <p:spTgt spid="439308"/>
                                        </p:tgtEl>
                                        <p:attrNameLst>
                                          <p:attrName>ppt_x</p:attrName>
                                        </p:attrNameLst>
                                      </p:cBhvr>
                                      <p:tavLst>
                                        <p:tav tm="0">
                                          <p:val>
                                            <p:strVal val="0-#ppt_w/2"/>
                                          </p:val>
                                        </p:tav>
                                        <p:tav tm="100000">
                                          <p:val>
                                            <p:strVal val="#ppt_x"/>
                                          </p:val>
                                        </p:tav>
                                      </p:tavLst>
                                    </p:anim>
                                    <p:anim calcmode="lin" valueType="num">
                                      <p:cBhvr additive="base">
                                        <p:cTn id="51" dur="500" fill="hold"/>
                                        <p:tgtEl>
                                          <p:spTgt spid="4393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300" grpId="0" animBg="1" autoUpdateAnimBg="0"/>
      <p:bldP spid="439301" grpId="0" animBg="1" autoUpdateAnimBg="0"/>
      <p:bldP spid="439302" grpId="0" animBg="1"/>
      <p:bldP spid="439303" grpId="0" animBg="1" autoUpdateAnimBg="0"/>
      <p:bldP spid="439304" grpId="0" animBg="1" autoUpdateAnimBg="0"/>
      <p:bldP spid="439305" grpId="0" animBg="1"/>
      <p:bldP spid="439306" grpId="0" animBg="1"/>
      <p:bldP spid="439307" grpId="0" animBg="1" autoUpdateAnimBg="0"/>
      <p:bldP spid="439308"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Slide Number Placeholder 4"/>
          <p:cNvSpPr>
            <a:spLocks noGrp="1"/>
          </p:cNvSpPr>
          <p:nvPr>
            <p:ph type="sldNum" sz="quarter" idx="10"/>
          </p:nvPr>
        </p:nvSpPr>
        <p:spPr>
          <a:noFill/>
        </p:spPr>
        <p:txBody>
          <a:bodyPr/>
          <a:lstStyle/>
          <a:p>
            <a:r>
              <a:rPr lang="en-US" smtClean="0"/>
              <a:t>5-</a:t>
            </a:r>
            <a:fld id="{EFBE2FC9-2075-4AFD-8080-B4C835D55A0D}" type="slidenum">
              <a:rPr lang="en-US" smtClean="0"/>
              <a:pPr/>
              <a:t>11</a:t>
            </a:fld>
            <a:endParaRPr lang="en-US" smtClean="0"/>
          </a:p>
        </p:txBody>
      </p:sp>
      <p:sp>
        <p:nvSpPr>
          <p:cNvPr id="55299" name="Rectangle 2"/>
          <p:cNvSpPr>
            <a:spLocks noGrp="1" noChangeArrowheads="1"/>
          </p:cNvSpPr>
          <p:nvPr>
            <p:ph type="title"/>
          </p:nvPr>
        </p:nvSpPr>
        <p:spPr>
          <a:xfrm>
            <a:off x="304800" y="174625"/>
            <a:ext cx="8177213" cy="1389063"/>
          </a:xfrm>
        </p:spPr>
        <p:txBody>
          <a:bodyPr>
            <a:normAutofit fontScale="90000"/>
          </a:bodyPr>
          <a:lstStyle/>
          <a:p>
            <a:pPr eaLnBrk="1" hangingPunct="1"/>
            <a:r>
              <a:rPr lang="en-US" smtClean="0"/>
              <a:t>Participants in the Business Buying Process</a:t>
            </a:r>
          </a:p>
        </p:txBody>
      </p:sp>
      <p:sp>
        <p:nvSpPr>
          <p:cNvPr id="440323" name="Rectangle 3"/>
          <p:cNvSpPr>
            <a:spLocks noGrp="1" noChangeArrowheads="1"/>
          </p:cNvSpPr>
          <p:nvPr>
            <p:ph type="body" sz="half" idx="1"/>
          </p:nvPr>
        </p:nvSpPr>
        <p:spPr>
          <a:xfrm>
            <a:off x="381000" y="1905000"/>
            <a:ext cx="4276725" cy="3886200"/>
          </a:xfrm>
        </p:spPr>
        <p:txBody>
          <a:bodyPr/>
          <a:lstStyle/>
          <a:p>
            <a:pPr eaLnBrk="1" hangingPunct="1"/>
            <a:r>
              <a:rPr lang="en-US" smtClean="0"/>
              <a:t>Decision-making unit of a buying organization is called its </a:t>
            </a:r>
            <a:r>
              <a:rPr lang="en-US" i="1" smtClean="0"/>
              <a:t>buying center</a:t>
            </a:r>
            <a:r>
              <a:rPr lang="en-US" smtClean="0"/>
              <a:t>.</a:t>
            </a:r>
          </a:p>
          <a:p>
            <a:pPr eaLnBrk="1" hangingPunct="1"/>
            <a:r>
              <a:rPr lang="en-US" smtClean="0"/>
              <a:t>Not a fixed and formally identified unit.</a:t>
            </a:r>
          </a:p>
          <a:p>
            <a:pPr eaLnBrk="1" hangingPunct="1"/>
            <a:r>
              <a:rPr lang="en-US" smtClean="0"/>
              <a:t>Membership will vary for different products and buying situations.</a:t>
            </a:r>
          </a:p>
        </p:txBody>
      </p:sp>
      <p:sp>
        <p:nvSpPr>
          <p:cNvPr id="440324" name="Rectangle 4"/>
          <p:cNvSpPr>
            <a:spLocks noGrp="1" noChangeArrowheads="1"/>
          </p:cNvSpPr>
          <p:nvPr>
            <p:ph type="body" sz="half" idx="2"/>
          </p:nvPr>
        </p:nvSpPr>
        <p:spPr>
          <a:xfrm>
            <a:off x="5105400" y="1981200"/>
            <a:ext cx="3733800" cy="4205288"/>
          </a:xfrm>
        </p:spPr>
        <p:txBody>
          <a:bodyPr/>
          <a:lstStyle/>
          <a:p>
            <a:pPr eaLnBrk="1" hangingPunct="1">
              <a:lnSpc>
                <a:spcPct val="90000"/>
              </a:lnSpc>
            </a:pPr>
            <a:r>
              <a:rPr lang="en-US" smtClean="0"/>
              <a:t>Buying Center Members:</a:t>
            </a:r>
          </a:p>
          <a:p>
            <a:pPr lvl="1" eaLnBrk="1" hangingPunct="1">
              <a:lnSpc>
                <a:spcPct val="90000"/>
              </a:lnSpc>
            </a:pPr>
            <a:r>
              <a:rPr lang="en-US" sz="3600" b="1" smtClean="0">
                <a:solidFill>
                  <a:srgbClr val="FF3300"/>
                </a:solidFill>
              </a:rPr>
              <a:t>Users</a:t>
            </a:r>
          </a:p>
          <a:p>
            <a:pPr lvl="1" eaLnBrk="1" hangingPunct="1">
              <a:lnSpc>
                <a:spcPct val="90000"/>
              </a:lnSpc>
            </a:pPr>
            <a:r>
              <a:rPr lang="en-US" sz="3600" b="1" smtClean="0">
                <a:solidFill>
                  <a:srgbClr val="FF3300"/>
                </a:solidFill>
              </a:rPr>
              <a:t>Deciders</a:t>
            </a:r>
          </a:p>
          <a:p>
            <a:pPr lvl="1" eaLnBrk="1" hangingPunct="1">
              <a:lnSpc>
                <a:spcPct val="90000"/>
              </a:lnSpc>
            </a:pPr>
            <a:r>
              <a:rPr lang="en-US" sz="3600" b="1" smtClean="0">
                <a:solidFill>
                  <a:srgbClr val="FF3300"/>
                </a:solidFill>
              </a:rPr>
              <a:t>Influencers</a:t>
            </a:r>
          </a:p>
          <a:p>
            <a:pPr lvl="1" eaLnBrk="1" hangingPunct="1">
              <a:lnSpc>
                <a:spcPct val="90000"/>
              </a:lnSpc>
            </a:pPr>
            <a:r>
              <a:rPr lang="en-US" sz="3600" b="1" smtClean="0">
                <a:solidFill>
                  <a:srgbClr val="FF3300"/>
                </a:solidFill>
              </a:rPr>
              <a:t>Buyers</a:t>
            </a:r>
          </a:p>
          <a:p>
            <a:pPr lvl="1" eaLnBrk="1" hangingPunct="1">
              <a:lnSpc>
                <a:spcPct val="90000"/>
              </a:lnSpc>
            </a:pPr>
            <a:r>
              <a:rPr lang="en-US" sz="3600" b="1" smtClean="0">
                <a:solidFill>
                  <a:srgbClr val="FF3300"/>
                </a:solidFill>
              </a:rPr>
              <a:t>Gatekeepers</a:t>
            </a:r>
          </a:p>
        </p:txBody>
      </p:sp>
      <p:sp>
        <p:nvSpPr>
          <p:cNvPr id="55302" name="Line 5"/>
          <p:cNvSpPr>
            <a:spLocks noChangeShapeType="1"/>
          </p:cNvSpPr>
          <p:nvPr/>
        </p:nvSpPr>
        <p:spPr bwMode="auto">
          <a:xfrm flipH="1">
            <a:off x="129540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40323">
                                            <p:txEl>
                                              <p:pRg st="0" end="0"/>
                                            </p:txEl>
                                          </p:spTgt>
                                        </p:tgtEl>
                                        <p:attrNameLst>
                                          <p:attrName>style.visibility</p:attrName>
                                        </p:attrNameLst>
                                      </p:cBhvr>
                                      <p:to>
                                        <p:strVal val="visible"/>
                                      </p:to>
                                    </p:set>
                                    <p:animEffect transition="in" filter="slide(fromBottom)">
                                      <p:cBhvr>
                                        <p:cTn id="7" dur="500"/>
                                        <p:tgtEl>
                                          <p:spTgt spid="440323">
                                            <p:txEl>
                                              <p:pRg st="0" end="0"/>
                                            </p:txEl>
                                          </p:spTgt>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440323">
                                            <p:txEl>
                                              <p:pRg st="1" end="1"/>
                                            </p:txEl>
                                          </p:spTgt>
                                        </p:tgtEl>
                                        <p:attrNameLst>
                                          <p:attrName>style.visibility</p:attrName>
                                        </p:attrNameLst>
                                      </p:cBhvr>
                                      <p:to>
                                        <p:strVal val="visible"/>
                                      </p:to>
                                    </p:set>
                                    <p:animEffect transition="in" filter="slide(fromBottom)">
                                      <p:cBhvr>
                                        <p:cTn id="11" dur="500"/>
                                        <p:tgtEl>
                                          <p:spTgt spid="440323">
                                            <p:txEl>
                                              <p:pRg st="1" end="1"/>
                                            </p:txEl>
                                          </p:spTgt>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40323">
                                            <p:txEl>
                                              <p:pRg st="2" end="2"/>
                                            </p:txEl>
                                          </p:spTgt>
                                        </p:tgtEl>
                                        <p:attrNameLst>
                                          <p:attrName>style.visibility</p:attrName>
                                        </p:attrNameLst>
                                      </p:cBhvr>
                                      <p:to>
                                        <p:strVal val="visible"/>
                                      </p:to>
                                    </p:set>
                                    <p:animEffect transition="in" filter="slide(fromBottom)">
                                      <p:cBhvr>
                                        <p:cTn id="15" dur="500"/>
                                        <p:tgtEl>
                                          <p:spTgt spid="440323">
                                            <p:txEl>
                                              <p:pRg st="2" end="2"/>
                                            </p:txEl>
                                          </p:spTgt>
                                        </p:tgtEl>
                                      </p:cBhvr>
                                    </p:animEffect>
                                  </p:childTnLst>
                                </p:cTn>
                              </p:par>
                            </p:childTnLst>
                          </p:cTn>
                        </p:par>
                        <p:par>
                          <p:cTn id="16" fill="hold">
                            <p:stCondLst>
                              <p:cond delay="1500"/>
                            </p:stCondLst>
                            <p:childTnLst>
                              <p:par>
                                <p:cTn id="17" presetID="12" presetClass="entr" presetSubtype="4" fill="hold" grpId="0" nodeType="afterEffect">
                                  <p:stCondLst>
                                    <p:cond delay="2000"/>
                                  </p:stCondLst>
                                  <p:childTnLst>
                                    <p:set>
                                      <p:cBhvr>
                                        <p:cTn id="18" dur="1" fill="hold">
                                          <p:stCondLst>
                                            <p:cond delay="0"/>
                                          </p:stCondLst>
                                        </p:cTn>
                                        <p:tgtEl>
                                          <p:spTgt spid="440324">
                                            <p:txEl>
                                              <p:pRg st="0" end="0"/>
                                            </p:txEl>
                                          </p:spTgt>
                                        </p:tgtEl>
                                        <p:attrNameLst>
                                          <p:attrName>style.visibility</p:attrName>
                                        </p:attrNameLst>
                                      </p:cBhvr>
                                      <p:to>
                                        <p:strVal val="visible"/>
                                      </p:to>
                                    </p:set>
                                    <p:animEffect transition="in" filter="slide(fromBottom)">
                                      <p:cBhvr>
                                        <p:cTn id="19" dur="500"/>
                                        <p:tgtEl>
                                          <p:spTgt spid="440324">
                                            <p:txEl>
                                              <p:pRg st="0" end="0"/>
                                            </p:txEl>
                                          </p:spTgt>
                                        </p:tgtEl>
                                      </p:cBhvr>
                                    </p:animEffect>
                                  </p:childTnLst>
                                </p:cTn>
                              </p:par>
                              <p:par>
                                <p:cTn id="20" presetID="12" presetClass="entr" presetSubtype="4" fill="hold" grpId="0" nodeType="withEffect">
                                  <p:stCondLst>
                                    <p:cond delay="2000"/>
                                  </p:stCondLst>
                                  <p:childTnLst>
                                    <p:set>
                                      <p:cBhvr>
                                        <p:cTn id="21" dur="1" fill="hold">
                                          <p:stCondLst>
                                            <p:cond delay="0"/>
                                          </p:stCondLst>
                                        </p:cTn>
                                        <p:tgtEl>
                                          <p:spTgt spid="440324">
                                            <p:txEl>
                                              <p:pRg st="1" end="1"/>
                                            </p:txEl>
                                          </p:spTgt>
                                        </p:tgtEl>
                                        <p:attrNameLst>
                                          <p:attrName>style.visibility</p:attrName>
                                        </p:attrNameLst>
                                      </p:cBhvr>
                                      <p:to>
                                        <p:strVal val="visible"/>
                                      </p:to>
                                    </p:set>
                                    <p:animEffect transition="in" filter="slide(fromBottom)">
                                      <p:cBhvr>
                                        <p:cTn id="22" dur="500"/>
                                        <p:tgtEl>
                                          <p:spTgt spid="440324">
                                            <p:txEl>
                                              <p:pRg st="1" end="1"/>
                                            </p:txEl>
                                          </p:spTgt>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440324">
                                            <p:txEl>
                                              <p:pRg st="2" end="2"/>
                                            </p:txEl>
                                          </p:spTgt>
                                        </p:tgtEl>
                                        <p:attrNameLst>
                                          <p:attrName>style.visibility</p:attrName>
                                        </p:attrNameLst>
                                      </p:cBhvr>
                                      <p:to>
                                        <p:strVal val="visible"/>
                                      </p:to>
                                    </p:set>
                                    <p:animEffect transition="in" filter="slide(fromBottom)">
                                      <p:cBhvr>
                                        <p:cTn id="25" dur="500"/>
                                        <p:tgtEl>
                                          <p:spTgt spid="440324">
                                            <p:txEl>
                                              <p:pRg st="2" end="2"/>
                                            </p:txEl>
                                          </p:spTgt>
                                        </p:tgtEl>
                                      </p:cBhvr>
                                    </p:animEffect>
                                  </p:childTnLst>
                                </p:cTn>
                              </p:par>
                              <p:par>
                                <p:cTn id="26" presetID="12" presetClass="entr" presetSubtype="4" fill="hold" grpId="0" nodeType="withEffect">
                                  <p:stCondLst>
                                    <p:cond delay="2000"/>
                                  </p:stCondLst>
                                  <p:childTnLst>
                                    <p:set>
                                      <p:cBhvr>
                                        <p:cTn id="27" dur="1" fill="hold">
                                          <p:stCondLst>
                                            <p:cond delay="0"/>
                                          </p:stCondLst>
                                        </p:cTn>
                                        <p:tgtEl>
                                          <p:spTgt spid="440324">
                                            <p:txEl>
                                              <p:pRg st="3" end="3"/>
                                            </p:txEl>
                                          </p:spTgt>
                                        </p:tgtEl>
                                        <p:attrNameLst>
                                          <p:attrName>style.visibility</p:attrName>
                                        </p:attrNameLst>
                                      </p:cBhvr>
                                      <p:to>
                                        <p:strVal val="visible"/>
                                      </p:to>
                                    </p:set>
                                    <p:animEffect transition="in" filter="slide(fromBottom)">
                                      <p:cBhvr>
                                        <p:cTn id="28" dur="500"/>
                                        <p:tgtEl>
                                          <p:spTgt spid="440324">
                                            <p:txEl>
                                              <p:pRg st="3" end="3"/>
                                            </p:txEl>
                                          </p:spTgt>
                                        </p:tgtEl>
                                      </p:cBhvr>
                                    </p:animEffect>
                                  </p:childTnLst>
                                </p:cTn>
                              </p:par>
                              <p:par>
                                <p:cTn id="29" presetID="12" presetClass="entr" presetSubtype="4" fill="hold" grpId="0" nodeType="withEffect">
                                  <p:stCondLst>
                                    <p:cond delay="2000"/>
                                  </p:stCondLst>
                                  <p:childTnLst>
                                    <p:set>
                                      <p:cBhvr>
                                        <p:cTn id="30" dur="1" fill="hold">
                                          <p:stCondLst>
                                            <p:cond delay="0"/>
                                          </p:stCondLst>
                                        </p:cTn>
                                        <p:tgtEl>
                                          <p:spTgt spid="440324">
                                            <p:txEl>
                                              <p:pRg st="4" end="4"/>
                                            </p:txEl>
                                          </p:spTgt>
                                        </p:tgtEl>
                                        <p:attrNameLst>
                                          <p:attrName>style.visibility</p:attrName>
                                        </p:attrNameLst>
                                      </p:cBhvr>
                                      <p:to>
                                        <p:strVal val="visible"/>
                                      </p:to>
                                    </p:set>
                                    <p:animEffect transition="in" filter="slide(fromBottom)">
                                      <p:cBhvr>
                                        <p:cTn id="31" dur="500"/>
                                        <p:tgtEl>
                                          <p:spTgt spid="440324">
                                            <p:txEl>
                                              <p:pRg st="4" end="4"/>
                                            </p:txEl>
                                          </p:spTgt>
                                        </p:tgtEl>
                                      </p:cBhvr>
                                    </p:animEffect>
                                  </p:childTnLst>
                                </p:cTn>
                              </p:par>
                              <p:par>
                                <p:cTn id="32" presetID="12" presetClass="entr" presetSubtype="4" fill="hold" grpId="0" nodeType="withEffect">
                                  <p:stCondLst>
                                    <p:cond delay="2000"/>
                                  </p:stCondLst>
                                  <p:childTnLst>
                                    <p:set>
                                      <p:cBhvr>
                                        <p:cTn id="33" dur="1" fill="hold">
                                          <p:stCondLst>
                                            <p:cond delay="0"/>
                                          </p:stCondLst>
                                        </p:cTn>
                                        <p:tgtEl>
                                          <p:spTgt spid="440324">
                                            <p:txEl>
                                              <p:pRg st="5" end="5"/>
                                            </p:txEl>
                                          </p:spTgt>
                                        </p:tgtEl>
                                        <p:attrNameLst>
                                          <p:attrName>style.visibility</p:attrName>
                                        </p:attrNameLst>
                                      </p:cBhvr>
                                      <p:to>
                                        <p:strVal val="visible"/>
                                      </p:to>
                                    </p:set>
                                    <p:animEffect transition="in" filter="slide(fromBottom)">
                                      <p:cBhvr>
                                        <p:cTn id="34" dur="500"/>
                                        <p:tgtEl>
                                          <p:spTgt spid="4403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3" grpId="0" build="p" autoUpdateAnimBg="0" advAuto="0"/>
      <p:bldP spid="440324" grpId="0" build="p" autoUpdateAnimBg="0" advAuto="200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3"/>
          <p:cNvSpPr>
            <a:spLocks noGrp="1"/>
          </p:cNvSpPr>
          <p:nvPr>
            <p:ph type="sldNum" sz="quarter" idx="10"/>
          </p:nvPr>
        </p:nvSpPr>
        <p:spPr>
          <a:noFill/>
        </p:spPr>
        <p:txBody>
          <a:bodyPr/>
          <a:lstStyle/>
          <a:p>
            <a:r>
              <a:rPr lang="en-US" smtClean="0"/>
              <a:t>5-</a:t>
            </a:r>
            <a:fld id="{EA8A26B4-EE2A-4087-8AF7-D19BD680B95F}" type="slidenum">
              <a:rPr lang="en-US" smtClean="0"/>
              <a:pPr/>
              <a:t>12</a:t>
            </a:fld>
            <a:endParaRPr lang="en-US" smtClean="0"/>
          </a:p>
        </p:txBody>
      </p:sp>
      <p:sp>
        <p:nvSpPr>
          <p:cNvPr id="56323" name="Rectangle 2"/>
          <p:cNvSpPr>
            <a:spLocks noGrp="1" noChangeArrowheads="1"/>
          </p:cNvSpPr>
          <p:nvPr>
            <p:ph type="title"/>
          </p:nvPr>
        </p:nvSpPr>
        <p:spPr/>
        <p:txBody>
          <a:bodyPr>
            <a:normAutofit fontScale="90000"/>
          </a:bodyPr>
          <a:lstStyle/>
          <a:p>
            <a:pPr eaLnBrk="1" hangingPunct="1"/>
            <a:r>
              <a:rPr lang="en-US" smtClean="0"/>
              <a:t>Major Influences on Business Buyer Behavior</a:t>
            </a:r>
          </a:p>
        </p:txBody>
      </p:sp>
      <p:sp>
        <p:nvSpPr>
          <p:cNvPr id="56324" name="Line 4"/>
          <p:cNvSpPr>
            <a:spLocks noChangeShapeType="1"/>
          </p:cNvSpPr>
          <p:nvPr/>
        </p:nvSpPr>
        <p:spPr bwMode="auto">
          <a:xfrm flipH="1">
            <a:off x="1447800" y="1600200"/>
            <a:ext cx="6400800" cy="0"/>
          </a:xfrm>
          <a:prstGeom prst="line">
            <a:avLst/>
          </a:prstGeom>
          <a:noFill/>
          <a:ln w="25400">
            <a:solidFill>
              <a:srgbClr val="FF0000"/>
            </a:solidFill>
            <a:round/>
            <a:headEnd/>
            <a:tailEnd/>
          </a:ln>
        </p:spPr>
        <p:txBody>
          <a:bodyPr/>
          <a:lstStyle/>
          <a:p>
            <a:endParaRPr lang="th-TH"/>
          </a:p>
        </p:txBody>
      </p:sp>
      <p:pic>
        <p:nvPicPr>
          <p:cNvPr id="56325" name="Picture 5" descr="F5-14"/>
          <p:cNvPicPr>
            <a:picLocks noChangeAspect="1" noChangeArrowheads="1"/>
          </p:cNvPicPr>
          <p:nvPr>
            <p:ph idx="1"/>
          </p:nvPr>
        </p:nvPicPr>
        <p:blipFill>
          <a:blip r:embed="rId3"/>
          <a:srcRect/>
          <a:stretch>
            <a:fillRect/>
          </a:stretch>
        </p:blipFill>
        <p:spPr>
          <a:xfrm>
            <a:off x="0" y="2438400"/>
            <a:ext cx="9144000" cy="3590925"/>
          </a:xfrm>
          <a:noFill/>
        </p:spPr>
      </p:pic>
      <p:sp>
        <p:nvSpPr>
          <p:cNvPr id="56326" name="Text Box 7"/>
          <p:cNvSpPr txBox="1">
            <a:spLocks noChangeArrowheads="1"/>
          </p:cNvSpPr>
          <p:nvPr/>
        </p:nvSpPr>
        <p:spPr bwMode="auto">
          <a:xfrm>
            <a:off x="609600" y="1752600"/>
            <a:ext cx="1524000" cy="400110"/>
          </a:xfrm>
          <a:prstGeom prst="rect">
            <a:avLst/>
          </a:prstGeom>
          <a:solidFill>
            <a:srgbClr val="FF3300"/>
          </a:solidFill>
          <a:ln w="9525">
            <a:noFill/>
            <a:miter lim="800000"/>
            <a:headEnd/>
            <a:tailEnd/>
          </a:ln>
        </p:spPr>
        <p:txBody>
          <a:bodyPr>
            <a:spAutoFit/>
          </a:bodyPr>
          <a:lstStyle/>
          <a:p>
            <a:pPr algn="ctr">
              <a:spcBef>
                <a:spcPct val="50000"/>
              </a:spcBef>
            </a:pPr>
            <a:r>
              <a:rPr lang="en-US" sz="2000" b="1" dirty="0">
                <a:solidFill>
                  <a:schemeClr val="bg1"/>
                </a:solidFill>
              </a:rPr>
              <a:t>Figure 5.14</a:t>
            </a:r>
          </a:p>
        </p:txBody>
      </p:sp>
    </p:spTree>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3"/>
          <p:cNvSpPr>
            <a:spLocks noGrp="1"/>
          </p:cNvSpPr>
          <p:nvPr>
            <p:ph type="sldNum" sz="quarter" idx="10"/>
          </p:nvPr>
        </p:nvSpPr>
        <p:spPr>
          <a:noFill/>
        </p:spPr>
        <p:txBody>
          <a:bodyPr/>
          <a:lstStyle/>
          <a:p>
            <a:r>
              <a:rPr lang="en-US" smtClean="0"/>
              <a:t>5-</a:t>
            </a:r>
            <a:fld id="{2539319B-8E60-4039-8C09-0CEFC9CB2D68}" type="slidenum">
              <a:rPr lang="en-US" smtClean="0"/>
              <a:pPr/>
              <a:t>13</a:t>
            </a:fld>
            <a:endParaRPr lang="en-US" smtClean="0"/>
          </a:p>
        </p:txBody>
      </p:sp>
      <p:sp>
        <p:nvSpPr>
          <p:cNvPr id="57347" name="Rectangle 2"/>
          <p:cNvSpPr>
            <a:spLocks noGrp="1" noChangeArrowheads="1"/>
          </p:cNvSpPr>
          <p:nvPr>
            <p:ph type="title"/>
          </p:nvPr>
        </p:nvSpPr>
        <p:spPr/>
        <p:txBody>
          <a:bodyPr/>
          <a:lstStyle/>
          <a:p>
            <a:pPr eaLnBrk="1" hangingPunct="1"/>
            <a:r>
              <a:rPr lang="en-US" sz="3600" smtClean="0"/>
              <a:t>Stages in the Business Buying Process</a:t>
            </a:r>
          </a:p>
        </p:txBody>
      </p:sp>
      <p:sp>
        <p:nvSpPr>
          <p:cNvPr id="57348" name="Line 4"/>
          <p:cNvSpPr>
            <a:spLocks noChangeShapeType="1"/>
          </p:cNvSpPr>
          <p:nvPr/>
        </p:nvSpPr>
        <p:spPr bwMode="auto">
          <a:xfrm flipH="1">
            <a:off x="1447800" y="1219200"/>
            <a:ext cx="6400800" cy="0"/>
          </a:xfrm>
          <a:prstGeom prst="line">
            <a:avLst/>
          </a:prstGeom>
          <a:noFill/>
          <a:ln w="25400">
            <a:solidFill>
              <a:srgbClr val="FF0000"/>
            </a:solidFill>
            <a:round/>
            <a:headEnd/>
            <a:tailEnd/>
          </a:ln>
        </p:spPr>
        <p:txBody>
          <a:bodyPr/>
          <a:lstStyle/>
          <a:p>
            <a:endParaRPr lang="th-TH"/>
          </a:p>
        </p:txBody>
      </p:sp>
      <p:pic>
        <p:nvPicPr>
          <p:cNvPr id="57349" name="Picture 5" descr="F5-15"/>
          <p:cNvPicPr>
            <a:picLocks noChangeAspect="1" noChangeArrowheads="1"/>
          </p:cNvPicPr>
          <p:nvPr>
            <p:ph idx="1"/>
          </p:nvPr>
        </p:nvPicPr>
        <p:blipFill>
          <a:blip r:embed="rId3"/>
          <a:srcRect/>
          <a:stretch>
            <a:fillRect/>
          </a:stretch>
        </p:blipFill>
        <p:spPr>
          <a:xfrm>
            <a:off x="0" y="2971800"/>
            <a:ext cx="9144000" cy="2249488"/>
          </a:xfrm>
          <a:noFill/>
        </p:spPr>
      </p:pic>
      <p:sp>
        <p:nvSpPr>
          <p:cNvPr id="57350" name="Text Box 7"/>
          <p:cNvSpPr txBox="1">
            <a:spLocks noChangeArrowheads="1"/>
          </p:cNvSpPr>
          <p:nvPr/>
        </p:nvSpPr>
        <p:spPr bwMode="auto">
          <a:xfrm>
            <a:off x="609600" y="1752600"/>
            <a:ext cx="1524000" cy="307777"/>
          </a:xfrm>
          <a:prstGeom prst="rect">
            <a:avLst/>
          </a:prstGeom>
          <a:solidFill>
            <a:srgbClr val="FF3300"/>
          </a:solidFill>
          <a:ln w="9525">
            <a:noFill/>
            <a:miter lim="800000"/>
            <a:headEnd/>
            <a:tailEnd/>
          </a:ln>
        </p:spPr>
        <p:txBody>
          <a:bodyPr>
            <a:spAutoFit/>
          </a:bodyPr>
          <a:lstStyle/>
          <a:p>
            <a:pPr algn="ctr">
              <a:spcBef>
                <a:spcPct val="50000"/>
              </a:spcBef>
            </a:pPr>
            <a:r>
              <a:rPr lang="en-US" sz="1400" b="1" dirty="0">
                <a:solidFill>
                  <a:schemeClr val="bg1"/>
                </a:solidFill>
              </a:rPr>
              <a:t>Figure 5.15</a:t>
            </a:r>
          </a:p>
        </p:txBody>
      </p:sp>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Number Placeholder 3"/>
          <p:cNvSpPr>
            <a:spLocks noGrp="1"/>
          </p:cNvSpPr>
          <p:nvPr>
            <p:ph type="sldNum" sz="quarter" idx="10"/>
          </p:nvPr>
        </p:nvSpPr>
        <p:spPr>
          <a:noFill/>
        </p:spPr>
        <p:txBody>
          <a:bodyPr/>
          <a:lstStyle/>
          <a:p>
            <a:r>
              <a:rPr lang="en-US" smtClean="0"/>
              <a:t>5-</a:t>
            </a:r>
            <a:fld id="{D1304882-A0F7-4A9B-8CE1-FF92B0AD85C1}" type="slidenum">
              <a:rPr lang="en-US" smtClean="0"/>
              <a:pPr/>
              <a:t>14</a:t>
            </a:fld>
            <a:endParaRPr lang="en-US" smtClean="0"/>
          </a:p>
        </p:txBody>
      </p:sp>
      <p:sp>
        <p:nvSpPr>
          <p:cNvPr id="58371" name="Rectangle 2"/>
          <p:cNvSpPr>
            <a:spLocks noGrp="1" noChangeArrowheads="1"/>
          </p:cNvSpPr>
          <p:nvPr>
            <p:ph type="title"/>
          </p:nvPr>
        </p:nvSpPr>
        <p:spPr>
          <a:xfrm>
            <a:off x="533400" y="228600"/>
            <a:ext cx="8229600" cy="914400"/>
          </a:xfrm>
        </p:spPr>
        <p:txBody>
          <a:bodyPr/>
          <a:lstStyle/>
          <a:p>
            <a:pPr eaLnBrk="1" hangingPunct="1"/>
            <a:r>
              <a:rPr lang="en-US" smtClean="0"/>
              <a:t>e-Procurement</a:t>
            </a:r>
          </a:p>
        </p:txBody>
      </p:sp>
      <p:sp>
        <p:nvSpPr>
          <p:cNvPr id="58372" name="Rectangle 3"/>
          <p:cNvSpPr>
            <a:spLocks noGrp="1" noChangeArrowheads="1"/>
          </p:cNvSpPr>
          <p:nvPr>
            <p:ph type="body" idx="1"/>
          </p:nvPr>
        </p:nvSpPr>
        <p:spPr>
          <a:xfrm>
            <a:off x="457200" y="1371600"/>
            <a:ext cx="8229600" cy="5029200"/>
          </a:xfrm>
        </p:spPr>
        <p:txBody>
          <a:bodyPr/>
          <a:lstStyle/>
          <a:p>
            <a:pPr eaLnBrk="1" hangingPunct="1"/>
            <a:r>
              <a:rPr lang="en-US" smtClean="0"/>
              <a:t>Advantages for buyers:</a:t>
            </a:r>
          </a:p>
          <a:p>
            <a:pPr lvl="1" eaLnBrk="1" hangingPunct="1"/>
            <a:r>
              <a:rPr lang="en-US" smtClean="0"/>
              <a:t>Access to new suppliers</a:t>
            </a:r>
          </a:p>
          <a:p>
            <a:pPr lvl="1" eaLnBrk="1" hangingPunct="1"/>
            <a:r>
              <a:rPr lang="en-US" smtClean="0"/>
              <a:t>Lowers purchasing costs</a:t>
            </a:r>
          </a:p>
          <a:p>
            <a:pPr lvl="1" eaLnBrk="1" hangingPunct="1"/>
            <a:r>
              <a:rPr lang="en-US" smtClean="0"/>
              <a:t>Hastens order processing and delivery</a:t>
            </a:r>
          </a:p>
          <a:p>
            <a:pPr eaLnBrk="1" hangingPunct="1"/>
            <a:r>
              <a:rPr lang="en-US" smtClean="0"/>
              <a:t>Advantages for vendors:</a:t>
            </a:r>
          </a:p>
          <a:p>
            <a:pPr lvl="1" eaLnBrk="1" hangingPunct="1"/>
            <a:r>
              <a:rPr lang="en-US" smtClean="0"/>
              <a:t>Share information with customers</a:t>
            </a:r>
          </a:p>
          <a:p>
            <a:pPr lvl="1" eaLnBrk="1" hangingPunct="1"/>
            <a:r>
              <a:rPr lang="en-US" smtClean="0"/>
              <a:t>Sell products and services</a:t>
            </a:r>
          </a:p>
          <a:p>
            <a:pPr lvl="1" eaLnBrk="1" hangingPunct="1"/>
            <a:r>
              <a:rPr lang="en-US" smtClean="0"/>
              <a:t>Provide customer support services</a:t>
            </a:r>
          </a:p>
          <a:p>
            <a:pPr lvl="1" eaLnBrk="1" hangingPunct="1"/>
            <a:r>
              <a:rPr lang="en-US" smtClean="0"/>
              <a:t>Maintain ongoing customer relationships</a:t>
            </a:r>
          </a:p>
        </p:txBody>
      </p:sp>
      <p:sp>
        <p:nvSpPr>
          <p:cNvPr id="58373" name="Line 4"/>
          <p:cNvSpPr>
            <a:spLocks noChangeShapeType="1"/>
          </p:cNvSpPr>
          <p:nvPr/>
        </p:nvSpPr>
        <p:spPr bwMode="auto">
          <a:xfrm flipH="1">
            <a:off x="1143000" y="1066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Slide Number Placeholder 3"/>
          <p:cNvSpPr>
            <a:spLocks noGrp="1"/>
          </p:cNvSpPr>
          <p:nvPr>
            <p:ph type="sldNum" sz="quarter" idx="10"/>
          </p:nvPr>
        </p:nvSpPr>
        <p:spPr>
          <a:noFill/>
        </p:spPr>
        <p:txBody>
          <a:bodyPr/>
          <a:lstStyle/>
          <a:p>
            <a:r>
              <a:rPr lang="en-US" smtClean="0"/>
              <a:t>5-</a:t>
            </a:r>
            <a:fld id="{C6B83A2A-242E-4303-9E61-B27AE8ACEC5A}" type="slidenum">
              <a:rPr lang="en-US" smtClean="0"/>
              <a:pPr/>
              <a:t>15</a:t>
            </a:fld>
            <a:endParaRPr lang="en-US" smtClean="0"/>
          </a:p>
        </p:txBody>
      </p:sp>
      <p:sp>
        <p:nvSpPr>
          <p:cNvPr id="59395" name="Rectangle 2"/>
          <p:cNvSpPr>
            <a:spLocks noGrp="1" noChangeArrowheads="1"/>
          </p:cNvSpPr>
          <p:nvPr>
            <p:ph type="title"/>
          </p:nvPr>
        </p:nvSpPr>
        <p:spPr>
          <a:xfrm>
            <a:off x="457200" y="0"/>
            <a:ext cx="8229600" cy="822325"/>
          </a:xfrm>
        </p:spPr>
        <p:txBody>
          <a:bodyPr>
            <a:normAutofit fontScale="90000"/>
          </a:bodyPr>
          <a:lstStyle/>
          <a:p>
            <a:pPr eaLnBrk="1" hangingPunct="1"/>
            <a:r>
              <a:rPr lang="en-US" smtClean="0">
                <a:latin typeface="Tahoma" pitchFamily="34" charset="0"/>
              </a:rPr>
              <a:t>Rest Stop: </a:t>
            </a:r>
            <a:r>
              <a:rPr lang="en-US" smtClean="0">
                <a:solidFill>
                  <a:srgbClr val="FF3300"/>
                </a:solidFill>
                <a:latin typeface="Tahoma" pitchFamily="34" charset="0"/>
              </a:rPr>
              <a:t>Reviewing the Concepts</a:t>
            </a:r>
          </a:p>
        </p:txBody>
      </p:sp>
      <p:sp>
        <p:nvSpPr>
          <p:cNvPr id="449539" name="Rectangle 3"/>
          <p:cNvSpPr>
            <a:spLocks noGrp="1" noChangeArrowheads="1"/>
          </p:cNvSpPr>
          <p:nvPr>
            <p:ph type="body" idx="1"/>
          </p:nvPr>
        </p:nvSpPr>
        <p:spPr>
          <a:xfrm>
            <a:off x="0" y="1219200"/>
            <a:ext cx="8955088" cy="5257800"/>
          </a:xfrm>
        </p:spPr>
        <p:txBody>
          <a:bodyPr/>
          <a:lstStyle/>
          <a:p>
            <a:pPr marL="609600" indent="-609600" eaLnBrk="1" hangingPunct="1">
              <a:buFontTx/>
              <a:buAutoNum type="arabicPeriod"/>
            </a:pPr>
            <a:r>
              <a:rPr lang="en-US" sz="2800" smtClean="0"/>
              <a:t>Describe the consumer market and the major factors that influence consumer buyer behavior.</a:t>
            </a:r>
          </a:p>
          <a:p>
            <a:pPr marL="609600" indent="-609600" eaLnBrk="1" hangingPunct="1">
              <a:buFontTx/>
              <a:buAutoNum type="arabicPeriod"/>
            </a:pPr>
            <a:r>
              <a:rPr lang="en-US" sz="2800" smtClean="0"/>
              <a:t>Identify and discuss the stages in the buyer decision process.</a:t>
            </a:r>
          </a:p>
          <a:p>
            <a:pPr marL="609600" indent="-609600" eaLnBrk="1" hangingPunct="1">
              <a:buFontTx/>
              <a:buAutoNum type="arabicPeriod"/>
            </a:pPr>
            <a:r>
              <a:rPr lang="en-US" sz="2800" smtClean="0"/>
              <a:t>Describe the adoption and diffusion process for new products.</a:t>
            </a:r>
          </a:p>
          <a:p>
            <a:pPr marL="609600" indent="-609600" eaLnBrk="1" hangingPunct="1">
              <a:buFontTx/>
              <a:buAutoNum type="arabicPeriod"/>
            </a:pPr>
            <a:r>
              <a:rPr lang="en-US" sz="2800" smtClean="0"/>
              <a:t>Define the business market and identify the major factors that influence business buyer behavior.</a:t>
            </a:r>
          </a:p>
          <a:p>
            <a:pPr marL="609600" indent="-609600" eaLnBrk="1" hangingPunct="1">
              <a:buFontTx/>
              <a:buAutoNum type="arabicPeriod"/>
            </a:pPr>
            <a:r>
              <a:rPr lang="en-US" sz="2800" smtClean="0"/>
              <a:t>List and define the steps in the business buying decision process.</a:t>
            </a:r>
          </a:p>
          <a:p>
            <a:pPr marL="609600" indent="-609600" eaLnBrk="1" hangingPunct="1">
              <a:buFontTx/>
              <a:buAutoNum type="arabicPeriod"/>
            </a:pPr>
            <a:endParaRPr lang="en-US" sz="3000" smtClean="0"/>
          </a:p>
        </p:txBody>
      </p:sp>
      <p:sp>
        <p:nvSpPr>
          <p:cNvPr id="59397" name="Line 4"/>
          <p:cNvSpPr>
            <a:spLocks noChangeShapeType="1"/>
          </p:cNvSpPr>
          <p:nvPr/>
        </p:nvSpPr>
        <p:spPr bwMode="auto">
          <a:xfrm flipH="1">
            <a:off x="1828800" y="9906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49539">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49539">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49539">
                                            <p:txEl>
                                              <p:pRg st="2" end="2"/>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49539">
                                            <p:txEl>
                                              <p:pRg st="3" end="3"/>
                                            </p:txEl>
                                          </p:spTgt>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4495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9539" grpId="0" build="p" autoUpdateAnimBg="0" advAuto="0"/>
    </p:bldLst>
  </p:timing>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465</Words>
  <Application>Microsoft Office PowerPoint</Application>
  <PresentationFormat>นำเสนอทางหน้าจอ (4:3)</PresentationFormat>
  <Paragraphs>98</Paragraphs>
  <Slides>15</Slides>
  <Notes>8</Notes>
  <HiddenSlides>0</HiddenSlides>
  <MMClips>0</MMClips>
  <ScaleCrop>false</ScaleCrop>
  <HeadingPairs>
    <vt:vector size="6" baseType="variant">
      <vt:variant>
        <vt:lpstr>ชุดรูปแบบ</vt:lpstr>
      </vt:variant>
      <vt:variant>
        <vt:i4>1</vt:i4>
      </vt:variant>
      <vt:variant>
        <vt:lpstr>เซิร์ฟเวอร์ OLE ฝังตัว</vt:lpstr>
      </vt:variant>
      <vt:variant>
        <vt:i4>1</vt:i4>
      </vt:variant>
      <vt:variant>
        <vt:lpstr>ชื่อเรื่องภาพนิ่ง</vt:lpstr>
      </vt:variant>
      <vt:variant>
        <vt:i4>15</vt:i4>
      </vt:variant>
    </vt:vector>
  </HeadingPairs>
  <TitlesOfParts>
    <vt:vector size="17" baseType="lpstr">
      <vt:lpstr>ชุดรูปแบบของ Office</vt:lpstr>
      <vt:lpstr>Bitmap Image</vt:lpstr>
      <vt:lpstr>ภาพนิ่ง 1</vt:lpstr>
      <vt:lpstr>ภาพนิ่ง 2</vt:lpstr>
      <vt:lpstr>ภาพนิ่ง 3</vt:lpstr>
      <vt:lpstr>ภาพนิ่ง 4</vt:lpstr>
      <vt:lpstr>Business Markets &amp; Business Buyer Behavior</vt:lpstr>
      <vt:lpstr>Business Markets</vt:lpstr>
      <vt:lpstr>Types of Decisions and the Decision Process</vt:lpstr>
      <vt:lpstr>Business Markets</vt:lpstr>
      <vt:lpstr>A Model of Business Buyer Behavior</vt:lpstr>
      <vt:lpstr>Major Types of Buying Situations</vt:lpstr>
      <vt:lpstr>Participants in the Business Buying Process</vt:lpstr>
      <vt:lpstr>Major Influences on Business Buyer Behavior</vt:lpstr>
      <vt:lpstr>Stages in the Business Buying Process</vt:lpstr>
      <vt:lpstr>e-Procurement</vt:lpstr>
      <vt:lpstr>Rest Stop: Reviewing the Concepts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3</cp:revision>
  <dcterms:created xsi:type="dcterms:W3CDTF">2012-09-20T02:49:43Z</dcterms:created>
  <dcterms:modified xsi:type="dcterms:W3CDTF">2012-09-20T02:56:27Z</dcterms:modified>
</cp:coreProperties>
</file>