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6" r:id="rId10"/>
    <p:sldId id="265" r:id="rId11"/>
    <p:sldId id="264"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4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91982A-070B-4783-967F-F0E4CDD9561D}" type="datetimeFigureOut">
              <a:rPr lang="en-ID" smtClean="0"/>
              <a:t>11/02/2021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BB45F9-010D-45C5-AB09-D8492BB796D0}" type="slidenum">
              <a:rPr lang="en-ID" smtClean="0"/>
              <a:t>‹#›</a:t>
            </a:fld>
            <a:endParaRPr lang="en-ID"/>
          </a:p>
        </p:txBody>
      </p:sp>
    </p:spTree>
    <p:extLst>
      <p:ext uri="{BB962C8B-B14F-4D97-AF65-F5344CB8AC3E}">
        <p14:creationId xmlns:p14="http://schemas.microsoft.com/office/powerpoint/2010/main" val="4230690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6D62A1-D267-408A-8EB4-A02E22E0284A}" type="datetime1">
              <a:rPr lang="en-US" smtClean="0"/>
              <a:t>2/11/2021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2D0C96-2429-4B57-B61E-11F8FB30AC12}" type="datetime1">
              <a:rPr lang="en-US" smtClean="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2BB9D9-7106-4D84-8A72-96748E3D08CC}" type="datetime1">
              <a:rPr lang="en-US" smtClean="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871FDD-8D1B-4B21-91E6-CF2473034D9D}" type="datetime1">
              <a:rPr lang="en-US" smtClean="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37ECDB-F2A2-4643-966D-2413F630EB5C}" type="datetime1">
              <a:rPr lang="en-US" smtClean="0"/>
              <a:t>2/11/2021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03BD2D-B14A-4F3C-9BC2-95A5BB79701A}" type="datetime1">
              <a:rPr lang="en-US" smtClean="0"/>
              <a:t>2/11/2021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BFFD05-0E43-4546-B3F2-B4EF85A1CB46}" type="datetime1">
              <a:rPr lang="en-US" smtClean="0"/>
              <a:t>2/11/2021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75F900-D7C1-4DA1-87DA-C1F12FC71E67}" type="datetime1">
              <a:rPr lang="en-US" smtClean="0"/>
              <a:t>2/11/2021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C7D5384-BE25-48DE-9251-76565DD02B6D}" type="datetime1">
              <a:rPr lang="en-US" smtClean="0"/>
              <a:t>2/11/2021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6B08E-90FE-44FF-B344-8593D37DC6A4}" type="datetime1">
              <a:rPr lang="en-US" smtClean="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36DCA7-3F47-4E6A-A130-D1305A06F3EC}" type="datetime1">
              <a:rPr lang="en-US" smtClean="0"/>
              <a:t>2/11/2021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BA216B7-DE3E-4E84-A532-31B88731814C}" type="datetime1">
              <a:rPr lang="en-US" smtClean="0"/>
              <a:t>2/11/2021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A78BA-6583-4CE6-9DDB-88AD0EFCD6C7}"/>
              </a:ext>
            </a:extLst>
          </p:cNvPr>
          <p:cNvSpPr>
            <a:spLocks noGrp="1"/>
          </p:cNvSpPr>
          <p:nvPr>
            <p:ph type="ctrTitle"/>
          </p:nvPr>
        </p:nvSpPr>
        <p:spPr/>
        <p:txBody>
          <a:bodyPr/>
          <a:lstStyle/>
          <a:p>
            <a:r>
              <a:rPr lang="en-US" dirty="0"/>
              <a:t>population</a:t>
            </a:r>
            <a:endParaRPr lang="en-ID" dirty="0"/>
          </a:p>
        </p:txBody>
      </p:sp>
      <p:sp>
        <p:nvSpPr>
          <p:cNvPr id="3" name="Subtitle 2">
            <a:extLst>
              <a:ext uri="{FF2B5EF4-FFF2-40B4-BE49-F238E27FC236}">
                <a16:creationId xmlns:a16="http://schemas.microsoft.com/office/drawing/2014/main" id="{DBE97B4A-83A5-4B4F-9FA6-26846FDB84C2}"/>
              </a:ext>
            </a:extLst>
          </p:cNvPr>
          <p:cNvSpPr>
            <a:spLocks noGrp="1"/>
          </p:cNvSpPr>
          <p:nvPr>
            <p:ph type="subTitle" idx="1"/>
          </p:nvPr>
        </p:nvSpPr>
        <p:spPr>
          <a:xfrm>
            <a:off x="2417780" y="3531204"/>
            <a:ext cx="8637072" cy="1354305"/>
          </a:xfrm>
        </p:spPr>
        <p:txBody>
          <a:bodyPr>
            <a:noAutofit/>
          </a:bodyPr>
          <a:lstStyle/>
          <a:p>
            <a:pPr>
              <a:lnSpc>
                <a:spcPct val="80000"/>
              </a:lnSpc>
              <a:spcBef>
                <a:spcPts val="1200"/>
              </a:spcBef>
            </a:pPr>
            <a:r>
              <a:rPr lang="en-US" dirty="0"/>
              <a:t>EE463 Globalization and international development</a:t>
            </a:r>
          </a:p>
          <a:p>
            <a:pPr>
              <a:lnSpc>
                <a:spcPct val="80000"/>
              </a:lnSpc>
              <a:spcBef>
                <a:spcPts val="1200"/>
              </a:spcBef>
            </a:pPr>
            <a:r>
              <a:rPr lang="en-US" dirty="0"/>
              <a:t>Faculty of economics</a:t>
            </a:r>
          </a:p>
          <a:p>
            <a:pPr>
              <a:lnSpc>
                <a:spcPct val="80000"/>
              </a:lnSpc>
              <a:spcBef>
                <a:spcPts val="1200"/>
              </a:spcBef>
            </a:pPr>
            <a:r>
              <a:rPr lang="en-US" dirty="0"/>
              <a:t>Thammasat university</a:t>
            </a:r>
            <a:endParaRPr lang="en-ID" dirty="0"/>
          </a:p>
        </p:txBody>
      </p:sp>
      <p:sp>
        <p:nvSpPr>
          <p:cNvPr id="4" name="Slide Number Placeholder 3">
            <a:extLst>
              <a:ext uri="{FF2B5EF4-FFF2-40B4-BE49-F238E27FC236}">
                <a16:creationId xmlns:a16="http://schemas.microsoft.com/office/drawing/2014/main" id="{044B670B-FA85-4D3D-BD2E-CCAA914D774B}"/>
              </a:ext>
            </a:extLst>
          </p:cNvPr>
          <p:cNvSpPr>
            <a:spLocks noGrp="1"/>
          </p:cNvSpPr>
          <p:nvPr>
            <p:ph type="sldNum" sz="quarter" idx="12"/>
          </p:nvPr>
        </p:nvSpPr>
        <p:spPr/>
        <p:txBody>
          <a:bodyPr/>
          <a:lstStyle/>
          <a:p>
            <a:fld id="{6D22F896-40B5-4ADD-8801-0D06FADFA095}" type="slidenum">
              <a:rPr lang="en-US" smtClean="0"/>
              <a:t>1</a:t>
            </a:fld>
            <a:endParaRPr lang="en-US" dirty="0"/>
          </a:p>
        </p:txBody>
      </p:sp>
    </p:spTree>
    <p:extLst>
      <p:ext uri="{BB962C8B-B14F-4D97-AF65-F5344CB8AC3E}">
        <p14:creationId xmlns:p14="http://schemas.microsoft.com/office/powerpoint/2010/main" val="3809374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9732B-2544-4A6E-A3FD-CDC03AD5A928}"/>
              </a:ext>
            </a:extLst>
          </p:cNvPr>
          <p:cNvSpPr>
            <a:spLocks noGrp="1"/>
          </p:cNvSpPr>
          <p:nvPr>
            <p:ph type="title"/>
          </p:nvPr>
        </p:nvSpPr>
        <p:spPr/>
        <p:txBody>
          <a:bodyPr/>
          <a:lstStyle/>
          <a:p>
            <a:r>
              <a:rPr lang="en-US" dirty="0"/>
              <a:t>World population, 1820-2010</a:t>
            </a:r>
            <a:endParaRPr lang="en-ID" dirty="0"/>
          </a:p>
        </p:txBody>
      </p:sp>
      <p:pic>
        <p:nvPicPr>
          <p:cNvPr id="3" name="Picture 2">
            <a:extLst>
              <a:ext uri="{FF2B5EF4-FFF2-40B4-BE49-F238E27FC236}">
                <a16:creationId xmlns:a16="http://schemas.microsoft.com/office/drawing/2014/main" id="{ADBFA6BC-D2A8-4E0D-9163-0E8FB152D89B}"/>
              </a:ext>
            </a:extLst>
          </p:cNvPr>
          <p:cNvPicPr>
            <a:picLocks noChangeAspect="1"/>
          </p:cNvPicPr>
          <p:nvPr/>
        </p:nvPicPr>
        <p:blipFill rotWithShape="1">
          <a:blip r:embed="rId2"/>
          <a:srcRect t="12269" r="20476"/>
          <a:stretch/>
        </p:blipFill>
        <p:spPr>
          <a:xfrm>
            <a:off x="5817326" y="1860284"/>
            <a:ext cx="6374674" cy="4282195"/>
          </a:xfrm>
          <a:prstGeom prst="rect">
            <a:avLst/>
          </a:prstGeom>
        </p:spPr>
      </p:pic>
      <p:sp>
        <p:nvSpPr>
          <p:cNvPr id="4" name="TextBox 3">
            <a:extLst>
              <a:ext uri="{FF2B5EF4-FFF2-40B4-BE49-F238E27FC236}">
                <a16:creationId xmlns:a16="http://schemas.microsoft.com/office/drawing/2014/main" id="{B98AD6D1-689F-45DC-A836-F36AC24FA58D}"/>
              </a:ext>
            </a:extLst>
          </p:cNvPr>
          <p:cNvSpPr txBox="1"/>
          <p:nvPr/>
        </p:nvSpPr>
        <p:spPr>
          <a:xfrm>
            <a:off x="1436914" y="2168434"/>
            <a:ext cx="4537166" cy="3046988"/>
          </a:xfrm>
          <a:prstGeom prst="rect">
            <a:avLst/>
          </a:prstGeom>
          <a:noFill/>
        </p:spPr>
        <p:txBody>
          <a:bodyPr wrap="square" rtlCol="0">
            <a:spAutoFit/>
          </a:bodyPr>
          <a:lstStyle/>
          <a:p>
            <a:r>
              <a:rPr lang="en-US" dirty="0"/>
              <a:t>World population in 1820 was 1 billion</a:t>
            </a:r>
          </a:p>
          <a:p>
            <a:endParaRPr lang="en-US" dirty="0"/>
          </a:p>
          <a:p>
            <a:pPr>
              <a:spcAft>
                <a:spcPts val="600"/>
              </a:spcAft>
            </a:pPr>
            <a:r>
              <a:rPr lang="en-US" dirty="0"/>
              <a:t>Milestones:</a:t>
            </a:r>
          </a:p>
          <a:p>
            <a:pPr>
              <a:spcAft>
                <a:spcPts val="600"/>
              </a:spcAft>
            </a:pPr>
            <a:r>
              <a:rPr lang="en-US" dirty="0"/>
              <a:t>-   2 billion in 1930 (110 years)</a:t>
            </a:r>
          </a:p>
          <a:p>
            <a:pPr>
              <a:spcAft>
                <a:spcPts val="600"/>
              </a:spcAft>
            </a:pPr>
            <a:r>
              <a:rPr lang="en-US" dirty="0"/>
              <a:t>-   3 billion in 1960   (30 years)</a:t>
            </a:r>
          </a:p>
          <a:p>
            <a:pPr marL="285750" indent="-285750">
              <a:spcAft>
                <a:spcPts val="600"/>
              </a:spcAft>
              <a:buFontTx/>
              <a:buChar char="-"/>
            </a:pPr>
            <a:r>
              <a:rPr lang="en-US" dirty="0"/>
              <a:t>4 billion in 1975  (15 years)</a:t>
            </a:r>
          </a:p>
          <a:p>
            <a:pPr marL="285750" indent="-285750">
              <a:spcAft>
                <a:spcPts val="600"/>
              </a:spcAft>
              <a:buFontTx/>
              <a:buChar char="-"/>
            </a:pPr>
            <a:r>
              <a:rPr lang="en-US" dirty="0"/>
              <a:t>5 billion in 1987  (12 years)</a:t>
            </a:r>
          </a:p>
          <a:p>
            <a:pPr marL="285750" indent="-285750">
              <a:spcAft>
                <a:spcPts val="600"/>
              </a:spcAft>
              <a:buFontTx/>
              <a:buChar char="-"/>
            </a:pPr>
            <a:r>
              <a:rPr lang="en-US" dirty="0"/>
              <a:t>6 billion in 1999  (12 years)</a:t>
            </a:r>
          </a:p>
          <a:p>
            <a:pPr marL="285750" indent="-285750">
              <a:spcAft>
                <a:spcPts val="600"/>
              </a:spcAft>
              <a:buFontTx/>
              <a:buChar char="-"/>
            </a:pPr>
            <a:r>
              <a:rPr lang="en-US" dirty="0"/>
              <a:t>7 billion in 2011  (12 years)</a:t>
            </a:r>
            <a:endParaRPr lang="en-ID" dirty="0"/>
          </a:p>
        </p:txBody>
      </p:sp>
      <p:sp>
        <p:nvSpPr>
          <p:cNvPr id="5" name="Slide Number Placeholder 4">
            <a:extLst>
              <a:ext uri="{FF2B5EF4-FFF2-40B4-BE49-F238E27FC236}">
                <a16:creationId xmlns:a16="http://schemas.microsoft.com/office/drawing/2014/main" id="{FCD07CC6-EED4-455F-A537-C778F06ADA54}"/>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190545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AEF2F-9CF7-43DA-8E08-BAB9CF217D19}"/>
              </a:ext>
            </a:extLst>
          </p:cNvPr>
          <p:cNvSpPr>
            <a:spLocks noGrp="1"/>
          </p:cNvSpPr>
          <p:nvPr>
            <p:ph type="title"/>
          </p:nvPr>
        </p:nvSpPr>
        <p:spPr/>
        <p:txBody>
          <a:bodyPr/>
          <a:lstStyle/>
          <a:p>
            <a:r>
              <a:rPr lang="en-US" dirty="0"/>
              <a:t>World trends since industrial revolution</a:t>
            </a:r>
            <a:endParaRPr lang="en-ID" dirty="0"/>
          </a:p>
        </p:txBody>
      </p:sp>
      <p:sp>
        <p:nvSpPr>
          <p:cNvPr id="3" name="TextBox 2">
            <a:extLst>
              <a:ext uri="{FF2B5EF4-FFF2-40B4-BE49-F238E27FC236}">
                <a16:creationId xmlns:a16="http://schemas.microsoft.com/office/drawing/2014/main" id="{E12A6509-1F97-4843-92C8-6DED030BE805}"/>
              </a:ext>
            </a:extLst>
          </p:cNvPr>
          <p:cNvSpPr txBox="1"/>
          <p:nvPr/>
        </p:nvSpPr>
        <p:spPr>
          <a:xfrm>
            <a:off x="1451580" y="2107474"/>
            <a:ext cx="6281632" cy="3908762"/>
          </a:xfrm>
          <a:prstGeom prst="rect">
            <a:avLst/>
          </a:prstGeom>
          <a:noFill/>
        </p:spPr>
        <p:txBody>
          <a:bodyPr wrap="square" rtlCol="0">
            <a:spAutoFit/>
          </a:bodyPr>
          <a:lstStyle/>
          <a:p>
            <a:pPr>
              <a:spcAft>
                <a:spcPts val="1200"/>
              </a:spcAft>
            </a:pPr>
            <a:r>
              <a:rPr lang="en-US" sz="2200" dirty="0"/>
              <a:t>Growth in food supply worldwide, improvements in health and technological progress has led to the following outcomes:</a:t>
            </a:r>
          </a:p>
          <a:p>
            <a:pPr marL="342900" indent="-342900">
              <a:spcAft>
                <a:spcPts val="1200"/>
              </a:spcAft>
              <a:buFont typeface="Arial" panose="020B0604020202020204" pitchFamily="34" charset="0"/>
              <a:buChar char="•"/>
            </a:pPr>
            <a:r>
              <a:rPr lang="en-US" sz="2200" dirty="0"/>
              <a:t>Decrease in death rates and infant mortality</a:t>
            </a:r>
          </a:p>
          <a:p>
            <a:pPr marL="342900" indent="-342900">
              <a:spcAft>
                <a:spcPts val="1200"/>
              </a:spcAft>
              <a:buFont typeface="Arial" panose="020B0604020202020204" pitchFamily="34" charset="0"/>
              <a:buChar char="•"/>
            </a:pPr>
            <a:r>
              <a:rPr lang="en-US" sz="2200" dirty="0"/>
              <a:t>Increase in life expectancy</a:t>
            </a:r>
          </a:p>
          <a:p>
            <a:pPr marL="342900" indent="-342900">
              <a:spcAft>
                <a:spcPts val="1200"/>
              </a:spcAft>
              <a:buFont typeface="Arial" panose="020B0604020202020204" pitchFamily="34" charset="0"/>
              <a:buChar char="•"/>
            </a:pPr>
            <a:r>
              <a:rPr lang="en-US" sz="2200" dirty="0"/>
              <a:t>Increased population growth</a:t>
            </a:r>
          </a:p>
          <a:p>
            <a:pPr>
              <a:spcAft>
                <a:spcPts val="1200"/>
              </a:spcAft>
            </a:pPr>
            <a:r>
              <a:rPr lang="en-US" sz="2200" dirty="0"/>
              <a:t>On the other hand, war, famine, natural disasters and pandemics at times have slowed population growth</a:t>
            </a:r>
          </a:p>
          <a:p>
            <a:endParaRPr lang="en-ID" sz="2200" dirty="0"/>
          </a:p>
        </p:txBody>
      </p:sp>
      <p:sp>
        <p:nvSpPr>
          <p:cNvPr id="4" name="Slide Number Placeholder 3">
            <a:extLst>
              <a:ext uri="{FF2B5EF4-FFF2-40B4-BE49-F238E27FC236}">
                <a16:creationId xmlns:a16="http://schemas.microsoft.com/office/drawing/2014/main" id="{04049FDA-2A29-427A-AB07-192B69CAFA88}"/>
              </a:ext>
            </a:extLst>
          </p:cNvPr>
          <p:cNvSpPr>
            <a:spLocks noGrp="1"/>
          </p:cNvSpPr>
          <p:nvPr>
            <p:ph type="sldNum" sz="quarter" idx="12"/>
          </p:nvPr>
        </p:nvSpPr>
        <p:spPr/>
        <p:txBody>
          <a:bodyPr/>
          <a:lstStyle/>
          <a:p>
            <a:fld id="{6D22F896-40B5-4ADD-8801-0D06FADFA095}" type="slidenum">
              <a:rPr lang="en-US" smtClean="0"/>
              <a:t>3</a:t>
            </a:fld>
            <a:endParaRPr lang="en-US" dirty="0"/>
          </a:p>
        </p:txBody>
      </p:sp>
      <p:pic>
        <p:nvPicPr>
          <p:cNvPr id="7172" name="Picture 4" descr="Image result for transport innovations 1900">
            <a:extLst>
              <a:ext uri="{FF2B5EF4-FFF2-40B4-BE49-F238E27FC236}">
                <a16:creationId xmlns:a16="http://schemas.microsoft.com/office/drawing/2014/main" id="{AD5CE356-DA12-45A9-B335-19C0B5F16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0858" y="1853386"/>
            <a:ext cx="3701142" cy="1943183"/>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farm to market">
            <a:extLst>
              <a:ext uri="{FF2B5EF4-FFF2-40B4-BE49-F238E27FC236}">
                <a16:creationId xmlns:a16="http://schemas.microsoft.com/office/drawing/2014/main" id="{D436EE27-037A-4569-88E9-77674353D2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468"/>
          <a:stretch/>
        </p:blipFill>
        <p:spPr bwMode="auto">
          <a:xfrm>
            <a:off x="8490858" y="3796569"/>
            <a:ext cx="3701142" cy="2323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6551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21DB9-62F1-4BAF-8BAE-B62D395AFFD5}"/>
              </a:ext>
            </a:extLst>
          </p:cNvPr>
          <p:cNvSpPr>
            <a:spLocks noGrp="1"/>
          </p:cNvSpPr>
          <p:nvPr>
            <p:ph type="title"/>
          </p:nvPr>
        </p:nvSpPr>
        <p:spPr/>
        <p:txBody>
          <a:bodyPr/>
          <a:lstStyle/>
          <a:p>
            <a:r>
              <a:rPr lang="en-US" dirty="0"/>
              <a:t>Impetus to population growth</a:t>
            </a:r>
            <a:endParaRPr lang="en-ID" dirty="0"/>
          </a:p>
        </p:txBody>
      </p:sp>
      <p:sp>
        <p:nvSpPr>
          <p:cNvPr id="3" name="TextBox 2">
            <a:extLst>
              <a:ext uri="{FF2B5EF4-FFF2-40B4-BE49-F238E27FC236}">
                <a16:creationId xmlns:a16="http://schemas.microsoft.com/office/drawing/2014/main" id="{35CA28FC-7FE8-4FAF-843B-BF848ABD6AAB}"/>
              </a:ext>
            </a:extLst>
          </p:cNvPr>
          <p:cNvSpPr txBox="1"/>
          <p:nvPr/>
        </p:nvSpPr>
        <p:spPr>
          <a:xfrm>
            <a:off x="1451580" y="1898497"/>
            <a:ext cx="6569014" cy="4154984"/>
          </a:xfrm>
          <a:prstGeom prst="rect">
            <a:avLst/>
          </a:prstGeom>
          <a:noFill/>
        </p:spPr>
        <p:txBody>
          <a:bodyPr wrap="square" rtlCol="0">
            <a:spAutoFit/>
          </a:bodyPr>
          <a:lstStyle/>
          <a:p>
            <a:r>
              <a:rPr lang="en-US" sz="2200" dirty="0"/>
              <a:t>Industrial revolution:  Innovations in transportation and agriculture in Western Europe further expanded population   carrying capacity in the core countries and their colonies </a:t>
            </a:r>
          </a:p>
          <a:p>
            <a:endParaRPr lang="en-US" sz="2200" dirty="0"/>
          </a:p>
          <a:p>
            <a:r>
              <a:rPr lang="en-US" sz="2200" dirty="0"/>
              <a:t>Post World War II: Reconstruction, political stability and disease control led to significant decrease in death rates and increase in population  growth</a:t>
            </a:r>
          </a:p>
          <a:p>
            <a:endParaRPr lang="en-US" sz="2200" dirty="0"/>
          </a:p>
          <a:p>
            <a:r>
              <a:rPr lang="en-US" sz="2200" dirty="0"/>
              <a:t>1960s onwards: High population growth rates in developing countries with  improvements in food supply (green revolution) and technological innovations   </a:t>
            </a:r>
            <a:endParaRPr lang="en-ID" sz="2200" dirty="0"/>
          </a:p>
        </p:txBody>
      </p:sp>
      <p:sp>
        <p:nvSpPr>
          <p:cNvPr id="4" name="Slide Number Placeholder 3">
            <a:extLst>
              <a:ext uri="{FF2B5EF4-FFF2-40B4-BE49-F238E27FC236}">
                <a16:creationId xmlns:a16="http://schemas.microsoft.com/office/drawing/2014/main" id="{2B188A60-ED3F-4B89-9491-624CF4E0A0F8}"/>
              </a:ext>
            </a:extLst>
          </p:cNvPr>
          <p:cNvSpPr>
            <a:spLocks noGrp="1"/>
          </p:cNvSpPr>
          <p:nvPr>
            <p:ph type="sldNum" sz="quarter" idx="12"/>
          </p:nvPr>
        </p:nvSpPr>
        <p:spPr/>
        <p:txBody>
          <a:bodyPr/>
          <a:lstStyle/>
          <a:p>
            <a:fld id="{6D22F896-40B5-4ADD-8801-0D06FADFA095}" type="slidenum">
              <a:rPr lang="en-US" smtClean="0"/>
              <a:t>4</a:t>
            </a:fld>
            <a:endParaRPr lang="en-US" dirty="0"/>
          </a:p>
        </p:txBody>
      </p:sp>
      <p:pic>
        <p:nvPicPr>
          <p:cNvPr id="1026" name="Picture 2" descr="Image result for industrial revolution">
            <a:extLst>
              <a:ext uri="{FF2B5EF4-FFF2-40B4-BE49-F238E27FC236}">
                <a16:creationId xmlns:a16="http://schemas.microsoft.com/office/drawing/2014/main" id="{CF09F598-4D2E-4B51-B665-CC40DBCA00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6643" y="1302551"/>
            <a:ext cx="3995357" cy="27671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ost world war 2">
            <a:extLst>
              <a:ext uri="{FF2B5EF4-FFF2-40B4-BE49-F238E27FC236}">
                <a16:creationId xmlns:a16="http://schemas.microsoft.com/office/drawing/2014/main" id="{25591416-2D37-4E28-AED4-BBC1A86005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6643" y="4051069"/>
            <a:ext cx="3995357" cy="2088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584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66D61-2649-4FDB-81B4-88B1C2BF861D}"/>
              </a:ext>
            </a:extLst>
          </p:cNvPr>
          <p:cNvSpPr>
            <a:spLocks noGrp="1"/>
          </p:cNvSpPr>
          <p:nvPr>
            <p:ph type="title"/>
          </p:nvPr>
        </p:nvSpPr>
        <p:spPr/>
        <p:txBody>
          <a:bodyPr/>
          <a:lstStyle/>
          <a:p>
            <a:r>
              <a:rPr lang="en-US" dirty="0"/>
              <a:t>The demographic transition</a:t>
            </a:r>
            <a:endParaRPr lang="en-ID" dirty="0"/>
          </a:p>
        </p:txBody>
      </p:sp>
      <p:sp>
        <p:nvSpPr>
          <p:cNvPr id="3" name="Slide Number Placeholder 2">
            <a:extLst>
              <a:ext uri="{FF2B5EF4-FFF2-40B4-BE49-F238E27FC236}">
                <a16:creationId xmlns:a16="http://schemas.microsoft.com/office/drawing/2014/main" id="{DC5549C4-D779-4F1B-86AE-35A136C5AA07}"/>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4" name="TextBox 3">
            <a:extLst>
              <a:ext uri="{FF2B5EF4-FFF2-40B4-BE49-F238E27FC236}">
                <a16:creationId xmlns:a16="http://schemas.microsoft.com/office/drawing/2014/main" id="{AC034634-EB5F-441A-90CF-9DF7B17EA8DA}"/>
              </a:ext>
            </a:extLst>
          </p:cNvPr>
          <p:cNvSpPr txBox="1"/>
          <p:nvPr/>
        </p:nvSpPr>
        <p:spPr>
          <a:xfrm>
            <a:off x="1381912" y="1757960"/>
            <a:ext cx="7457288" cy="4431983"/>
          </a:xfrm>
          <a:prstGeom prst="rect">
            <a:avLst/>
          </a:prstGeom>
          <a:noFill/>
        </p:spPr>
        <p:txBody>
          <a:bodyPr wrap="square" rtlCol="0">
            <a:spAutoFit/>
          </a:bodyPr>
          <a:lstStyle/>
          <a:p>
            <a:pPr>
              <a:spcAft>
                <a:spcPts val="1200"/>
              </a:spcAft>
            </a:pPr>
            <a:r>
              <a:rPr lang="en-US" sz="2200" dirty="0"/>
              <a:t>Stage 1: High birth rate, high death rate; no net population increase </a:t>
            </a:r>
          </a:p>
          <a:p>
            <a:pPr>
              <a:spcAft>
                <a:spcPts val="1200"/>
              </a:spcAft>
            </a:pPr>
            <a:r>
              <a:rPr lang="en-US" sz="2200" dirty="0"/>
              <a:t>Stage 2: Death rate declining more quickly than birth rate; due to improved nutrition and availability of food supplies; net population increase</a:t>
            </a:r>
          </a:p>
          <a:p>
            <a:pPr>
              <a:spcAft>
                <a:spcPts val="1200"/>
              </a:spcAft>
            </a:pPr>
            <a:r>
              <a:rPr lang="en-US" sz="2200" dirty="0"/>
              <a:t>Stage 3: Declining birth rate and declining death rate: small net population increase</a:t>
            </a:r>
          </a:p>
          <a:p>
            <a:pPr>
              <a:spcAft>
                <a:spcPts val="1200"/>
              </a:spcAft>
            </a:pPr>
            <a:r>
              <a:rPr lang="en-US" sz="2200" dirty="0"/>
              <a:t>Stage 4: Birth rates are declining faster than death rates: population growth close to 0</a:t>
            </a:r>
          </a:p>
          <a:p>
            <a:pPr>
              <a:spcAft>
                <a:spcPts val="1200"/>
              </a:spcAft>
            </a:pPr>
            <a:r>
              <a:rPr lang="en-US" sz="2200" dirty="0"/>
              <a:t>World population will continue to grow, but the rate of growth has slowed as fertility rates will decline in the future</a:t>
            </a:r>
            <a:endParaRPr lang="en-ID" sz="2200" dirty="0"/>
          </a:p>
        </p:txBody>
      </p:sp>
      <p:pic>
        <p:nvPicPr>
          <p:cNvPr id="4098" name="Picture 2" descr="Image result for level and trends in world population">
            <a:extLst>
              <a:ext uri="{FF2B5EF4-FFF2-40B4-BE49-F238E27FC236}">
                <a16:creationId xmlns:a16="http://schemas.microsoft.com/office/drawing/2014/main" id="{9BC8DF99-60F1-4258-B96B-94C7213825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7470" y="1828799"/>
            <a:ext cx="3514530" cy="21248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green revolution">
            <a:extLst>
              <a:ext uri="{FF2B5EF4-FFF2-40B4-BE49-F238E27FC236}">
                <a16:creationId xmlns:a16="http://schemas.microsoft.com/office/drawing/2014/main" id="{AF3638EA-C121-4DD2-B4C9-7A53D89B8A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7470" y="3973951"/>
            <a:ext cx="3525006" cy="2215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832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5F4ACA-17FB-4E32-879F-194DAA0FA3D8}"/>
              </a:ext>
            </a:extLst>
          </p:cNvPr>
          <p:cNvSpPr>
            <a:spLocks noGrp="1"/>
          </p:cNvSpPr>
          <p:nvPr>
            <p:ph type="sldNum" sz="quarter" idx="12"/>
          </p:nvPr>
        </p:nvSpPr>
        <p:spPr/>
        <p:txBody>
          <a:bodyPr/>
          <a:lstStyle/>
          <a:p>
            <a:fld id="{6D22F896-40B5-4ADD-8801-0D06FADFA095}" type="slidenum">
              <a:rPr lang="en-US" smtClean="0"/>
              <a:t>6</a:t>
            </a:fld>
            <a:endParaRPr lang="en-US" dirty="0"/>
          </a:p>
        </p:txBody>
      </p:sp>
      <p:pic>
        <p:nvPicPr>
          <p:cNvPr id="1028" name="Picture 4" descr="Image result for demographic transition">
            <a:extLst>
              <a:ext uri="{FF2B5EF4-FFF2-40B4-BE49-F238E27FC236}">
                <a16:creationId xmlns:a16="http://schemas.microsoft.com/office/drawing/2014/main" id="{1EB6D6A2-128B-423A-B444-036FC990EB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3580" y="-41248"/>
            <a:ext cx="8228421" cy="61633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5BCF662-E8EE-4B6D-A303-705F6BF464A0}"/>
              </a:ext>
            </a:extLst>
          </p:cNvPr>
          <p:cNvSpPr txBox="1"/>
          <p:nvPr/>
        </p:nvSpPr>
        <p:spPr>
          <a:xfrm>
            <a:off x="885569" y="1302551"/>
            <a:ext cx="2847703" cy="769441"/>
          </a:xfrm>
          <a:prstGeom prst="rect">
            <a:avLst/>
          </a:prstGeom>
          <a:noFill/>
        </p:spPr>
        <p:txBody>
          <a:bodyPr wrap="square" rtlCol="0">
            <a:spAutoFit/>
          </a:bodyPr>
          <a:lstStyle/>
          <a:p>
            <a:pPr>
              <a:spcAft>
                <a:spcPts val="1200"/>
              </a:spcAft>
            </a:pPr>
            <a:r>
              <a:rPr lang="en-US" sz="2200" dirty="0"/>
              <a:t>Graph of demographic transition</a:t>
            </a:r>
          </a:p>
        </p:txBody>
      </p:sp>
    </p:spTree>
    <p:extLst>
      <p:ext uri="{BB962C8B-B14F-4D97-AF65-F5344CB8AC3E}">
        <p14:creationId xmlns:p14="http://schemas.microsoft.com/office/powerpoint/2010/main" val="629701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4C421-70E7-424D-ACF7-54AEAF05B26E}"/>
              </a:ext>
            </a:extLst>
          </p:cNvPr>
          <p:cNvSpPr>
            <a:spLocks noGrp="1"/>
          </p:cNvSpPr>
          <p:nvPr>
            <p:ph type="title"/>
          </p:nvPr>
        </p:nvSpPr>
        <p:spPr/>
        <p:txBody>
          <a:bodyPr/>
          <a:lstStyle/>
          <a:p>
            <a:r>
              <a:rPr lang="en-US" dirty="0"/>
              <a:t>Population trends </a:t>
            </a:r>
            <a:endParaRPr lang="en-ID" dirty="0"/>
          </a:p>
        </p:txBody>
      </p:sp>
      <p:sp>
        <p:nvSpPr>
          <p:cNvPr id="3" name="Slide Number Placeholder 2">
            <a:extLst>
              <a:ext uri="{FF2B5EF4-FFF2-40B4-BE49-F238E27FC236}">
                <a16:creationId xmlns:a16="http://schemas.microsoft.com/office/drawing/2014/main" id="{E266D40A-989D-47F5-99F4-47022F17CC4B}"/>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5" name="TextBox 4">
            <a:extLst>
              <a:ext uri="{FF2B5EF4-FFF2-40B4-BE49-F238E27FC236}">
                <a16:creationId xmlns:a16="http://schemas.microsoft.com/office/drawing/2014/main" id="{951CB305-F5B4-49D4-85D5-913F64C41450}"/>
              </a:ext>
            </a:extLst>
          </p:cNvPr>
          <p:cNvSpPr txBox="1"/>
          <p:nvPr/>
        </p:nvSpPr>
        <p:spPr>
          <a:xfrm>
            <a:off x="1451580" y="1920725"/>
            <a:ext cx="7248284" cy="4616648"/>
          </a:xfrm>
          <a:prstGeom prst="rect">
            <a:avLst/>
          </a:prstGeom>
          <a:noFill/>
        </p:spPr>
        <p:txBody>
          <a:bodyPr wrap="square">
            <a:spAutoFit/>
          </a:bodyPr>
          <a:lstStyle/>
          <a:p>
            <a:pPr>
              <a:spcAft>
                <a:spcPts val="1200"/>
              </a:spcAft>
            </a:pPr>
            <a:r>
              <a:rPr lang="en-US" sz="2200" dirty="0"/>
              <a:t>Industrialized countries are mostly in stages 3 and 4 (mostly Western countries, Japan, South Korea and Taiwan). Fertility rates will continue to fall and with an aging population, the crude death rate is expected to rise. Therefore these countries will experience near zero or negative population growth in the future. Population  growth if ever, will be attributable to immigration</a:t>
            </a:r>
          </a:p>
          <a:p>
            <a:pPr>
              <a:spcAft>
                <a:spcPts val="1200"/>
              </a:spcAft>
            </a:pPr>
            <a:r>
              <a:rPr lang="en-US" sz="2200" dirty="0"/>
              <a:t>Developing countries are in stages 1 and 2. (mostly Africa, Latin America and Middle East). It is expected that fertility rates will remain high and death rates will continue to decline.</a:t>
            </a:r>
          </a:p>
          <a:p>
            <a:pPr>
              <a:spcAft>
                <a:spcPts val="1200"/>
              </a:spcAft>
            </a:pPr>
            <a:r>
              <a:rPr lang="en-US" sz="2200" dirty="0"/>
              <a:t>East Asia (China, Southeast Asia) is between stages 2 and 3.</a:t>
            </a:r>
          </a:p>
          <a:p>
            <a:pPr>
              <a:spcAft>
                <a:spcPts val="1200"/>
              </a:spcAft>
            </a:pPr>
            <a:endParaRPr lang="en-ID" sz="2200" dirty="0"/>
          </a:p>
        </p:txBody>
      </p:sp>
      <p:pic>
        <p:nvPicPr>
          <p:cNvPr id="6" name="Picture 2" descr="Image result for crowded streets japan">
            <a:extLst>
              <a:ext uri="{FF2B5EF4-FFF2-40B4-BE49-F238E27FC236}">
                <a16:creationId xmlns:a16="http://schemas.microsoft.com/office/drawing/2014/main" id="{BDB8FAF8-AA7E-4CEA-ADA6-E2B5F61D7EE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887"/>
          <a:stretch/>
        </p:blipFill>
        <p:spPr bwMode="auto">
          <a:xfrm>
            <a:off x="8565754" y="1853754"/>
            <a:ext cx="3626246" cy="230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609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9B544-A887-43EF-B933-460E313A4055}"/>
              </a:ext>
            </a:extLst>
          </p:cNvPr>
          <p:cNvSpPr>
            <a:spLocks noGrp="1"/>
          </p:cNvSpPr>
          <p:nvPr>
            <p:ph type="title"/>
          </p:nvPr>
        </p:nvSpPr>
        <p:spPr/>
        <p:txBody>
          <a:bodyPr/>
          <a:lstStyle/>
          <a:p>
            <a:r>
              <a:rPr lang="en-US" dirty="0"/>
              <a:t>The demographic future</a:t>
            </a:r>
            <a:endParaRPr lang="en-ID" dirty="0"/>
          </a:p>
        </p:txBody>
      </p:sp>
      <p:sp>
        <p:nvSpPr>
          <p:cNvPr id="3" name="Slide Number Placeholder 2">
            <a:extLst>
              <a:ext uri="{FF2B5EF4-FFF2-40B4-BE49-F238E27FC236}">
                <a16:creationId xmlns:a16="http://schemas.microsoft.com/office/drawing/2014/main" id="{CAFEFBDD-01E4-44D4-B3A3-8344133C3F7B}"/>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extBox 3">
            <a:extLst>
              <a:ext uri="{FF2B5EF4-FFF2-40B4-BE49-F238E27FC236}">
                <a16:creationId xmlns:a16="http://schemas.microsoft.com/office/drawing/2014/main" id="{72F4E54B-1143-4809-B8F0-FCCAC8AD58D2}"/>
              </a:ext>
            </a:extLst>
          </p:cNvPr>
          <p:cNvSpPr txBox="1"/>
          <p:nvPr/>
        </p:nvSpPr>
        <p:spPr>
          <a:xfrm>
            <a:off x="1451579" y="2044005"/>
            <a:ext cx="6651139" cy="2769989"/>
          </a:xfrm>
          <a:prstGeom prst="rect">
            <a:avLst/>
          </a:prstGeom>
          <a:noFill/>
        </p:spPr>
        <p:txBody>
          <a:bodyPr wrap="square" rtlCol="0">
            <a:spAutoFit/>
          </a:bodyPr>
          <a:lstStyle/>
          <a:p>
            <a:pPr>
              <a:spcAft>
                <a:spcPts val="1200"/>
              </a:spcAft>
            </a:pPr>
            <a:r>
              <a:rPr lang="en-US" sz="2200" dirty="0"/>
              <a:t>With even modest population growth rates, the world population will continue to grow</a:t>
            </a:r>
          </a:p>
          <a:p>
            <a:pPr>
              <a:spcAft>
                <a:spcPts val="1200"/>
              </a:spcAft>
            </a:pPr>
            <a:r>
              <a:rPr lang="en-US" sz="2200" dirty="0"/>
              <a:t>With a population growth rate of 1.2% per year, world population will reach 11 billion by 2050 and 26 billion by 2100.</a:t>
            </a:r>
          </a:p>
          <a:p>
            <a:pPr>
              <a:spcAft>
                <a:spcPts val="1200"/>
              </a:spcAft>
            </a:pPr>
            <a:r>
              <a:rPr lang="en-US" sz="2200" dirty="0"/>
              <a:t>However the trend is unlikely to happen in the future, as fertility rates may decline</a:t>
            </a:r>
            <a:endParaRPr lang="en-ID" sz="2200" dirty="0"/>
          </a:p>
        </p:txBody>
      </p:sp>
      <p:pic>
        <p:nvPicPr>
          <p:cNvPr id="2052" name="Picture 4" descr="Image result for crowded food aid">
            <a:extLst>
              <a:ext uri="{FF2B5EF4-FFF2-40B4-BE49-F238E27FC236}">
                <a16:creationId xmlns:a16="http://schemas.microsoft.com/office/drawing/2014/main" id="{3261C91E-3B72-4B49-A31C-A6CD820DFD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777"/>
          <a:stretch/>
        </p:blipFill>
        <p:spPr bwMode="auto">
          <a:xfrm>
            <a:off x="8543670" y="1853754"/>
            <a:ext cx="3626246" cy="203897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crowded food aid">
            <a:extLst>
              <a:ext uri="{FF2B5EF4-FFF2-40B4-BE49-F238E27FC236}">
                <a16:creationId xmlns:a16="http://schemas.microsoft.com/office/drawing/2014/main" id="{57BB4DE6-4A66-409B-B1BB-CCBE60548A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3670" y="3892731"/>
            <a:ext cx="3648330" cy="2294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033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4FBF8-4D48-41D1-A5A7-66331639AC99}"/>
              </a:ext>
            </a:extLst>
          </p:cNvPr>
          <p:cNvSpPr>
            <a:spLocks noGrp="1"/>
          </p:cNvSpPr>
          <p:nvPr>
            <p:ph type="title"/>
          </p:nvPr>
        </p:nvSpPr>
        <p:spPr/>
        <p:txBody>
          <a:bodyPr/>
          <a:lstStyle/>
          <a:p>
            <a:r>
              <a:rPr lang="en-US" dirty="0"/>
              <a:t>Population pyramid</a:t>
            </a:r>
            <a:endParaRPr lang="en-ID" dirty="0"/>
          </a:p>
        </p:txBody>
      </p:sp>
      <p:sp>
        <p:nvSpPr>
          <p:cNvPr id="3" name="Slide Number Placeholder 2">
            <a:extLst>
              <a:ext uri="{FF2B5EF4-FFF2-40B4-BE49-F238E27FC236}">
                <a16:creationId xmlns:a16="http://schemas.microsoft.com/office/drawing/2014/main" id="{12752095-B445-41F0-A71D-EE3B1DA58AE7}"/>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5" name="TextBox 4">
            <a:extLst>
              <a:ext uri="{FF2B5EF4-FFF2-40B4-BE49-F238E27FC236}">
                <a16:creationId xmlns:a16="http://schemas.microsoft.com/office/drawing/2014/main" id="{44D734A4-7841-4A0F-B373-D965DB527F50}"/>
              </a:ext>
            </a:extLst>
          </p:cNvPr>
          <p:cNvSpPr txBox="1"/>
          <p:nvPr/>
        </p:nvSpPr>
        <p:spPr>
          <a:xfrm>
            <a:off x="1451580" y="1992311"/>
            <a:ext cx="6960900" cy="3939540"/>
          </a:xfrm>
          <a:prstGeom prst="rect">
            <a:avLst/>
          </a:prstGeom>
          <a:noFill/>
        </p:spPr>
        <p:txBody>
          <a:bodyPr wrap="square">
            <a:spAutoFit/>
          </a:bodyPr>
          <a:lstStyle/>
          <a:p>
            <a:pPr>
              <a:spcAft>
                <a:spcPts val="1200"/>
              </a:spcAft>
            </a:pPr>
            <a:r>
              <a:rPr lang="en-US" sz="2200" b="0" i="0" dirty="0">
                <a:solidFill>
                  <a:srgbClr val="202124"/>
                </a:solidFill>
                <a:effectLst/>
                <a:latin typeface="arial" panose="020B0604020202020204" pitchFamily="34" charset="0"/>
              </a:rPr>
              <a:t>A</a:t>
            </a:r>
            <a:r>
              <a:rPr lang="en-US" sz="2200" i="0" dirty="0">
                <a:solidFill>
                  <a:srgbClr val="202124"/>
                </a:solidFill>
                <a:effectLst/>
                <a:latin typeface="arial" panose="020B0604020202020204" pitchFamily="34" charset="0"/>
              </a:rPr>
              <a:t> population pyramid is useful tool to understand the age and sex composition of a country at a given time</a:t>
            </a:r>
          </a:p>
          <a:p>
            <a:pPr>
              <a:spcAft>
                <a:spcPts val="1200"/>
              </a:spcAft>
            </a:pPr>
            <a:r>
              <a:rPr lang="en-US" sz="2200" i="0" dirty="0">
                <a:solidFill>
                  <a:srgbClr val="202124"/>
                </a:solidFill>
                <a:effectLst/>
                <a:latin typeface="arial" panose="020B0604020202020204" pitchFamily="34" charset="0"/>
              </a:rPr>
              <a:t>It uses a paired bar chart showing the number of males and females in each age group</a:t>
            </a:r>
            <a:r>
              <a:rPr lang="en-US" sz="2200" dirty="0">
                <a:solidFill>
                  <a:srgbClr val="202124"/>
                </a:solidFill>
                <a:latin typeface="arial" panose="020B0604020202020204" pitchFamily="34" charset="0"/>
              </a:rPr>
              <a:t> and indicates </a:t>
            </a:r>
            <a:r>
              <a:rPr lang="en-US" sz="2200" i="0" dirty="0">
                <a:solidFill>
                  <a:srgbClr val="202124"/>
                </a:solidFill>
                <a:effectLst/>
                <a:latin typeface="arial" panose="020B0604020202020204" pitchFamily="34" charset="0"/>
              </a:rPr>
              <a:t>a population's age-sex composition</a:t>
            </a:r>
            <a:endParaRPr lang="en-US" sz="2200" dirty="0">
              <a:solidFill>
                <a:srgbClr val="202124"/>
              </a:solidFill>
              <a:latin typeface="arial" panose="020B0604020202020204" pitchFamily="34" charset="0"/>
            </a:endParaRPr>
          </a:p>
          <a:p>
            <a:pPr>
              <a:spcAft>
                <a:spcPts val="1200"/>
              </a:spcAft>
            </a:pPr>
            <a:r>
              <a:rPr lang="en-US" sz="2200" i="0" dirty="0">
                <a:solidFill>
                  <a:srgbClr val="202124"/>
                </a:solidFill>
                <a:effectLst/>
                <a:latin typeface="arial" panose="020B0604020202020204" pitchFamily="34" charset="0"/>
              </a:rPr>
              <a:t>The shape of the pyramid can indicate whether the population is expanding (</a:t>
            </a:r>
            <a:r>
              <a:rPr lang="en-US" sz="2200" b="0" i="0" dirty="0">
                <a:solidFill>
                  <a:srgbClr val="202124"/>
                </a:solidFill>
                <a:effectLst/>
                <a:latin typeface="arial" panose="020B0604020202020204" pitchFamily="34" charset="0"/>
              </a:rPr>
              <a:t>young and growing), constrictive (elderly and shrinking) or stationary (little or </a:t>
            </a:r>
            <a:r>
              <a:rPr lang="en-US" sz="2200" i="0" dirty="0">
                <a:solidFill>
                  <a:srgbClr val="202124"/>
                </a:solidFill>
                <a:effectLst/>
                <a:latin typeface="arial" panose="020B0604020202020204" pitchFamily="34" charset="0"/>
              </a:rPr>
              <a:t>no population </a:t>
            </a:r>
            <a:r>
              <a:rPr lang="en-US" sz="2200" b="0" i="0" dirty="0">
                <a:solidFill>
                  <a:srgbClr val="202124"/>
                </a:solidFill>
                <a:effectLst/>
                <a:latin typeface="arial" panose="020B0604020202020204" pitchFamily="34" charset="0"/>
              </a:rPr>
              <a:t>growth) </a:t>
            </a:r>
          </a:p>
          <a:p>
            <a:pPr>
              <a:spcAft>
                <a:spcPts val="1200"/>
              </a:spcAft>
            </a:pPr>
            <a:r>
              <a:rPr lang="en-US" sz="2200" dirty="0">
                <a:solidFill>
                  <a:srgbClr val="202124"/>
                </a:solidFill>
                <a:latin typeface="arial" panose="020B0604020202020204" pitchFamily="34" charset="0"/>
              </a:rPr>
              <a:t>A country’s population pyramid can change over time</a:t>
            </a:r>
            <a:r>
              <a:rPr lang="en-US" sz="2200" b="0" i="0" dirty="0">
                <a:solidFill>
                  <a:srgbClr val="202124"/>
                </a:solidFill>
                <a:effectLst/>
                <a:latin typeface="arial" panose="020B0604020202020204" pitchFamily="34" charset="0"/>
              </a:rPr>
              <a:t> </a:t>
            </a:r>
            <a:endParaRPr lang="en-US" sz="2200" i="0" dirty="0">
              <a:solidFill>
                <a:srgbClr val="202124"/>
              </a:solidFill>
              <a:effectLst/>
              <a:latin typeface="arial" panose="020B0604020202020204" pitchFamily="34" charset="0"/>
            </a:endParaRPr>
          </a:p>
        </p:txBody>
      </p:sp>
      <p:pic>
        <p:nvPicPr>
          <p:cNvPr id="9218" name="Picture 2" descr="Image result for population pyramid">
            <a:extLst>
              <a:ext uri="{FF2B5EF4-FFF2-40B4-BE49-F238E27FC236}">
                <a16:creationId xmlns:a16="http://schemas.microsoft.com/office/drawing/2014/main" id="{3C56C4D9-17E2-4D2B-8B4F-374764DBF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492" y="1853754"/>
            <a:ext cx="3394508" cy="4277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5588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E376-1CA2-4044-AEA7-C58B503A6719}"/>
              </a:ext>
            </a:extLst>
          </p:cNvPr>
          <p:cNvSpPr>
            <a:spLocks noGrp="1"/>
          </p:cNvSpPr>
          <p:nvPr>
            <p:ph type="title"/>
          </p:nvPr>
        </p:nvSpPr>
        <p:spPr/>
        <p:txBody>
          <a:bodyPr/>
          <a:lstStyle/>
          <a:p>
            <a:r>
              <a:rPr lang="en-US" dirty="0"/>
              <a:t>Population pyramid – comparisons</a:t>
            </a:r>
            <a:endParaRPr lang="en-ID" dirty="0"/>
          </a:p>
        </p:txBody>
      </p:sp>
      <p:sp>
        <p:nvSpPr>
          <p:cNvPr id="3" name="Slide Number Placeholder 2">
            <a:extLst>
              <a:ext uri="{FF2B5EF4-FFF2-40B4-BE49-F238E27FC236}">
                <a16:creationId xmlns:a16="http://schemas.microsoft.com/office/drawing/2014/main" id="{697E3052-38C8-449A-835F-A6C1A56196AD}"/>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6146" name="Picture 2" descr="Image result for population pyramid japan">
            <a:extLst>
              <a:ext uri="{FF2B5EF4-FFF2-40B4-BE49-F238E27FC236}">
                <a16:creationId xmlns:a16="http://schemas.microsoft.com/office/drawing/2014/main" id="{46C282F6-5A09-43C1-B8E5-1D7BDA70FB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350" y="1853754"/>
            <a:ext cx="7419975" cy="37909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population pyramid japan">
            <a:extLst>
              <a:ext uri="{FF2B5EF4-FFF2-40B4-BE49-F238E27FC236}">
                <a16:creationId xmlns:a16="http://schemas.microsoft.com/office/drawing/2014/main" id="{39051541-26A8-4490-AAD6-AEB6AC864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7968" y="1915258"/>
            <a:ext cx="3679940" cy="37294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123393-AD66-4AE5-8E81-FF17D286485B}"/>
              </a:ext>
            </a:extLst>
          </p:cNvPr>
          <p:cNvSpPr txBox="1"/>
          <p:nvPr/>
        </p:nvSpPr>
        <p:spPr>
          <a:xfrm>
            <a:off x="9686142" y="5706208"/>
            <a:ext cx="2305561" cy="369332"/>
          </a:xfrm>
          <a:prstGeom prst="rect">
            <a:avLst/>
          </a:prstGeom>
          <a:noFill/>
        </p:spPr>
        <p:txBody>
          <a:bodyPr wrap="square" rtlCol="0">
            <a:spAutoFit/>
          </a:bodyPr>
          <a:lstStyle/>
          <a:p>
            <a:r>
              <a:rPr lang="en-US" dirty="0"/>
              <a:t>Nigeria</a:t>
            </a:r>
            <a:endParaRPr lang="en-ID" dirty="0"/>
          </a:p>
        </p:txBody>
      </p:sp>
      <p:sp>
        <p:nvSpPr>
          <p:cNvPr id="8" name="TextBox 7">
            <a:extLst>
              <a:ext uri="{FF2B5EF4-FFF2-40B4-BE49-F238E27FC236}">
                <a16:creationId xmlns:a16="http://schemas.microsoft.com/office/drawing/2014/main" id="{AA6B368D-9EAD-4087-BD90-765FED9C4AC9}"/>
              </a:ext>
            </a:extLst>
          </p:cNvPr>
          <p:cNvSpPr txBox="1"/>
          <p:nvPr/>
        </p:nvSpPr>
        <p:spPr>
          <a:xfrm>
            <a:off x="5902407" y="5740280"/>
            <a:ext cx="2305561" cy="369332"/>
          </a:xfrm>
          <a:prstGeom prst="rect">
            <a:avLst/>
          </a:prstGeom>
          <a:noFill/>
        </p:spPr>
        <p:txBody>
          <a:bodyPr wrap="square" rtlCol="0">
            <a:spAutoFit/>
          </a:bodyPr>
          <a:lstStyle/>
          <a:p>
            <a:r>
              <a:rPr lang="en-US" dirty="0"/>
              <a:t>Japan</a:t>
            </a:r>
            <a:endParaRPr lang="en-ID" dirty="0"/>
          </a:p>
        </p:txBody>
      </p:sp>
      <p:sp>
        <p:nvSpPr>
          <p:cNvPr id="9" name="TextBox 8">
            <a:extLst>
              <a:ext uri="{FF2B5EF4-FFF2-40B4-BE49-F238E27FC236}">
                <a16:creationId xmlns:a16="http://schemas.microsoft.com/office/drawing/2014/main" id="{082F838E-0276-4CC4-9754-BD28A948FE55}"/>
              </a:ext>
            </a:extLst>
          </p:cNvPr>
          <p:cNvSpPr txBox="1"/>
          <p:nvPr/>
        </p:nvSpPr>
        <p:spPr>
          <a:xfrm>
            <a:off x="2301274" y="5706208"/>
            <a:ext cx="2305561" cy="369332"/>
          </a:xfrm>
          <a:prstGeom prst="rect">
            <a:avLst/>
          </a:prstGeom>
          <a:noFill/>
        </p:spPr>
        <p:txBody>
          <a:bodyPr wrap="square" rtlCol="0">
            <a:spAutoFit/>
          </a:bodyPr>
          <a:lstStyle/>
          <a:p>
            <a:r>
              <a:rPr lang="en-US" dirty="0"/>
              <a:t>India</a:t>
            </a:r>
            <a:endParaRPr lang="en-ID" dirty="0"/>
          </a:p>
        </p:txBody>
      </p:sp>
    </p:spTree>
    <p:extLst>
      <p:ext uri="{BB962C8B-B14F-4D97-AF65-F5344CB8AC3E}">
        <p14:creationId xmlns:p14="http://schemas.microsoft.com/office/powerpoint/2010/main" val="761626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479E5-7172-413C-AE63-D63F70994C18}"/>
              </a:ext>
            </a:extLst>
          </p:cNvPr>
          <p:cNvSpPr>
            <a:spLocks noGrp="1"/>
          </p:cNvSpPr>
          <p:nvPr>
            <p:ph type="title"/>
          </p:nvPr>
        </p:nvSpPr>
        <p:spPr/>
        <p:txBody>
          <a:bodyPr/>
          <a:lstStyle/>
          <a:p>
            <a:r>
              <a:rPr lang="en-US" dirty="0"/>
              <a:t>Population pyramid – japan 1950-2019</a:t>
            </a:r>
            <a:endParaRPr lang="en-ID" dirty="0"/>
          </a:p>
        </p:txBody>
      </p:sp>
      <p:sp>
        <p:nvSpPr>
          <p:cNvPr id="3" name="Slide Number Placeholder 2">
            <a:extLst>
              <a:ext uri="{FF2B5EF4-FFF2-40B4-BE49-F238E27FC236}">
                <a16:creationId xmlns:a16="http://schemas.microsoft.com/office/drawing/2014/main" id="{F276A4EA-D7E9-4BFB-90CA-DE2EC224FF2C}"/>
              </a:ext>
            </a:extLst>
          </p:cNvPr>
          <p:cNvSpPr>
            <a:spLocks noGrp="1"/>
          </p:cNvSpPr>
          <p:nvPr>
            <p:ph type="sldNum" sz="quarter" idx="12"/>
          </p:nvPr>
        </p:nvSpPr>
        <p:spPr/>
        <p:txBody>
          <a:bodyPr/>
          <a:lstStyle/>
          <a:p>
            <a:fld id="{6D22F896-40B5-4ADD-8801-0D06FADFA095}" type="slidenum">
              <a:rPr lang="en-US" smtClean="0"/>
              <a:t>11</a:t>
            </a:fld>
            <a:endParaRPr lang="en-US" dirty="0"/>
          </a:p>
        </p:txBody>
      </p:sp>
      <p:pic>
        <p:nvPicPr>
          <p:cNvPr id="5122" name="Picture 2" descr="Image result for population pyramid japan">
            <a:extLst>
              <a:ext uri="{FF2B5EF4-FFF2-40B4-BE49-F238E27FC236}">
                <a16:creationId xmlns:a16="http://schemas.microsoft.com/office/drawing/2014/main" id="{EE173010-FDC0-4834-BB82-8568416C40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6842" y="1952081"/>
            <a:ext cx="3281173" cy="332531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opulation pyramid japan">
            <a:extLst>
              <a:ext uri="{FF2B5EF4-FFF2-40B4-BE49-F238E27FC236}">
                <a16:creationId xmlns:a16="http://schemas.microsoft.com/office/drawing/2014/main" id="{DDAFD865-A612-4BD1-B2E6-16B4510E58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1579" y="1952081"/>
            <a:ext cx="3281173" cy="33253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6F8ADD1-5973-4A74-94CC-0CD41A8DAB6D}"/>
              </a:ext>
            </a:extLst>
          </p:cNvPr>
          <p:cNvSpPr txBox="1"/>
          <p:nvPr/>
        </p:nvSpPr>
        <p:spPr>
          <a:xfrm>
            <a:off x="2220686" y="5547360"/>
            <a:ext cx="2664823" cy="369332"/>
          </a:xfrm>
          <a:prstGeom prst="rect">
            <a:avLst/>
          </a:prstGeom>
          <a:noFill/>
        </p:spPr>
        <p:txBody>
          <a:bodyPr wrap="square" rtlCol="0">
            <a:spAutoFit/>
          </a:bodyPr>
          <a:lstStyle/>
          <a:p>
            <a:r>
              <a:rPr lang="en-US" dirty="0"/>
              <a:t>1950</a:t>
            </a:r>
            <a:endParaRPr lang="en-ID" dirty="0"/>
          </a:p>
        </p:txBody>
      </p:sp>
      <p:sp>
        <p:nvSpPr>
          <p:cNvPr id="7" name="TextBox 6">
            <a:extLst>
              <a:ext uri="{FF2B5EF4-FFF2-40B4-BE49-F238E27FC236}">
                <a16:creationId xmlns:a16="http://schemas.microsoft.com/office/drawing/2014/main" id="{EAC6D03B-4CE6-4C8B-B45C-FE3A319A5813}"/>
              </a:ext>
            </a:extLst>
          </p:cNvPr>
          <p:cNvSpPr txBox="1"/>
          <p:nvPr/>
        </p:nvSpPr>
        <p:spPr>
          <a:xfrm>
            <a:off x="6483532" y="5547360"/>
            <a:ext cx="2664823" cy="369332"/>
          </a:xfrm>
          <a:prstGeom prst="rect">
            <a:avLst/>
          </a:prstGeom>
          <a:noFill/>
        </p:spPr>
        <p:txBody>
          <a:bodyPr wrap="square" rtlCol="0">
            <a:spAutoFit/>
          </a:bodyPr>
          <a:lstStyle/>
          <a:p>
            <a:r>
              <a:rPr lang="en-US" dirty="0"/>
              <a:t>2019</a:t>
            </a:r>
            <a:endParaRPr lang="en-ID" dirty="0"/>
          </a:p>
        </p:txBody>
      </p:sp>
    </p:spTree>
    <p:extLst>
      <p:ext uri="{BB962C8B-B14F-4D97-AF65-F5344CB8AC3E}">
        <p14:creationId xmlns:p14="http://schemas.microsoft.com/office/powerpoint/2010/main" val="4009531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5749A-81A9-450F-B827-02424D8FFFA5}"/>
              </a:ext>
            </a:extLst>
          </p:cNvPr>
          <p:cNvSpPr>
            <a:spLocks noGrp="1"/>
          </p:cNvSpPr>
          <p:nvPr>
            <p:ph type="title"/>
          </p:nvPr>
        </p:nvSpPr>
        <p:spPr/>
        <p:txBody>
          <a:bodyPr/>
          <a:lstStyle/>
          <a:p>
            <a:r>
              <a:rPr lang="en-US" dirty="0"/>
              <a:t>Issues on population</a:t>
            </a:r>
            <a:endParaRPr lang="en-ID" dirty="0"/>
          </a:p>
        </p:txBody>
      </p:sp>
      <p:sp>
        <p:nvSpPr>
          <p:cNvPr id="3" name="Slide Number Placeholder 2">
            <a:extLst>
              <a:ext uri="{FF2B5EF4-FFF2-40B4-BE49-F238E27FC236}">
                <a16:creationId xmlns:a16="http://schemas.microsoft.com/office/drawing/2014/main" id="{A0B99324-362E-4B77-8783-5F8126356E88}"/>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extBox 3">
            <a:extLst>
              <a:ext uri="{FF2B5EF4-FFF2-40B4-BE49-F238E27FC236}">
                <a16:creationId xmlns:a16="http://schemas.microsoft.com/office/drawing/2014/main" id="{3D9F1F74-A6B4-4CD4-9FC2-325E9FECC286}"/>
              </a:ext>
            </a:extLst>
          </p:cNvPr>
          <p:cNvSpPr txBox="1"/>
          <p:nvPr/>
        </p:nvSpPr>
        <p:spPr>
          <a:xfrm>
            <a:off x="1451578" y="1853754"/>
            <a:ext cx="9603275" cy="4585871"/>
          </a:xfrm>
          <a:prstGeom prst="rect">
            <a:avLst/>
          </a:prstGeom>
          <a:noFill/>
        </p:spPr>
        <p:txBody>
          <a:bodyPr wrap="square" rtlCol="0">
            <a:spAutoFit/>
          </a:bodyPr>
          <a:lstStyle/>
          <a:p>
            <a:pPr>
              <a:spcAft>
                <a:spcPts val="1200"/>
              </a:spcAft>
            </a:pPr>
            <a:r>
              <a:rPr lang="en-US" sz="2200" dirty="0"/>
              <a:t>Although the population growth rate worldwide is declining, the population is still growing</a:t>
            </a:r>
          </a:p>
          <a:p>
            <a:pPr>
              <a:spcAft>
                <a:spcPts val="1200"/>
              </a:spcAft>
            </a:pPr>
            <a:r>
              <a:rPr lang="en-US" sz="2200" dirty="0"/>
              <a:t>It is expected that within the next 40 years, the world population will increase by another 2 billion, mostly in developing countries</a:t>
            </a:r>
          </a:p>
          <a:p>
            <a:pPr>
              <a:spcAft>
                <a:spcPts val="1200"/>
              </a:spcAft>
            </a:pPr>
            <a:r>
              <a:rPr lang="en-US" sz="2200" dirty="0"/>
              <a:t>The age distribution of the world’s population will be shifting; there will be more elderly people and fewer children</a:t>
            </a:r>
          </a:p>
          <a:p>
            <a:pPr>
              <a:spcAft>
                <a:spcPts val="1200"/>
              </a:spcAft>
            </a:pPr>
            <a:r>
              <a:rPr lang="en-US" sz="2200" dirty="0"/>
              <a:t>In Asia, 6.7 percent of the population were elderly (2010) in 2050 it is expected to increase to 17.3 percent</a:t>
            </a:r>
          </a:p>
          <a:p>
            <a:pPr>
              <a:spcAft>
                <a:spcPts val="1200"/>
              </a:spcAft>
            </a:pPr>
            <a:r>
              <a:rPr lang="en-US" sz="2200" dirty="0"/>
              <a:t>In China, because of its one family-one child policy the elderly population is expected to increase from 8.3 percent (2010) to 23.3 percent in 2050</a:t>
            </a:r>
          </a:p>
          <a:p>
            <a:endParaRPr lang="en-ID" sz="2200" dirty="0"/>
          </a:p>
        </p:txBody>
      </p:sp>
    </p:spTree>
    <p:extLst>
      <p:ext uri="{BB962C8B-B14F-4D97-AF65-F5344CB8AC3E}">
        <p14:creationId xmlns:p14="http://schemas.microsoft.com/office/powerpoint/2010/main" val="178522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FCFE364-B9A1-414A-A6AC-9A8332A615E6}"/>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itle 1">
            <a:extLst>
              <a:ext uri="{FF2B5EF4-FFF2-40B4-BE49-F238E27FC236}">
                <a16:creationId xmlns:a16="http://schemas.microsoft.com/office/drawing/2014/main" id="{4AF5D623-5159-4D4B-8B0A-6E0A04B8FD35}"/>
              </a:ext>
            </a:extLst>
          </p:cNvPr>
          <p:cNvSpPr>
            <a:spLocks noGrp="1"/>
          </p:cNvSpPr>
          <p:nvPr>
            <p:ph type="title"/>
          </p:nvPr>
        </p:nvSpPr>
        <p:spPr>
          <a:xfrm>
            <a:off x="1450975" y="804863"/>
            <a:ext cx="9604375" cy="1049337"/>
          </a:xfrm>
        </p:spPr>
        <p:txBody>
          <a:bodyPr/>
          <a:lstStyle/>
          <a:p>
            <a:r>
              <a:rPr lang="en-US" dirty="0"/>
              <a:t>Issues on population</a:t>
            </a:r>
            <a:endParaRPr lang="en-ID" dirty="0"/>
          </a:p>
        </p:txBody>
      </p:sp>
      <p:sp>
        <p:nvSpPr>
          <p:cNvPr id="5" name="TextBox 4">
            <a:extLst>
              <a:ext uri="{FF2B5EF4-FFF2-40B4-BE49-F238E27FC236}">
                <a16:creationId xmlns:a16="http://schemas.microsoft.com/office/drawing/2014/main" id="{134F235E-9BB0-476F-A268-88C19D876433}"/>
              </a:ext>
            </a:extLst>
          </p:cNvPr>
          <p:cNvSpPr txBox="1"/>
          <p:nvPr/>
        </p:nvSpPr>
        <p:spPr>
          <a:xfrm>
            <a:off x="1450974" y="2011680"/>
            <a:ext cx="9604375" cy="2862322"/>
          </a:xfrm>
          <a:prstGeom prst="rect">
            <a:avLst/>
          </a:prstGeom>
          <a:noFill/>
        </p:spPr>
        <p:txBody>
          <a:bodyPr wrap="square" rtlCol="0">
            <a:spAutoFit/>
          </a:bodyPr>
          <a:lstStyle/>
          <a:p>
            <a:pPr>
              <a:spcAft>
                <a:spcPts val="1200"/>
              </a:spcAft>
            </a:pPr>
            <a:r>
              <a:rPr lang="en-US" sz="2200" dirty="0"/>
              <a:t>In countries where population growth rate is near zero or negative, financing pensions/retirement is becoming a serious problem, as there are less younger people are available to finance the pension of retirees</a:t>
            </a:r>
          </a:p>
          <a:p>
            <a:pPr>
              <a:spcAft>
                <a:spcPts val="1200"/>
              </a:spcAft>
            </a:pPr>
            <a:r>
              <a:rPr lang="en-US" sz="2200" dirty="0"/>
              <a:t>With a higher percentage of the elderly, there is greater demand for elderly care </a:t>
            </a:r>
          </a:p>
          <a:p>
            <a:pPr>
              <a:spcAft>
                <a:spcPts val="1200"/>
              </a:spcAft>
            </a:pPr>
            <a:r>
              <a:rPr lang="en-US" sz="2200" dirty="0"/>
              <a:t>In countries where the birth rate is still high, the youth will struggle with issues of unemployment</a:t>
            </a:r>
          </a:p>
          <a:p>
            <a:endParaRPr lang="en-ID" dirty="0"/>
          </a:p>
        </p:txBody>
      </p:sp>
    </p:spTree>
    <p:extLst>
      <p:ext uri="{BB962C8B-B14F-4D97-AF65-F5344CB8AC3E}">
        <p14:creationId xmlns:p14="http://schemas.microsoft.com/office/powerpoint/2010/main" val="1034294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9F380-151B-41B7-A2EE-C832FAD655A3}"/>
              </a:ext>
            </a:extLst>
          </p:cNvPr>
          <p:cNvSpPr>
            <a:spLocks noGrp="1"/>
          </p:cNvSpPr>
          <p:nvPr>
            <p:ph type="title"/>
          </p:nvPr>
        </p:nvSpPr>
        <p:spPr/>
        <p:txBody>
          <a:bodyPr/>
          <a:lstStyle/>
          <a:p>
            <a:r>
              <a:rPr lang="en-US" dirty="0"/>
              <a:t>summary</a:t>
            </a:r>
            <a:endParaRPr lang="en-ID" dirty="0"/>
          </a:p>
        </p:txBody>
      </p:sp>
      <p:sp>
        <p:nvSpPr>
          <p:cNvPr id="3" name="Slide Number Placeholder 2">
            <a:extLst>
              <a:ext uri="{FF2B5EF4-FFF2-40B4-BE49-F238E27FC236}">
                <a16:creationId xmlns:a16="http://schemas.microsoft.com/office/drawing/2014/main" id="{88AB19E9-F100-4394-9C81-419F1FEB472C}"/>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17EDA751-FC1C-4002-8180-BF1C92DD6871}"/>
              </a:ext>
            </a:extLst>
          </p:cNvPr>
          <p:cNvSpPr txBox="1"/>
          <p:nvPr/>
        </p:nvSpPr>
        <p:spPr>
          <a:xfrm>
            <a:off x="1385587" y="1853754"/>
            <a:ext cx="9669267" cy="4770537"/>
          </a:xfrm>
          <a:prstGeom prst="rect">
            <a:avLst/>
          </a:prstGeom>
          <a:noFill/>
        </p:spPr>
        <p:txBody>
          <a:bodyPr wrap="square" rtlCol="0">
            <a:spAutoFit/>
          </a:bodyPr>
          <a:lstStyle/>
          <a:p>
            <a:pPr>
              <a:spcAft>
                <a:spcPts val="1200"/>
              </a:spcAft>
            </a:pPr>
            <a:r>
              <a:rPr lang="en-US" sz="2200" dirty="0"/>
              <a:t>The 20</a:t>
            </a:r>
            <a:r>
              <a:rPr lang="en-US" sz="2200" baseline="30000" dirty="0"/>
              <a:t>th</a:t>
            </a:r>
            <a:r>
              <a:rPr lang="en-US" sz="2200" dirty="0"/>
              <a:t> century has witnessed a significant change in demographics, whereby the population grew from less than 2 billion to 6 billion people. </a:t>
            </a:r>
          </a:p>
          <a:p>
            <a:pPr>
              <a:spcAft>
                <a:spcPts val="1200"/>
              </a:spcAft>
            </a:pPr>
            <a:r>
              <a:rPr lang="en-US" sz="2200" dirty="0"/>
              <a:t>The driving force behind population increases is the demographic transition, particularly in the developing countries. Improvements in nutrition, medical knowledge and public health has led to a decline in the death rate</a:t>
            </a:r>
          </a:p>
          <a:p>
            <a:pPr>
              <a:spcAft>
                <a:spcPts val="1200"/>
              </a:spcAft>
            </a:pPr>
            <a:r>
              <a:rPr lang="en-ID" sz="2200" dirty="0"/>
              <a:t>There has been significant variation across countries and regions. In advanced countries, population growth is near zero and some even have negative growth. This is because fertility rates have gone down</a:t>
            </a:r>
          </a:p>
          <a:p>
            <a:pPr>
              <a:spcAft>
                <a:spcPts val="1200"/>
              </a:spcAft>
            </a:pPr>
            <a:r>
              <a:rPr lang="en-ID" sz="2200" dirty="0"/>
              <a:t>Despite declining growth rate of the world population, the 21</a:t>
            </a:r>
            <a:r>
              <a:rPr lang="en-ID" sz="2200" baseline="30000" dirty="0"/>
              <a:t>st</a:t>
            </a:r>
            <a:r>
              <a:rPr lang="en-ID" sz="2200" dirty="0"/>
              <a:t> century will still face challenges. In particular, the shift in the age composition will mean that there will be a greater percentage of the elderly population</a:t>
            </a:r>
          </a:p>
          <a:p>
            <a:endParaRPr lang="en-US" sz="2200" dirty="0"/>
          </a:p>
        </p:txBody>
      </p:sp>
    </p:spTree>
    <p:extLst>
      <p:ext uri="{BB962C8B-B14F-4D97-AF65-F5344CB8AC3E}">
        <p14:creationId xmlns:p14="http://schemas.microsoft.com/office/powerpoint/2010/main" val="402975226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175</TotalTime>
  <Words>914</Words>
  <Application>Microsoft Office PowerPoint</Application>
  <PresentationFormat>Widescreen</PresentationFormat>
  <Paragraphs>82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vt:lpstr>
      <vt:lpstr>Calibri</vt:lpstr>
      <vt:lpstr>Gill Sans MT</vt:lpstr>
      <vt:lpstr>Gallery</vt:lpstr>
      <vt:lpstr>population</vt:lpstr>
      <vt:lpstr>World population, 1820-2010</vt:lpstr>
      <vt:lpstr>World trends since industrial revolution</vt:lpstr>
      <vt:lpstr>Impetus to population growth</vt:lpstr>
      <vt:lpstr>The demographic transition</vt:lpstr>
      <vt:lpstr>PowerPoint Presentation</vt:lpstr>
      <vt:lpstr>Population trends </vt:lpstr>
      <vt:lpstr>The demographic future</vt:lpstr>
      <vt:lpstr>Population pyramid</vt:lpstr>
      <vt:lpstr>Population pyramid – comparisons</vt:lpstr>
      <vt:lpstr>Population pyramid – japan 1950-2019</vt:lpstr>
      <vt:lpstr>Issues on population</vt:lpstr>
      <vt:lpstr>Issues on population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population</dc:title>
  <dc:creator>januar hakim</dc:creator>
  <cp:lastModifiedBy>januar hakim</cp:lastModifiedBy>
  <cp:revision>21</cp:revision>
  <dcterms:created xsi:type="dcterms:W3CDTF">2021-02-10T15:10:31Z</dcterms:created>
  <dcterms:modified xsi:type="dcterms:W3CDTF">2021-02-11T02:23:39Z</dcterms:modified>
</cp:coreProperties>
</file>