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7" r:id="rId2"/>
    <p:sldId id="330" r:id="rId3"/>
    <p:sldId id="334" r:id="rId4"/>
    <p:sldId id="309" r:id="rId5"/>
    <p:sldId id="313" r:id="rId6"/>
    <p:sldId id="314" r:id="rId7"/>
    <p:sldId id="332" r:id="rId8"/>
    <p:sldId id="318" r:id="rId9"/>
    <p:sldId id="335" r:id="rId10"/>
    <p:sldId id="343" r:id="rId11"/>
    <p:sldId id="336" r:id="rId12"/>
    <p:sldId id="337" r:id="rId13"/>
    <p:sldId id="338" r:id="rId14"/>
    <p:sldId id="324" r:id="rId15"/>
    <p:sldId id="325" r:id="rId16"/>
    <p:sldId id="339" r:id="rId17"/>
    <p:sldId id="340" r:id="rId18"/>
    <p:sldId id="341" r:id="rId19"/>
    <p:sldId id="32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2"/>
    <p:restoredTop sz="94729"/>
  </p:normalViewPr>
  <p:slideViewPr>
    <p:cSldViewPr snapToGrid="0" snapToObjects="1">
      <p:cViewPr varScale="1">
        <p:scale>
          <a:sx n="76" d="100"/>
          <a:sy n="76" d="100"/>
        </p:scale>
        <p:origin x="224" y="9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DFD08-5CD7-5C45-A06B-8784DFD51E17}" type="datetimeFigureOut">
              <a:rPr lang="en-US" smtClean="0"/>
              <a:t>1/17/18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EC04C-C443-2643-97EC-CC4EE1FF72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87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7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5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1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4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74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6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6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2672B-5DE8-8141-BA08-E44170A1A0F3}" type="datetimeFigureOut">
              <a:rPr lang="en-US" smtClean="0"/>
              <a:t>1/17/18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2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/>
          </a:bodyPr>
          <a:lstStyle/>
          <a:p>
            <a:r>
              <a:rPr lang="en-GB" sz="3600" dirty="0" smtClean="0"/>
              <a:t>Chapter 2 Pre-capitalist Society and Absolutist </a:t>
            </a:r>
            <a:r>
              <a:rPr lang="en-GB" sz="3600" dirty="0"/>
              <a:t>P</a:t>
            </a:r>
            <a:r>
              <a:rPr lang="en-GB" sz="3600" dirty="0" smtClean="0"/>
              <a:t>olitical Institution</a:t>
            </a:r>
          </a:p>
          <a:p>
            <a:endParaRPr lang="en-GB" sz="1500" dirty="0" smtClean="0"/>
          </a:p>
          <a:p>
            <a:r>
              <a:rPr lang="en-GB" sz="4400" b="1" dirty="0" smtClean="0"/>
              <a:t>i</a:t>
            </a:r>
            <a:r>
              <a:rPr lang="en-GB" sz="4400" b="1" dirty="0" smtClean="0"/>
              <a:t>i. Mercantilism and Absolute Monarchy</a:t>
            </a:r>
            <a:endParaRPr lang="en-US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8249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1. Mercantilism and its Policies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1.1 What is Mercantilism?</a:t>
            </a:r>
          </a:p>
          <a:p>
            <a:pPr eaLnBrk="1" hangingPunct="1"/>
            <a:r>
              <a:rPr lang="en-US" altLang="en-US" dirty="0" smtClean="0">
                <a:latin typeface="Calibri" charset="0"/>
              </a:rPr>
              <a:t>The </a:t>
            </a:r>
            <a:r>
              <a:rPr lang="en-US" altLang="en-US" u="sng" dirty="0">
                <a:latin typeface="Calibri" charset="0"/>
              </a:rPr>
              <a:t>strength of a nation </a:t>
            </a:r>
            <a:r>
              <a:rPr lang="en-US" altLang="en-US" dirty="0">
                <a:latin typeface="Calibri" charset="0"/>
              </a:rPr>
              <a:t>depends on its ‘</a:t>
            </a:r>
            <a:r>
              <a:rPr lang="en-US" altLang="en-US" b="1" dirty="0">
                <a:latin typeface="Calibri" charset="0"/>
              </a:rPr>
              <a:t>wealth</a:t>
            </a:r>
            <a:r>
              <a:rPr lang="en-US" altLang="en-US" dirty="0">
                <a:latin typeface="Calibri" charset="0"/>
              </a:rPr>
              <a:t>’.</a:t>
            </a:r>
          </a:p>
          <a:p>
            <a:pPr eaLnBrk="1" hangingPunct="1"/>
            <a:r>
              <a:rPr lang="en-US" altLang="en-US" dirty="0">
                <a:latin typeface="Calibri" charset="0"/>
              </a:rPr>
              <a:t>Form of wealth = precious metal</a:t>
            </a:r>
          </a:p>
          <a:p>
            <a:pPr eaLnBrk="1" hangingPunct="1"/>
            <a:r>
              <a:rPr lang="en-US" altLang="en-US" dirty="0">
                <a:latin typeface="Calibri" charset="0"/>
              </a:rPr>
              <a:t>Accumulation of gold and silver.</a:t>
            </a:r>
          </a:p>
          <a:p>
            <a:pPr eaLnBrk="1" hangingPunct="1"/>
            <a:r>
              <a:rPr lang="en-US" altLang="en-US" dirty="0">
                <a:latin typeface="Calibri" charset="0"/>
              </a:rPr>
              <a:t>Sources of gold:</a:t>
            </a:r>
          </a:p>
          <a:p>
            <a:pPr lvl="1" eaLnBrk="1" hangingPunct="1"/>
            <a:r>
              <a:rPr lang="en-US" altLang="en-US" sz="2800" b="1" dirty="0"/>
              <a:t>Domestic mining</a:t>
            </a:r>
            <a:r>
              <a:rPr lang="en-US" altLang="en-US" sz="2800" dirty="0"/>
              <a:t>; conquering countries with gold mines.</a:t>
            </a:r>
          </a:p>
          <a:p>
            <a:pPr lvl="1" eaLnBrk="1" hangingPunct="1"/>
            <a:r>
              <a:rPr lang="en-US" altLang="en-US" sz="2800" b="1" i="1" dirty="0">
                <a:solidFill>
                  <a:schemeClr val="accent5"/>
                </a:solidFill>
              </a:rPr>
              <a:t>Foreign trade</a:t>
            </a:r>
            <a:r>
              <a:rPr lang="en-US" altLang="en-US" sz="2800" dirty="0"/>
              <a:t> settled in gold.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941FA1-AFC8-6648-9FDE-B16B1F71560F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504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Mercantilism and its Policies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5030786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1.2 Mercantilist policies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Internal trade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does not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generate wealth.</a:t>
            </a:r>
          </a:p>
          <a:p>
            <a:pPr marL="1119188" lvl="1" indent="-401638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Internal profits cancel out.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Policy </a:t>
            </a:r>
            <a:r>
              <a:rPr lang="en-US" altLang="en-US" dirty="0">
                <a:latin typeface="Calibri" charset="0"/>
              </a:rPr>
              <a:t>goal is to </a:t>
            </a:r>
            <a:r>
              <a:rPr lang="en-US" altLang="en-US" b="1" i="1" u="sng" dirty="0">
                <a:solidFill>
                  <a:schemeClr val="accent5"/>
                </a:solidFill>
                <a:latin typeface="Calibri" charset="0"/>
              </a:rPr>
              <a:t>maximize trade surplus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1119188" lvl="1" indent="-450850">
              <a:tabLst>
                <a:tab pos="1101725" algn="l"/>
              </a:tabLst>
            </a:pPr>
            <a:r>
              <a:rPr lang="en-US" altLang="en-US" sz="2800" dirty="0" smtClean="0">
                <a:latin typeface="Calibri" charset="0"/>
              </a:rPr>
              <a:t>To </a:t>
            </a:r>
            <a:r>
              <a:rPr lang="en-US" altLang="en-US" sz="2800" dirty="0">
                <a:latin typeface="Calibri" charset="0"/>
              </a:rPr>
              <a:t>maximize exports; minimize </a:t>
            </a:r>
            <a:r>
              <a:rPr lang="en-US" altLang="en-US" sz="2800" dirty="0" smtClean="0">
                <a:latin typeface="Calibri" charset="0"/>
              </a:rPr>
              <a:t>imports </a:t>
            </a:r>
            <a:r>
              <a:rPr lang="en-US" altLang="en-US" sz="2800" dirty="0" smtClean="0">
                <a:latin typeface="Calibri" charset="0"/>
                <a:sym typeface="Wingdings"/>
              </a:rPr>
              <a:t> </a:t>
            </a:r>
            <a:r>
              <a:rPr lang="en-US" altLang="en-US" sz="2800" dirty="0" smtClean="0">
                <a:latin typeface="Calibri" charset="0"/>
              </a:rPr>
              <a:t>maximize gold</a:t>
            </a:r>
          </a:p>
          <a:p>
            <a:pPr marL="533400" lvl="1" indent="-517525">
              <a:buNone/>
              <a:tabLst>
                <a:tab pos="1101725" algn="l"/>
              </a:tabLst>
            </a:pPr>
            <a:r>
              <a:rPr lang="en-US" altLang="en-US" sz="2800" dirty="0" smtClean="0">
                <a:latin typeface="Calibri" charset="0"/>
              </a:rPr>
              <a:t>3) 	</a:t>
            </a:r>
            <a:r>
              <a:rPr lang="en-US" altLang="en-US" sz="2800" b="1" dirty="0" smtClean="0">
                <a:latin typeface="Calibri" charset="0"/>
              </a:rPr>
              <a:t>Promote</a:t>
            </a:r>
            <a:r>
              <a:rPr lang="en-US" altLang="en-US" sz="2800" dirty="0" smtClean="0">
                <a:latin typeface="Calibri" charset="0"/>
              </a:rPr>
              <a:t> </a:t>
            </a:r>
            <a:r>
              <a:rPr lang="en-US" altLang="en-US" sz="2800" dirty="0">
                <a:latin typeface="Calibri" charset="0"/>
              </a:rPr>
              <a:t>domestic industries for exports.</a:t>
            </a:r>
          </a:p>
          <a:p>
            <a:pPr marL="1119188" lvl="1" indent="-450850">
              <a:buFont typeface="Arial" charset="0"/>
              <a:buChar char="•"/>
              <a:tabLst>
                <a:tab pos="1101725" algn="l"/>
              </a:tabLst>
            </a:pPr>
            <a:r>
              <a:rPr lang="en-US" altLang="en-US" sz="2800" dirty="0">
                <a:latin typeface="Calibri" charset="0"/>
              </a:rPr>
              <a:t>Exports of manufactured goods</a:t>
            </a:r>
            <a:r>
              <a:rPr lang="en-US" altLang="en-US" sz="2800" dirty="0" smtClean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 startAt="4"/>
            </a:pPr>
            <a:r>
              <a:rPr lang="en-US" altLang="en-US" b="1" dirty="0">
                <a:latin typeface="Calibri" charset="0"/>
              </a:rPr>
              <a:t>Discourage</a:t>
            </a:r>
            <a:r>
              <a:rPr lang="en-US" altLang="en-US" dirty="0">
                <a:latin typeface="Calibri" charset="0"/>
              </a:rPr>
              <a:t> exports of agricultural products and raw materials.</a:t>
            </a:r>
          </a:p>
          <a:p>
            <a:pPr marL="1119188" lvl="1" indent="-450850"/>
            <a:r>
              <a:rPr lang="en-US" altLang="en-US" sz="2800" dirty="0">
                <a:latin typeface="Calibri" charset="0"/>
              </a:rPr>
              <a:t>Low prices of food and materials.</a:t>
            </a:r>
          </a:p>
          <a:p>
            <a:pPr marL="1119188" lvl="1" indent="-450850"/>
            <a:r>
              <a:rPr lang="en-US" altLang="en-US" sz="2800" dirty="0">
                <a:latin typeface="Calibri" charset="0"/>
              </a:rPr>
              <a:t>Low wages and production cost</a:t>
            </a:r>
            <a:r>
              <a:rPr lang="en-US" altLang="en-US" sz="2800" dirty="0" smtClean="0">
                <a:latin typeface="Calibri" charset="0"/>
              </a:rPr>
              <a:t>.</a:t>
            </a:r>
            <a:endParaRPr lang="en-US" altLang="en-US" sz="2800" dirty="0">
              <a:latin typeface="Calibri" charset="0"/>
            </a:endParaRPr>
          </a:p>
          <a:p>
            <a:pPr lvl="1"/>
            <a:endParaRPr lang="en-US" altLang="en-US" dirty="0">
              <a:latin typeface="Calibri" charset="0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941FA1-AFC8-6648-9FDE-B16B1F71560F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133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Mercantilism and its Policies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90688"/>
            <a:ext cx="10515600" cy="486251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dirty="0" smtClean="0">
                <a:latin typeface="Calibri" charset="0"/>
              </a:rPr>
              <a:t>1.2 Mercantilist policies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en-US" altLang="en-US" b="1" u="sng" dirty="0" smtClean="0">
                <a:latin typeface="Calibri" charset="0"/>
              </a:rPr>
              <a:t>Restriction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on </a:t>
            </a:r>
            <a:r>
              <a:rPr lang="en-US" altLang="en-US" b="1" dirty="0">
                <a:latin typeface="Calibri" charset="0"/>
              </a:rPr>
              <a:t>imports</a:t>
            </a:r>
            <a:r>
              <a:rPr lang="en-US" altLang="en-US" dirty="0">
                <a:latin typeface="Calibri" charset="0"/>
              </a:rPr>
              <a:t> of manufactured goods 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en-US" altLang="en-US" dirty="0" smtClean="0">
                <a:latin typeface="Calibri" charset="0"/>
              </a:rPr>
              <a:t>Allow </a:t>
            </a:r>
            <a:r>
              <a:rPr lang="en-US" altLang="en-US" dirty="0">
                <a:latin typeface="Calibri" charset="0"/>
              </a:rPr>
              <a:t>imports of food and raw materials not available at </a:t>
            </a:r>
            <a:r>
              <a:rPr lang="en-US" altLang="en-US" dirty="0" smtClean="0">
                <a:latin typeface="Calibri" charset="0"/>
              </a:rPr>
              <a:t>home.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Prohibition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of gold </a:t>
            </a:r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exports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en-US" altLang="en-US" dirty="0" smtClean="0">
                <a:latin typeface="Calibri" charset="0"/>
              </a:rPr>
              <a:t>Promotion </a:t>
            </a:r>
            <a:r>
              <a:rPr lang="en-US" altLang="en-US" dirty="0">
                <a:latin typeface="Calibri" charset="0"/>
              </a:rPr>
              <a:t>of monopolies, franchises, leases, concessions, patents.</a:t>
            </a:r>
          </a:p>
          <a:p>
            <a:pPr lvl="1"/>
            <a:r>
              <a:rPr lang="en-US" altLang="en-US" sz="2600" dirty="0">
                <a:latin typeface="Calibri" charset="0"/>
              </a:rPr>
              <a:t>to prevent competition and price cutting.</a:t>
            </a:r>
          </a:p>
          <a:p>
            <a:pPr lvl="1"/>
            <a:r>
              <a:rPr lang="en-US" altLang="en-US" sz="2600" dirty="0">
                <a:latin typeface="Calibri" charset="0"/>
              </a:rPr>
              <a:t>control of prices and wage rates.</a:t>
            </a:r>
          </a:p>
          <a:p>
            <a:pPr lvl="1"/>
            <a:r>
              <a:rPr lang="en-US" altLang="en-US" sz="2600" dirty="0">
                <a:latin typeface="Calibri" charset="0"/>
              </a:rPr>
              <a:t>detailed regulations on product characteristics </a:t>
            </a:r>
            <a:endParaRPr lang="en-US" altLang="en-US" sz="2600" dirty="0" smtClean="0">
              <a:latin typeface="Calibri" charset="0"/>
            </a:endParaRPr>
          </a:p>
          <a:p>
            <a:pPr lvl="1"/>
            <a:r>
              <a:rPr lang="en-US" altLang="en-US" sz="2600" dirty="0" smtClean="0">
                <a:latin typeface="Calibri" charset="0"/>
              </a:rPr>
              <a:t>subsidies </a:t>
            </a:r>
            <a:r>
              <a:rPr lang="en-US" altLang="en-US" sz="2600" dirty="0">
                <a:latin typeface="Calibri" charset="0"/>
              </a:rPr>
              <a:t>to state franchises for exports</a:t>
            </a:r>
            <a:r>
              <a:rPr lang="en-US" altLang="en-US" sz="2600" dirty="0" smtClean="0">
                <a:latin typeface="Calibri" charset="0"/>
              </a:rPr>
              <a:t>.</a:t>
            </a:r>
            <a:endParaRPr lang="en-US" altLang="en-US" sz="2600" dirty="0">
              <a:latin typeface="Calibri" charset="0"/>
            </a:endParaRPr>
          </a:p>
          <a:p>
            <a:pPr lvl="1"/>
            <a:endParaRPr lang="en-US" altLang="en-US" dirty="0">
              <a:latin typeface="Calibri" charset="0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F941FA1-AFC8-6648-9FDE-B16B1F71560F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8153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7B52FFD-0838-3D43-B217-44927FB06C49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400"/>
          </a:p>
        </p:txBody>
      </p:sp>
      <p:pic>
        <p:nvPicPr>
          <p:cNvPr id="8195" name="Picture 2" descr="F:\BenQ-DriveD\MyDoc\COURSES\Econ Photos\mercantilism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408" y="165099"/>
            <a:ext cx="8679392" cy="6493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9481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2. Criticisms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dirty="0" smtClean="0">
                <a:latin typeface="Calibri" charset="0"/>
              </a:rPr>
              <a:t>Mercantilism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Precious metal is ‘wealth’?</a:t>
            </a:r>
          </a:p>
          <a:p>
            <a:pPr marL="1119188" lvl="1" indent="-401638" eaLnBrk="1" hangingPunct="1">
              <a:buFont typeface="Arial" charset="0"/>
              <a:buChar char="•"/>
            </a:pPr>
            <a:r>
              <a:rPr lang="en-US" altLang="en-US" sz="2800" dirty="0"/>
              <a:t>Wealth as a </a:t>
            </a:r>
            <a:r>
              <a:rPr lang="en-US" altLang="en-US" sz="2800" b="1" dirty="0"/>
              <a:t>stock</a:t>
            </a:r>
            <a:r>
              <a:rPr lang="en-US" altLang="en-US" sz="2800" dirty="0"/>
              <a:t> of ‘gold’?</a:t>
            </a:r>
          </a:p>
          <a:p>
            <a:pPr marL="1119188" lvl="1" indent="-401638" eaLnBrk="1" hangingPunct="1">
              <a:buFont typeface="Arial" charset="0"/>
              <a:buChar char="•"/>
            </a:pPr>
            <a:r>
              <a:rPr lang="en-US" altLang="en-US" sz="2800" dirty="0"/>
              <a:t>Perpetual accumulation of gold?</a:t>
            </a:r>
          </a:p>
          <a:p>
            <a:pPr marL="1119188" lvl="1" indent="-401638">
              <a:buFont typeface="Arial" charset="0"/>
              <a:buChar char="•"/>
            </a:pPr>
            <a:r>
              <a:rPr lang="en-US" altLang="en-US" sz="2800" dirty="0"/>
              <a:t>What is </a:t>
            </a:r>
            <a:r>
              <a:rPr lang="en-US" altLang="en-US" sz="2800" b="1" dirty="0"/>
              <a:t>‘wealth’</a:t>
            </a:r>
            <a:r>
              <a:rPr lang="en-US" altLang="en-US" sz="2800" dirty="0"/>
              <a:t>?</a:t>
            </a:r>
          </a:p>
          <a:p>
            <a:pPr marL="1631950" lvl="2" indent="-457200">
              <a:buFont typeface="Wingdings" charset="2"/>
              <a:buChar char="ü"/>
            </a:pPr>
            <a:r>
              <a:rPr lang="en-US" altLang="en-US" sz="2800" dirty="0"/>
              <a:t>economic well-being of population</a:t>
            </a:r>
          </a:p>
          <a:p>
            <a:pPr marL="1631950" lvl="2" indent="-457200">
              <a:buFont typeface="Wingdings" charset="2"/>
              <a:buChar char="ü"/>
            </a:pPr>
            <a:r>
              <a:rPr lang="en-US" altLang="en-US" sz="2800" dirty="0"/>
              <a:t>amount of goods available</a:t>
            </a:r>
          </a:p>
          <a:p>
            <a:pPr marL="1631950" lvl="2" indent="-457200">
              <a:buFont typeface="Wingdings" charset="2"/>
              <a:buChar char="ü"/>
            </a:pPr>
            <a:r>
              <a:rPr lang="en-US" altLang="en-US" sz="2800" b="1" dirty="0"/>
              <a:t>flow</a:t>
            </a:r>
            <a:r>
              <a:rPr lang="en-US" altLang="en-US" sz="2800" dirty="0"/>
              <a:t> of annual </a:t>
            </a:r>
            <a:r>
              <a:rPr lang="en-US" altLang="en-US" sz="2800" dirty="0" smtClean="0"/>
              <a:t>output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1391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Criticisms of Mercantilism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Purpose of money is exchange.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Perpetual hoarding of money is meaningless.</a:t>
            </a:r>
          </a:p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Wealth </a:t>
            </a:r>
            <a:r>
              <a:rPr lang="en-US" altLang="en-US" dirty="0">
                <a:latin typeface="Calibri" charset="0"/>
              </a:rPr>
              <a:t>is generated in circulation only?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Buying cheap and selling dear?</a:t>
            </a:r>
          </a:p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Production </a:t>
            </a:r>
            <a:r>
              <a:rPr lang="en-US" altLang="en-US" dirty="0">
                <a:latin typeface="Calibri" charset="0"/>
              </a:rPr>
              <a:t>is the source of wealth.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Circulation moves things from producers to consumers</a:t>
            </a:r>
          </a:p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Lack </a:t>
            </a:r>
            <a:r>
              <a:rPr lang="en-US" altLang="en-US" dirty="0">
                <a:latin typeface="Calibri" charset="0"/>
              </a:rPr>
              <a:t>of understanding of the relationship between money and the price level.</a:t>
            </a:r>
          </a:p>
          <a:p>
            <a:pPr marL="1022350" lvl="1" indent="-344488">
              <a:buFont typeface="Arial" charset="0"/>
              <a:buChar char="•"/>
              <a:tabLst>
                <a:tab pos="973138" algn="l"/>
              </a:tabLst>
            </a:pPr>
            <a:r>
              <a:rPr lang="en-US" altLang="en-US" dirty="0">
                <a:latin typeface="Calibri" charset="0"/>
              </a:rPr>
              <a:t>An increase in money without an increase in goods result in higher prices.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6461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960702" y="1602317"/>
            <a:ext cx="10515600" cy="3881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8650" indent="-271463"/>
            <a:r>
              <a:rPr lang="en-US" altLang="en-US" b="1" i="1" dirty="0" smtClean="0">
                <a:latin typeface="Calibri" charset="0"/>
              </a:rPr>
              <a:t>The Quantity Theory of Money </a:t>
            </a:r>
            <a:r>
              <a:rPr lang="en-US" altLang="en-US" dirty="0" smtClean="0">
                <a:latin typeface="Calibri" charset="0"/>
              </a:rPr>
              <a:t>(Locke, Hume)</a:t>
            </a:r>
          </a:p>
          <a:p>
            <a:pPr lvl="1">
              <a:buFont typeface="Arial"/>
              <a:buNone/>
            </a:pPr>
            <a:r>
              <a:rPr lang="en-US" altLang="en-US" dirty="0" smtClean="0">
                <a:latin typeface="Calibri" charset="0"/>
              </a:rPr>
              <a:t>			</a:t>
            </a:r>
          </a:p>
          <a:p>
            <a:pPr lvl="1">
              <a:buFont typeface="Arial"/>
              <a:buNone/>
            </a:pPr>
            <a:r>
              <a:rPr lang="en-US" altLang="en-US" dirty="0" smtClean="0">
                <a:latin typeface="Calibri" charset="0"/>
              </a:rPr>
              <a:t>			</a:t>
            </a:r>
          </a:p>
          <a:p>
            <a:pPr lvl="1">
              <a:buFont typeface="Arial"/>
              <a:buNone/>
            </a:pPr>
            <a:endParaRPr lang="en-US" altLang="en-US" dirty="0" smtClean="0">
              <a:latin typeface="Calibri" charset="0"/>
            </a:endParaRPr>
          </a:p>
          <a:p>
            <a:pPr lvl="1">
              <a:buFont typeface="Arial"/>
              <a:buNone/>
            </a:pPr>
            <a:endParaRPr lang="en-US" altLang="en-US" dirty="0" smtClean="0">
              <a:latin typeface="Calibri" charset="0"/>
            </a:endParaRPr>
          </a:p>
          <a:p>
            <a:pPr lvl="1">
              <a:buFont typeface="Arial"/>
              <a:buNone/>
            </a:pPr>
            <a:endParaRPr lang="en-US" altLang="en-US" dirty="0" smtClean="0">
              <a:latin typeface="Calibri" charset="0"/>
            </a:endParaRPr>
          </a:p>
          <a:p>
            <a:pPr lvl="1">
              <a:buFont typeface="Arial"/>
              <a:buNone/>
            </a:pPr>
            <a:endParaRPr lang="en-US" altLang="en-US" dirty="0" smtClean="0">
              <a:latin typeface="Calibri" charset="0"/>
            </a:endParaRPr>
          </a:p>
          <a:p>
            <a:pPr lvl="1">
              <a:buFont typeface="Arial"/>
              <a:buNone/>
            </a:pPr>
            <a:endParaRPr lang="en-US" altLang="en-US" dirty="0" smtClean="0">
              <a:latin typeface="Calibri" charset="0"/>
            </a:endParaRPr>
          </a:p>
          <a:p>
            <a:pPr marL="0" indent="0">
              <a:buFont typeface="Arial"/>
              <a:buNone/>
            </a:pPr>
            <a:r>
              <a:rPr lang="en-US" altLang="en-US" dirty="0" smtClean="0">
                <a:latin typeface="Calibri" charset="0"/>
              </a:rPr>
              <a:t>	Ex: M = 100; Q = 500; P = 1; V = 5</a:t>
            </a:r>
          </a:p>
          <a:p>
            <a:pPr lvl="1"/>
            <a:endParaRPr lang="en-US" altLang="en-US" dirty="0" smtClean="0">
              <a:latin typeface="Calibri" charset="0"/>
            </a:endParaRPr>
          </a:p>
          <a:p>
            <a:pPr lvl="1"/>
            <a:endParaRPr lang="en-US" altLang="en-US" sz="3200" dirty="0">
              <a:latin typeface="Calibri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3677708" y="5503333"/>
            <a:ext cx="5081588" cy="85301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3677708" y="5692247"/>
            <a:ext cx="50815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M    V	=	P    Q</a:t>
            </a:r>
            <a:endParaRPr lang="th-TH" altLang="en-US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>
            <a:off x="5106989" y="5730875"/>
            <a:ext cx="288925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Line 13"/>
          <p:cNvSpPr>
            <a:spLocks noChangeShapeType="1"/>
          </p:cNvSpPr>
          <p:nvPr/>
        </p:nvSpPr>
        <p:spPr bwMode="auto">
          <a:xfrm flipV="1">
            <a:off x="7711016" y="5723466"/>
            <a:ext cx="332318" cy="8465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 flipV="1">
            <a:off x="4901141" y="5692247"/>
            <a:ext cx="0" cy="438150"/>
          </a:xfrm>
          <a:prstGeom prst="line">
            <a:avLst/>
          </a:prstGeom>
          <a:noFill/>
          <a:ln w="4445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5" name="Line 15"/>
          <p:cNvSpPr>
            <a:spLocks noChangeShapeType="1"/>
          </p:cNvSpPr>
          <p:nvPr/>
        </p:nvSpPr>
        <p:spPr bwMode="auto">
          <a:xfrm flipV="1">
            <a:off x="7485592" y="5700713"/>
            <a:ext cx="0" cy="438150"/>
          </a:xfrm>
          <a:prstGeom prst="line">
            <a:avLst/>
          </a:prstGeom>
          <a:noFill/>
          <a:ln w="44450">
            <a:solidFill>
              <a:srgbClr val="C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20" name="Slide Number Placeholder 8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1D9B81-C7E7-1546-B39E-5973FA1D9D59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400">
              <a:latin typeface="Arial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en-US" dirty="0">
                <a:latin typeface="Calibri" charset="0"/>
              </a:rPr>
              <a:t>2. Criticisms of Mercantilism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70854" y="2446637"/>
            <a:ext cx="2850292" cy="64633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MV = PQ</a:t>
            </a:r>
            <a:endParaRPr lang="en-US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13" name="Straight Connector 12"/>
          <p:cNvCxnSpPr>
            <a:endCxn id="16" idx="0"/>
          </p:cNvCxnSpPr>
          <p:nvPr/>
        </p:nvCxnSpPr>
        <p:spPr>
          <a:xfrm flipH="1">
            <a:off x="3434525" y="3094306"/>
            <a:ext cx="1821478" cy="646716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51245" y="3741022"/>
            <a:ext cx="1766559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Quantity of money</a:t>
            </a:r>
            <a:endParaRPr 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357473" y="3754784"/>
            <a:ext cx="1642761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Velocity of money</a:t>
            </a:r>
            <a:endParaRPr lang="en-US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165448" y="3750188"/>
            <a:ext cx="1749398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Average price level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7984294" y="3747191"/>
            <a:ext cx="1673426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Amount of goods</a:t>
            </a:r>
            <a:endParaRPr lang="en-US" sz="2800" dirty="0"/>
          </a:p>
        </p:txBody>
      </p:sp>
      <p:cxnSp>
        <p:nvCxnSpPr>
          <p:cNvPr id="18" name="Straight Connector 17"/>
          <p:cNvCxnSpPr>
            <a:endCxn id="17" idx="0"/>
          </p:cNvCxnSpPr>
          <p:nvPr/>
        </p:nvCxnSpPr>
        <p:spPr>
          <a:xfrm flipH="1">
            <a:off x="5178854" y="3133772"/>
            <a:ext cx="503767" cy="621012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endCxn id="18" idx="0"/>
          </p:cNvCxnSpPr>
          <p:nvPr/>
        </p:nvCxnSpPr>
        <p:spPr>
          <a:xfrm>
            <a:off x="6520191" y="3123596"/>
            <a:ext cx="519956" cy="626592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endCxn id="19" idx="0"/>
          </p:cNvCxnSpPr>
          <p:nvPr/>
        </p:nvCxnSpPr>
        <p:spPr>
          <a:xfrm>
            <a:off x="6874934" y="3106783"/>
            <a:ext cx="1946073" cy="640408"/>
          </a:xfrm>
          <a:prstGeom prst="line">
            <a:avLst/>
          </a:prstGeom>
          <a:ln w="15875">
            <a:solidFill>
              <a:schemeClr val="accent5">
                <a:lumMod val="75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04270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1" grpId="0"/>
      <p:bldP spid="20492" grpId="0" animBg="1"/>
      <p:bldP spid="20493" grpId="0" animBg="1"/>
      <p:bldP spid="20494" grpId="0" animBg="1"/>
      <p:bldP spid="2049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</a:t>
            </a:r>
            <a:r>
              <a:rPr lang="en-US" altLang="en-US" dirty="0">
                <a:latin typeface="Calibri" charset="0"/>
              </a:rPr>
              <a:t>. Criticisms of Mercantilism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 startAt="6"/>
            </a:pPr>
            <a:r>
              <a:rPr lang="en-US" altLang="en-US" dirty="0" smtClean="0">
                <a:latin typeface="Calibri" charset="0"/>
              </a:rPr>
              <a:t>Perpetual trade surplus is impossible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The price-specie flow mechanism </a:t>
            </a:r>
            <a:r>
              <a:rPr lang="en-US" altLang="en-US" sz="2800" smtClean="0">
                <a:latin typeface="Calibri" charset="0"/>
              </a:rPr>
              <a:t>(Ricardo).</a:t>
            </a: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400">
              <a:latin typeface="Arial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353469" y="3528484"/>
            <a:ext cx="1687512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dirty="0"/>
              <a:t>trade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dirty="0"/>
              <a:t>surplus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103019" y="3457047"/>
            <a:ext cx="15541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/>
              <a:t>gold inflow</a:t>
            </a:r>
            <a:endParaRPr lang="th-TH" altLang="en-US" sz="280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7633494" y="3218922"/>
            <a:ext cx="19542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/>
              <a:t>money supply</a:t>
            </a:r>
            <a:endParaRPr lang="th-TH" altLang="en-US" sz="2800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793831" y="5320772"/>
            <a:ext cx="17049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/>
              <a:t>domestic price</a:t>
            </a:r>
            <a:endParaRPr lang="th-TH" altLang="en-US" sz="2800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241131" y="5333472"/>
            <a:ext cx="17795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/>
              <a:t>exports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/>
              <a:t>imports</a:t>
            </a:r>
            <a:endParaRPr lang="th-TH" altLang="en-US" sz="2800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018506" y="5335059"/>
            <a:ext cx="24066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/>
              <a:t>trade surplus disappears</a:t>
            </a:r>
            <a:endParaRPr lang="th-TH" altLang="en-US" sz="2800"/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3925094" y="3955522"/>
            <a:ext cx="1177925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 flipV="1">
            <a:off x="6657181" y="3955522"/>
            <a:ext cx="1136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8660606" y="4168247"/>
            <a:ext cx="25400" cy="12160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Line 14"/>
          <p:cNvSpPr>
            <a:spLocks noChangeShapeType="1"/>
          </p:cNvSpPr>
          <p:nvPr/>
        </p:nvSpPr>
        <p:spPr bwMode="auto">
          <a:xfrm flipH="1" flipV="1">
            <a:off x="7071519" y="5808134"/>
            <a:ext cx="7651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" name="Line 15"/>
          <p:cNvSpPr>
            <a:spLocks noChangeShapeType="1"/>
          </p:cNvSpPr>
          <p:nvPr/>
        </p:nvSpPr>
        <p:spPr bwMode="auto">
          <a:xfrm flipH="1">
            <a:off x="4350544" y="5809722"/>
            <a:ext cx="103981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H="1" flipV="1">
            <a:off x="9249569" y="3717397"/>
            <a:ext cx="11112" cy="47625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arrow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 flipV="1">
            <a:off x="9549606" y="5596997"/>
            <a:ext cx="0" cy="538162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19"/>
          <p:cNvSpPr>
            <a:spLocks noChangeShapeType="1"/>
          </p:cNvSpPr>
          <p:nvPr/>
        </p:nvSpPr>
        <p:spPr bwMode="auto">
          <a:xfrm>
            <a:off x="6806406" y="5393797"/>
            <a:ext cx="0" cy="414337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Line 20"/>
          <p:cNvSpPr>
            <a:spLocks noChangeShapeType="1"/>
          </p:cNvSpPr>
          <p:nvPr/>
        </p:nvSpPr>
        <p:spPr bwMode="auto">
          <a:xfrm flipV="1">
            <a:off x="6793706" y="5922434"/>
            <a:ext cx="0" cy="363538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15979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</a:t>
            </a:r>
            <a:r>
              <a:rPr lang="en-US" altLang="en-US" dirty="0">
                <a:latin typeface="Calibri" charset="0"/>
              </a:rPr>
              <a:t>. Criticisms of Mercantilism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 startAt="7"/>
            </a:pPr>
            <a:r>
              <a:rPr lang="en-US" altLang="en-US" dirty="0" smtClean="0">
                <a:latin typeface="Calibri" charset="0"/>
              </a:rPr>
              <a:t>Trade is not a ‘</a:t>
            </a:r>
            <a:r>
              <a:rPr lang="en-US" altLang="en-US" b="1" i="1" dirty="0" smtClean="0">
                <a:solidFill>
                  <a:srgbClr val="C00000"/>
                </a:solidFill>
                <a:latin typeface="Calibri" charset="0"/>
              </a:rPr>
              <a:t>zero-sum game</a:t>
            </a:r>
            <a:r>
              <a:rPr lang="en-US" altLang="en-US" dirty="0" smtClean="0">
                <a:latin typeface="Calibri" charset="0"/>
              </a:rPr>
              <a:t>’.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Trade </a:t>
            </a:r>
            <a:r>
              <a:rPr lang="en-US" altLang="en-US" sz="2800" dirty="0">
                <a:latin typeface="Calibri" charset="0"/>
              </a:rPr>
              <a:t>restriction results in reduction in trade volume between </a:t>
            </a:r>
            <a:r>
              <a:rPr lang="en-US" altLang="en-US" sz="2800" dirty="0" smtClean="0">
                <a:latin typeface="Calibri" charset="0"/>
              </a:rPr>
              <a:t>countries.</a:t>
            </a:r>
          </a:p>
          <a:p>
            <a:pPr marL="985838" lvl="1" indent="-307975">
              <a:buFont typeface="Arial" charset="0"/>
              <a:buChar char="•"/>
            </a:pPr>
            <a:r>
              <a:rPr lang="en-US" altLang="en-US" sz="2800" dirty="0" smtClean="0">
                <a:latin typeface="Calibri" charset="0"/>
              </a:rPr>
              <a:t>Trade </a:t>
            </a:r>
            <a:r>
              <a:rPr lang="en-US" altLang="en-US" sz="2800" dirty="0">
                <a:latin typeface="Calibri" charset="0"/>
              </a:rPr>
              <a:t>gives</a:t>
            </a:r>
            <a:r>
              <a:rPr lang="en-US" altLang="en-US" sz="2800" u="sng" dirty="0">
                <a:solidFill>
                  <a:schemeClr val="accent5"/>
                </a:solidFill>
                <a:latin typeface="Calibri" charset="0"/>
              </a:rPr>
              <a:t> mutual benefits </a:t>
            </a:r>
            <a:r>
              <a:rPr lang="en-US" altLang="en-US" sz="2800" dirty="0">
                <a:latin typeface="Calibri" charset="0"/>
              </a:rPr>
              <a:t>between countries.</a:t>
            </a:r>
          </a:p>
          <a:p>
            <a:pPr marL="1470025" lvl="2" indent="-350838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The doctrine of </a:t>
            </a:r>
            <a:r>
              <a:rPr lang="en-US" altLang="en-US" sz="2800" b="1" dirty="0">
                <a:latin typeface="Calibri" charset="0"/>
              </a:rPr>
              <a:t>comparative advantage </a:t>
            </a:r>
            <a:r>
              <a:rPr lang="en-US" altLang="en-US" sz="2800" dirty="0">
                <a:latin typeface="Calibri" charset="0"/>
              </a:rPr>
              <a:t>(Ricardo)</a:t>
            </a:r>
          </a:p>
          <a:p>
            <a:pPr marL="1470025" lvl="2" indent="-350838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Anyone can benefit from trade.</a:t>
            </a:r>
          </a:p>
          <a:p>
            <a:pPr marL="677862" lvl="1" indent="0">
              <a:buNone/>
              <a:tabLst>
                <a:tab pos="973138" algn="l"/>
              </a:tabLst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53735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latin typeface="Calibri" charset="0"/>
              </a:rPr>
              <a:t>2. Criticisms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dirty="0" smtClean="0">
                <a:latin typeface="Calibri" charset="0"/>
              </a:rPr>
              <a:t>Mercantilism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628650" indent="-271463"/>
            <a:r>
              <a:rPr lang="en-US" altLang="en-US" b="1" i="1" dirty="0" err="1" smtClean="0">
                <a:latin typeface="Calibri" charset="0"/>
              </a:rPr>
              <a:t>Cpmparative</a:t>
            </a:r>
            <a:r>
              <a:rPr lang="en-US" altLang="en-US" b="1" i="1" dirty="0" smtClean="0">
                <a:latin typeface="Calibri" charset="0"/>
              </a:rPr>
              <a:t> Advantage </a:t>
            </a:r>
            <a:r>
              <a:rPr lang="en-US" altLang="en-US" dirty="0" smtClean="0">
                <a:latin typeface="Calibri" charset="0"/>
              </a:rPr>
              <a:t>(Ricardo)</a:t>
            </a:r>
            <a:endParaRPr lang="en-US" altLang="en-US" dirty="0">
              <a:latin typeface="Calibri" charset="0"/>
            </a:endParaRPr>
          </a:p>
          <a:p>
            <a:pPr marL="677862" lvl="1" indent="0">
              <a:buNone/>
              <a:tabLst>
                <a:tab pos="973138" algn="l"/>
              </a:tabLst>
            </a:pPr>
            <a:endParaRPr lang="en-US" altLang="en-US" dirty="0">
              <a:latin typeface="Calibri" charset="0"/>
            </a:endParaRP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400">
              <a:latin typeface="Arial" charset="0"/>
            </a:endParaRPr>
          </a:p>
        </p:txBody>
      </p:sp>
      <p:graphicFrame>
        <p:nvGraphicFramePr>
          <p:cNvPr id="5" name="Group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302627"/>
              </p:ext>
            </p:extLst>
          </p:nvPr>
        </p:nvGraphicFramePr>
        <p:xfrm>
          <a:off x="1778000" y="2994027"/>
          <a:ext cx="4038600" cy="2705100"/>
        </p:xfrm>
        <a:graphic>
          <a:graphicData uri="http://schemas.openxmlformats.org/drawingml/2006/table">
            <a:tbl>
              <a:tblPr/>
              <a:tblGrid>
                <a:gridCol w="1346200"/>
                <a:gridCol w="1346200"/>
                <a:gridCol w="1346200"/>
              </a:tblGrid>
              <a:tr h="43180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Cloth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Wine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395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England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100</a:t>
                      </a:r>
                      <a:endParaRPr kumimoji="0" lang="th-TH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110</a:t>
                      </a:r>
                      <a:endParaRPr kumimoji="0" lang="th-TH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3950"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Portugal</a:t>
                      </a:r>
                      <a:endParaRPr kumimoji="0" lang="th-TH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90</a:t>
                      </a:r>
                      <a:endParaRPr kumimoji="0" lang="th-TH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30000"/>
                        </a:spcBef>
                        <a:defRPr sz="28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1pPr>
                      <a:lvl2pPr marL="742950" indent="-285750">
                        <a:spcBef>
                          <a:spcPct val="30000"/>
                        </a:spcBef>
                        <a:defRPr sz="24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2pPr>
                      <a:lvl3pPr marL="1143000" indent="-228600">
                        <a:spcBef>
                          <a:spcPct val="30000"/>
                        </a:spcBef>
                        <a:defRPr sz="2000"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3pPr>
                      <a:lvl4pPr marL="16002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4pPr>
                      <a:lvl5pPr marL="2057400" indent="-228600">
                        <a:spcBef>
                          <a:spcPct val="30000"/>
                        </a:spcBef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5pPr>
                      <a:lvl6pPr marL="25146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6pPr>
                      <a:lvl7pPr marL="29718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7pPr>
                      <a:lvl8pPr marL="34290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8pPr>
                      <a:lvl9pPr marL="3886200" indent="-228600" eaLnBrk="0" fontAlgn="base" hangingPunct="0">
                        <a:spcBef>
                          <a:spcPct val="3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libri" charset="0"/>
                          <a:cs typeface="Angsana New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cs typeface="Angsana New" charset="0"/>
                        </a:rPr>
                        <a:t>80</a:t>
                      </a:r>
                      <a:endParaRPr kumimoji="0" lang="th-TH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charset="0"/>
                        <a:cs typeface="Angsana New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lg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2337594" y="2407182"/>
            <a:ext cx="29194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/>
              <a:t>Unit labor cost</a:t>
            </a: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778000" y="5991226"/>
            <a:ext cx="4060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 dirty="0"/>
              <a:t>Exchange rate: 1 cloth = 1 wine</a:t>
            </a:r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6223397" y="2668325"/>
            <a:ext cx="5748470" cy="4581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latin typeface="Calibri" charset="0"/>
              </a:rPr>
              <a:t>England specializes in </a:t>
            </a:r>
            <a:r>
              <a:rPr lang="en-US" altLang="en-US" u="sng" dirty="0" smtClean="0">
                <a:latin typeface="Calibri" charset="0"/>
              </a:rPr>
              <a:t>cloth</a:t>
            </a:r>
            <a:r>
              <a:rPr lang="en-US" altLang="en-US" dirty="0" smtClean="0">
                <a:latin typeface="Calibri" charset="0"/>
              </a:rPr>
              <a:t>: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produces 110/100 = 1.1 cloth and exchanges for 1.1 wine.</a:t>
            </a:r>
            <a:br>
              <a:rPr lang="en-US" altLang="en-US" dirty="0" smtClean="0">
                <a:latin typeface="Calibri" charset="0"/>
              </a:rPr>
            </a:br>
            <a:endParaRPr lang="en-US" altLang="en-US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Portugal specializes in </a:t>
            </a:r>
            <a:r>
              <a:rPr lang="en-US" altLang="en-US" u="sng" dirty="0" smtClean="0">
                <a:latin typeface="Calibri" charset="0"/>
              </a:rPr>
              <a:t>wine</a:t>
            </a:r>
            <a:r>
              <a:rPr lang="en-US" altLang="en-US" dirty="0" smtClean="0">
                <a:latin typeface="Calibri" charset="0"/>
              </a:rPr>
              <a:t>: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produces 90/80 = 1.125 wine and exchanges for 1.125 cloth.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More products for both to consume </a:t>
            </a:r>
            <a:endParaRPr lang="en-US" altLang="en-US" b="1" dirty="0">
              <a:solidFill>
                <a:schemeClr val="accent5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779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Calibri" charset="0"/>
              </a:rPr>
              <a:t>3</a:t>
            </a:r>
            <a:r>
              <a:rPr lang="en-US" altLang="en-US" dirty="0" smtClean="0">
                <a:latin typeface="Calibri" charset="0"/>
              </a:rPr>
              <a:t>. Social effects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dirty="0" smtClean="0">
                <a:latin typeface="Calibri" charset="0"/>
              </a:rPr>
              <a:t>Mercantilism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Domestic </a:t>
            </a:r>
            <a:r>
              <a:rPr lang="en-US" altLang="en-US" b="1" dirty="0">
                <a:latin typeface="Calibri" charset="0"/>
              </a:rPr>
              <a:t>monopolies</a:t>
            </a:r>
          </a:p>
          <a:p>
            <a:pPr marL="1035050" lvl="1" indent="-501650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Stagnant economy and lack of innovation</a:t>
            </a:r>
          </a:p>
          <a:p>
            <a:pPr marL="1035050" lvl="1" indent="-501650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Cronyism, </a:t>
            </a:r>
            <a:r>
              <a:rPr lang="en-US" altLang="en-US" sz="2800" dirty="0" err="1">
                <a:latin typeface="Calibri" charset="0"/>
              </a:rPr>
              <a:t>patronism</a:t>
            </a:r>
            <a:r>
              <a:rPr lang="en-US" altLang="en-US" sz="2800" dirty="0">
                <a:latin typeface="Calibri" charset="0"/>
              </a:rPr>
              <a:t>, corruption.</a:t>
            </a:r>
          </a:p>
          <a:p>
            <a:pPr marL="1035050" lvl="1" indent="-501650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High prices of manufactures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Depressed </a:t>
            </a:r>
            <a:r>
              <a:rPr lang="en-US" altLang="en-US" b="1" dirty="0" smtClean="0">
                <a:latin typeface="Calibri" charset="0"/>
              </a:rPr>
              <a:t>agriculture</a:t>
            </a:r>
            <a:endParaRPr lang="en-US" altLang="en-US" b="1" dirty="0">
              <a:latin typeface="Calibri" charset="0"/>
            </a:endParaRPr>
          </a:p>
          <a:p>
            <a:pPr marL="1068388" lvl="1" indent="-534988">
              <a:buFont typeface="Arial" charset="0"/>
              <a:buChar char="•"/>
            </a:pPr>
            <a:r>
              <a:rPr lang="en-US" altLang="en-US" sz="2800" dirty="0"/>
              <a:t>High taxes on agricultural products and farm income.</a:t>
            </a:r>
          </a:p>
          <a:p>
            <a:pPr marL="1068388" lvl="1" indent="-534988">
              <a:buFont typeface="Arial" charset="0"/>
              <a:buChar char="•"/>
            </a:pPr>
            <a:r>
              <a:rPr lang="en-US" altLang="en-US" sz="2800" dirty="0"/>
              <a:t>Low agricultural prices</a:t>
            </a:r>
          </a:p>
          <a:p>
            <a:pPr marL="1068388" lvl="1" indent="-534988">
              <a:buFont typeface="Arial" charset="0"/>
              <a:buChar char="•"/>
            </a:pPr>
            <a:r>
              <a:rPr lang="en-US" altLang="en-US" sz="2800" dirty="0"/>
              <a:t>Poverty in the countryside.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4217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Calibri" charset="0"/>
              </a:rPr>
              <a:t>3</a:t>
            </a:r>
            <a:r>
              <a:rPr lang="en-US" altLang="en-US" dirty="0" smtClean="0">
                <a:latin typeface="Calibri" charset="0"/>
              </a:rPr>
              <a:t>. Social effects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dirty="0" smtClean="0">
                <a:latin typeface="Calibri" charset="0"/>
              </a:rPr>
              <a:t>Mercantilism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 startAt="3"/>
            </a:pPr>
            <a:r>
              <a:rPr lang="en-US" altLang="en-US" dirty="0">
                <a:latin typeface="Calibri" charset="0"/>
              </a:rPr>
              <a:t>Low wages and poor working condition.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en-US" altLang="en-US" dirty="0" smtClean="0">
                <a:latin typeface="Calibri" charset="0"/>
              </a:rPr>
              <a:t>Decline in international trade.</a:t>
            </a:r>
            <a:endParaRPr lang="en-US" altLang="en-US" dirty="0">
              <a:latin typeface="Calibri" charset="0"/>
            </a:endParaRPr>
          </a:p>
          <a:p>
            <a:pPr marL="1252538" lvl="1" indent="-350838">
              <a:buFont typeface="Arial" charset="0"/>
              <a:buChar char="•"/>
            </a:pPr>
            <a:r>
              <a:rPr lang="en-US" altLang="en-US" sz="2800" b="1" dirty="0" smtClean="0">
                <a:latin typeface="Calibri" charset="0"/>
              </a:rPr>
              <a:t>Colonialism</a:t>
            </a:r>
            <a:r>
              <a:rPr lang="en-US" altLang="en-US" sz="2800" dirty="0" smtClean="0">
                <a:latin typeface="Calibri" charset="0"/>
              </a:rPr>
              <a:t> </a:t>
            </a:r>
            <a:r>
              <a:rPr lang="en-US" altLang="en-US" sz="2800" dirty="0">
                <a:latin typeface="Calibri" charset="0"/>
              </a:rPr>
              <a:t>to create ‘sphere of influence’.</a:t>
            </a:r>
          </a:p>
          <a:p>
            <a:pPr marL="1252538" lvl="1" indent="-350838">
              <a:buFont typeface="Arial" charset="0"/>
              <a:buChar char="•"/>
            </a:pPr>
            <a:r>
              <a:rPr lang="en-US" altLang="en-US" sz="2800" dirty="0">
                <a:latin typeface="Calibri" charset="0"/>
              </a:rPr>
              <a:t>Frequent </a:t>
            </a:r>
            <a:r>
              <a:rPr lang="en-US" altLang="en-US" sz="2800" b="1" dirty="0">
                <a:latin typeface="Calibri" charset="0"/>
              </a:rPr>
              <a:t>wars</a:t>
            </a:r>
            <a:r>
              <a:rPr lang="en-US" altLang="en-US" sz="2800" dirty="0">
                <a:latin typeface="Calibri" charset="0"/>
              </a:rPr>
              <a:t> between countries.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en-US" altLang="en-US" dirty="0">
                <a:latin typeface="Calibri" charset="0"/>
              </a:rPr>
              <a:t>The sovereign is rich, but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people are poor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 startAt="3"/>
            </a:pPr>
            <a:r>
              <a:rPr lang="en-US" altLang="en-US" dirty="0">
                <a:latin typeface="Calibri" charset="0"/>
              </a:rPr>
              <a:t>The </a:t>
            </a:r>
            <a:r>
              <a:rPr lang="en-US" altLang="en-US" b="1" u="sng" dirty="0">
                <a:solidFill>
                  <a:schemeClr val="accent5"/>
                </a:solidFill>
                <a:latin typeface="Calibri" charset="0"/>
              </a:rPr>
              <a:t>new capitalist class</a:t>
            </a:r>
            <a:r>
              <a:rPr lang="en-US" altLang="en-US" dirty="0">
                <a:latin typeface="Calibri" charset="0"/>
              </a:rPr>
              <a:t> against monopolies by the monarchy and merchants.</a:t>
            </a:r>
          </a:p>
          <a:p>
            <a:pPr marL="1252538" lvl="1" indent="-350838">
              <a:tabLst>
                <a:tab pos="1235075" algn="l"/>
              </a:tabLst>
            </a:pPr>
            <a:r>
              <a:rPr lang="en-US" altLang="en-US" sz="2800" dirty="0">
                <a:latin typeface="Calibri" charset="0"/>
              </a:rPr>
              <a:t>The rise of the market system and </a:t>
            </a:r>
            <a:r>
              <a:rPr lang="en-US" altLang="en-US" sz="2800" b="1" dirty="0">
                <a:latin typeface="Calibri" charset="0"/>
              </a:rPr>
              <a:t>pluralist political institutions</a:t>
            </a:r>
            <a:r>
              <a:rPr lang="en-US" altLang="en-US" sz="2800" dirty="0">
                <a:latin typeface="Calibri" charset="0"/>
              </a:rPr>
              <a:t> --- </a:t>
            </a:r>
            <a:r>
              <a:rPr lang="en-US" altLang="en-US" sz="2800" b="1" dirty="0">
                <a:solidFill>
                  <a:schemeClr val="accent5"/>
                </a:solidFill>
                <a:latin typeface="Calibri" charset="0"/>
              </a:rPr>
              <a:t>political revolution</a:t>
            </a:r>
            <a:r>
              <a:rPr lang="en-US" altLang="en-US" sz="2800" dirty="0">
                <a:latin typeface="Calibri" charset="0"/>
              </a:rPr>
              <a:t>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DADE88-0A47-EC4A-84CC-D51A0539E43A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51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4. Politics </a:t>
            </a:r>
            <a:r>
              <a:rPr lang="en-US" altLang="en-US" dirty="0">
                <a:latin typeface="Calibri" charset="0"/>
              </a:rPr>
              <a:t>of </a:t>
            </a:r>
            <a:r>
              <a:rPr lang="en-US" altLang="en-US" dirty="0" smtClean="0">
                <a:latin typeface="Calibri" charset="0"/>
              </a:rPr>
              <a:t>Mercantilism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>
                <a:latin typeface="Calibri" charset="0"/>
              </a:rPr>
              <a:t>Mercantilism is the policy of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absolute monarchy</a:t>
            </a:r>
            <a:r>
              <a:rPr lang="en-US" altLang="en-US" dirty="0">
                <a:solidFill>
                  <a:schemeClr val="accent5"/>
                </a:solidFill>
                <a:latin typeface="Calibri" charset="0"/>
              </a:rPr>
              <a:t> and nationalism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/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Extractive economic institutions </a:t>
            </a:r>
            <a:r>
              <a:rPr lang="en-US" altLang="en-US" sz="2800" b="1" i="1" dirty="0">
                <a:latin typeface="Calibri" charset="0"/>
              </a:rPr>
              <a:t>and </a:t>
            </a: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political absolutism</a:t>
            </a:r>
            <a:r>
              <a:rPr lang="en-US" altLang="en-US" sz="2800" b="1" dirty="0">
                <a:latin typeface="Calibri" charset="0"/>
              </a:rPr>
              <a:t>.</a:t>
            </a:r>
          </a:p>
          <a:p>
            <a:pPr lvl="1"/>
            <a:r>
              <a:rPr lang="en-US" altLang="en-US" sz="2800" dirty="0">
                <a:latin typeface="Calibri" charset="0"/>
              </a:rPr>
              <a:t>To enrich the monarch by </a:t>
            </a:r>
            <a:r>
              <a:rPr lang="en-US" altLang="en-US" sz="2800" u="sng" dirty="0">
                <a:latin typeface="Calibri" charset="0"/>
              </a:rPr>
              <a:t>extracting most of the surplus from trade and industry </a:t>
            </a:r>
            <a:r>
              <a:rPr lang="en-US" altLang="en-US" sz="2800" dirty="0">
                <a:latin typeface="Calibri" charset="0"/>
              </a:rPr>
              <a:t>through monopolized trades.</a:t>
            </a:r>
          </a:p>
          <a:p>
            <a:pPr lvl="1"/>
            <a:r>
              <a:rPr lang="en-US" altLang="en-US" sz="2800" b="1" dirty="0">
                <a:latin typeface="Calibri" charset="0"/>
              </a:rPr>
              <a:t>Suppression of technology progress </a:t>
            </a:r>
            <a:r>
              <a:rPr lang="en-US" altLang="en-US" sz="2800" dirty="0">
                <a:latin typeface="Calibri" charset="0"/>
              </a:rPr>
              <a:t>to preserve the power of the monarchy.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2FC2774-33B2-1F4A-A6F2-80A7577E00F9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7437874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5. Mercantilist decays and legacies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5.1 Mercantilist decays</a:t>
            </a:r>
          </a:p>
          <a:p>
            <a:r>
              <a:rPr lang="en-US" altLang="en-US" dirty="0" smtClean="0">
                <a:latin typeface="Calibri" charset="0"/>
              </a:rPr>
              <a:t>Mercantilism </a:t>
            </a:r>
            <a:r>
              <a:rPr lang="en-US" altLang="en-US" dirty="0">
                <a:latin typeface="Calibri" charset="0"/>
              </a:rPr>
              <a:t>in England was abandoned after Glorious Revolution of 1688.</a:t>
            </a:r>
          </a:p>
          <a:p>
            <a:r>
              <a:rPr lang="en-US" altLang="en-US" dirty="0">
                <a:latin typeface="Calibri" charset="0"/>
              </a:rPr>
              <a:t>Mercantilism in France was abolished by the French Revolution of 1789.</a:t>
            </a:r>
          </a:p>
          <a:p>
            <a:r>
              <a:rPr lang="en-US" altLang="en-US" dirty="0">
                <a:latin typeface="Calibri" charset="0"/>
              </a:rPr>
              <a:t>Mercantilism in most of Western Europe was abolished during late c.18 – early c.19</a:t>
            </a:r>
          </a:p>
          <a:p>
            <a:r>
              <a:rPr lang="en-US" altLang="en-US" dirty="0">
                <a:latin typeface="Calibri" charset="0"/>
              </a:rPr>
              <a:t>Mercantilism and absolute monarchy in Central and Eastern Europe existed until WWI.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102767-5679-4D41-AC25-72BF99B9EBB7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3329932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5. Mercantilist decays and legacies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5.2 Mercantilist legacies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Economic nationalism:</a:t>
            </a:r>
            <a:endParaRPr lang="en-US" altLang="en-US" dirty="0">
              <a:latin typeface="Calibri" charset="0"/>
            </a:endParaRPr>
          </a:p>
          <a:p>
            <a:pPr marL="1068388" indent="-350838"/>
            <a:r>
              <a:rPr lang="en-US" altLang="en-US" dirty="0">
                <a:latin typeface="Calibri" charset="0"/>
              </a:rPr>
              <a:t>still widespread among the media, governments, academics, </a:t>
            </a:r>
            <a:r>
              <a:rPr lang="en-US" altLang="en-US" dirty="0" smtClean="0">
                <a:latin typeface="Calibri" charset="0"/>
              </a:rPr>
              <a:t>NGOs.</a:t>
            </a:r>
          </a:p>
          <a:p>
            <a:pPr marL="1068388" indent="-350838"/>
            <a:r>
              <a:rPr lang="en-US" altLang="en-US" dirty="0" smtClean="0">
                <a:latin typeface="Calibri" charset="0"/>
              </a:rPr>
              <a:t>International </a:t>
            </a:r>
            <a:r>
              <a:rPr lang="en-US" altLang="en-US" dirty="0">
                <a:latin typeface="Calibri" charset="0"/>
              </a:rPr>
              <a:t>trade is a ‘dog-eat-dog’ </a:t>
            </a:r>
            <a:r>
              <a:rPr lang="en-US" altLang="en-US" dirty="0" smtClean="0">
                <a:latin typeface="Calibri" charset="0"/>
              </a:rPr>
              <a:t>situation.</a:t>
            </a:r>
          </a:p>
          <a:p>
            <a:pPr marL="1068388" indent="-350838"/>
            <a:r>
              <a:rPr lang="en-US" altLang="en-US" dirty="0" smtClean="0">
                <a:latin typeface="Calibri" charset="0"/>
              </a:rPr>
              <a:t>A </a:t>
            </a:r>
            <a:r>
              <a:rPr lang="en-US" altLang="en-US" dirty="0">
                <a:latin typeface="Calibri" charset="0"/>
              </a:rPr>
              <a:t>trade deficit is ‘bad and harmful</a:t>
            </a:r>
            <a:r>
              <a:rPr lang="en-US" altLang="en-US" dirty="0" smtClean="0">
                <a:latin typeface="Calibri" charset="0"/>
              </a:rPr>
              <a:t>’.</a:t>
            </a:r>
          </a:p>
          <a:p>
            <a:pPr marL="1068388" indent="-350838"/>
            <a:r>
              <a:rPr lang="en-US" altLang="en-US" dirty="0" smtClean="0">
                <a:latin typeface="Calibri" charset="0"/>
              </a:rPr>
              <a:t>A </a:t>
            </a:r>
            <a:r>
              <a:rPr lang="en-US" altLang="en-US" dirty="0">
                <a:latin typeface="Calibri" charset="0"/>
              </a:rPr>
              <a:t>perpetual trade surplus is </a:t>
            </a:r>
            <a:r>
              <a:rPr lang="en-US" altLang="en-US" dirty="0" smtClean="0">
                <a:latin typeface="Calibri" charset="0"/>
              </a:rPr>
              <a:t>desirable.</a:t>
            </a:r>
          </a:p>
          <a:p>
            <a:pPr marL="1068388" indent="-350838"/>
            <a:r>
              <a:rPr lang="en-US" altLang="en-US" dirty="0" smtClean="0">
                <a:latin typeface="Calibri" charset="0"/>
              </a:rPr>
              <a:t>Large </a:t>
            </a:r>
            <a:r>
              <a:rPr lang="en-US" altLang="en-US" dirty="0">
                <a:latin typeface="Calibri" charset="0"/>
              </a:rPr>
              <a:t>trade surplus is the same thing as ‘social well-being’.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102767-5679-4D41-AC25-72BF99B9EBB7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53668554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5. Mercantilist decays and legacies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5.2 Mercantilist legacies</a:t>
            </a:r>
          </a:p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Trade Protectionism:</a:t>
            </a:r>
            <a:endParaRPr lang="en-US" altLang="en-US" dirty="0">
              <a:latin typeface="Calibri" charset="0"/>
            </a:endParaRPr>
          </a:p>
          <a:p>
            <a:pPr marL="1068388" indent="-350838"/>
            <a:r>
              <a:rPr lang="en-US" altLang="en-US" dirty="0">
                <a:latin typeface="Calibri" charset="0"/>
              </a:rPr>
              <a:t>Government must protect domestic producers for ‘national interest’.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Competition is bad; domestic producers must ‘cooperate’ to dominate domestic and foreign markets.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Discrimination against foreign imports and foreign capital as these are harmful.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Domestic producers are more important than consumers.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102767-5679-4D41-AC25-72BF99B9EBB7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2964122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5. Mercantilist decays and legacies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5.2 Mercantilist legacies</a:t>
            </a:r>
          </a:p>
          <a:p>
            <a:pPr marL="514350" indent="-514350">
              <a:buFont typeface="+mj-lt"/>
              <a:buAutoNum type="arabicParenR" startAt="2"/>
            </a:pPr>
            <a:r>
              <a:rPr lang="en-US" altLang="en-US" dirty="0" smtClean="0">
                <a:latin typeface="Calibri" charset="0"/>
              </a:rPr>
              <a:t>Trade Protectionism:</a:t>
            </a:r>
            <a:endParaRPr lang="en-US" altLang="en-US" dirty="0">
              <a:latin typeface="Calibri" charset="0"/>
            </a:endParaRPr>
          </a:p>
          <a:p>
            <a:pPr marL="1068388" indent="-350838"/>
            <a:r>
              <a:rPr lang="en-US" altLang="en-US" dirty="0">
                <a:latin typeface="Calibri" charset="0"/>
              </a:rPr>
              <a:t>Government must protect domestic producers for ‘national interest’.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Competition is bad; domestic producers must ‘cooperate’ to dominate domestic and foreign markets.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Discrimination against foreign imports and foreign capital as these are harmful.</a:t>
            </a:r>
          </a:p>
          <a:p>
            <a:pPr marL="1068388" indent="-350838"/>
            <a:r>
              <a:rPr lang="en-US" altLang="en-US" dirty="0">
                <a:latin typeface="Calibri" charset="0"/>
              </a:rPr>
              <a:t>Domestic producers are more important than consumers.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102767-5679-4D41-AC25-72BF99B9EBB7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832835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5. Mercantilist decays and legacies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5.2 Mercantilist </a:t>
            </a:r>
            <a:r>
              <a:rPr lang="en-US" altLang="en-US" dirty="0" smtClean="0">
                <a:latin typeface="Calibri" charset="0"/>
              </a:rPr>
              <a:t>legacies</a:t>
            </a:r>
            <a:endParaRPr lang="th-TH" altLang="en-US" dirty="0" smtClean="0">
              <a:latin typeface="Calibri" charset="0"/>
            </a:endParaRPr>
          </a:p>
          <a:p>
            <a:pPr marL="1119188" indent="-401638"/>
            <a:r>
              <a:rPr lang="en-US" altLang="en-US" dirty="0" smtClean="0">
                <a:latin typeface="Calibri" charset="0"/>
              </a:rPr>
              <a:t>Thailand </a:t>
            </a:r>
            <a:r>
              <a:rPr lang="en-US" altLang="en-US" dirty="0">
                <a:latin typeface="Calibri" charset="0"/>
              </a:rPr>
              <a:t>follows protectionist policies since 1960s.</a:t>
            </a:r>
          </a:p>
          <a:p>
            <a:pPr marL="1703388" lvl="1" indent="-450850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Import-substitution industrialization policy.</a:t>
            </a:r>
          </a:p>
          <a:p>
            <a:pPr marL="1736725" indent="-485775">
              <a:buFont typeface="Courier New" charset="0"/>
              <a:buChar char="o"/>
            </a:pPr>
            <a:r>
              <a:rPr lang="en-US" altLang="en-US" dirty="0" smtClean="0">
                <a:latin typeface="Calibri" charset="0"/>
              </a:rPr>
              <a:t>Industries </a:t>
            </a:r>
            <a:r>
              <a:rPr lang="en-US" altLang="en-US" dirty="0">
                <a:latin typeface="Calibri" charset="0"/>
              </a:rPr>
              <a:t>with high protection rates.</a:t>
            </a:r>
          </a:p>
          <a:p>
            <a:pPr marL="2060575" lvl="2" indent="-350838">
              <a:buFont typeface="Wingdings" charset="2"/>
              <a:buChar char="ü"/>
            </a:pPr>
            <a:r>
              <a:rPr lang="en-US" altLang="en-US" sz="2400" dirty="0">
                <a:latin typeface="Calibri" charset="0"/>
              </a:rPr>
              <a:t>Construction materials, cement, iron and steel, petrochemicals</a:t>
            </a:r>
            <a:r>
              <a:rPr lang="en-US" altLang="en-US" sz="2400" dirty="0" smtClean="0">
                <a:latin typeface="Calibri" charset="0"/>
              </a:rPr>
              <a:t>, agricultural </a:t>
            </a:r>
            <a:r>
              <a:rPr lang="en-US" altLang="en-US" sz="2400" dirty="0">
                <a:latin typeface="Calibri" charset="0"/>
              </a:rPr>
              <a:t>products.</a:t>
            </a:r>
          </a:p>
          <a:p>
            <a:pPr marL="2060575" lvl="2" indent="-350838">
              <a:buFont typeface="Wingdings" charset="2"/>
              <a:buChar char="ü"/>
            </a:pPr>
            <a:r>
              <a:rPr lang="en-US" altLang="en-US" sz="2400" dirty="0">
                <a:latin typeface="Calibri" charset="0"/>
              </a:rPr>
              <a:t>Banking, insurance, real estates.</a:t>
            </a:r>
          </a:p>
          <a:p>
            <a:pPr marL="1709737" indent="-457200">
              <a:buFont typeface="Courier New" charset="0"/>
              <a:buChar char="o"/>
            </a:pPr>
            <a:r>
              <a:rPr lang="en-US" altLang="en-US" dirty="0">
                <a:latin typeface="Calibri" charset="0"/>
              </a:rPr>
              <a:t>Trend is to gradually reduce tariff rates.</a:t>
            </a:r>
          </a:p>
          <a:p>
            <a:pPr marL="1709737" indent="-457200">
              <a:buFont typeface="Courier New" charset="0"/>
              <a:buChar char="o"/>
            </a:pPr>
            <a:r>
              <a:rPr lang="en-US" altLang="en-US" dirty="0">
                <a:latin typeface="Calibri" charset="0"/>
              </a:rPr>
              <a:t>Still the highest tariff rates in Southeast Asia.</a:t>
            </a:r>
          </a:p>
          <a:p>
            <a:pPr lvl="1"/>
            <a:endParaRPr lang="en-US" altLang="en-US" dirty="0">
              <a:latin typeface="Calibri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har char="•"/>
              <a:defRPr sz="3200">
                <a:solidFill>
                  <a:schemeClr val="tx1"/>
                </a:solidFill>
                <a:latin typeface="Calibri" charset="0"/>
                <a:cs typeface="Angsana New" charset="0"/>
              </a:defRPr>
            </a:lvl1pPr>
            <a:lvl2pPr marL="742950" indent="-285750"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charset="0"/>
                <a:cs typeface="Angsana New" charset="0"/>
              </a:defRPr>
            </a:lvl2pPr>
            <a:lvl3pPr marL="1143000" indent="-228600"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charset="0"/>
                <a:cs typeface="Angsana New" charset="0"/>
              </a:defRPr>
            </a:lvl3pPr>
            <a:lvl4pPr marL="1600200" indent="-228600">
              <a:spcBef>
                <a:spcPct val="30000"/>
              </a:spcBef>
              <a:buChar char="–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4pPr>
            <a:lvl5pPr marL="2057400" indent="-228600">
              <a:spcBef>
                <a:spcPct val="30000"/>
              </a:spcBef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8B8A6DA-1C13-DC48-85F1-28CB26799953}" type="slidenum">
              <a:rPr lang="en-US" altLang="en-US" sz="1400"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4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23257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3757</TotalTime>
  <Words>935</Words>
  <Application>Microsoft Macintosh PowerPoint</Application>
  <PresentationFormat>Widescreen</PresentationFormat>
  <Paragraphs>179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Calibri Light</vt:lpstr>
      <vt:lpstr>Cordia New</vt:lpstr>
      <vt:lpstr>Courier New</vt:lpstr>
      <vt:lpstr>Wingdings</vt:lpstr>
      <vt:lpstr>Angsana New</vt:lpstr>
      <vt:lpstr>Arial</vt:lpstr>
      <vt:lpstr>Calibri</vt:lpstr>
      <vt:lpstr>Office Theme</vt:lpstr>
      <vt:lpstr>EE401 Political Economy</vt:lpstr>
      <vt:lpstr>1. Mercantilism and its Policies</vt:lpstr>
      <vt:lpstr>1. Mercantilism and its Policies</vt:lpstr>
      <vt:lpstr>1. Mercantilism and its Policies</vt:lpstr>
      <vt:lpstr>PowerPoint Presentation</vt:lpstr>
      <vt:lpstr>2. Criticisms of Mercantilism</vt:lpstr>
      <vt:lpstr>2. Criticisms of Mercantilism</vt:lpstr>
      <vt:lpstr>2. Criticisms of Mercantilism</vt:lpstr>
      <vt:lpstr>2. Criticisms of Mercantilism</vt:lpstr>
      <vt:lpstr>2. Criticisms of Mercantilism</vt:lpstr>
      <vt:lpstr>2. Criticisms of Mercantilism</vt:lpstr>
      <vt:lpstr>3. Social effects of Mercantilism</vt:lpstr>
      <vt:lpstr>3. Social effects of Mercantilism</vt:lpstr>
      <vt:lpstr>4. Politics of Mercantilism</vt:lpstr>
      <vt:lpstr>5. Mercantilist decays and legacies</vt:lpstr>
      <vt:lpstr>5. Mercantilist decays and legacies</vt:lpstr>
      <vt:lpstr>5. Mercantilist decays and legacies</vt:lpstr>
      <vt:lpstr>5. Mercantilist decays and legacies</vt:lpstr>
      <vt:lpstr>5. Mercantilist decays and legacies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Ploy Thammapiranon</dc:creator>
  <cp:lastModifiedBy>Ploy Thammapiranon</cp:lastModifiedBy>
  <cp:revision>129</cp:revision>
  <dcterms:created xsi:type="dcterms:W3CDTF">2018-01-15T03:42:15Z</dcterms:created>
  <dcterms:modified xsi:type="dcterms:W3CDTF">2018-01-19T03:01:50Z</dcterms:modified>
</cp:coreProperties>
</file>