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510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512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18861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299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635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311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197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7371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602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103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825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704FD16-D1CE-47F2-8C24-60B6085C8028}" type="datetimeFigureOut">
              <a:rPr lang="en-US" smtClean="0"/>
              <a:pPr/>
              <a:t>1/16/2015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068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Political economy of industrial policy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1/16/2015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1085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 Policy Debates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Does Manufacturing still matter for Thailand and for the world?</a:t>
            </a:r>
          </a:p>
          <a:p>
            <a:pPr lvl="1"/>
            <a:r>
              <a:rPr lang="en-US" smtClean="0"/>
              <a:t>Post </a:t>
            </a:r>
            <a:r>
              <a:rPr lang="en-US" smtClean="0"/>
              <a:t>Industrialization.</a:t>
            </a:r>
            <a:endParaRPr lang="en-US" dirty="0" smtClean="0"/>
          </a:p>
          <a:p>
            <a:pPr lvl="1"/>
            <a:r>
              <a:rPr lang="en-US" dirty="0" smtClean="0"/>
              <a:t>Cost and Demand for services </a:t>
            </a:r>
            <a:r>
              <a:rPr lang="en-US" dirty="0" smtClean="0"/>
              <a:t>sector.</a:t>
            </a:r>
            <a:endParaRPr lang="en-US" dirty="0" smtClean="0"/>
          </a:p>
          <a:p>
            <a:pPr lvl="1"/>
            <a:r>
              <a:rPr lang="en-US" dirty="0" smtClean="0"/>
              <a:t>Deindustrialization and Industry Decline are not the same </a:t>
            </a:r>
            <a:r>
              <a:rPr lang="en-US" dirty="0" smtClean="0"/>
              <a:t>thing.</a:t>
            </a:r>
            <a:endParaRPr lang="en-US" dirty="0" smtClean="0"/>
          </a:p>
          <a:p>
            <a:pPr lvl="1"/>
            <a:r>
              <a:rPr lang="en-US" dirty="0" smtClean="0"/>
              <a:t>Long-term trend of manufacturing decline since service are non-tradable.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684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Industry Policy Definition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Favoring promising </a:t>
            </a:r>
            <a:r>
              <a:rPr lang="en-US" dirty="0" smtClean="0"/>
              <a:t>industries.</a:t>
            </a:r>
            <a:endParaRPr lang="en-US" dirty="0" smtClean="0"/>
          </a:p>
          <a:p>
            <a:r>
              <a:rPr lang="en-US" dirty="0" smtClean="0"/>
              <a:t>Creating skilled </a:t>
            </a:r>
            <a:r>
              <a:rPr lang="en-US" dirty="0" smtClean="0"/>
              <a:t>workforce.</a:t>
            </a:r>
            <a:endParaRPr lang="en-US" dirty="0" smtClean="0"/>
          </a:p>
          <a:p>
            <a:r>
              <a:rPr lang="en-US" dirty="0" smtClean="0"/>
              <a:t>Developing </a:t>
            </a:r>
            <a:r>
              <a:rPr lang="en-US" dirty="0" smtClean="0"/>
              <a:t>infrastructure.</a:t>
            </a:r>
            <a:endParaRPr lang="en-US" dirty="0" smtClean="0"/>
          </a:p>
          <a:p>
            <a:r>
              <a:rPr lang="en-US" dirty="0" smtClean="0"/>
              <a:t>Regional </a:t>
            </a:r>
            <a:r>
              <a:rPr lang="en-US" dirty="0" smtClean="0"/>
              <a:t>policy.</a:t>
            </a:r>
            <a:endParaRPr lang="en-US" dirty="0" smtClean="0"/>
          </a:p>
          <a:p>
            <a:r>
              <a:rPr lang="en-US" dirty="0" smtClean="0"/>
              <a:t>Fundamentalism and </a:t>
            </a:r>
            <a:r>
              <a:rPr lang="en-US" dirty="0" smtClean="0"/>
              <a:t>Selective.</a:t>
            </a:r>
            <a:endParaRPr lang="en-US" dirty="0" smtClean="0"/>
          </a:p>
          <a:p>
            <a:r>
              <a:rPr lang="en-US" dirty="0" smtClean="0"/>
              <a:t>Should we include?</a:t>
            </a:r>
          </a:p>
          <a:p>
            <a:pPr lvl="1"/>
            <a:r>
              <a:rPr lang="en-US" dirty="0" smtClean="0"/>
              <a:t>Fiscal and Financial policy</a:t>
            </a:r>
          </a:p>
          <a:p>
            <a:pPr lvl="1"/>
            <a:r>
              <a:rPr lang="en-US" dirty="0" smtClean="0"/>
              <a:t>Macroeconomics policy</a:t>
            </a:r>
          </a:p>
          <a:p>
            <a:pPr lvl="1"/>
            <a:r>
              <a:rPr lang="en-US" dirty="0" smtClean="0"/>
              <a:t>R&amp;D</a:t>
            </a:r>
          </a:p>
          <a:p>
            <a:pPr lvl="1"/>
            <a:r>
              <a:rPr lang="en-US" dirty="0" smtClean="0"/>
              <a:t>Etc.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9576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Keywords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Particular </a:t>
            </a:r>
            <a:r>
              <a:rPr lang="en-US" dirty="0" smtClean="0"/>
              <a:t>Industries. Crony capitalism or state-promoted enterprises.</a:t>
            </a:r>
            <a:endParaRPr lang="en-US" dirty="0" smtClean="0"/>
          </a:p>
          <a:p>
            <a:r>
              <a:rPr lang="en-US" dirty="0" smtClean="0"/>
              <a:t>Efficiency.</a:t>
            </a:r>
            <a:endParaRPr lang="en-US" dirty="0" smtClean="0"/>
          </a:p>
          <a:p>
            <a:r>
              <a:rPr lang="en-US" dirty="0" smtClean="0"/>
              <a:t>Economy as a </a:t>
            </a:r>
            <a:r>
              <a:rPr lang="en-US" dirty="0" smtClean="0"/>
              <a:t>whole.</a:t>
            </a:r>
            <a:endParaRPr lang="en-US" dirty="0" smtClean="0"/>
          </a:p>
          <a:p>
            <a:r>
              <a:rPr lang="en-US" dirty="0" smtClean="0"/>
              <a:t>Perceived by </a:t>
            </a:r>
            <a:r>
              <a:rPr lang="en-US" dirty="0" smtClean="0"/>
              <a:t>Nation State.</a:t>
            </a:r>
            <a:endParaRPr lang="en-US" dirty="0"/>
          </a:p>
          <a:p>
            <a:r>
              <a:rPr lang="en-US" dirty="0" smtClean="0"/>
              <a:t>Nation State</a:t>
            </a:r>
          </a:p>
          <a:p>
            <a:pPr lvl="1"/>
            <a:r>
              <a:rPr lang="en-US" dirty="0" smtClean="0"/>
              <a:t>Boundary</a:t>
            </a:r>
          </a:p>
          <a:p>
            <a:pPr lvl="1"/>
            <a:r>
              <a:rPr lang="en-US" dirty="0" smtClean="0"/>
              <a:t>People</a:t>
            </a:r>
          </a:p>
          <a:p>
            <a:pPr lvl="1"/>
            <a:r>
              <a:rPr lang="en-US" dirty="0" smtClean="0"/>
              <a:t>Sovereignty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49216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Logic of Industrial Policy: Static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nature of coordination problem</a:t>
            </a:r>
          </a:p>
          <a:p>
            <a:pPr lvl="1"/>
            <a:r>
              <a:rPr lang="en-US" dirty="0" smtClean="0"/>
              <a:t>Decreasing </a:t>
            </a:r>
            <a:r>
              <a:rPr lang="en-US" dirty="0" smtClean="0"/>
              <a:t>Return.</a:t>
            </a:r>
            <a:endParaRPr lang="en-US" dirty="0" smtClean="0"/>
          </a:p>
          <a:p>
            <a:pPr lvl="1"/>
            <a:r>
              <a:rPr lang="en-US" dirty="0" smtClean="0"/>
              <a:t>Constant </a:t>
            </a:r>
            <a:r>
              <a:rPr lang="en-US" dirty="0" smtClean="0"/>
              <a:t>Return.</a:t>
            </a:r>
            <a:endParaRPr lang="en-US" dirty="0" smtClean="0"/>
          </a:p>
          <a:p>
            <a:pPr lvl="1"/>
            <a:r>
              <a:rPr lang="en-US" dirty="0" smtClean="0"/>
              <a:t>Increasing </a:t>
            </a:r>
            <a:r>
              <a:rPr lang="en-US" dirty="0" smtClean="0"/>
              <a:t>Return.</a:t>
            </a:r>
            <a:endParaRPr lang="en-US" dirty="0" smtClean="0"/>
          </a:p>
          <a:p>
            <a:pPr lvl="1"/>
            <a:r>
              <a:rPr lang="en-US" dirty="0" smtClean="0"/>
              <a:t>Marx, Hayek and Schumpeter</a:t>
            </a:r>
          </a:p>
          <a:p>
            <a:pPr lvl="2"/>
            <a:r>
              <a:rPr lang="en-US" dirty="0" smtClean="0"/>
              <a:t>Wasteful investment</a:t>
            </a:r>
          </a:p>
          <a:p>
            <a:pPr lvl="2"/>
            <a:r>
              <a:rPr lang="en-US" dirty="0" smtClean="0"/>
              <a:t>Firm chance</a:t>
            </a:r>
          </a:p>
          <a:p>
            <a:pPr lvl="2"/>
            <a:r>
              <a:rPr lang="en-US" dirty="0" smtClean="0"/>
              <a:t>Evolutionary and Selection</a:t>
            </a:r>
          </a:p>
          <a:p>
            <a:pPr lvl="2"/>
            <a:r>
              <a:rPr lang="en-US" dirty="0" smtClean="0"/>
              <a:t>Fixed cost, sunk cost and recoverability</a:t>
            </a:r>
          </a:p>
        </p:txBody>
      </p:sp>
    </p:spTree>
    <p:extLst>
      <p:ext uri="{BB962C8B-B14F-4D97-AF65-F5344CB8AC3E}">
        <p14:creationId xmlns:p14="http://schemas.microsoft.com/office/powerpoint/2010/main" val="3682709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Solving Coordination Problem.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Investment Coordination</a:t>
            </a:r>
          </a:p>
          <a:p>
            <a:pPr lvl="1"/>
            <a:r>
              <a:rPr lang="en-US" dirty="0" smtClean="0"/>
              <a:t>Over and under Investment</a:t>
            </a:r>
          </a:p>
          <a:p>
            <a:pPr lvl="1"/>
            <a:r>
              <a:rPr lang="en-US" dirty="0" smtClean="0"/>
              <a:t>Over investment</a:t>
            </a:r>
          </a:p>
          <a:p>
            <a:pPr lvl="2"/>
            <a:r>
              <a:rPr lang="en-US" dirty="0" smtClean="0"/>
              <a:t>Why?</a:t>
            </a:r>
          </a:p>
          <a:p>
            <a:pPr lvl="2"/>
            <a:endParaRPr lang="en-US" dirty="0" smtClean="0"/>
          </a:p>
          <a:p>
            <a:pPr lvl="1"/>
            <a:r>
              <a:rPr lang="en-US" dirty="0" smtClean="0"/>
              <a:t>Under investment</a:t>
            </a:r>
          </a:p>
          <a:p>
            <a:pPr lvl="2"/>
            <a:r>
              <a:rPr lang="en-US" dirty="0" smtClean="0"/>
              <a:t>Why?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4425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D2533C"/>
                </a:solidFill>
              </a:rPr>
              <a:t>Solving Coordination Problem.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Negotiated Exit/Capacity Scrapping</a:t>
            </a:r>
          </a:p>
          <a:p>
            <a:pPr lvl="1"/>
            <a:r>
              <a:rPr lang="en-US" dirty="0" smtClean="0"/>
              <a:t>Economic management of bad time.</a:t>
            </a:r>
          </a:p>
          <a:p>
            <a:pPr lvl="1"/>
            <a:r>
              <a:rPr lang="en-US" dirty="0" smtClean="0"/>
              <a:t>Bad situation.</a:t>
            </a:r>
          </a:p>
          <a:p>
            <a:pPr lvl="1"/>
            <a:r>
              <a:rPr lang="en-US" dirty="0" smtClean="0"/>
              <a:t>Methods</a:t>
            </a:r>
          </a:p>
          <a:p>
            <a:pPr lvl="2"/>
            <a:r>
              <a:rPr lang="en-US" dirty="0" smtClean="0"/>
              <a:t>Side Payments</a:t>
            </a:r>
          </a:p>
          <a:p>
            <a:pPr lvl="2"/>
            <a:r>
              <a:rPr lang="en-US" dirty="0" smtClean="0"/>
              <a:t>Agreement on Capacity Scrapping</a:t>
            </a:r>
          </a:p>
          <a:p>
            <a:pPr lvl="2"/>
            <a:r>
              <a:rPr lang="en-US" dirty="0" smtClean="0"/>
              <a:t>Mothballing</a:t>
            </a:r>
          </a:p>
          <a:p>
            <a:pPr lvl="2"/>
            <a:r>
              <a:rPr lang="en-US" dirty="0" smtClean="0"/>
              <a:t>Market segmentation by government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6034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D2533C"/>
                </a:solidFill>
              </a:rPr>
              <a:t>Solving Coordination Problem.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Recession Cartel</a:t>
            </a:r>
          </a:p>
          <a:p>
            <a:pPr lvl="1"/>
            <a:r>
              <a:rPr lang="en-US" dirty="0" smtClean="0"/>
              <a:t>Avoiding price war</a:t>
            </a:r>
          </a:p>
          <a:p>
            <a:pPr lvl="1"/>
            <a:r>
              <a:rPr lang="en-US" dirty="0" smtClean="0"/>
              <a:t>Reducing bargaining cost among firms</a:t>
            </a:r>
          </a:p>
          <a:p>
            <a:pPr lvl="2"/>
            <a:r>
              <a:rPr lang="en-US" dirty="0" smtClean="0"/>
              <a:t>Why?</a:t>
            </a:r>
          </a:p>
          <a:p>
            <a:pPr marL="27432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00195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Static discourse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Credibility.</a:t>
            </a:r>
            <a:endParaRPr lang="en-US" dirty="0" smtClean="0"/>
          </a:p>
          <a:p>
            <a:r>
              <a:rPr lang="en-US" dirty="0" smtClean="0"/>
              <a:t>Fairness.</a:t>
            </a:r>
            <a:endParaRPr lang="en-US" dirty="0" smtClean="0"/>
          </a:p>
          <a:p>
            <a:r>
              <a:rPr lang="en-US" dirty="0" smtClean="0"/>
              <a:t>Flexibility.</a:t>
            </a:r>
            <a:endParaRPr lang="en-US" dirty="0" smtClean="0"/>
          </a:p>
          <a:p>
            <a:pPr lvl="1"/>
            <a:r>
              <a:rPr lang="en-US" dirty="0" smtClean="0"/>
              <a:t>Limited human </a:t>
            </a:r>
            <a:r>
              <a:rPr lang="en-US" dirty="0" smtClean="0"/>
              <a:t>cognition</a:t>
            </a:r>
            <a:endParaRPr lang="en-US" dirty="0" smtClean="0"/>
          </a:p>
          <a:p>
            <a:pPr lvl="1"/>
            <a:r>
              <a:rPr lang="en-US" dirty="0" smtClean="0"/>
              <a:t>Bounded Rationality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10630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D2533C"/>
                </a:solidFill>
              </a:rPr>
              <a:t>Logic of Industrial Policy: </a:t>
            </a:r>
            <a:r>
              <a:rPr lang="en-US" dirty="0" smtClean="0">
                <a:solidFill>
                  <a:srgbClr val="D2533C"/>
                </a:solidFill>
              </a:rPr>
              <a:t>Dynamic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Knowledge</a:t>
            </a:r>
          </a:p>
          <a:p>
            <a:pPr lvl="1"/>
            <a:r>
              <a:rPr lang="en-US" dirty="0" smtClean="0"/>
              <a:t>Cannot all be codify</a:t>
            </a:r>
          </a:p>
          <a:p>
            <a:r>
              <a:rPr lang="en-US" dirty="0" smtClean="0"/>
              <a:t>Change</a:t>
            </a:r>
          </a:p>
          <a:p>
            <a:pPr lvl="1"/>
            <a:r>
              <a:rPr lang="en-US" dirty="0" smtClean="0"/>
              <a:t>Change is common: What should we do?</a:t>
            </a:r>
          </a:p>
          <a:p>
            <a:r>
              <a:rPr lang="en-US" dirty="0" smtClean="0"/>
              <a:t>Evolution</a:t>
            </a:r>
          </a:p>
          <a:p>
            <a:pPr lvl="1"/>
            <a:r>
              <a:rPr lang="en-US" dirty="0" smtClean="0"/>
              <a:t>Natural Selection and Human Selection.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9843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Industrial Policy as a Device to Promote Change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Economic Change, Coordination and Industrial </a:t>
            </a:r>
            <a:r>
              <a:rPr lang="en-US" dirty="0" smtClean="0"/>
              <a:t>Policy.</a:t>
            </a:r>
            <a:endParaRPr lang="en-US" dirty="0" smtClean="0"/>
          </a:p>
          <a:p>
            <a:r>
              <a:rPr lang="en-US" dirty="0" err="1" smtClean="0"/>
              <a:t>Codifiability</a:t>
            </a:r>
            <a:r>
              <a:rPr lang="en-US" dirty="0" smtClean="0"/>
              <a:t> of Knowledge, Product Cycle and Industrial </a:t>
            </a:r>
            <a:r>
              <a:rPr lang="en-US" dirty="0" smtClean="0"/>
              <a:t>Policy.</a:t>
            </a:r>
            <a:endParaRPr lang="en-US" dirty="0" smtClean="0"/>
          </a:p>
          <a:p>
            <a:r>
              <a:rPr lang="en-US" dirty="0" smtClean="0"/>
              <a:t>Diversity of Innovatory Sources and Industrial </a:t>
            </a:r>
            <a:r>
              <a:rPr lang="en-US" dirty="0" smtClean="0"/>
              <a:t>Polity.</a:t>
            </a:r>
            <a:endParaRPr lang="en-US" dirty="0" smtClean="0"/>
          </a:p>
          <a:p>
            <a:r>
              <a:rPr lang="en-US" dirty="0" smtClean="0"/>
              <a:t>Solicitation of </a:t>
            </a:r>
            <a:r>
              <a:rPr lang="en-US" dirty="0" smtClean="0"/>
              <a:t>Risk.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14013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Possible Problem of Industrial Policy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Problems of Information</a:t>
            </a:r>
          </a:p>
          <a:p>
            <a:pPr lvl="1"/>
            <a:r>
              <a:rPr lang="en-US" dirty="0" smtClean="0"/>
              <a:t>Insufficient Information</a:t>
            </a:r>
          </a:p>
          <a:p>
            <a:pPr lvl="1"/>
            <a:r>
              <a:rPr lang="en-US" dirty="0" smtClean="0"/>
              <a:t>Asymmetric Information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27903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Problems of Rent-Seeking and Entrepreneurship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Ever-changing </a:t>
            </a:r>
            <a:r>
              <a:rPr lang="en-US" dirty="0" smtClean="0"/>
              <a:t>Nature.</a:t>
            </a:r>
            <a:endParaRPr lang="en-US" dirty="0" smtClean="0"/>
          </a:p>
          <a:p>
            <a:r>
              <a:rPr lang="en-US" dirty="0" smtClean="0"/>
              <a:t>Creative </a:t>
            </a:r>
            <a:r>
              <a:rPr lang="en-US" dirty="0" smtClean="0"/>
              <a:t>Destruction.</a:t>
            </a:r>
            <a:endParaRPr lang="en-US" dirty="0" smtClean="0"/>
          </a:p>
          <a:p>
            <a:r>
              <a:rPr lang="en-US" dirty="0" smtClean="0"/>
              <a:t>Diversion from unproductive to productive is possible or not.</a:t>
            </a:r>
          </a:p>
          <a:p>
            <a:r>
              <a:rPr lang="en-US" dirty="0" smtClean="0"/>
              <a:t>What will you do with rent?</a:t>
            </a:r>
          </a:p>
          <a:p>
            <a:pPr lvl="1"/>
            <a:r>
              <a:rPr lang="en-US" dirty="0" smtClean="0"/>
              <a:t>Patent</a:t>
            </a:r>
          </a:p>
          <a:p>
            <a:pPr lvl="1"/>
            <a:r>
              <a:rPr lang="en-US" dirty="0" smtClean="0"/>
              <a:t>Revenue Sharing: PTT</a:t>
            </a:r>
            <a:r>
              <a:rPr lang="en-US" dirty="0"/>
              <a:t> </a:t>
            </a:r>
            <a:r>
              <a:rPr lang="en-US" dirty="0" smtClean="0"/>
              <a:t>and others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0225740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Political Problems: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Legitimacy</a:t>
            </a:r>
          </a:p>
          <a:p>
            <a:pPr lvl="1"/>
            <a:r>
              <a:rPr lang="en-US" dirty="0" smtClean="0"/>
              <a:t>Socio-economic system</a:t>
            </a:r>
          </a:p>
          <a:p>
            <a:pPr lvl="1"/>
            <a:r>
              <a:rPr lang="en-US" dirty="0" smtClean="0"/>
              <a:t>1 vs 99, red vs yellow, and etc.</a:t>
            </a:r>
          </a:p>
          <a:p>
            <a:r>
              <a:rPr lang="en-US" dirty="0" smtClean="0"/>
              <a:t>Democratic Control</a:t>
            </a:r>
          </a:p>
          <a:p>
            <a:pPr lvl="1"/>
            <a:r>
              <a:rPr lang="en-US" dirty="0" smtClean="0"/>
              <a:t>Should we let our economy run by a few bureaucrat, elite, and etc.</a:t>
            </a:r>
          </a:p>
          <a:p>
            <a:pPr lvl="2"/>
            <a:r>
              <a:rPr lang="en-US" dirty="0" smtClean="0"/>
              <a:t>Central Bank Vs. politician</a:t>
            </a:r>
          </a:p>
          <a:p>
            <a:pPr lvl="2"/>
            <a:r>
              <a:rPr lang="en-US" dirty="0" smtClean="0"/>
              <a:t>Politician Vs. good man</a:t>
            </a:r>
          </a:p>
          <a:p>
            <a:pPr lvl="1"/>
            <a:r>
              <a:rPr lang="en-US" dirty="0" smtClean="0"/>
              <a:t>Why?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4157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Problems of Supporting Institutions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Norms.</a:t>
            </a:r>
            <a:endParaRPr lang="en-US" dirty="0" smtClean="0"/>
          </a:p>
          <a:p>
            <a:r>
              <a:rPr lang="en-US" dirty="0" smtClean="0"/>
              <a:t>Culture.</a:t>
            </a:r>
            <a:endParaRPr lang="en-US" dirty="0" smtClean="0"/>
          </a:p>
          <a:p>
            <a:r>
              <a:rPr lang="en-US" dirty="0" smtClean="0"/>
              <a:t>Bureaucratic </a:t>
            </a:r>
            <a:r>
              <a:rPr lang="en-US" dirty="0" smtClean="0"/>
              <a:t>Structure.</a:t>
            </a:r>
            <a:endParaRPr lang="en-US" dirty="0" smtClean="0"/>
          </a:p>
          <a:p>
            <a:r>
              <a:rPr lang="en-US" dirty="0" smtClean="0"/>
              <a:t>Laws.</a:t>
            </a:r>
            <a:endParaRPr lang="en-US" dirty="0" smtClean="0"/>
          </a:p>
          <a:p>
            <a:r>
              <a:rPr lang="en-US" dirty="0" smtClean="0"/>
              <a:t>Corruption.</a:t>
            </a:r>
            <a:endParaRPr lang="en-US" dirty="0" smtClean="0"/>
          </a:p>
          <a:p>
            <a:r>
              <a:rPr lang="en-US" dirty="0" smtClean="0"/>
              <a:t>Macro environment.</a:t>
            </a:r>
          </a:p>
          <a:p>
            <a:r>
              <a:rPr lang="en-US" dirty="0" smtClean="0"/>
              <a:t>People.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37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406</Words>
  <Application>Microsoft Office PowerPoint</Application>
  <PresentationFormat>On-screen Show (4:3)</PresentationFormat>
  <Paragraphs>106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Clarity</vt:lpstr>
      <vt:lpstr>The Political economy of industrial policy</vt:lpstr>
      <vt:lpstr>Industrial Policy Debates</vt:lpstr>
      <vt:lpstr>Industry Policy Definition</vt:lpstr>
      <vt:lpstr>Keywords</vt:lpstr>
      <vt:lpstr>Logic of Industrial Policy: Static</vt:lpstr>
      <vt:lpstr>Solving Coordination Problem.</vt:lpstr>
      <vt:lpstr>Solving Coordination Problem.</vt:lpstr>
      <vt:lpstr>Solving Coordination Problem.</vt:lpstr>
      <vt:lpstr>Static discourse</vt:lpstr>
      <vt:lpstr>Logic of Industrial Policy: Dynamic</vt:lpstr>
      <vt:lpstr>Industrial Policy as a Device to Promote Change</vt:lpstr>
      <vt:lpstr>Possible Problem of Industrial Policy </vt:lpstr>
      <vt:lpstr>Problems of Rent-Seeking and Entrepreneurship</vt:lpstr>
      <vt:lpstr>Political Problems:</vt:lpstr>
      <vt:lpstr>Problems of Supporting Institutions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Industry and Development</dc:title>
  <dc:creator>Monthien</dc:creator>
  <cp:lastModifiedBy>aj_sanhapong</cp:lastModifiedBy>
  <cp:revision>8</cp:revision>
  <dcterms:created xsi:type="dcterms:W3CDTF">2014-01-24T04:35:23Z</dcterms:created>
  <dcterms:modified xsi:type="dcterms:W3CDTF">2015-01-16T01:18:37Z</dcterms:modified>
</cp:coreProperties>
</file>