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648" r:id="rId1"/>
  </p:sldMasterIdLst>
  <p:notesMasterIdLst>
    <p:notesMasterId r:id="rId15"/>
  </p:notesMasterIdLst>
  <p:sldIdLst>
    <p:sldId id="256" r:id="rId2"/>
    <p:sldId id="270" r:id="rId3"/>
    <p:sldId id="274" r:id="rId4"/>
    <p:sldId id="259" r:id="rId5"/>
    <p:sldId id="266" r:id="rId6"/>
    <p:sldId id="272" r:id="rId7"/>
    <p:sldId id="271" r:id="rId8"/>
    <p:sldId id="275" r:id="rId9"/>
    <p:sldId id="273" r:id="rId10"/>
    <p:sldId id="276" r:id="rId11"/>
    <p:sldId id="277" r:id="rId12"/>
    <p:sldId id="280" r:id="rId13"/>
    <p:sldId id="279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56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FBEE51-9C5A-4F5A-92F0-13F7C7B310FF}" type="datetimeFigureOut">
              <a:rPr lang="en-ID" smtClean="0"/>
              <a:t>17/03/2021</a:t>
            </a:fld>
            <a:endParaRPr lang="en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ED89CF-85AB-4350-8B80-96C48F5A6502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0459380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BD327-E168-418A-9116-0BE139057B8F}" type="datetime1">
              <a:rPr lang="en-US" smtClean="0"/>
              <a:t>3/17/2021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2C610-8DBB-4577-BF94-237BDCE18121}" type="datetime1">
              <a:rPr lang="en-US" smtClean="0"/>
              <a:t>3/17/2021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C0160-C842-4B6A-850B-93B3CCB14FE0}" type="datetime1">
              <a:rPr lang="en-US" smtClean="0"/>
              <a:t>3/17/2021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C6FD7-F060-455B-9819-1949E292956C}" type="datetime1">
              <a:rPr lang="en-US" smtClean="0"/>
              <a:t>3/17/2021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B61C9-20F1-4374-BFAC-9330983D9566}" type="datetime1">
              <a:rPr lang="en-US" smtClean="0"/>
              <a:t>3/17/2021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96AFE-B5DE-4F4A-80F3-350E65C38919}" type="datetime1">
              <a:rPr lang="en-US" smtClean="0"/>
              <a:t>3/17/2021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07DF1-1A7C-4EB4-81DE-FFC75F27FFEA}" type="datetime1">
              <a:rPr lang="en-US" smtClean="0"/>
              <a:t>3/17/2021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41E6A-C3F0-4F7A-BBF6-0954775FE70B}" type="datetime1">
              <a:rPr lang="en-US" smtClean="0"/>
              <a:t>3/17/2021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2E38F2E7-1E98-4DBA-ADE6-E505769B3764}" type="datetime1">
              <a:rPr lang="en-US" smtClean="0"/>
              <a:t>3/17/2021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630E5-3800-4C9B-86B6-6CF677AC2742}" type="datetime1">
              <a:rPr lang="en-US" smtClean="0"/>
              <a:t>3/17/2021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E00FE-AB3F-4A2D-A6D4-C8F24FAD0207}" type="datetime1">
              <a:rPr lang="en-US" smtClean="0"/>
              <a:t>3/17/2021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16E527-E1C8-41FF-BFC7-51EB9BC15687}" type="datetime1">
              <a:rPr lang="en-US" smtClean="0"/>
              <a:t>3/17/2021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99DCEA-5002-4AB5-B4EE-9C4BD38A58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International trade</a:t>
            </a:r>
            <a:endParaRPr lang="en-ID" sz="4800" dirty="0"/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2B677970-4FCC-4289-879E-C3CF588DBF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17763" y="3530600"/>
            <a:ext cx="8637587" cy="977900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en-US"/>
              <a:t>EE361 ECONOMIES of CLMV</a:t>
            </a:r>
            <a:endParaRPr lang="en-US" dirty="0"/>
          </a:p>
          <a:p>
            <a:pPr>
              <a:lnSpc>
                <a:spcPct val="80000"/>
              </a:lnSpc>
            </a:pPr>
            <a:r>
              <a:rPr lang="en-US" dirty="0"/>
              <a:t>Faculty of economics</a:t>
            </a:r>
          </a:p>
          <a:p>
            <a:pPr>
              <a:lnSpc>
                <a:spcPct val="80000"/>
              </a:lnSpc>
            </a:pPr>
            <a:r>
              <a:rPr lang="en-US" dirty="0"/>
              <a:t>Thammasat university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18505423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715A1E-7B7B-4DB2-AE18-AA18234061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definitions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C24E939-58E9-4293-8ADE-9F9266EAEF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216D21D-C773-4640-95C6-E330107C2833}"/>
              </a:ext>
            </a:extLst>
          </p:cNvPr>
          <p:cNvSpPr txBox="1"/>
          <p:nvPr/>
        </p:nvSpPr>
        <p:spPr>
          <a:xfrm>
            <a:off x="1451578" y="1923497"/>
            <a:ext cx="9603275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b="1" dirty="0">
                <a:solidFill>
                  <a:srgbClr val="454545"/>
                </a:solidFill>
              </a:rPr>
              <a:t>Globalization. </a:t>
            </a:r>
            <a:r>
              <a:rPr lang="en-US" sz="2200" dirty="0">
                <a:solidFill>
                  <a:srgbClr val="454545"/>
                </a:solidFill>
              </a:rPr>
              <a:t>The increasing integration of national economies into the international economy</a:t>
            </a:r>
          </a:p>
          <a:p>
            <a:pPr>
              <a:spcAft>
                <a:spcPts val="1200"/>
              </a:spcAft>
            </a:pPr>
            <a:r>
              <a:rPr lang="en-US" sz="2200" b="1" dirty="0">
                <a:solidFill>
                  <a:srgbClr val="454545"/>
                </a:solidFill>
              </a:rPr>
              <a:t>G</a:t>
            </a:r>
            <a:r>
              <a:rPr lang="en-US" sz="2200" b="1" i="0" dirty="0">
                <a:solidFill>
                  <a:srgbClr val="454545"/>
                </a:solidFill>
                <a:effectLst/>
              </a:rPr>
              <a:t>lobal value chains</a:t>
            </a:r>
            <a:r>
              <a:rPr lang="en-US" sz="2200" dirty="0">
                <a:solidFill>
                  <a:srgbClr val="454545"/>
                </a:solidFill>
              </a:rPr>
              <a:t>. Production is broken into activities and tasks carried out in different countries; </a:t>
            </a:r>
            <a:r>
              <a:rPr lang="en-US" sz="2200" b="0" i="0" dirty="0">
                <a:solidFill>
                  <a:srgbClr val="454545"/>
                </a:solidFill>
                <a:effectLst/>
              </a:rPr>
              <a:t>strategies of multinational corporations positioning their manufacturing assets in order to lower costs and maximize new market opportunities</a:t>
            </a:r>
          </a:p>
          <a:p>
            <a:pPr>
              <a:spcAft>
                <a:spcPts val="1200"/>
              </a:spcAft>
            </a:pPr>
            <a:r>
              <a:rPr lang="en-US" sz="2200" b="1" i="0" dirty="0">
                <a:solidFill>
                  <a:srgbClr val="454545"/>
                </a:solidFill>
                <a:effectLst/>
              </a:rPr>
              <a:t>Trade protectionism</a:t>
            </a:r>
            <a:r>
              <a:rPr lang="en-US" sz="2200" b="0" i="0" dirty="0">
                <a:solidFill>
                  <a:srgbClr val="454545"/>
                </a:solidFill>
                <a:effectLst/>
              </a:rPr>
              <a:t>. Government policies that restrict international trade in order to help domestic industries, such as tariffs, non-tariff barriers and quotas</a:t>
            </a:r>
            <a:endParaRPr kumimoji="0" lang="en-US" altLang="en-US" sz="2200" dirty="0">
              <a:solidFill>
                <a:schemeClr val="tx1"/>
              </a:solidFill>
              <a:cs typeface="Tahoma" panose="020B060403050404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2719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F88BDA-A2C8-4712-9E4F-197B396B54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definitions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C905BED-3A7E-49E1-A01C-A866F567C6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C881C3A-9FAD-4A0F-B0F7-952390F81455}"/>
              </a:ext>
            </a:extLst>
          </p:cNvPr>
          <p:cNvSpPr txBox="1"/>
          <p:nvPr/>
        </p:nvSpPr>
        <p:spPr>
          <a:xfrm>
            <a:off x="1451579" y="1955354"/>
            <a:ext cx="6677282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b="1" dirty="0"/>
              <a:t>Primary commodities</a:t>
            </a:r>
            <a:r>
              <a:rPr lang="en-US" sz="2200" dirty="0"/>
              <a:t>. Products derived from all extractive occupations, such as agriculture produce, forest products, mining, and fisheries. These are vulnerable to price fluctuations </a:t>
            </a:r>
          </a:p>
          <a:p>
            <a:pPr>
              <a:spcAft>
                <a:spcPts val="1200"/>
              </a:spcAft>
            </a:pPr>
            <a:r>
              <a:rPr lang="en-US" sz="2200" b="1" dirty="0"/>
              <a:t>Current account</a:t>
            </a:r>
            <a:r>
              <a:rPr lang="en-US" sz="2200" dirty="0"/>
              <a:t>. Portion of a country’s balance of payment that reflects the market value of exports and imports</a:t>
            </a:r>
          </a:p>
          <a:p>
            <a:pPr>
              <a:spcAft>
                <a:spcPts val="1200"/>
              </a:spcAft>
            </a:pPr>
            <a:r>
              <a:rPr lang="en-US" sz="2200" b="1" dirty="0"/>
              <a:t>Capital account</a:t>
            </a:r>
            <a:r>
              <a:rPr lang="en-US" sz="2200" dirty="0"/>
              <a:t>: Portion of a country’s balance of payment that reflects the volume of loans, grants and foreign direct investment that flow into and out of the country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097EF10-40A8-4294-BFD6-3AA4A877467B}"/>
              </a:ext>
            </a:extLst>
          </p:cNvPr>
          <p:cNvSpPr txBox="1"/>
          <p:nvPr/>
        </p:nvSpPr>
        <p:spPr>
          <a:xfrm>
            <a:off x="8250780" y="3523903"/>
            <a:ext cx="3230019" cy="2123658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US" sz="2200" dirty="0">
                <a:solidFill>
                  <a:srgbClr val="0070C0"/>
                </a:solidFill>
              </a:rPr>
              <a:t>Current account: </a:t>
            </a:r>
          </a:p>
          <a:p>
            <a:r>
              <a:rPr lang="en-US" sz="2200" dirty="0">
                <a:solidFill>
                  <a:srgbClr val="0070C0"/>
                </a:solidFill>
              </a:rPr>
              <a:t>exports – imports</a:t>
            </a:r>
          </a:p>
          <a:p>
            <a:endParaRPr lang="en-US" sz="2200" dirty="0">
              <a:solidFill>
                <a:srgbClr val="0070C0"/>
              </a:solidFill>
            </a:endParaRPr>
          </a:p>
          <a:p>
            <a:endParaRPr lang="en-US" sz="2200" dirty="0">
              <a:solidFill>
                <a:srgbClr val="0070C0"/>
              </a:solidFill>
            </a:endParaRPr>
          </a:p>
          <a:p>
            <a:r>
              <a:rPr lang="en-US" sz="2200" dirty="0">
                <a:solidFill>
                  <a:srgbClr val="0070C0"/>
                </a:solidFill>
              </a:rPr>
              <a:t>Capital account: </a:t>
            </a:r>
          </a:p>
          <a:p>
            <a:r>
              <a:rPr lang="en-US" sz="2200" dirty="0">
                <a:solidFill>
                  <a:srgbClr val="0070C0"/>
                </a:solidFill>
              </a:rPr>
              <a:t>money in – money out</a:t>
            </a:r>
            <a:endParaRPr lang="en-ID" sz="22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92290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D2A100-1DF2-4658-9EEF-6E1EF1C629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overview</a:t>
            </a:r>
            <a:endParaRPr lang="en-ID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9881FA7-02AB-4F84-A875-D871EFE088EE}"/>
              </a:ext>
            </a:extLst>
          </p:cNvPr>
          <p:cNvSpPr txBox="1"/>
          <p:nvPr/>
        </p:nvSpPr>
        <p:spPr>
          <a:xfrm>
            <a:off x="1451579" y="1929275"/>
            <a:ext cx="5189445" cy="41242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200"/>
              </a:spcAft>
            </a:pPr>
            <a:r>
              <a:rPr lang="en-US" sz="2200" b="0" i="0" dirty="0">
                <a:solidFill>
                  <a:srgbClr val="333333"/>
                </a:solidFill>
                <a:effectLst/>
              </a:rPr>
              <a:t>World trade has become increasingly linked through</a:t>
            </a:r>
            <a:r>
              <a:rPr lang="en-US" sz="2200" dirty="0">
                <a:solidFill>
                  <a:srgbClr val="333333"/>
                </a:solidFill>
              </a:rPr>
              <a:t> </a:t>
            </a:r>
            <a:r>
              <a:rPr lang="en-US" sz="2200" u="sng" dirty="0">
                <a:solidFill>
                  <a:srgbClr val="333333"/>
                </a:solidFill>
              </a:rPr>
              <a:t>expanded international trade</a:t>
            </a:r>
            <a:r>
              <a:rPr lang="en-US" sz="2200" dirty="0">
                <a:solidFill>
                  <a:srgbClr val="333333"/>
                </a:solidFill>
              </a:rPr>
              <a:t> and </a:t>
            </a:r>
            <a:r>
              <a:rPr lang="en-US" sz="2200" u="sng" dirty="0">
                <a:solidFill>
                  <a:srgbClr val="333333"/>
                </a:solidFill>
              </a:rPr>
              <a:t>p</a:t>
            </a:r>
            <a:r>
              <a:rPr lang="en-US" sz="2200" b="0" i="0" u="sng" dirty="0">
                <a:solidFill>
                  <a:srgbClr val="333333"/>
                </a:solidFill>
                <a:effectLst/>
              </a:rPr>
              <a:t>ortfolio investments</a:t>
            </a:r>
            <a:r>
              <a:rPr lang="en-US" sz="2200" b="0" i="0" dirty="0">
                <a:solidFill>
                  <a:srgbClr val="333333"/>
                </a:solidFill>
                <a:effectLst/>
              </a:rPr>
              <a:t> (</a:t>
            </a:r>
            <a:r>
              <a:rPr lang="en-US" sz="2200" dirty="0">
                <a:solidFill>
                  <a:srgbClr val="333333"/>
                </a:solidFill>
              </a:rPr>
              <a:t>international loans, purchase of stock,  and foreign direct investment</a:t>
            </a:r>
          </a:p>
          <a:p>
            <a:pPr algn="l">
              <a:spcAft>
                <a:spcPts val="1200"/>
              </a:spcAft>
            </a:pPr>
            <a:r>
              <a:rPr lang="en-US" sz="2200" b="0" i="0" dirty="0">
                <a:solidFill>
                  <a:srgbClr val="333333"/>
                </a:solidFill>
                <a:effectLst/>
              </a:rPr>
              <a:t>Growth o</a:t>
            </a:r>
            <a:r>
              <a:rPr lang="en-US" sz="2200" dirty="0">
                <a:solidFill>
                  <a:srgbClr val="333333"/>
                </a:solidFill>
              </a:rPr>
              <a:t>f foreign aid has been decreasing; on the other hand, private capital flows and remittances have been increasing</a:t>
            </a:r>
          </a:p>
          <a:p>
            <a:pPr algn="l">
              <a:spcAft>
                <a:spcPts val="1200"/>
              </a:spcAft>
            </a:pPr>
            <a:r>
              <a:rPr lang="en-US" sz="2200" b="0" i="0" dirty="0">
                <a:solidFill>
                  <a:srgbClr val="333333"/>
                </a:solidFill>
                <a:effectLst/>
              </a:rPr>
              <a:t>Developing countries are trading more and more, among themselves as well as with developed countries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9267CB1-4D3D-4866-8153-14B450880A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4</a:t>
            </a:fld>
            <a:endParaRPr lang="en-US" dirty="0"/>
          </a:p>
        </p:txBody>
      </p:sp>
      <p:pic>
        <p:nvPicPr>
          <p:cNvPr id="3" name="Picture 2" descr="What Debates About International Trade and Competition Often Ignore | The  World Financial Review">
            <a:extLst>
              <a:ext uri="{FF2B5EF4-FFF2-40B4-BE49-F238E27FC236}">
                <a16:creationId xmlns:a16="http://schemas.microsoft.com/office/drawing/2014/main" id="{7E72123C-43D9-4B5D-A672-BFB77D929AF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64"/>
          <a:stretch/>
        </p:blipFill>
        <p:spPr bwMode="auto">
          <a:xfrm>
            <a:off x="7338447" y="1818882"/>
            <a:ext cx="4853553" cy="4310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78567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D34644-D639-4557-9905-A2FFFCB33D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Globalization of trade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EF57DFE-9621-423D-84B5-32CBA82DB0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5</a:t>
            </a:fld>
            <a:endParaRPr lang="en-US" dirty="0"/>
          </a:p>
        </p:txBody>
      </p:sp>
      <p:sp>
        <p:nvSpPr>
          <p:cNvPr id="6" name="TextBox 2">
            <a:extLst>
              <a:ext uri="{FF2B5EF4-FFF2-40B4-BE49-F238E27FC236}">
                <a16:creationId xmlns:a16="http://schemas.microsoft.com/office/drawing/2014/main" id="{C1720956-07AC-43A1-9FBD-6598DB9276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5953" y="1944188"/>
            <a:ext cx="5946995" cy="4401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spcAft>
                <a:spcPct val="20000"/>
              </a:spcAft>
              <a:buClr>
                <a:srgbClr val="FFFF00"/>
              </a:buClr>
              <a:defRPr kumimoji="1" sz="3600">
                <a:solidFill>
                  <a:srgbClr val="FFFFFF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lr>
                <a:srgbClr val="FFFF00"/>
              </a:buClr>
              <a:buChar char="•"/>
              <a:defRPr kumimoji="1" sz="3600">
                <a:solidFill>
                  <a:srgbClr val="FFFFFF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lr>
                <a:srgbClr val="FFFF00"/>
              </a:buClr>
              <a:buChar char="•"/>
              <a:defRPr kumimoji="1" sz="3600">
                <a:solidFill>
                  <a:srgbClr val="FFFFFF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FFCC00"/>
              </a:buClr>
              <a:buChar char="•"/>
              <a:defRPr kumimoji="1" sz="3200">
                <a:solidFill>
                  <a:srgbClr val="FFFFFF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FCC00"/>
              </a:buClr>
              <a:buChar char="•"/>
              <a:defRPr kumimoji="1" sz="3200">
                <a:solidFill>
                  <a:srgbClr val="FFFFFF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Char char="•"/>
              <a:defRPr kumimoji="1" sz="3200">
                <a:solidFill>
                  <a:srgbClr val="FFFFFF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Char char="•"/>
              <a:defRPr kumimoji="1" sz="3200">
                <a:solidFill>
                  <a:srgbClr val="FFFFFF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Char char="•"/>
              <a:defRPr kumimoji="1" sz="3200">
                <a:solidFill>
                  <a:srgbClr val="FFFFFF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Char char="•"/>
              <a:defRPr kumimoji="1" sz="3200">
                <a:solidFill>
                  <a:srgbClr val="FFFFFF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ts val="1200"/>
              </a:spcAft>
              <a:buClrTx/>
              <a:buFontTx/>
              <a:buChar char="•"/>
            </a:pPr>
            <a:r>
              <a:rPr lang="en-US" sz="2200" b="0" i="0" dirty="0">
                <a:solidFill>
                  <a:srgbClr val="454545"/>
                </a:solidFill>
                <a:effectLst/>
                <a:latin typeface="+mn-lt"/>
              </a:rPr>
              <a:t>In a global economy, no nation is self-sufficient;  nations trade, sell, and acquire what they needs</a:t>
            </a:r>
            <a:endParaRPr kumimoji="0" lang="en-US" altLang="en-US" sz="2200" dirty="0">
              <a:solidFill>
                <a:schemeClr val="tx1"/>
              </a:solidFill>
              <a:latin typeface="+mn-lt"/>
              <a:cs typeface="Tahoma" panose="020B0604030504040204" pitchFamily="34" charset="0"/>
            </a:endParaRPr>
          </a:p>
          <a:p>
            <a:pPr>
              <a:spcBef>
                <a:spcPct val="0"/>
              </a:spcBef>
              <a:spcAft>
                <a:spcPts val="1200"/>
              </a:spcAft>
              <a:buClrTx/>
              <a:buFontTx/>
              <a:buChar char="•"/>
            </a:pPr>
            <a:r>
              <a:rPr kumimoji="0" lang="en-US" altLang="en-US" sz="2200" dirty="0">
                <a:solidFill>
                  <a:schemeClr val="tx1"/>
                </a:solidFill>
                <a:latin typeface="+mn-lt"/>
                <a:cs typeface="Tahoma" panose="020B0604030504040204" pitchFamily="34" charset="0"/>
              </a:rPr>
              <a:t>Increased trade creates more business opportunities, rapid growth of knowledge and efficiency gains</a:t>
            </a:r>
          </a:p>
          <a:p>
            <a:pPr>
              <a:spcBef>
                <a:spcPct val="0"/>
              </a:spcBef>
              <a:spcAft>
                <a:spcPts val="1200"/>
              </a:spcAft>
              <a:buClrTx/>
              <a:buFontTx/>
              <a:buChar char="•"/>
            </a:pPr>
            <a:r>
              <a:rPr kumimoji="0" lang="en-US" altLang="en-US" sz="2200" dirty="0">
                <a:solidFill>
                  <a:schemeClr val="tx1"/>
                </a:solidFill>
                <a:latin typeface="+mn-lt"/>
                <a:cs typeface="Tahoma" panose="020B0604030504040204" pitchFamily="34" charset="0"/>
              </a:rPr>
              <a:t>It also raises concerns of inequality across and within countries</a:t>
            </a:r>
          </a:p>
          <a:p>
            <a:pPr>
              <a:spcBef>
                <a:spcPct val="0"/>
              </a:spcBef>
              <a:spcAft>
                <a:spcPts val="1200"/>
              </a:spcAft>
              <a:buClrTx/>
              <a:buFontTx/>
              <a:buChar char="•"/>
            </a:pPr>
            <a:r>
              <a:rPr kumimoji="0" lang="en-US" altLang="en-US" sz="2200" dirty="0">
                <a:solidFill>
                  <a:schemeClr val="tx1"/>
                </a:solidFill>
                <a:latin typeface="+mn-lt"/>
                <a:cs typeface="Tahoma" panose="020B0604030504040204" pitchFamily="34" charset="0"/>
              </a:rPr>
              <a:t>Because of interdependencies, countries become more vulnerable to changes in capital flows</a:t>
            </a:r>
          </a:p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Char char="•"/>
            </a:pPr>
            <a:endParaRPr kumimoji="0" lang="en-US" altLang="en-US" sz="2000" dirty="0">
              <a:solidFill>
                <a:schemeClr val="tx1"/>
              </a:solidFill>
              <a:cs typeface="Tahoma" panose="020B0604030504040204" pitchFamily="34" charset="0"/>
            </a:endParaRPr>
          </a:p>
        </p:txBody>
      </p:sp>
      <p:pic>
        <p:nvPicPr>
          <p:cNvPr id="3076" name="Picture 4" descr="How to Trade Commodities | Commodity Trading | CMC Markets">
            <a:extLst>
              <a:ext uri="{FF2B5EF4-FFF2-40B4-BE49-F238E27FC236}">
                <a16:creationId xmlns:a16="http://schemas.microsoft.com/office/drawing/2014/main" id="{CABC6D09-858F-4AE9-8DB2-14C98D3F20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1713" y="1867546"/>
            <a:ext cx="4020287" cy="2519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AGRO-COMMODITY TRADE - Hands AgriBiz">
            <a:extLst>
              <a:ext uri="{FF2B5EF4-FFF2-40B4-BE49-F238E27FC236}">
                <a16:creationId xmlns:a16="http://schemas.microsoft.com/office/drawing/2014/main" id="{D2CF68FA-F74D-41F2-AB82-B22D66DA4B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5688" y="4409268"/>
            <a:ext cx="4006312" cy="2448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94734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EA3B3E-8C28-4C3C-BC62-A2A6BAE6F6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Volume of world Trade, 1995-2013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54C1739-5A73-44DB-9D1E-9DCA26CB6B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6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D65D3A9-95C4-423F-8188-435244615FB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2009" t="28950" r="4754" b="45343"/>
          <a:stretch/>
        </p:blipFill>
        <p:spPr>
          <a:xfrm>
            <a:off x="2030820" y="2061275"/>
            <a:ext cx="8585520" cy="3735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6752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5F506F-1252-4863-9895-81D013C141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Developments in international trade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3350B5C-D336-4BC7-A5A2-6CC3FA638E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7</a:t>
            </a:fld>
            <a:endParaRPr lang="en-US" dirty="0"/>
          </a:p>
        </p:txBody>
      </p:sp>
      <p:sp>
        <p:nvSpPr>
          <p:cNvPr id="4" name="TextBox 2">
            <a:extLst>
              <a:ext uri="{FF2B5EF4-FFF2-40B4-BE49-F238E27FC236}">
                <a16:creationId xmlns:a16="http://schemas.microsoft.com/office/drawing/2014/main" id="{BF8CBF30-583E-4555-8DD9-FFDFCBCB40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3767" y="1853754"/>
            <a:ext cx="6319886" cy="2400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spcAft>
                <a:spcPct val="20000"/>
              </a:spcAft>
              <a:buClr>
                <a:srgbClr val="FFFF00"/>
              </a:buClr>
              <a:defRPr kumimoji="1" sz="3600">
                <a:solidFill>
                  <a:srgbClr val="FFFFFF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lr>
                <a:srgbClr val="FFFF00"/>
              </a:buClr>
              <a:buChar char="•"/>
              <a:defRPr kumimoji="1" sz="3600">
                <a:solidFill>
                  <a:srgbClr val="FFFFFF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lr>
                <a:srgbClr val="FFFF00"/>
              </a:buClr>
              <a:buChar char="•"/>
              <a:defRPr kumimoji="1" sz="3600">
                <a:solidFill>
                  <a:srgbClr val="FFFFFF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FFCC00"/>
              </a:buClr>
              <a:buChar char="•"/>
              <a:defRPr kumimoji="1" sz="3200">
                <a:solidFill>
                  <a:srgbClr val="FFFFFF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FCC00"/>
              </a:buClr>
              <a:buChar char="•"/>
              <a:defRPr kumimoji="1" sz="3200">
                <a:solidFill>
                  <a:srgbClr val="FFFFFF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Char char="•"/>
              <a:defRPr kumimoji="1" sz="3200">
                <a:solidFill>
                  <a:srgbClr val="FFFFFF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Char char="•"/>
              <a:defRPr kumimoji="1" sz="3200">
                <a:solidFill>
                  <a:srgbClr val="FFFFFF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Char char="•"/>
              <a:defRPr kumimoji="1" sz="3200">
                <a:solidFill>
                  <a:srgbClr val="FFFFFF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Char char="•"/>
              <a:defRPr kumimoji="1" sz="3200">
                <a:solidFill>
                  <a:srgbClr val="FFFFFF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ts val="1200"/>
              </a:spcAft>
              <a:buClrTx/>
              <a:buFontTx/>
              <a:buChar char="•"/>
            </a:pPr>
            <a:r>
              <a:rPr lang="en-US" sz="2200" dirty="0">
                <a:solidFill>
                  <a:srgbClr val="454545"/>
                </a:solidFill>
                <a:latin typeface="+mn-lt"/>
              </a:rPr>
              <a:t>Silk road: an ancient overland route linking China and the West</a:t>
            </a:r>
          </a:p>
          <a:p>
            <a:pPr>
              <a:spcBef>
                <a:spcPct val="0"/>
              </a:spcBef>
              <a:spcAft>
                <a:spcPts val="1200"/>
              </a:spcAft>
              <a:buClrTx/>
              <a:buFontTx/>
              <a:buChar char="•"/>
            </a:pPr>
            <a:r>
              <a:rPr lang="en-US" sz="2200" dirty="0">
                <a:solidFill>
                  <a:srgbClr val="454545"/>
                </a:solidFill>
                <a:latin typeface="+mn-lt"/>
              </a:rPr>
              <a:t>Mercantilism: </a:t>
            </a:r>
            <a:r>
              <a:rPr lang="en-US" sz="2200" b="0" i="0" dirty="0">
                <a:solidFill>
                  <a:srgbClr val="202124"/>
                </a:solidFill>
                <a:effectLst/>
                <a:latin typeface="+mn-lt"/>
              </a:rPr>
              <a:t>an economic policy designed to maximize exports and minimize imports through imperialism, colonialism</a:t>
            </a:r>
            <a:endParaRPr lang="en-US" sz="2200" dirty="0">
              <a:solidFill>
                <a:srgbClr val="454545"/>
              </a:solidFill>
              <a:latin typeface="+mn-lt"/>
            </a:endParaRPr>
          </a:p>
          <a:p>
            <a:pPr>
              <a:spcBef>
                <a:spcPct val="0"/>
              </a:spcBef>
              <a:spcAft>
                <a:spcPts val="1200"/>
              </a:spcAft>
              <a:buClrTx/>
              <a:buFontTx/>
              <a:buChar char="•"/>
            </a:pPr>
            <a:endParaRPr kumimoji="0" lang="en-US" altLang="en-US" sz="2000" dirty="0">
              <a:solidFill>
                <a:schemeClr val="tx1"/>
              </a:solidFill>
              <a:cs typeface="Tahoma" panose="020B0604030504040204" pitchFamily="34" charset="0"/>
            </a:endParaRPr>
          </a:p>
        </p:txBody>
      </p:sp>
      <p:pic>
        <p:nvPicPr>
          <p:cNvPr id="1026" name="Picture 2" descr="The Silk Road: Full Guide to China's Ancient Network | The Airmule Travel  Blog">
            <a:extLst>
              <a:ext uri="{FF2B5EF4-FFF2-40B4-BE49-F238E27FC236}">
                <a16:creationId xmlns:a16="http://schemas.microsoft.com/office/drawing/2014/main" id="{2B7E39E8-6DF4-4EFD-A5A3-ECD5E74475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066" y="4426474"/>
            <a:ext cx="3653935" cy="2431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Why I miss the Silk Road.. The Silk Road I'm talking about is not… | by  Debaser | Medium">
            <a:extLst>
              <a:ext uri="{FF2B5EF4-FFF2-40B4-BE49-F238E27FC236}">
                <a16:creationId xmlns:a16="http://schemas.microsoft.com/office/drawing/2014/main" id="{D81CF119-75C7-4424-9BDF-70180526290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618"/>
          <a:stretch/>
        </p:blipFill>
        <p:spPr bwMode="auto">
          <a:xfrm>
            <a:off x="2647031" y="4165349"/>
            <a:ext cx="5891033" cy="2661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Mercantilism">
            <a:extLst>
              <a:ext uri="{FF2B5EF4-FFF2-40B4-BE49-F238E27FC236}">
                <a16:creationId xmlns:a16="http://schemas.microsoft.com/office/drawing/2014/main" id="{A8667E36-2763-4E5F-AED3-B1419764A5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065" y="1853754"/>
            <a:ext cx="3653935" cy="2572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4978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AE81A30-9AC3-4318-AF79-6A31D39541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8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00EE52D4-BEE5-4615-B1AD-5D5691786F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/>
          <a:lstStyle/>
          <a:p>
            <a:r>
              <a:rPr lang="en-US" dirty="0"/>
              <a:t>Developments in international trade</a:t>
            </a:r>
            <a:endParaRPr lang="en-ID" dirty="0"/>
          </a:p>
        </p:txBody>
      </p:sp>
      <p:pic>
        <p:nvPicPr>
          <p:cNvPr id="5" name="Picture 4" descr="General Agreement On Tariffs And Trade High Resolution Stock Photography  and Images - Alamy">
            <a:extLst>
              <a:ext uri="{FF2B5EF4-FFF2-40B4-BE49-F238E27FC236}">
                <a16:creationId xmlns:a16="http://schemas.microsoft.com/office/drawing/2014/main" id="{D214EBB0-6D7D-41A0-8F99-4619CC3769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2553" y="1853754"/>
            <a:ext cx="5019448" cy="4275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6981337-823B-4554-8F3E-8B5F253A5835}"/>
              </a:ext>
            </a:extLst>
          </p:cNvPr>
          <p:cNvSpPr txBox="1"/>
          <p:nvPr/>
        </p:nvSpPr>
        <p:spPr>
          <a:xfrm>
            <a:off x="1450975" y="1943047"/>
            <a:ext cx="5383778" cy="27699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spcAft>
                <a:spcPts val="1200"/>
              </a:spcAft>
              <a:buClrTx/>
            </a:pPr>
            <a:r>
              <a:rPr kumimoji="0" lang="en-US" altLang="en-US" sz="2200" dirty="0">
                <a:solidFill>
                  <a:schemeClr val="tx1"/>
                </a:solidFill>
                <a:latin typeface="+mn-lt"/>
                <a:cs typeface="Tahoma" panose="020B0604030504040204" pitchFamily="34" charset="0"/>
              </a:rPr>
              <a:t>Rise of global trade: world becomes more integrated, leading to a global economy and global economic policymaking</a:t>
            </a:r>
          </a:p>
          <a:p>
            <a:pPr>
              <a:spcBef>
                <a:spcPct val="0"/>
              </a:spcBef>
              <a:spcAft>
                <a:spcPts val="1200"/>
              </a:spcAft>
              <a:buClrTx/>
            </a:pPr>
            <a:r>
              <a:rPr kumimoji="0" lang="en-US" altLang="en-US" sz="2200" dirty="0">
                <a:solidFill>
                  <a:schemeClr val="tx1"/>
                </a:solidFill>
                <a:latin typeface="+mn-lt"/>
                <a:cs typeface="Tahoma" panose="020B0604030504040204" pitchFamily="34" charset="0"/>
              </a:rPr>
              <a:t>1947: establishment of General Agreement on Trade and Tariffs (GATT)</a:t>
            </a:r>
          </a:p>
          <a:p>
            <a:pPr>
              <a:spcBef>
                <a:spcPct val="0"/>
              </a:spcBef>
              <a:spcAft>
                <a:spcPts val="1200"/>
              </a:spcAft>
              <a:buClrTx/>
              <a:buFontTx/>
              <a:buChar char="•"/>
            </a:pPr>
            <a:r>
              <a:rPr kumimoji="0" lang="en-US" altLang="en-US" sz="2200" dirty="0">
                <a:solidFill>
                  <a:schemeClr val="tx1"/>
                </a:solidFill>
                <a:latin typeface="+mn-lt"/>
                <a:cs typeface="Tahoma" panose="020B0604030504040204" pitchFamily="34" charset="0"/>
              </a:rPr>
              <a:t>1995: establishment of World Trade Organization (WTO); replaced GATT</a:t>
            </a:r>
            <a:endParaRPr lang="en-ID" sz="2200" dirty="0"/>
          </a:p>
        </p:txBody>
      </p:sp>
    </p:spTree>
    <p:extLst>
      <p:ext uri="{BB962C8B-B14F-4D97-AF65-F5344CB8AC3E}">
        <p14:creationId xmlns:p14="http://schemas.microsoft.com/office/powerpoint/2010/main" val="19743419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C3F36A-EEA3-499B-B698-C8B641BAC8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issues in international trade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6F7AA25-3412-419D-B93E-7368316EB3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9</a:t>
            </a:fld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0609809-C572-48DE-84DA-2A104B104964}"/>
              </a:ext>
            </a:extLst>
          </p:cNvPr>
          <p:cNvSpPr txBox="1"/>
          <p:nvPr/>
        </p:nvSpPr>
        <p:spPr>
          <a:xfrm>
            <a:off x="1451579" y="1853754"/>
            <a:ext cx="6191572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Successes in export-oriented policies (South Korea, Taiwan, Hong Kong and Singapore), but also failures 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Countries that largely rely on primary commodity exports face unstable/suppressed prices, making them export dependent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Dualistic farming structures: Capital intensive farms exist side by side with low productivity small holder farms. Export earnings are unlikely to equally benefit both groups</a:t>
            </a:r>
          </a:p>
          <a:p>
            <a:pPr>
              <a:spcAft>
                <a:spcPts val="1200"/>
              </a:spcAft>
            </a:pPr>
            <a:endParaRPr lang="en-US" sz="2200" dirty="0"/>
          </a:p>
          <a:p>
            <a:pPr>
              <a:spcAft>
                <a:spcPts val="1200"/>
              </a:spcAft>
            </a:pPr>
            <a:endParaRPr lang="en-US" dirty="0"/>
          </a:p>
          <a:p>
            <a:endParaRPr lang="en-US" dirty="0"/>
          </a:p>
        </p:txBody>
      </p:sp>
      <p:pic>
        <p:nvPicPr>
          <p:cNvPr id="2050" name="Picture 2" descr="Car manufacturing broadcast b-roll and production footage - Best Practice">
            <a:extLst>
              <a:ext uri="{FF2B5EF4-FFF2-40B4-BE49-F238E27FC236}">
                <a16:creationId xmlns:a16="http://schemas.microsoft.com/office/drawing/2014/main" id="{00A0AB12-7B96-4359-B07D-43EF342A73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3260" y="1853753"/>
            <a:ext cx="3758741" cy="2501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The process of coffee production: from seed to cup - New Food Magazine">
            <a:extLst>
              <a:ext uri="{FF2B5EF4-FFF2-40B4-BE49-F238E27FC236}">
                <a16:creationId xmlns:a16="http://schemas.microsoft.com/office/drawing/2014/main" id="{E4361399-7C47-4EC9-BFC8-EFBDFE2A3C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3260" y="4365791"/>
            <a:ext cx="3758741" cy="2492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10806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10BC8EE-71E2-4172-AD13-CAF1023DE8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10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FFA11D6-17DD-48AB-A65A-0F3EE3832A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/>
          <a:lstStyle/>
          <a:p>
            <a:r>
              <a:rPr lang="en-US" dirty="0"/>
              <a:t>issues in international trade</a:t>
            </a:r>
            <a:endParaRPr lang="en-ID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BCADC84-FAD7-4F10-ACEC-A8456163FBF6}"/>
              </a:ext>
            </a:extLst>
          </p:cNvPr>
          <p:cNvSpPr txBox="1"/>
          <p:nvPr/>
        </p:nvSpPr>
        <p:spPr>
          <a:xfrm>
            <a:off x="1450974" y="1921790"/>
            <a:ext cx="6631391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Export dependence: some countries are dependent on oil exports (some countries earning over 80% of exports from oil); others depend on tourism or primary commodities 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Many developing countries depend on imports of materials, machinery, capital goods and other consumer products. Excessive imports creates problems of balance of payment and trade deficits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Severe deficits on current and capital accounts depletion of international monetary reserves, currency instability and slowdown in economic growth </a:t>
            </a:r>
          </a:p>
          <a:p>
            <a:pPr>
              <a:spcAft>
                <a:spcPts val="1200"/>
              </a:spcAft>
            </a:pPr>
            <a:endParaRPr lang="en-US" sz="2200" dirty="0"/>
          </a:p>
          <a:p>
            <a:pPr>
              <a:spcAft>
                <a:spcPts val="1200"/>
              </a:spcAft>
            </a:pPr>
            <a:r>
              <a:rPr lang="en-US" sz="2200" dirty="0"/>
              <a:t> </a:t>
            </a:r>
          </a:p>
          <a:p>
            <a:endParaRPr lang="en-ID" dirty="0"/>
          </a:p>
        </p:txBody>
      </p:sp>
      <p:pic>
        <p:nvPicPr>
          <p:cNvPr id="2050" name="Picture 2" descr="Machinery And Equipment Depreciation - New Media Max">
            <a:extLst>
              <a:ext uri="{FF2B5EF4-FFF2-40B4-BE49-F238E27FC236}">
                <a16:creationId xmlns:a16="http://schemas.microsoft.com/office/drawing/2014/main" id="{1A0B2954-C957-43B1-B905-3D770DBF52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5995" y="1854199"/>
            <a:ext cx="3716005" cy="2229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ow commodity exporting countries like Ghana have been hit by COVID-19">
            <a:extLst>
              <a:ext uri="{FF2B5EF4-FFF2-40B4-BE49-F238E27FC236}">
                <a16:creationId xmlns:a16="http://schemas.microsoft.com/office/drawing/2014/main" id="{D2010FEF-2596-4461-A32D-76E5DCD50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4003" y="4083802"/>
            <a:ext cx="3717997" cy="2774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29081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A832D0-462B-4F39-AE7A-856E59A67A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Trade and development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2DB57AF-693B-4382-9CBE-F031D5305A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11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CED7159-E890-44A0-9498-34CCDB2E81AC}"/>
              </a:ext>
            </a:extLst>
          </p:cNvPr>
          <p:cNvSpPr txBox="1"/>
          <p:nvPr/>
        </p:nvSpPr>
        <p:spPr>
          <a:xfrm>
            <a:off x="1389584" y="1929275"/>
            <a:ext cx="6251080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International trade affects the rate how quickly the economy grows), structure (changes in key economic sectors), and character (trends and patterns) of economic growth.</a:t>
            </a:r>
            <a:endParaRPr lang="en-US" sz="2200" dirty="0">
              <a:solidFill>
                <a:srgbClr val="FF0000"/>
              </a:solidFill>
            </a:endParaRPr>
          </a:p>
          <a:p>
            <a:pPr>
              <a:spcAft>
                <a:spcPts val="1200"/>
              </a:spcAft>
            </a:pPr>
            <a:r>
              <a:rPr lang="en-ID" sz="2200" dirty="0"/>
              <a:t>Trade alters the distribution of income and wealth within a country and among different countries; it may benefit some groups while leaving other groups out)</a:t>
            </a:r>
            <a:r>
              <a:rPr lang="en-ID" sz="2200" dirty="0">
                <a:solidFill>
                  <a:srgbClr val="FF0000"/>
                </a:solidFill>
              </a:rPr>
              <a:t> </a:t>
            </a:r>
            <a:endParaRPr lang="en-ID" sz="2200" dirty="0"/>
          </a:p>
          <a:p>
            <a:pPr>
              <a:spcAft>
                <a:spcPts val="1200"/>
              </a:spcAft>
            </a:pPr>
            <a:r>
              <a:rPr lang="en-ID" sz="2200" dirty="0"/>
              <a:t>Trade can help a country to achieve its development objectives (reducing poverty, ensuring environmental sustainability, promoting social inclusiveness)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A991ECF-4D7C-4E37-BBE5-F8CAF67E4DD6}"/>
              </a:ext>
            </a:extLst>
          </p:cNvPr>
          <p:cNvSpPr txBox="1"/>
          <p:nvPr/>
        </p:nvSpPr>
        <p:spPr>
          <a:xfrm>
            <a:off x="8080430" y="2083164"/>
            <a:ext cx="3202337" cy="23083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US" sz="1800" dirty="0">
                <a:solidFill>
                  <a:srgbClr val="FF0000"/>
                </a:solidFill>
              </a:rPr>
              <a:t>The outcome of trade efforts/activities, however will  depend on what the country exports and imports, the balance of payments, what policies are in place, government institutions and role of the private sector.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12428391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41D761B-DCD6-440B-91F1-F77AE1369D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12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45F7527-243F-40BE-9617-35E951B41EB5}"/>
              </a:ext>
            </a:extLst>
          </p:cNvPr>
          <p:cNvSpPr txBox="1"/>
          <p:nvPr/>
        </p:nvSpPr>
        <p:spPr>
          <a:xfrm>
            <a:off x="1366337" y="1960053"/>
            <a:ext cx="6506801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ID" sz="2200" dirty="0"/>
              <a:t>A developing county may or may not determine how much it trades or which products or services it sell; this will depend on international demand, availability of outputs, production capacity, technological know-how and trade restrictions) </a:t>
            </a:r>
          </a:p>
          <a:p>
            <a:pPr>
              <a:spcAft>
                <a:spcPts val="1200"/>
              </a:spcAft>
            </a:pPr>
            <a:r>
              <a:rPr lang="en-ID" sz="2200" dirty="0"/>
              <a:t>Countries could adopt an outward-looking (export orientation) or inward-looking policy (import substitution), or both</a:t>
            </a:r>
            <a:endParaRPr lang="en-US" sz="2200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5BB1443E-1E2B-440C-BA39-9C6941A193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/>
          <a:lstStyle/>
          <a:p>
            <a:r>
              <a:rPr lang="en-US" dirty="0"/>
              <a:t>Trade and development</a:t>
            </a:r>
            <a:endParaRPr lang="en-ID" dirty="0"/>
          </a:p>
        </p:txBody>
      </p:sp>
      <p:pic>
        <p:nvPicPr>
          <p:cNvPr id="1026" name="Picture 2" descr="Crude Oil Price Update - Main Trend Changes to Down on Trade Through $63.10">
            <a:extLst>
              <a:ext uri="{FF2B5EF4-FFF2-40B4-BE49-F238E27FC236}">
                <a16:creationId xmlns:a16="http://schemas.microsoft.com/office/drawing/2014/main" id="{F388128D-1379-4C7E-AD8F-872FD97133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7470" y="1854200"/>
            <a:ext cx="3634530" cy="2562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Nepal Tourism to strengthen its tourism game in 2020 with 'Visit Nepal  Year' | Times of India Travel">
            <a:extLst>
              <a:ext uri="{FF2B5EF4-FFF2-40B4-BE49-F238E27FC236}">
                <a16:creationId xmlns:a16="http://schemas.microsoft.com/office/drawing/2014/main" id="{C2A24E11-9682-48EC-8072-41B7EC8439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7470" y="4417017"/>
            <a:ext cx="3634530" cy="2418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9879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FBB7F3-BF54-4467-AB0F-A8AA484DEB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Free Trade: Benefits and disadvantages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73A07A2-88C6-4732-A157-6A79808F7F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13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A27D261-C572-4778-B12C-509DA276AE7F}"/>
              </a:ext>
            </a:extLst>
          </p:cNvPr>
          <p:cNvSpPr txBox="1"/>
          <p:nvPr/>
        </p:nvSpPr>
        <p:spPr>
          <a:xfrm>
            <a:off x="1451579" y="1937288"/>
            <a:ext cx="8785052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In theory, free trade promotes economic efficiencies and optimal resource allocation; countries trade based on their comparative advantage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However like perfect competition, free trade does not exist in practice; countries operate on imperfect competition unequal trade and different levels of technological know-how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Since many developing countries are dependent on one or a few commodity exports (oil, coffee), there is a risk of facing falling prices in the long run and unstable prices in the short run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Countries that have diversified sources of income are less susceptible to economic downturns</a:t>
            </a:r>
          </a:p>
          <a:p>
            <a:endParaRPr lang="en-ID" sz="2200" dirty="0"/>
          </a:p>
        </p:txBody>
      </p:sp>
    </p:spTree>
    <p:extLst>
      <p:ext uri="{BB962C8B-B14F-4D97-AF65-F5344CB8AC3E}">
        <p14:creationId xmlns:p14="http://schemas.microsoft.com/office/powerpoint/2010/main" val="3579324203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TM10001114[[fn=Gallery]]</Template>
  <TotalTime>572</TotalTime>
  <Words>831</Words>
  <Application>Microsoft Office PowerPoint</Application>
  <PresentationFormat>Widescreen</PresentationFormat>
  <Paragraphs>71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Gill Sans MT</vt:lpstr>
      <vt:lpstr>Tahoma</vt:lpstr>
      <vt:lpstr>Gallery</vt:lpstr>
      <vt:lpstr>International trade</vt:lpstr>
      <vt:lpstr>definitions</vt:lpstr>
      <vt:lpstr>definitions</vt:lpstr>
      <vt:lpstr>overview</vt:lpstr>
      <vt:lpstr>Globalization of trade</vt:lpstr>
      <vt:lpstr>Volume of world Trade, 1995-2013</vt:lpstr>
      <vt:lpstr>Developments in international trade</vt:lpstr>
      <vt:lpstr>Developments in international trade</vt:lpstr>
      <vt:lpstr>issues in international trade</vt:lpstr>
      <vt:lpstr>issues in international trade</vt:lpstr>
      <vt:lpstr>Trade and development</vt:lpstr>
      <vt:lpstr>Trade and development</vt:lpstr>
      <vt:lpstr>Free Trade: Benefits and disadvantages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Urban development</dc:title>
  <dc:creator>januar hakim</dc:creator>
  <cp:lastModifiedBy>januar hakim</cp:lastModifiedBy>
  <cp:revision>48</cp:revision>
  <dcterms:created xsi:type="dcterms:W3CDTF">2021-02-18T04:58:22Z</dcterms:created>
  <dcterms:modified xsi:type="dcterms:W3CDTF">2021-03-17T00:23:38Z</dcterms:modified>
</cp:coreProperties>
</file>