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s/slide38.xml" ContentType="application/vnd.openxmlformats-officedocument.presentationml.slide+xml"/>
  <Override PartName="/ppt/slideLayouts/slideLayout8.xml" ContentType="application/vnd.openxmlformats-officedocument.presentationml.slideLayout+xml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s/slide45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3.xml" ContentType="application/vnd.openxmlformats-officedocument.theme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slides/slide43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3.xml" ContentType="application/vnd.openxmlformats-officedocument.presentationml.slideLayout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docProps/custom.xml" ContentType="application/vnd.openxmlformats-officedocument.custom-properties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handoutMasters/handoutMaster1.xml" ContentType="application/vnd.openxmlformats-officedocument.presentationml.handoutMaster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Layouts/slideLayout7.xml" ContentType="application/vnd.openxmlformats-officedocument.presentationml.slideLayout+xml"/>
  <Override PartName="/ppt/notesSlides/notesSlide1.xml" ContentType="application/vnd.openxmlformats-officedocument.presentationml.notesSlide+xml"/>
  <Override PartName="/ppt/notesSlides/notesSlide3.xml" ContentType="application/vnd.openxmlformats-officedocument.presentationml.notesSlide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s/slide44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saveSubsetFonts="1">
  <p:sldMasterIdLst>
    <p:sldMasterId id="2147483663" r:id="rId1"/>
  </p:sldMasterIdLst>
  <p:notesMasterIdLst>
    <p:notesMasterId r:id="rId47"/>
  </p:notesMasterIdLst>
  <p:handoutMasterIdLst>
    <p:handoutMasterId r:id="rId48"/>
  </p:handoutMasterIdLst>
  <p:sldIdLst>
    <p:sldId id="477" r:id="rId2"/>
    <p:sldId id="493" r:id="rId3"/>
    <p:sldId id="583" r:id="rId4"/>
    <p:sldId id="584" r:id="rId5"/>
    <p:sldId id="585" r:id="rId6"/>
    <p:sldId id="574" r:id="rId7"/>
    <p:sldId id="586" r:id="rId8"/>
    <p:sldId id="587" r:id="rId9"/>
    <p:sldId id="569" r:id="rId10"/>
    <p:sldId id="603" r:id="rId11"/>
    <p:sldId id="499" r:id="rId12"/>
    <p:sldId id="500" r:id="rId13"/>
    <p:sldId id="501" r:id="rId14"/>
    <p:sldId id="502" r:id="rId15"/>
    <p:sldId id="588" r:id="rId16"/>
    <p:sldId id="503" r:id="rId17"/>
    <p:sldId id="506" r:id="rId18"/>
    <p:sldId id="589" r:id="rId19"/>
    <p:sldId id="508" r:id="rId20"/>
    <p:sldId id="604" r:id="rId21"/>
    <p:sldId id="509" r:id="rId22"/>
    <p:sldId id="510" r:id="rId23"/>
    <p:sldId id="576" r:id="rId24"/>
    <p:sldId id="517" r:id="rId25"/>
    <p:sldId id="577" r:id="rId26"/>
    <p:sldId id="578" r:id="rId27"/>
    <p:sldId id="526" r:id="rId28"/>
    <p:sldId id="579" r:id="rId29"/>
    <p:sldId id="529" r:id="rId30"/>
    <p:sldId id="591" r:id="rId31"/>
    <p:sldId id="532" r:id="rId32"/>
    <p:sldId id="592" r:id="rId33"/>
    <p:sldId id="593" r:id="rId34"/>
    <p:sldId id="594" r:id="rId35"/>
    <p:sldId id="595" r:id="rId36"/>
    <p:sldId id="596" r:id="rId37"/>
    <p:sldId id="536" r:id="rId38"/>
    <p:sldId id="580" r:id="rId39"/>
    <p:sldId id="598" r:id="rId40"/>
    <p:sldId id="599" r:id="rId41"/>
    <p:sldId id="597" r:id="rId42"/>
    <p:sldId id="563" r:id="rId43"/>
    <p:sldId id="601" r:id="rId44"/>
    <p:sldId id="602" r:id="rId45"/>
    <p:sldId id="483" r:id="rId46"/>
  </p:sldIdLst>
  <p:sldSz cx="9144000" cy="6858000" type="screen4x3"/>
  <p:notesSz cx="6858000" cy="9144000"/>
  <p:defaultTextStyle>
    <a:defPPr>
      <a:defRPr lang="en-US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 useTimings="0">
    <p:present/>
    <p:sldAll/>
    <p:penClr>
      <a:schemeClr val="tx1"/>
    </p:penClr>
    <p:extLst>
      <p:ext uri="{EC167BDD-8182-4AB7-AECC-EB403E3ABB37}">
        <p14:laserClr xmlns="" xmlns:p14="http://schemas.microsoft.com/office/powerpoint/2010/main">
          <a:srgbClr val="FF0000"/>
        </p14:laserClr>
      </p:ext>
      <p:ext uri="{2FDB2607-1784-4EEB-B798-7EB5836EED8A}">
        <p14:showMediaCtrls xmlns="" xmlns:p14="http://schemas.microsoft.com/office/powerpoint/2010/main" val="0"/>
      </p:ext>
    </p:extLst>
  </p:showPr>
  <p:clrMru>
    <a:srgbClr val="D9B28B"/>
    <a:srgbClr val="CC0000"/>
    <a:srgbClr val="000000"/>
    <a:srgbClr val="ECECEC"/>
    <a:srgbClr val="777777"/>
    <a:srgbClr val="AC1CC0"/>
    <a:srgbClr val="EEFC11"/>
  </p:clrMru>
  <p:extLst>
    <p:ext uri="{E76CE94A-603C-4142-B9EB-6D1370010A27}">
      <p14:discardImageEditData xmlns="" xmlns:p14="http://schemas.microsoft.com/office/powerpoint/2010/main" val="0"/>
    </p:ext>
    <p:ext uri="{D31A062A-798A-4329-ABDD-BBA856620510}">
      <p14:defaultImageDpi xmlns=""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 autoAdjust="0"/>
    <p:restoredTop sz="94552" autoAdjust="0"/>
  </p:normalViewPr>
  <p:slideViewPr>
    <p:cSldViewPr>
      <p:cViewPr>
        <p:scale>
          <a:sx n="75" d="100"/>
          <a:sy n="75" d="100"/>
        </p:scale>
        <p:origin x="-768" y="-216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4722"/>
    </p:cViewPr>
  </p:sorterViewPr>
  <p:gridSpacing cx="78028800" cy="780288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notesMaster" Target="notesMasters/notesMaster1.xml"/><Relationship Id="rId50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handoutMaster" Target="handoutMasters/handoutMaster1.xml"/><Relationship Id="rId8" Type="http://schemas.openxmlformats.org/officeDocument/2006/relationships/slide" Target="slides/slide7.xml"/><Relationship Id="rId51" Type="http://schemas.openxmlformats.org/officeDocument/2006/relationships/theme" Target="theme/theme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19050" tIns="0" rIns="19050" bIns="0" numCol="1" anchor="t" anchorCtr="0" compatLnSpc="1">
            <a:prstTxWarp prst="textNoShape">
              <a:avLst/>
            </a:prstTxWarp>
          </a:bodyPr>
          <a:lstStyle>
            <a:lvl1pPr>
              <a:defRPr sz="1000" i="1"/>
            </a:lvl1pPr>
          </a:lstStyle>
          <a:p>
            <a:endParaRPr lang="en-US"/>
          </a:p>
        </p:txBody>
      </p:sp>
      <p:sp>
        <p:nvSpPr>
          <p:cNvPr id="3075" name="Rectangle 3"/>
          <p:cNvSpPr>
            <a:spLocks noGrp="1" noChangeArrowheads="1"/>
          </p:cNvSpPr>
          <p:nvPr>
            <p:ph type="dt" sz="quarter" idx="1"/>
          </p:nvPr>
        </p:nvSpPr>
        <p:spPr bwMode="auto">
          <a:xfrm>
            <a:off x="3886200" y="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19050" tIns="0" rIns="19050" bIns="0" numCol="1" anchor="t" anchorCtr="0" compatLnSpc="1">
            <a:prstTxWarp prst="textNoShape">
              <a:avLst/>
            </a:prstTxWarp>
          </a:bodyPr>
          <a:lstStyle>
            <a:lvl1pPr algn="r">
              <a:defRPr sz="1000" i="1"/>
            </a:lvl1pPr>
          </a:lstStyle>
          <a:p>
            <a:endParaRPr lang="en-US"/>
          </a:p>
        </p:txBody>
      </p:sp>
      <p:sp>
        <p:nvSpPr>
          <p:cNvPr id="3076" name="Rectangle 4"/>
          <p:cNvSpPr>
            <a:spLocks noGrp="1" noChangeArrowheads="1"/>
          </p:cNvSpPr>
          <p:nvPr>
            <p:ph type="ftr" sz="quarter" idx="2"/>
          </p:nvPr>
        </p:nvSpPr>
        <p:spPr bwMode="auto">
          <a:xfrm>
            <a:off x="0" y="868680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19050" tIns="0" rIns="19050" bIns="0" numCol="1" anchor="b" anchorCtr="0" compatLnSpc="1">
            <a:prstTxWarp prst="textNoShape">
              <a:avLst/>
            </a:prstTxWarp>
          </a:bodyPr>
          <a:lstStyle>
            <a:lvl1pPr>
              <a:defRPr sz="1000" i="1"/>
            </a:lvl1pPr>
          </a:lstStyle>
          <a:p>
            <a:endParaRPr lang="en-US"/>
          </a:p>
        </p:txBody>
      </p:sp>
      <p:sp>
        <p:nvSpPr>
          <p:cNvPr id="3077" name="Rectangle 5"/>
          <p:cNvSpPr>
            <a:spLocks noGrp="1" noChangeArrowheads="1"/>
          </p:cNvSpPr>
          <p:nvPr>
            <p:ph type="sldNum" sz="quarter" idx="3"/>
          </p:nvPr>
        </p:nvSpPr>
        <p:spPr bwMode="auto">
          <a:xfrm>
            <a:off x="3886200" y="868680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19050" tIns="0" rIns="19050" bIns="0" numCol="1" anchor="b" anchorCtr="0" compatLnSpc="1">
            <a:prstTxWarp prst="textNoShape">
              <a:avLst/>
            </a:prstTxWarp>
          </a:bodyPr>
          <a:lstStyle>
            <a:lvl1pPr algn="r">
              <a:defRPr sz="1000" i="1"/>
            </a:lvl1pPr>
          </a:lstStyle>
          <a:p>
            <a:fld id="{BA0AC9BB-6134-4713-9795-AE2FB6A14F44}" type="slidenum">
              <a:rPr lang="en-US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="" xmlns:p14="http://schemas.microsoft.com/office/powerpoint/2010/main" val="210908117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19050" tIns="0" rIns="19050" bIns="0" numCol="1" anchor="t" anchorCtr="0" compatLnSpc="1">
            <a:prstTxWarp prst="textNoShape">
              <a:avLst/>
            </a:prstTxWarp>
          </a:bodyPr>
          <a:lstStyle>
            <a:lvl1pPr>
              <a:defRPr sz="1000" i="1">
                <a:latin typeface="Times New Roman" pitchFamily="18" charset="0"/>
              </a:defRPr>
            </a:lvl1pPr>
          </a:lstStyle>
          <a:p>
            <a:endParaRPr lang="en-US"/>
          </a:p>
        </p:txBody>
      </p:sp>
      <p:sp>
        <p:nvSpPr>
          <p:cNvPr id="2051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86200" y="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19050" tIns="0" rIns="19050" bIns="0" numCol="1" anchor="t" anchorCtr="0" compatLnSpc="1">
            <a:prstTxWarp prst="textNoShape">
              <a:avLst/>
            </a:prstTxWarp>
          </a:bodyPr>
          <a:lstStyle>
            <a:lvl1pPr algn="r">
              <a:defRPr sz="1000" i="1">
                <a:latin typeface="Times New Roman" pitchFamily="18" charset="0"/>
              </a:defRPr>
            </a:lvl1pPr>
          </a:lstStyle>
          <a:p>
            <a:endParaRPr lang="en-US"/>
          </a:p>
        </p:txBody>
      </p:sp>
      <p:sp>
        <p:nvSpPr>
          <p:cNvPr id="2052" name="Rectangle 4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68680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19050" tIns="0" rIns="19050" bIns="0" numCol="1" anchor="b" anchorCtr="0" compatLnSpc="1">
            <a:prstTxWarp prst="textNoShape">
              <a:avLst/>
            </a:prstTxWarp>
          </a:bodyPr>
          <a:lstStyle>
            <a:lvl1pPr>
              <a:defRPr sz="1000" i="1">
                <a:latin typeface="Times New Roman" pitchFamily="18" charset="0"/>
              </a:defRPr>
            </a:lvl1pPr>
          </a:lstStyle>
          <a:p>
            <a:endParaRPr lang="en-US"/>
          </a:p>
        </p:txBody>
      </p:sp>
      <p:sp>
        <p:nvSpPr>
          <p:cNvPr id="2053" name="Rectangle 5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86200" y="868680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19050" tIns="0" rIns="19050" bIns="0" numCol="1" anchor="b" anchorCtr="0" compatLnSpc="1">
            <a:prstTxWarp prst="textNoShape">
              <a:avLst/>
            </a:prstTxWarp>
          </a:bodyPr>
          <a:lstStyle>
            <a:lvl1pPr algn="r">
              <a:defRPr sz="1000" i="1">
                <a:latin typeface="Times New Roman" pitchFamily="18" charset="0"/>
              </a:defRPr>
            </a:lvl1pPr>
          </a:lstStyle>
          <a:p>
            <a:fld id="{E4396BEF-966D-4BC8-9717-3E07BFB40089}" type="slidenum">
              <a:rPr lang="en-US"/>
              <a:pPr/>
              <a:t>‹#›</a:t>
            </a:fld>
            <a:endParaRPr lang="en-US"/>
          </a:p>
        </p:txBody>
      </p:sp>
      <p:sp>
        <p:nvSpPr>
          <p:cNvPr id="2054" name="Rectangle 6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914400" y="4343400"/>
            <a:ext cx="5029200" cy="4114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2075" tIns="46038" rIns="92075" bIns="46038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notes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</a:p>
        </p:txBody>
      </p:sp>
      <p:sp>
        <p:nvSpPr>
          <p:cNvPr id="2055" name="Rectangle 7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1149350" y="692150"/>
            <a:ext cx="4559300" cy="3416300"/>
          </a:xfrm>
          <a:prstGeom prst="rect">
            <a:avLst/>
          </a:prstGeom>
          <a:noFill/>
          <a:ln w="12700">
            <a:solidFill>
              <a:schemeClr val="tx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="" xmlns:a14="http://schemas.microsoft.com/office/drawing/2010/main">
                <a:noFill/>
              </a14:hiddenFill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  <a:ext uri="{53640926-AAD7-44D8-BBD7-CCE9431645EC}">
              <a14:shadowObscured xmlns="" xmlns:a14="http://schemas.microsoft.com/office/drawing/2010/main" val="1"/>
            </a:ext>
          </a:extLst>
        </p:spPr>
      </p:sp>
      <p:sp>
        <p:nvSpPr>
          <p:cNvPr id="2056" name="Rectangle 8"/>
          <p:cNvSpPr>
            <a:spLocks noChangeArrowheads="1"/>
          </p:cNvSpPr>
          <p:nvPr/>
        </p:nvSpPr>
        <p:spPr bwMode="auto">
          <a:xfrm>
            <a:off x="6389688" y="8748713"/>
            <a:ext cx="400050" cy="304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2075" tIns="46038" rIns="92075" bIns="46038" anchor="ctr">
            <a:spAutoFit/>
          </a:bodyPr>
          <a:lstStyle/>
          <a:p>
            <a:pPr algn="r"/>
            <a:fld id="{7259CC51-68C9-4028-A67E-1D252881C8D6}" type="slidenum">
              <a:rPr lang="en-US" sz="1400" i="1">
                <a:effectLst>
                  <a:outerShdw blurRad="38100" dist="38100" dir="2700000" algn="tl">
                    <a:srgbClr val="C0C0C0"/>
                  </a:outerShdw>
                </a:effectLst>
              </a:rPr>
              <a:pPr algn="r"/>
              <a:t>‹#›</a:t>
            </a:fld>
            <a:endParaRPr lang="en-US" sz="1400" i="1">
              <a:effectLst>
                <a:outerShdw blurRad="38100" dist="38100" dir="2700000" algn="tl">
                  <a:srgbClr val="C0C0C0"/>
                </a:outerShdw>
              </a:effectLst>
            </a:endParaRPr>
          </a:p>
        </p:txBody>
      </p:sp>
    </p:spTree>
    <p:extLst>
      <p:ext uri="{BB962C8B-B14F-4D97-AF65-F5344CB8AC3E}">
        <p14:creationId xmlns="" xmlns:p14="http://schemas.microsoft.com/office/powerpoint/2010/main" val="3664714927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5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70C43AE2-D7B2-4606-8FB1-5AF4CBBFE764}" type="slidenum">
              <a:rPr lang="en-US"/>
              <a:pPr/>
              <a:t>1</a:t>
            </a:fld>
            <a:endParaRPr lang="en-US"/>
          </a:p>
        </p:txBody>
      </p:sp>
      <p:sp>
        <p:nvSpPr>
          <p:cNvPr id="480258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50938" y="692150"/>
            <a:ext cx="4556125" cy="3416300"/>
          </a:xfrm>
          <a:ln/>
        </p:spPr>
      </p:sp>
      <p:sp>
        <p:nvSpPr>
          <p:cNvPr id="48025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5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C900CF0A-385A-4D8E-A7A6-9BB5B775A212}" type="slidenum">
              <a:rPr lang="en-US"/>
              <a:pPr/>
              <a:t>2</a:t>
            </a:fld>
            <a:endParaRPr lang="en-US"/>
          </a:p>
        </p:txBody>
      </p:sp>
      <p:sp>
        <p:nvSpPr>
          <p:cNvPr id="517122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50938" y="692150"/>
            <a:ext cx="4556125" cy="3416300"/>
          </a:xfrm>
          <a:ln/>
        </p:spPr>
      </p:sp>
      <p:sp>
        <p:nvSpPr>
          <p:cNvPr id="51712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5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787070AC-8586-41F2-8C77-3DF1B39F04B8}" type="slidenum">
              <a:rPr lang="en-US"/>
              <a:pPr/>
              <a:t>3</a:t>
            </a:fld>
            <a:endParaRPr lang="en-US"/>
          </a:p>
        </p:txBody>
      </p:sp>
      <p:sp>
        <p:nvSpPr>
          <p:cNvPr id="635906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50938" y="692150"/>
            <a:ext cx="4556125" cy="3416300"/>
          </a:xfrm>
          <a:ln/>
        </p:spPr>
      </p:sp>
      <p:sp>
        <p:nvSpPr>
          <p:cNvPr id="63590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5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0F5BE43C-09DD-42BC-A407-245FD2B6625B}" type="slidenum">
              <a:rPr lang="en-US"/>
              <a:pPr/>
              <a:t>4</a:t>
            </a:fld>
            <a:endParaRPr lang="en-US"/>
          </a:p>
        </p:txBody>
      </p:sp>
      <p:sp>
        <p:nvSpPr>
          <p:cNvPr id="637954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50938" y="692150"/>
            <a:ext cx="4556125" cy="3416300"/>
          </a:xfrm>
          <a:ln/>
        </p:spPr>
      </p:sp>
      <p:sp>
        <p:nvSpPr>
          <p:cNvPr id="63795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5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BB42C508-F7B1-452E-9946-153497D0680E}" type="slidenum">
              <a:rPr lang="en-US"/>
              <a:pPr/>
              <a:t>5</a:t>
            </a:fld>
            <a:endParaRPr lang="en-US"/>
          </a:p>
        </p:txBody>
      </p:sp>
      <p:sp>
        <p:nvSpPr>
          <p:cNvPr id="640002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50938" y="692150"/>
            <a:ext cx="4556125" cy="3416300"/>
          </a:xfrm>
          <a:ln/>
        </p:spPr>
      </p:sp>
      <p:sp>
        <p:nvSpPr>
          <p:cNvPr id="64000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showMasterPhAnim="0" type="title" preserve="1">
  <p:cSld name="Title Slide">
    <p:bg bwMode="ltGray">
      <p:bgPr>
        <a:solidFill>
          <a:srgbClr val="335D3C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29"/>
          <p:cNvSpPr>
            <a:spLocks noChangeArrowheads="1"/>
          </p:cNvSpPr>
          <p:nvPr/>
        </p:nvSpPr>
        <p:spPr bwMode="invGray">
          <a:xfrm>
            <a:off x="0" y="0"/>
            <a:ext cx="9144000" cy="1524000"/>
          </a:xfrm>
          <a:prstGeom prst="rect">
            <a:avLst/>
          </a:prstGeom>
          <a:solidFill>
            <a:srgbClr val="00664B"/>
          </a:solidFill>
          <a:ln>
            <a:noFill/>
          </a:ln>
          <a:extLs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endParaRPr lang="en-US"/>
          </a:p>
        </p:txBody>
      </p:sp>
      <p:grpSp>
        <p:nvGrpSpPr>
          <p:cNvPr id="5" name="Group 30"/>
          <p:cNvGrpSpPr>
            <a:grpSpLocks/>
          </p:cNvGrpSpPr>
          <p:nvPr/>
        </p:nvGrpSpPr>
        <p:grpSpPr bwMode="auto">
          <a:xfrm>
            <a:off x="0" y="0"/>
            <a:ext cx="9158288" cy="6858000"/>
            <a:chOff x="0" y="0"/>
            <a:chExt cx="5769" cy="4320"/>
          </a:xfrm>
        </p:grpSpPr>
        <p:sp>
          <p:nvSpPr>
            <p:cNvPr id="6" name="AutoShape 31"/>
            <p:cNvSpPr>
              <a:spLocks noChangeArrowheads="1"/>
            </p:cNvSpPr>
            <p:nvPr userDrawn="1"/>
          </p:nvSpPr>
          <p:spPr bwMode="gray">
            <a:xfrm>
              <a:off x="24" y="24"/>
              <a:ext cx="5718" cy="4272"/>
            </a:xfrm>
            <a:prstGeom prst="roundRect">
              <a:avLst>
                <a:gd name="adj" fmla="val 6014"/>
              </a:avLst>
            </a:prstGeom>
            <a:noFill/>
            <a:ln w="76200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=""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7" name="Freeform 32"/>
            <p:cNvSpPr>
              <a:spLocks/>
            </p:cNvSpPr>
            <p:nvPr userDrawn="1"/>
          </p:nvSpPr>
          <p:spPr bwMode="gray">
            <a:xfrm>
              <a:off x="0" y="0"/>
              <a:ext cx="288" cy="288"/>
            </a:xfrm>
            <a:custGeom>
              <a:avLst/>
              <a:gdLst>
                <a:gd name="T0" fmla="*/ 0 w 288"/>
                <a:gd name="T1" fmla="*/ 288 h 288"/>
                <a:gd name="T2" fmla="*/ 82 w 288"/>
                <a:gd name="T3" fmla="*/ 144 h 288"/>
                <a:gd name="T4" fmla="*/ 165 w 288"/>
                <a:gd name="T5" fmla="*/ 36 h 288"/>
                <a:gd name="T6" fmla="*/ 288 w 288"/>
                <a:gd name="T7" fmla="*/ 0 h 288"/>
                <a:gd name="T8" fmla="*/ 0 w 288"/>
                <a:gd name="T9" fmla="*/ 0 h 288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0" t="0" r="r" b="b"/>
              <a:pathLst>
                <a:path w="288" h="288">
                  <a:moveTo>
                    <a:pt x="0" y="288"/>
                  </a:moveTo>
                  <a:lnTo>
                    <a:pt x="82" y="144"/>
                  </a:lnTo>
                  <a:lnTo>
                    <a:pt x="165" y="36"/>
                  </a:lnTo>
                  <a:lnTo>
                    <a:pt x="288" y="0"/>
                  </a:lnTo>
                  <a:lnTo>
                    <a:pt x="0" y="0"/>
                  </a:lnTo>
                </a:path>
              </a:pathLst>
            </a:custGeom>
            <a:solidFill>
              <a:schemeClr val="tx1"/>
            </a:solidFill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8" name="Freeform 33"/>
            <p:cNvSpPr>
              <a:spLocks/>
            </p:cNvSpPr>
            <p:nvPr userDrawn="1"/>
          </p:nvSpPr>
          <p:spPr bwMode="gray">
            <a:xfrm rot="10800000">
              <a:off x="5481" y="4032"/>
              <a:ext cx="288" cy="288"/>
            </a:xfrm>
            <a:custGeom>
              <a:avLst/>
              <a:gdLst>
                <a:gd name="T0" fmla="*/ 0 w 288"/>
                <a:gd name="T1" fmla="*/ 288 h 288"/>
                <a:gd name="T2" fmla="*/ 82 w 288"/>
                <a:gd name="T3" fmla="*/ 144 h 288"/>
                <a:gd name="T4" fmla="*/ 165 w 288"/>
                <a:gd name="T5" fmla="*/ 36 h 288"/>
                <a:gd name="T6" fmla="*/ 288 w 288"/>
                <a:gd name="T7" fmla="*/ 0 h 288"/>
                <a:gd name="T8" fmla="*/ 0 w 288"/>
                <a:gd name="T9" fmla="*/ 0 h 288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0" t="0" r="r" b="b"/>
              <a:pathLst>
                <a:path w="288" h="288">
                  <a:moveTo>
                    <a:pt x="0" y="288"/>
                  </a:moveTo>
                  <a:lnTo>
                    <a:pt x="82" y="144"/>
                  </a:lnTo>
                  <a:lnTo>
                    <a:pt x="165" y="36"/>
                  </a:lnTo>
                  <a:lnTo>
                    <a:pt x="288" y="0"/>
                  </a:lnTo>
                  <a:lnTo>
                    <a:pt x="0" y="0"/>
                  </a:lnTo>
                </a:path>
              </a:pathLst>
            </a:custGeom>
            <a:solidFill>
              <a:schemeClr val="tx1"/>
            </a:solidFill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9" name="Freeform 34"/>
            <p:cNvSpPr>
              <a:spLocks/>
            </p:cNvSpPr>
            <p:nvPr userDrawn="1"/>
          </p:nvSpPr>
          <p:spPr bwMode="gray">
            <a:xfrm rot="5400000">
              <a:off x="5481" y="0"/>
              <a:ext cx="288" cy="288"/>
            </a:xfrm>
            <a:custGeom>
              <a:avLst/>
              <a:gdLst>
                <a:gd name="T0" fmla="*/ 0 w 288"/>
                <a:gd name="T1" fmla="*/ 288 h 288"/>
                <a:gd name="T2" fmla="*/ 82 w 288"/>
                <a:gd name="T3" fmla="*/ 144 h 288"/>
                <a:gd name="T4" fmla="*/ 165 w 288"/>
                <a:gd name="T5" fmla="*/ 36 h 288"/>
                <a:gd name="T6" fmla="*/ 288 w 288"/>
                <a:gd name="T7" fmla="*/ 0 h 288"/>
                <a:gd name="T8" fmla="*/ 0 w 288"/>
                <a:gd name="T9" fmla="*/ 0 h 288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0" t="0" r="r" b="b"/>
              <a:pathLst>
                <a:path w="288" h="288">
                  <a:moveTo>
                    <a:pt x="0" y="288"/>
                  </a:moveTo>
                  <a:lnTo>
                    <a:pt x="82" y="144"/>
                  </a:lnTo>
                  <a:lnTo>
                    <a:pt x="165" y="36"/>
                  </a:lnTo>
                  <a:lnTo>
                    <a:pt x="288" y="0"/>
                  </a:lnTo>
                  <a:lnTo>
                    <a:pt x="0" y="0"/>
                  </a:lnTo>
                </a:path>
              </a:pathLst>
            </a:custGeom>
            <a:solidFill>
              <a:schemeClr val="tx1"/>
            </a:solidFill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0" name="Freeform 35"/>
            <p:cNvSpPr>
              <a:spLocks/>
            </p:cNvSpPr>
            <p:nvPr userDrawn="1"/>
          </p:nvSpPr>
          <p:spPr bwMode="gray">
            <a:xfrm rot="-5400000">
              <a:off x="0" y="4032"/>
              <a:ext cx="288" cy="288"/>
            </a:xfrm>
            <a:custGeom>
              <a:avLst/>
              <a:gdLst>
                <a:gd name="T0" fmla="*/ 0 w 288"/>
                <a:gd name="T1" fmla="*/ 288 h 288"/>
                <a:gd name="T2" fmla="*/ 82 w 288"/>
                <a:gd name="T3" fmla="*/ 144 h 288"/>
                <a:gd name="T4" fmla="*/ 165 w 288"/>
                <a:gd name="T5" fmla="*/ 36 h 288"/>
                <a:gd name="T6" fmla="*/ 288 w 288"/>
                <a:gd name="T7" fmla="*/ 0 h 288"/>
                <a:gd name="T8" fmla="*/ 0 w 288"/>
                <a:gd name="T9" fmla="*/ 0 h 288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0" t="0" r="r" b="b"/>
              <a:pathLst>
                <a:path w="288" h="288">
                  <a:moveTo>
                    <a:pt x="0" y="288"/>
                  </a:moveTo>
                  <a:lnTo>
                    <a:pt x="82" y="144"/>
                  </a:lnTo>
                  <a:lnTo>
                    <a:pt x="165" y="36"/>
                  </a:lnTo>
                  <a:lnTo>
                    <a:pt x="288" y="0"/>
                  </a:lnTo>
                  <a:lnTo>
                    <a:pt x="0" y="0"/>
                  </a:lnTo>
                </a:path>
              </a:pathLst>
            </a:custGeom>
            <a:solidFill>
              <a:schemeClr val="tx1"/>
            </a:solidFill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US"/>
            </a:p>
          </p:txBody>
        </p:sp>
      </p:grpSp>
      <p:pic>
        <p:nvPicPr>
          <p:cNvPr id="11" name="Picture 43" descr="NYSE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5800" y="1635125"/>
            <a:ext cx="7924800" cy="4813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56740" name="Rectangle 36"/>
          <p:cNvSpPr>
            <a:spLocks noGrp="1" noChangeArrowheads="1"/>
          </p:cNvSpPr>
          <p:nvPr>
            <p:ph type="ctrTitle"/>
          </p:nvPr>
        </p:nvSpPr>
        <p:spPr>
          <a:xfrm>
            <a:off x="1447800" y="304800"/>
            <a:ext cx="7239000" cy="1447800"/>
          </a:xfrm>
          <a:effectLst>
            <a:outerShdw dist="53882" dir="2700000" algn="ctr" rotWithShape="0">
              <a:srgbClr val="000000"/>
            </a:outerShdw>
          </a:effectLst>
        </p:spPr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456741" name="Rectangle 37"/>
          <p:cNvSpPr>
            <a:spLocks noGrp="1" noChangeArrowheads="1"/>
          </p:cNvSpPr>
          <p:nvPr>
            <p:ph type="subTitle" idx="1"/>
          </p:nvPr>
        </p:nvSpPr>
        <p:spPr>
          <a:xfrm>
            <a:off x="1676400" y="3124200"/>
            <a:ext cx="7162800" cy="1371600"/>
          </a:xfrm>
          <a:prstGeom prst="rect">
            <a:avLst/>
          </a:prstGeom>
        </p:spPr>
        <p:txBody>
          <a:bodyPr/>
          <a:lstStyle>
            <a:lvl1pPr marL="0" indent="0">
              <a:buFontTx/>
              <a:buNone/>
              <a:defRPr/>
            </a:lvl1pPr>
            <a:lvl2pPr marL="1090613" lvl="1" indent="285750">
              <a:defRPr/>
            </a:lvl2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13" name="Rectangle 39"/>
          <p:cNvSpPr>
            <a:spLocks noGrp="1" noChangeArrowheads="1"/>
          </p:cNvSpPr>
          <p:nvPr>
            <p:ph type="ftr" sz="quarter" idx="10"/>
          </p:nvPr>
        </p:nvSpPr>
        <p:spPr/>
        <p:txBody>
          <a:bodyPr/>
          <a:lstStyle>
            <a:lvl1pPr algn="ctr">
              <a:defRPr sz="1000" smtClean="0"/>
            </a:lvl1pPr>
          </a:lstStyle>
          <a:p>
            <a:r>
              <a:rPr lang="en-US" smtClean="0"/>
              <a:t> © 2012 Cengage Learning.  All Rights Reserved. May not scanned, copied or duplicated, or posted to a publicly accessible website, in whole or in part.</a:t>
            </a:r>
            <a:endParaRPr lang="en-US" dirty="0"/>
          </a:p>
        </p:txBody>
      </p:sp>
    </p:spTree>
    <p:extLst>
      <p:ext uri="{BB962C8B-B14F-4D97-AF65-F5344CB8AC3E}">
        <p14:creationId xmlns="" xmlns:p14="http://schemas.microsoft.com/office/powerpoint/2010/main" val="2887845406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Rectangle 60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r>
              <a:rPr lang="en-US" smtClean="0"/>
              <a:t> © 2012 Cengage Learning.  All Rights Reserved. May not scanned, copied or duplicated, or posted to a publicly accessible website, in whole or in part.</a:t>
            </a:r>
            <a:endParaRPr lang="en-US"/>
          </a:p>
        </p:txBody>
      </p:sp>
      <p:sp>
        <p:nvSpPr>
          <p:cNvPr id="5" name="Rectangle 61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r>
              <a:rPr lang="en-US" smtClean="0"/>
              <a:t>4-</a:t>
            </a:r>
            <a:fld id="{2DC7FDCC-4491-4C25-9A96-2FB35A2DE89C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="" xmlns:p14="http://schemas.microsoft.com/office/powerpoint/2010/main" val="419627576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Rectangle 60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r>
              <a:rPr lang="en-US" smtClean="0"/>
              <a:t> © 2012 Cengage Learning.  All Rights Reserved. May not scanned, copied or duplicated, or posted to a publicly accessible website, in whole or in part.</a:t>
            </a:r>
            <a:endParaRPr lang="en-US"/>
          </a:p>
        </p:txBody>
      </p:sp>
      <p:sp>
        <p:nvSpPr>
          <p:cNvPr id="5" name="Rectangle 61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r>
              <a:rPr lang="en-US" smtClean="0"/>
              <a:t>4-</a:t>
            </a:r>
            <a:fld id="{892B1E63-DD00-43E9-99BD-5C6B01B4958F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="" xmlns:p14="http://schemas.microsoft.com/office/powerpoint/2010/main" val="312429905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914400" y="1295400"/>
            <a:ext cx="3886200" cy="4876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953000" y="1295400"/>
            <a:ext cx="3886200" cy="4876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Rectangle 60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r>
              <a:rPr lang="en-US" smtClean="0"/>
              <a:t> © 2012 Cengage Learning.  All Rights Reserved. May not scanned, copied or duplicated, or posted to a publicly accessible website, in whole or in part.</a:t>
            </a:r>
            <a:endParaRPr lang="en-US"/>
          </a:p>
        </p:txBody>
      </p:sp>
      <p:sp>
        <p:nvSpPr>
          <p:cNvPr id="6" name="Rectangle 61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r>
              <a:rPr lang="en-US" smtClean="0"/>
              <a:t>4-</a:t>
            </a:r>
            <a:fld id="{0768E3B6-8A0D-493A-B59E-FB78F910E082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="" xmlns:p14="http://schemas.microsoft.com/office/powerpoint/2010/main" val="20106974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Rectangle 60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r>
              <a:rPr lang="en-US" smtClean="0"/>
              <a:t> © 2012 Cengage Learning.  All Rights Reserved. May not scanned, copied or duplicated, or posted to a publicly accessible website, in whole or in part.</a:t>
            </a:r>
            <a:endParaRPr lang="en-US"/>
          </a:p>
        </p:txBody>
      </p:sp>
      <p:sp>
        <p:nvSpPr>
          <p:cNvPr id="8" name="Rectangle 61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r>
              <a:rPr lang="en-US" smtClean="0"/>
              <a:t>4-</a:t>
            </a:r>
            <a:fld id="{EB4BA43B-DAC4-4AE1-8F0F-FD5FF9BDB3BF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="" xmlns:p14="http://schemas.microsoft.com/office/powerpoint/2010/main" val="335293822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Rectangle 60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r>
              <a:rPr lang="en-US" smtClean="0"/>
              <a:t> © 2012 Cengage Learning.  All Rights Reserved. May not scanned, copied or duplicated, or posted to a publicly accessible website, in whole or in part.</a:t>
            </a:r>
            <a:endParaRPr lang="en-US"/>
          </a:p>
        </p:txBody>
      </p:sp>
      <p:sp>
        <p:nvSpPr>
          <p:cNvPr id="4" name="Rectangle 61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r>
              <a:rPr lang="en-US" smtClean="0"/>
              <a:t>4-</a:t>
            </a:r>
            <a:fld id="{B6DC443A-24B2-433D-A478-F6802BC92DE7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="" xmlns:p14="http://schemas.microsoft.com/office/powerpoint/2010/main" val="343693266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60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r>
              <a:rPr lang="en-US" smtClean="0"/>
              <a:t> © 2012 Cengage Learning.  All Rights Reserved. May not scanned, copied or duplicated, or posted to a publicly accessible website, in whole or in part.</a:t>
            </a:r>
            <a:endParaRPr lang="en-US"/>
          </a:p>
        </p:txBody>
      </p:sp>
      <p:sp>
        <p:nvSpPr>
          <p:cNvPr id="3" name="Rectangle 61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r>
              <a:rPr lang="en-US" smtClean="0"/>
              <a:t>4-</a:t>
            </a:r>
            <a:fld id="{1644C520-55DA-4D8A-B5E4-90E301A54D51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="" xmlns:p14="http://schemas.microsoft.com/office/powerpoint/2010/main" val="281904581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60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r>
              <a:rPr lang="en-US" smtClean="0"/>
              <a:t> © 2012 Cengage Learning.  All Rights Reserved. May not scanned, copied or duplicated, or posted to a publicly accessible website, in whole or in part.</a:t>
            </a:r>
            <a:endParaRPr lang="en-US"/>
          </a:p>
        </p:txBody>
      </p:sp>
      <p:sp>
        <p:nvSpPr>
          <p:cNvPr id="6" name="Rectangle 61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r>
              <a:rPr lang="en-US" smtClean="0"/>
              <a:t>4-</a:t>
            </a:r>
            <a:fld id="{448C5E33-69BB-486E-B45E-E369D21541DD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="" xmlns:p14="http://schemas.microsoft.com/office/powerpoint/2010/main" val="63696928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en-US" noProof="0" smtClean="0"/>
              <a:t>Click icon to add picture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60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r>
              <a:rPr lang="en-US" smtClean="0"/>
              <a:t> © 2012 Cengage Learning.  All Rights Reserved. May not scanned, copied or duplicated, or posted to a publicly accessible website, in whole or in part.</a:t>
            </a:r>
            <a:endParaRPr lang="en-US"/>
          </a:p>
        </p:txBody>
      </p:sp>
      <p:sp>
        <p:nvSpPr>
          <p:cNvPr id="6" name="Rectangle 61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r>
              <a:rPr lang="en-US" smtClean="0"/>
              <a:t>4-</a:t>
            </a:r>
            <a:fld id="{3C007995-8D04-448C-B227-EECF9BC97B0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="" xmlns:p14="http://schemas.microsoft.com/office/powerpoint/2010/main" val="78046851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Rectangle 60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r>
              <a:rPr lang="en-US" smtClean="0"/>
              <a:t> © 2012 Cengage Learning.  All Rights Reserved. May not scanned, copied or duplicated, or posted to a publicly accessible website, in whole or in part.</a:t>
            </a:r>
            <a:endParaRPr lang="en-US"/>
          </a:p>
        </p:txBody>
      </p:sp>
      <p:sp>
        <p:nvSpPr>
          <p:cNvPr id="5" name="Rectangle 61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r>
              <a:rPr lang="en-US" smtClean="0"/>
              <a:t>4-</a:t>
            </a:r>
            <a:fld id="{EA67F86E-FE33-4AB9-8919-998A672CA935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="" xmlns:p14="http://schemas.microsoft.com/office/powerpoint/2010/main" val="259912703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743700" y="198438"/>
            <a:ext cx="2095500" cy="5973762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198438"/>
            <a:ext cx="6134100" cy="5973762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Rectangle 60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r>
              <a:rPr lang="en-US" smtClean="0"/>
              <a:t> © 2012 Cengage Learning.  All Rights Reserved. May not scanned, copied or duplicated, or posted to a publicly accessible website, in whole or in part.</a:t>
            </a:r>
            <a:endParaRPr lang="en-US"/>
          </a:p>
        </p:txBody>
      </p:sp>
      <p:sp>
        <p:nvSpPr>
          <p:cNvPr id="5" name="Rectangle 61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r>
              <a:rPr lang="en-US" smtClean="0"/>
              <a:t>4-</a:t>
            </a:r>
            <a:fld id="{A52AF190-028E-4603-8356-7B5AD668E0DC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="" xmlns:p14="http://schemas.microsoft.com/office/powerpoint/2010/main" val="1018912607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xAndObj" preserve="1">
  <p:cSld name="Title, Text,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198438"/>
            <a:ext cx="8229600" cy="944562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sz="half" idx="1"/>
          </p:nvPr>
        </p:nvSpPr>
        <p:spPr>
          <a:xfrm>
            <a:off x="914400" y="1295400"/>
            <a:ext cx="3886200" cy="4876800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953000" y="1295400"/>
            <a:ext cx="3886200" cy="4876800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Rectangle 60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r>
              <a:rPr lang="en-US" smtClean="0"/>
              <a:t> © 2012 Cengage Learning.  All Rights Reserved. May not scanned, copied or duplicated, or posted to a publicly accessible website, in whole or in part.</a:t>
            </a:r>
            <a:endParaRPr lang="en-US"/>
          </a:p>
        </p:txBody>
      </p:sp>
      <p:sp>
        <p:nvSpPr>
          <p:cNvPr id="6" name="Rectangle 61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r>
              <a:rPr lang="en-US" smtClean="0"/>
              <a:t>4-</a:t>
            </a:r>
            <a:fld id="{3825E6BE-5098-4B06-82B6-7D43E841BA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="" xmlns:p14="http://schemas.microsoft.com/office/powerpoint/2010/main" val="406422722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txAndTwoObj" preserve="1">
  <p:cSld name="Title, Text, and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198438"/>
            <a:ext cx="8229600" cy="944562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sz="half" idx="1"/>
          </p:nvPr>
        </p:nvSpPr>
        <p:spPr>
          <a:xfrm>
            <a:off x="914400" y="1295400"/>
            <a:ext cx="3886200" cy="4876800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quarter" idx="2"/>
          </p:nvPr>
        </p:nvSpPr>
        <p:spPr>
          <a:xfrm>
            <a:off x="4953000" y="1295400"/>
            <a:ext cx="3886200" cy="2362200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Content Placeholder 4"/>
          <p:cNvSpPr>
            <a:spLocks noGrp="1"/>
          </p:cNvSpPr>
          <p:nvPr>
            <p:ph sz="quarter" idx="3"/>
          </p:nvPr>
        </p:nvSpPr>
        <p:spPr>
          <a:xfrm>
            <a:off x="4953000" y="3810000"/>
            <a:ext cx="3886200" cy="2362200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Rectangle 60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r>
              <a:rPr lang="en-US" smtClean="0"/>
              <a:t> © 2012 Cengage Learning.  All Rights Reserved. May not scanned, copied or duplicated, or posted to a publicly accessible website, in whole or in part.</a:t>
            </a:r>
            <a:endParaRPr lang="en-US"/>
          </a:p>
        </p:txBody>
      </p:sp>
      <p:sp>
        <p:nvSpPr>
          <p:cNvPr id="7" name="Rectangle 61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r>
              <a:rPr lang="en-US" smtClean="0"/>
              <a:t>4-</a:t>
            </a:r>
            <a:fld id="{3825E6BE-5098-4B06-82B6-7D43E841BA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="" xmlns:p14="http://schemas.microsoft.com/office/powerpoint/2010/main" val="384700950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35D3C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6"/>
          <p:cNvSpPr>
            <a:spLocks noChangeArrowheads="1"/>
          </p:cNvSpPr>
          <p:nvPr/>
        </p:nvSpPr>
        <p:spPr bwMode="invGray">
          <a:xfrm>
            <a:off x="0" y="0"/>
            <a:ext cx="9144000" cy="1143000"/>
          </a:xfrm>
          <a:prstGeom prst="rect">
            <a:avLst/>
          </a:prstGeom>
          <a:solidFill>
            <a:srgbClr val="00664B"/>
          </a:solidFill>
          <a:ln>
            <a:noFill/>
          </a:ln>
          <a:extLs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1027" name="Rectangle 28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28600"/>
            <a:ext cx="8229600" cy="944563"/>
          </a:xfrm>
          <a:prstGeom prst="rect">
            <a:avLst/>
          </a:prstGeom>
          <a:noFill/>
          <a:ln>
            <a:noFill/>
          </a:ln>
          <a:effectLst>
            <a:outerShdw dist="45791" dir="3378596" algn="ctr" rotWithShape="0">
              <a:srgbClr val="000000"/>
            </a:outerShdw>
          </a:effectLst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title style</a:t>
            </a:r>
          </a:p>
        </p:txBody>
      </p:sp>
      <p:grpSp>
        <p:nvGrpSpPr>
          <p:cNvPr id="1028" name="Group 53"/>
          <p:cNvGrpSpPr>
            <a:grpSpLocks/>
          </p:cNvGrpSpPr>
          <p:nvPr/>
        </p:nvGrpSpPr>
        <p:grpSpPr bwMode="auto">
          <a:xfrm>
            <a:off x="0" y="0"/>
            <a:ext cx="9158288" cy="6858000"/>
            <a:chOff x="0" y="0"/>
            <a:chExt cx="5769" cy="4320"/>
          </a:xfrm>
        </p:grpSpPr>
        <p:sp>
          <p:nvSpPr>
            <p:cNvPr id="1058" name="AutoShape 54"/>
            <p:cNvSpPr>
              <a:spLocks noChangeArrowheads="1"/>
            </p:cNvSpPr>
            <p:nvPr userDrawn="1"/>
          </p:nvSpPr>
          <p:spPr bwMode="gray">
            <a:xfrm>
              <a:off x="24" y="24"/>
              <a:ext cx="5718" cy="4272"/>
            </a:xfrm>
            <a:prstGeom prst="roundRect">
              <a:avLst>
                <a:gd name="adj" fmla="val 6014"/>
              </a:avLst>
            </a:prstGeom>
            <a:noFill/>
            <a:ln w="76200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=""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1059" name="Freeform 55"/>
            <p:cNvSpPr>
              <a:spLocks/>
            </p:cNvSpPr>
            <p:nvPr userDrawn="1"/>
          </p:nvSpPr>
          <p:spPr bwMode="gray">
            <a:xfrm>
              <a:off x="0" y="0"/>
              <a:ext cx="288" cy="288"/>
            </a:xfrm>
            <a:custGeom>
              <a:avLst/>
              <a:gdLst>
                <a:gd name="T0" fmla="*/ 0 w 288"/>
                <a:gd name="T1" fmla="*/ 288 h 288"/>
                <a:gd name="T2" fmla="*/ 82 w 288"/>
                <a:gd name="T3" fmla="*/ 144 h 288"/>
                <a:gd name="T4" fmla="*/ 165 w 288"/>
                <a:gd name="T5" fmla="*/ 36 h 288"/>
                <a:gd name="T6" fmla="*/ 288 w 288"/>
                <a:gd name="T7" fmla="*/ 0 h 288"/>
                <a:gd name="T8" fmla="*/ 0 w 288"/>
                <a:gd name="T9" fmla="*/ 0 h 288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0" t="0" r="r" b="b"/>
              <a:pathLst>
                <a:path w="288" h="288">
                  <a:moveTo>
                    <a:pt x="0" y="288"/>
                  </a:moveTo>
                  <a:lnTo>
                    <a:pt x="82" y="144"/>
                  </a:lnTo>
                  <a:lnTo>
                    <a:pt x="165" y="36"/>
                  </a:lnTo>
                  <a:lnTo>
                    <a:pt x="288" y="0"/>
                  </a:lnTo>
                  <a:lnTo>
                    <a:pt x="0" y="0"/>
                  </a:lnTo>
                </a:path>
              </a:pathLst>
            </a:custGeom>
            <a:solidFill>
              <a:schemeClr val="tx1"/>
            </a:solidFill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060" name="Freeform 56"/>
            <p:cNvSpPr>
              <a:spLocks/>
            </p:cNvSpPr>
            <p:nvPr userDrawn="1"/>
          </p:nvSpPr>
          <p:spPr bwMode="gray">
            <a:xfrm rot="10800000">
              <a:off x="5481" y="4032"/>
              <a:ext cx="288" cy="288"/>
            </a:xfrm>
            <a:custGeom>
              <a:avLst/>
              <a:gdLst>
                <a:gd name="T0" fmla="*/ 0 w 288"/>
                <a:gd name="T1" fmla="*/ 288 h 288"/>
                <a:gd name="T2" fmla="*/ 82 w 288"/>
                <a:gd name="T3" fmla="*/ 144 h 288"/>
                <a:gd name="T4" fmla="*/ 165 w 288"/>
                <a:gd name="T5" fmla="*/ 36 h 288"/>
                <a:gd name="T6" fmla="*/ 288 w 288"/>
                <a:gd name="T7" fmla="*/ 0 h 288"/>
                <a:gd name="T8" fmla="*/ 0 w 288"/>
                <a:gd name="T9" fmla="*/ 0 h 288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0" t="0" r="r" b="b"/>
              <a:pathLst>
                <a:path w="288" h="288">
                  <a:moveTo>
                    <a:pt x="0" y="288"/>
                  </a:moveTo>
                  <a:lnTo>
                    <a:pt x="82" y="144"/>
                  </a:lnTo>
                  <a:lnTo>
                    <a:pt x="165" y="36"/>
                  </a:lnTo>
                  <a:lnTo>
                    <a:pt x="288" y="0"/>
                  </a:lnTo>
                  <a:lnTo>
                    <a:pt x="0" y="0"/>
                  </a:lnTo>
                </a:path>
              </a:pathLst>
            </a:custGeom>
            <a:solidFill>
              <a:schemeClr val="tx1"/>
            </a:solidFill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061" name="Freeform 57"/>
            <p:cNvSpPr>
              <a:spLocks/>
            </p:cNvSpPr>
            <p:nvPr userDrawn="1"/>
          </p:nvSpPr>
          <p:spPr bwMode="gray">
            <a:xfrm rot="5400000">
              <a:off x="5481" y="0"/>
              <a:ext cx="288" cy="288"/>
            </a:xfrm>
            <a:custGeom>
              <a:avLst/>
              <a:gdLst>
                <a:gd name="T0" fmla="*/ 0 w 288"/>
                <a:gd name="T1" fmla="*/ 288 h 288"/>
                <a:gd name="T2" fmla="*/ 82 w 288"/>
                <a:gd name="T3" fmla="*/ 144 h 288"/>
                <a:gd name="T4" fmla="*/ 165 w 288"/>
                <a:gd name="T5" fmla="*/ 36 h 288"/>
                <a:gd name="T6" fmla="*/ 288 w 288"/>
                <a:gd name="T7" fmla="*/ 0 h 288"/>
                <a:gd name="T8" fmla="*/ 0 w 288"/>
                <a:gd name="T9" fmla="*/ 0 h 288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0" t="0" r="r" b="b"/>
              <a:pathLst>
                <a:path w="288" h="288">
                  <a:moveTo>
                    <a:pt x="0" y="288"/>
                  </a:moveTo>
                  <a:lnTo>
                    <a:pt x="82" y="144"/>
                  </a:lnTo>
                  <a:lnTo>
                    <a:pt x="165" y="36"/>
                  </a:lnTo>
                  <a:lnTo>
                    <a:pt x="288" y="0"/>
                  </a:lnTo>
                  <a:lnTo>
                    <a:pt x="0" y="0"/>
                  </a:lnTo>
                </a:path>
              </a:pathLst>
            </a:custGeom>
            <a:solidFill>
              <a:schemeClr val="tx1"/>
            </a:solidFill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062" name="Freeform 58"/>
            <p:cNvSpPr>
              <a:spLocks/>
            </p:cNvSpPr>
            <p:nvPr userDrawn="1"/>
          </p:nvSpPr>
          <p:spPr bwMode="gray">
            <a:xfrm rot="-5400000">
              <a:off x="0" y="4032"/>
              <a:ext cx="288" cy="288"/>
            </a:xfrm>
            <a:custGeom>
              <a:avLst/>
              <a:gdLst>
                <a:gd name="T0" fmla="*/ 0 w 288"/>
                <a:gd name="T1" fmla="*/ 288 h 288"/>
                <a:gd name="T2" fmla="*/ 82 w 288"/>
                <a:gd name="T3" fmla="*/ 144 h 288"/>
                <a:gd name="T4" fmla="*/ 165 w 288"/>
                <a:gd name="T5" fmla="*/ 36 h 288"/>
                <a:gd name="T6" fmla="*/ 288 w 288"/>
                <a:gd name="T7" fmla="*/ 0 h 288"/>
                <a:gd name="T8" fmla="*/ 0 w 288"/>
                <a:gd name="T9" fmla="*/ 0 h 288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0" t="0" r="r" b="b"/>
              <a:pathLst>
                <a:path w="288" h="288">
                  <a:moveTo>
                    <a:pt x="0" y="288"/>
                  </a:moveTo>
                  <a:lnTo>
                    <a:pt x="82" y="144"/>
                  </a:lnTo>
                  <a:lnTo>
                    <a:pt x="165" y="36"/>
                  </a:lnTo>
                  <a:lnTo>
                    <a:pt x="288" y="0"/>
                  </a:lnTo>
                  <a:lnTo>
                    <a:pt x="0" y="0"/>
                  </a:lnTo>
                </a:path>
              </a:pathLst>
            </a:custGeom>
            <a:solidFill>
              <a:schemeClr val="tx1"/>
            </a:solidFill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US"/>
            </a:p>
          </p:txBody>
        </p:sp>
      </p:grpSp>
      <p:sp>
        <p:nvSpPr>
          <p:cNvPr id="455740" name="Rectangle 60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0" y="6477000"/>
            <a:ext cx="9144000" cy="381000"/>
          </a:xfrm>
          <a:prstGeom prst="rect">
            <a:avLst/>
          </a:prstGeom>
          <a:solidFill>
            <a:srgbClr val="00664B"/>
          </a:solidFill>
          <a:ln>
            <a:noFill/>
          </a:ln>
          <a:extLs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 sz="1000" smtClean="0">
                <a:solidFill>
                  <a:srgbClr val="FFCC66"/>
                </a:solidFill>
              </a:defRPr>
            </a:lvl1pPr>
          </a:lstStyle>
          <a:p>
            <a:r>
              <a:rPr lang="en-US" dirty="0" smtClean="0"/>
              <a:t> © 2012 </a:t>
            </a:r>
            <a:r>
              <a:rPr lang="en-US" dirty="0" err="1" smtClean="0"/>
              <a:t>Cengage</a:t>
            </a:r>
            <a:r>
              <a:rPr lang="en-US" dirty="0" smtClean="0"/>
              <a:t> Learning.  All Rights Reserved. May not scanned, copied or duplicated, or posted to a publicly accessible website, in whole or in part.</a:t>
            </a:r>
            <a:endParaRPr lang="en-US" dirty="0"/>
          </a:p>
        </p:txBody>
      </p:sp>
      <p:sp>
        <p:nvSpPr>
          <p:cNvPr id="455741" name="Rectangle 61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8077200" y="6248400"/>
            <a:ext cx="1066800" cy="381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00664B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 eaLnBrk="1" hangingPunct="1">
              <a:defRPr sz="1400" smtClean="0">
                <a:solidFill>
                  <a:srgbClr val="FFCC66"/>
                </a:solidFill>
              </a:defRPr>
            </a:lvl1pPr>
          </a:lstStyle>
          <a:p>
            <a:r>
              <a:rPr lang="en-US" smtClean="0"/>
              <a:t>4-</a:t>
            </a:r>
            <a:fld id="{3825E6BE-5098-4B06-82B6-7D43E841BA2B}" type="slidenum">
              <a:rPr lang="en-US" smtClean="0"/>
              <a:pPr/>
              <a:t>‹#›</a:t>
            </a:fld>
            <a:endParaRPr lang="en-US"/>
          </a:p>
        </p:txBody>
      </p:sp>
      <p:grpSp>
        <p:nvGrpSpPr>
          <p:cNvPr id="1031" name="Group 3"/>
          <p:cNvGrpSpPr>
            <a:grpSpLocks/>
          </p:cNvGrpSpPr>
          <p:nvPr/>
        </p:nvGrpSpPr>
        <p:grpSpPr bwMode="auto">
          <a:xfrm>
            <a:off x="2362200" y="1371600"/>
            <a:ext cx="5334000" cy="4953000"/>
            <a:chOff x="2789" y="890"/>
            <a:chExt cx="2722" cy="2721"/>
          </a:xfrm>
        </p:grpSpPr>
        <p:sp>
          <p:nvSpPr>
            <p:cNvPr id="1033" name="AutoShape 4"/>
            <p:cNvSpPr>
              <a:spLocks noChangeArrowheads="1"/>
            </p:cNvSpPr>
            <p:nvPr userDrawn="1"/>
          </p:nvSpPr>
          <p:spPr bwMode="ltGray">
            <a:xfrm>
              <a:off x="2789" y="894"/>
              <a:ext cx="2722" cy="2684"/>
            </a:xfrm>
            <a:custGeom>
              <a:avLst/>
              <a:gdLst>
                <a:gd name="T0" fmla="*/ 172 w 21600"/>
                <a:gd name="T1" fmla="*/ 0 h 21600"/>
                <a:gd name="T2" fmla="*/ 50 w 21600"/>
                <a:gd name="T3" fmla="*/ 49 h 21600"/>
                <a:gd name="T4" fmla="*/ 0 w 21600"/>
                <a:gd name="T5" fmla="*/ 167 h 21600"/>
                <a:gd name="T6" fmla="*/ 50 w 21600"/>
                <a:gd name="T7" fmla="*/ 285 h 21600"/>
                <a:gd name="T8" fmla="*/ 172 w 21600"/>
                <a:gd name="T9" fmla="*/ 334 h 21600"/>
                <a:gd name="T10" fmla="*/ 293 w 21600"/>
                <a:gd name="T11" fmla="*/ 285 h 21600"/>
                <a:gd name="T12" fmla="*/ 343 w 21600"/>
                <a:gd name="T13" fmla="*/ 167 h 21600"/>
                <a:gd name="T14" fmla="*/ 293 w 21600"/>
                <a:gd name="T15" fmla="*/ 49 h 21600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3166 w 21600"/>
                <a:gd name="T25" fmla="*/ 3163 h 21600"/>
                <a:gd name="T26" fmla="*/ 18434 w 21600"/>
                <a:gd name="T27" fmla="*/ 18437 h 21600"/>
              </a:gdLst>
              <a:ahLst/>
              <a:cxnLst>
                <a:cxn ang="T16">
                  <a:pos x="T0" y="T1"/>
                </a:cxn>
                <a:cxn ang="T17">
                  <a:pos x="T2" y="T3"/>
                </a:cxn>
                <a:cxn ang="T18">
                  <a:pos x="T4" y="T5"/>
                </a:cxn>
                <a:cxn ang="T19">
                  <a:pos x="T6" y="T7"/>
                </a:cxn>
                <a:cxn ang="T20">
                  <a:pos x="T8" y="T9"/>
                </a:cxn>
                <a:cxn ang="T21">
                  <a:pos x="T10" y="T11"/>
                </a:cxn>
                <a:cxn ang="T22">
                  <a:pos x="T12" y="T13"/>
                </a:cxn>
                <a:cxn ang="T23">
                  <a:pos x="T14" y="T15"/>
                </a:cxn>
              </a:cxnLst>
              <a:rect l="T24" t="T25" r="T26" b="T27"/>
              <a:pathLst>
                <a:path w="21600" h="21600">
                  <a:moveTo>
                    <a:pt x="0" y="10800"/>
                  </a:moveTo>
                  <a:cubicBezTo>
                    <a:pt x="0" y="4835"/>
                    <a:pt x="4835" y="0"/>
                    <a:pt x="10800" y="0"/>
                  </a:cubicBezTo>
                  <a:cubicBezTo>
                    <a:pt x="16765" y="0"/>
                    <a:pt x="21600" y="4835"/>
                    <a:pt x="21600" y="10800"/>
                  </a:cubicBezTo>
                  <a:cubicBezTo>
                    <a:pt x="21600" y="16765"/>
                    <a:pt x="16765" y="21600"/>
                    <a:pt x="10800" y="21600"/>
                  </a:cubicBezTo>
                  <a:cubicBezTo>
                    <a:pt x="4835" y="21600"/>
                    <a:pt x="0" y="16765"/>
                    <a:pt x="0" y="10800"/>
                  </a:cubicBezTo>
                  <a:close/>
                  <a:moveTo>
                    <a:pt x="320" y="10800"/>
                  </a:moveTo>
                  <a:cubicBezTo>
                    <a:pt x="320" y="16588"/>
                    <a:pt x="5012" y="21280"/>
                    <a:pt x="10800" y="21280"/>
                  </a:cubicBezTo>
                  <a:cubicBezTo>
                    <a:pt x="16588" y="21280"/>
                    <a:pt x="21280" y="16588"/>
                    <a:pt x="21280" y="10800"/>
                  </a:cubicBezTo>
                  <a:cubicBezTo>
                    <a:pt x="21280" y="5012"/>
                    <a:pt x="16588" y="320"/>
                    <a:pt x="10800" y="320"/>
                  </a:cubicBezTo>
                  <a:cubicBezTo>
                    <a:pt x="5012" y="320"/>
                    <a:pt x="320" y="5012"/>
                    <a:pt x="320" y="10800"/>
                  </a:cubicBezTo>
                  <a:close/>
                </a:path>
              </a:pathLst>
            </a:custGeom>
            <a:solidFill>
              <a:srgbClr val="10563D"/>
            </a:solidFill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1034" name="Freeform 5"/>
            <p:cNvSpPr>
              <a:spLocks/>
            </p:cNvSpPr>
            <p:nvPr userDrawn="1"/>
          </p:nvSpPr>
          <p:spPr bwMode="ltGray">
            <a:xfrm>
              <a:off x="3196" y="3082"/>
              <a:ext cx="325" cy="244"/>
            </a:xfrm>
            <a:custGeom>
              <a:avLst/>
              <a:gdLst>
                <a:gd name="T0" fmla="*/ 0 w 363"/>
                <a:gd name="T1" fmla="*/ 40 h 272"/>
                <a:gd name="T2" fmla="*/ 81 w 363"/>
                <a:gd name="T3" fmla="*/ 122 h 272"/>
                <a:gd name="T4" fmla="*/ 162 w 363"/>
                <a:gd name="T5" fmla="*/ 204 h 272"/>
                <a:gd name="T6" fmla="*/ 244 w 363"/>
                <a:gd name="T7" fmla="*/ 244 h 272"/>
                <a:gd name="T8" fmla="*/ 284 w 363"/>
                <a:gd name="T9" fmla="*/ 244 h 272"/>
                <a:gd name="T10" fmla="*/ 325 w 363"/>
                <a:gd name="T11" fmla="*/ 162 h 272"/>
                <a:gd name="T12" fmla="*/ 284 w 363"/>
                <a:gd name="T13" fmla="*/ 162 h 272"/>
                <a:gd name="T14" fmla="*/ 244 w 363"/>
                <a:gd name="T15" fmla="*/ 162 h 272"/>
                <a:gd name="T16" fmla="*/ 202 w 363"/>
                <a:gd name="T17" fmla="*/ 162 h 272"/>
                <a:gd name="T18" fmla="*/ 202 w 363"/>
                <a:gd name="T19" fmla="*/ 122 h 272"/>
                <a:gd name="T20" fmla="*/ 244 w 363"/>
                <a:gd name="T21" fmla="*/ 82 h 272"/>
                <a:gd name="T22" fmla="*/ 202 w 363"/>
                <a:gd name="T23" fmla="*/ 40 h 272"/>
                <a:gd name="T24" fmla="*/ 202 w 363"/>
                <a:gd name="T25" fmla="*/ 82 h 272"/>
                <a:gd name="T26" fmla="*/ 162 w 363"/>
                <a:gd name="T27" fmla="*/ 122 h 272"/>
                <a:gd name="T28" fmla="*/ 122 w 363"/>
                <a:gd name="T29" fmla="*/ 122 h 272"/>
                <a:gd name="T30" fmla="*/ 81 w 363"/>
                <a:gd name="T31" fmla="*/ 82 h 272"/>
                <a:gd name="T32" fmla="*/ 122 w 363"/>
                <a:gd name="T33" fmla="*/ 82 h 272"/>
                <a:gd name="T34" fmla="*/ 81 w 363"/>
                <a:gd name="T35" fmla="*/ 40 h 272"/>
                <a:gd name="T36" fmla="*/ 40 w 363"/>
                <a:gd name="T37" fmla="*/ 0 h 272"/>
                <a:gd name="T38" fmla="*/ 55 w 363"/>
                <a:gd name="T39" fmla="*/ 51 h 272"/>
                <a:gd name="T40" fmla="*/ 25 w 363"/>
                <a:gd name="T41" fmla="*/ 40 h 272"/>
                <a:gd name="T42" fmla="*/ 0 w 363"/>
                <a:gd name="T43" fmla="*/ 40 h 272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w 363"/>
                <a:gd name="T67" fmla="*/ 0 h 272"/>
                <a:gd name="T68" fmla="*/ 363 w 363"/>
                <a:gd name="T69" fmla="*/ 272 h 272"/>
              </a:gdLst>
              <a:ahLst/>
              <a:cxnLst>
                <a:cxn ang="T44">
                  <a:pos x="T0" y="T1"/>
                </a:cxn>
                <a:cxn ang="T45">
                  <a:pos x="T2" y="T3"/>
                </a:cxn>
                <a:cxn ang="T46">
                  <a:pos x="T4" y="T5"/>
                </a:cxn>
                <a:cxn ang="T47">
                  <a:pos x="T6" y="T7"/>
                </a:cxn>
                <a:cxn ang="T48">
                  <a:pos x="T8" y="T9"/>
                </a:cxn>
                <a:cxn ang="T49">
                  <a:pos x="T10" y="T11"/>
                </a:cxn>
                <a:cxn ang="T50">
                  <a:pos x="T12" y="T13"/>
                </a:cxn>
                <a:cxn ang="T51">
                  <a:pos x="T14" y="T15"/>
                </a:cxn>
                <a:cxn ang="T52">
                  <a:pos x="T16" y="T17"/>
                </a:cxn>
                <a:cxn ang="T53">
                  <a:pos x="T18" y="T19"/>
                </a:cxn>
                <a:cxn ang="T54">
                  <a:pos x="T20" y="T21"/>
                </a:cxn>
                <a:cxn ang="T55">
                  <a:pos x="T22" y="T23"/>
                </a:cxn>
                <a:cxn ang="T56">
                  <a:pos x="T24" y="T25"/>
                </a:cxn>
                <a:cxn ang="T57">
                  <a:pos x="T26" y="T27"/>
                </a:cxn>
                <a:cxn ang="T58">
                  <a:pos x="T28" y="T29"/>
                </a:cxn>
                <a:cxn ang="T59">
                  <a:pos x="T30" y="T31"/>
                </a:cxn>
                <a:cxn ang="T60">
                  <a:pos x="T32" y="T33"/>
                </a:cxn>
                <a:cxn ang="T61">
                  <a:pos x="T34" y="T35"/>
                </a:cxn>
                <a:cxn ang="T62">
                  <a:pos x="T36" y="T37"/>
                </a:cxn>
                <a:cxn ang="T63">
                  <a:pos x="T38" y="T39"/>
                </a:cxn>
                <a:cxn ang="T64">
                  <a:pos x="T40" y="T41"/>
                </a:cxn>
                <a:cxn ang="T65">
                  <a:pos x="T42" y="T43"/>
                </a:cxn>
              </a:cxnLst>
              <a:rect l="T66" t="T67" r="T68" b="T69"/>
              <a:pathLst>
                <a:path w="363" h="272">
                  <a:moveTo>
                    <a:pt x="0" y="45"/>
                  </a:moveTo>
                  <a:lnTo>
                    <a:pt x="90" y="136"/>
                  </a:lnTo>
                  <a:lnTo>
                    <a:pt x="181" y="227"/>
                  </a:lnTo>
                  <a:lnTo>
                    <a:pt x="272" y="272"/>
                  </a:lnTo>
                  <a:lnTo>
                    <a:pt x="317" y="272"/>
                  </a:lnTo>
                  <a:lnTo>
                    <a:pt x="363" y="181"/>
                  </a:lnTo>
                  <a:lnTo>
                    <a:pt x="317" y="181"/>
                  </a:lnTo>
                  <a:lnTo>
                    <a:pt x="272" y="181"/>
                  </a:lnTo>
                  <a:lnTo>
                    <a:pt x="226" y="181"/>
                  </a:lnTo>
                  <a:lnTo>
                    <a:pt x="226" y="136"/>
                  </a:lnTo>
                  <a:lnTo>
                    <a:pt x="272" y="91"/>
                  </a:lnTo>
                  <a:lnTo>
                    <a:pt x="226" y="45"/>
                  </a:lnTo>
                  <a:lnTo>
                    <a:pt x="226" y="91"/>
                  </a:lnTo>
                  <a:lnTo>
                    <a:pt x="181" y="136"/>
                  </a:lnTo>
                  <a:lnTo>
                    <a:pt x="136" y="136"/>
                  </a:lnTo>
                  <a:lnTo>
                    <a:pt x="90" y="91"/>
                  </a:lnTo>
                  <a:lnTo>
                    <a:pt x="136" y="91"/>
                  </a:lnTo>
                  <a:lnTo>
                    <a:pt x="90" y="45"/>
                  </a:lnTo>
                  <a:lnTo>
                    <a:pt x="45" y="0"/>
                  </a:lnTo>
                  <a:lnTo>
                    <a:pt x="61" y="57"/>
                  </a:lnTo>
                  <a:lnTo>
                    <a:pt x="28" y="45"/>
                  </a:lnTo>
                  <a:lnTo>
                    <a:pt x="0" y="45"/>
                  </a:lnTo>
                  <a:close/>
                </a:path>
              </a:pathLst>
            </a:custGeom>
            <a:solidFill>
              <a:srgbClr val="10563D"/>
            </a:solidFill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035" name="Freeform 6"/>
            <p:cNvSpPr>
              <a:spLocks/>
            </p:cNvSpPr>
            <p:nvPr userDrawn="1"/>
          </p:nvSpPr>
          <p:spPr bwMode="ltGray">
            <a:xfrm>
              <a:off x="3660" y="1726"/>
              <a:ext cx="420" cy="1885"/>
            </a:xfrm>
            <a:custGeom>
              <a:avLst/>
              <a:gdLst>
                <a:gd name="T0" fmla="*/ 162 w 420"/>
                <a:gd name="T1" fmla="*/ 1 h 1885"/>
                <a:gd name="T2" fmla="*/ 56 w 420"/>
                <a:gd name="T3" fmla="*/ 561 h 1885"/>
                <a:gd name="T4" fmla="*/ 122 w 420"/>
                <a:gd name="T5" fmla="*/ 1185 h 1885"/>
                <a:gd name="T6" fmla="*/ 383 w 420"/>
                <a:gd name="T7" fmla="*/ 1785 h 1885"/>
                <a:gd name="T8" fmla="*/ 343 w 420"/>
                <a:gd name="T9" fmla="*/ 1785 h 1885"/>
                <a:gd name="T10" fmla="*/ 70 w 420"/>
                <a:gd name="T11" fmla="*/ 1209 h 1885"/>
                <a:gd name="T12" fmla="*/ 15 w 420"/>
                <a:gd name="T13" fmla="*/ 487 h 1885"/>
                <a:gd name="T14" fmla="*/ 162 w 420"/>
                <a:gd name="T15" fmla="*/ 1 h 1885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w 420"/>
                <a:gd name="T25" fmla="*/ 0 h 1885"/>
                <a:gd name="T26" fmla="*/ 420 w 420"/>
                <a:gd name="T27" fmla="*/ 1885 h 1885"/>
              </a:gdLst>
              <a:ahLst/>
              <a:cxnLst>
                <a:cxn ang="T16">
                  <a:pos x="T0" y="T1"/>
                </a:cxn>
                <a:cxn ang="T17">
                  <a:pos x="T2" y="T3"/>
                </a:cxn>
                <a:cxn ang="T18">
                  <a:pos x="T4" y="T5"/>
                </a:cxn>
                <a:cxn ang="T19">
                  <a:pos x="T6" y="T7"/>
                </a:cxn>
                <a:cxn ang="T20">
                  <a:pos x="T8" y="T9"/>
                </a:cxn>
                <a:cxn ang="T21">
                  <a:pos x="T10" y="T11"/>
                </a:cxn>
                <a:cxn ang="T22">
                  <a:pos x="T12" y="T13"/>
                </a:cxn>
                <a:cxn ang="T23">
                  <a:pos x="T14" y="T15"/>
                </a:cxn>
              </a:cxnLst>
              <a:rect l="T24" t="T25" r="T26" b="T27"/>
              <a:pathLst>
                <a:path w="420" h="1885">
                  <a:moveTo>
                    <a:pt x="162" y="1"/>
                  </a:moveTo>
                  <a:cubicBezTo>
                    <a:pt x="173" y="0"/>
                    <a:pt x="62" y="364"/>
                    <a:pt x="56" y="561"/>
                  </a:cubicBezTo>
                  <a:cubicBezTo>
                    <a:pt x="50" y="758"/>
                    <a:pt x="67" y="981"/>
                    <a:pt x="122" y="1185"/>
                  </a:cubicBezTo>
                  <a:cubicBezTo>
                    <a:pt x="176" y="1389"/>
                    <a:pt x="347" y="1685"/>
                    <a:pt x="383" y="1785"/>
                  </a:cubicBezTo>
                  <a:cubicBezTo>
                    <a:pt x="420" y="1885"/>
                    <a:pt x="395" y="1881"/>
                    <a:pt x="343" y="1785"/>
                  </a:cubicBezTo>
                  <a:cubicBezTo>
                    <a:pt x="291" y="1689"/>
                    <a:pt x="125" y="1425"/>
                    <a:pt x="70" y="1209"/>
                  </a:cubicBezTo>
                  <a:cubicBezTo>
                    <a:pt x="15" y="993"/>
                    <a:pt x="0" y="688"/>
                    <a:pt x="15" y="487"/>
                  </a:cubicBezTo>
                  <a:cubicBezTo>
                    <a:pt x="30" y="286"/>
                    <a:pt x="132" y="102"/>
                    <a:pt x="162" y="1"/>
                  </a:cubicBezTo>
                  <a:close/>
                </a:path>
              </a:pathLst>
            </a:custGeom>
            <a:solidFill>
              <a:srgbClr val="10563D"/>
            </a:solidFill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036" name="Freeform 7"/>
            <p:cNvSpPr>
              <a:spLocks/>
            </p:cNvSpPr>
            <p:nvPr userDrawn="1"/>
          </p:nvSpPr>
          <p:spPr bwMode="ltGray">
            <a:xfrm>
              <a:off x="4023" y="1694"/>
              <a:ext cx="429" cy="1836"/>
            </a:xfrm>
            <a:custGeom>
              <a:avLst/>
              <a:gdLst>
                <a:gd name="T0" fmla="*/ 0 w 429"/>
                <a:gd name="T1" fmla="*/ 25 h 1836"/>
                <a:gd name="T2" fmla="*/ 375 w 429"/>
                <a:gd name="T3" fmla="*/ 1835 h 1836"/>
                <a:gd name="T4" fmla="*/ 429 w 429"/>
                <a:gd name="T5" fmla="*/ 1836 h 1836"/>
                <a:gd name="T6" fmla="*/ 37 w 429"/>
                <a:gd name="T7" fmla="*/ 0 h 1836"/>
                <a:gd name="T8" fmla="*/ 0 w 429"/>
                <a:gd name="T9" fmla="*/ 25 h 1836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429"/>
                <a:gd name="T16" fmla="*/ 0 h 1836"/>
                <a:gd name="T17" fmla="*/ 429 w 429"/>
                <a:gd name="T18" fmla="*/ 1836 h 18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429" h="1836">
                  <a:moveTo>
                    <a:pt x="0" y="25"/>
                  </a:moveTo>
                  <a:lnTo>
                    <a:pt x="375" y="1835"/>
                  </a:lnTo>
                  <a:lnTo>
                    <a:pt x="429" y="1836"/>
                  </a:lnTo>
                  <a:lnTo>
                    <a:pt x="37" y="0"/>
                  </a:lnTo>
                  <a:lnTo>
                    <a:pt x="0" y="25"/>
                  </a:lnTo>
                  <a:close/>
                </a:path>
              </a:pathLst>
            </a:custGeom>
            <a:solidFill>
              <a:srgbClr val="10563D"/>
            </a:solidFill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037" name="Freeform 8"/>
            <p:cNvSpPr>
              <a:spLocks/>
            </p:cNvSpPr>
            <p:nvPr userDrawn="1"/>
          </p:nvSpPr>
          <p:spPr bwMode="ltGray">
            <a:xfrm>
              <a:off x="4270" y="1551"/>
              <a:ext cx="600" cy="1899"/>
            </a:xfrm>
            <a:custGeom>
              <a:avLst/>
              <a:gdLst>
                <a:gd name="T0" fmla="*/ 0 w 600"/>
                <a:gd name="T1" fmla="*/ 67 h 1899"/>
                <a:gd name="T2" fmla="*/ 91 w 600"/>
                <a:gd name="T3" fmla="*/ 168 h 1899"/>
                <a:gd name="T4" fmla="*/ 347 w 600"/>
                <a:gd name="T5" fmla="*/ 552 h 1899"/>
                <a:gd name="T6" fmla="*/ 512 w 600"/>
                <a:gd name="T7" fmla="*/ 1146 h 1899"/>
                <a:gd name="T8" fmla="*/ 539 w 600"/>
                <a:gd name="T9" fmla="*/ 1612 h 1899"/>
                <a:gd name="T10" fmla="*/ 457 w 600"/>
                <a:gd name="T11" fmla="*/ 1859 h 1899"/>
                <a:gd name="T12" fmla="*/ 503 w 600"/>
                <a:gd name="T13" fmla="*/ 1850 h 1899"/>
                <a:gd name="T14" fmla="*/ 583 w 600"/>
                <a:gd name="T15" fmla="*/ 1611 h 1899"/>
                <a:gd name="T16" fmla="*/ 567 w 600"/>
                <a:gd name="T17" fmla="*/ 1146 h 1899"/>
                <a:gd name="T18" fmla="*/ 384 w 600"/>
                <a:gd name="T19" fmla="*/ 524 h 1899"/>
                <a:gd name="T20" fmla="*/ 82 w 600"/>
                <a:gd name="T21" fmla="*/ 76 h 1899"/>
                <a:gd name="T22" fmla="*/ 0 w 600"/>
                <a:gd name="T23" fmla="*/ 67 h 1899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w 600"/>
                <a:gd name="T37" fmla="*/ 0 h 1899"/>
                <a:gd name="T38" fmla="*/ 600 w 600"/>
                <a:gd name="T39" fmla="*/ 1899 h 1899"/>
              </a:gdLst>
              <a:ahLst/>
              <a:cxnLst>
                <a:cxn ang="T24">
                  <a:pos x="T0" y="T1"/>
                </a:cxn>
                <a:cxn ang="T25">
                  <a:pos x="T2" y="T3"/>
                </a:cxn>
                <a:cxn ang="T26">
                  <a:pos x="T4" y="T5"/>
                </a:cxn>
                <a:cxn ang="T27">
                  <a:pos x="T6" y="T7"/>
                </a:cxn>
                <a:cxn ang="T28">
                  <a:pos x="T8" y="T9"/>
                </a:cxn>
                <a:cxn ang="T29">
                  <a:pos x="T10" y="T11"/>
                </a:cxn>
                <a:cxn ang="T30">
                  <a:pos x="T12" y="T13"/>
                </a:cxn>
                <a:cxn ang="T31">
                  <a:pos x="T14" y="T15"/>
                </a:cxn>
                <a:cxn ang="T32">
                  <a:pos x="T16" y="T17"/>
                </a:cxn>
                <a:cxn ang="T33">
                  <a:pos x="T18" y="T19"/>
                </a:cxn>
                <a:cxn ang="T34">
                  <a:pos x="T20" y="T21"/>
                </a:cxn>
                <a:cxn ang="T35">
                  <a:pos x="T22" y="T23"/>
                </a:cxn>
              </a:cxnLst>
              <a:rect l="T36" t="T37" r="T38" b="T39"/>
              <a:pathLst>
                <a:path w="600" h="1899">
                  <a:moveTo>
                    <a:pt x="0" y="67"/>
                  </a:moveTo>
                  <a:cubicBezTo>
                    <a:pt x="2" y="82"/>
                    <a:pt x="33" y="87"/>
                    <a:pt x="91" y="168"/>
                  </a:cubicBezTo>
                  <a:cubicBezTo>
                    <a:pt x="149" y="249"/>
                    <a:pt x="277" y="389"/>
                    <a:pt x="347" y="552"/>
                  </a:cubicBezTo>
                  <a:cubicBezTo>
                    <a:pt x="417" y="715"/>
                    <a:pt x="480" y="969"/>
                    <a:pt x="512" y="1146"/>
                  </a:cubicBezTo>
                  <a:cubicBezTo>
                    <a:pt x="544" y="1323"/>
                    <a:pt x="548" y="1493"/>
                    <a:pt x="539" y="1612"/>
                  </a:cubicBezTo>
                  <a:cubicBezTo>
                    <a:pt x="530" y="1731"/>
                    <a:pt x="463" y="1819"/>
                    <a:pt x="457" y="1859"/>
                  </a:cubicBezTo>
                  <a:cubicBezTo>
                    <a:pt x="451" y="1899"/>
                    <a:pt x="482" y="1891"/>
                    <a:pt x="503" y="1850"/>
                  </a:cubicBezTo>
                  <a:cubicBezTo>
                    <a:pt x="524" y="1809"/>
                    <a:pt x="572" y="1728"/>
                    <a:pt x="583" y="1611"/>
                  </a:cubicBezTo>
                  <a:cubicBezTo>
                    <a:pt x="594" y="1494"/>
                    <a:pt x="600" y="1327"/>
                    <a:pt x="567" y="1146"/>
                  </a:cubicBezTo>
                  <a:cubicBezTo>
                    <a:pt x="534" y="965"/>
                    <a:pt x="465" y="702"/>
                    <a:pt x="384" y="524"/>
                  </a:cubicBezTo>
                  <a:cubicBezTo>
                    <a:pt x="303" y="346"/>
                    <a:pt x="146" y="152"/>
                    <a:pt x="82" y="76"/>
                  </a:cubicBezTo>
                  <a:cubicBezTo>
                    <a:pt x="18" y="0"/>
                    <a:pt x="17" y="69"/>
                    <a:pt x="0" y="67"/>
                  </a:cubicBezTo>
                  <a:close/>
                </a:path>
              </a:pathLst>
            </a:custGeom>
            <a:solidFill>
              <a:srgbClr val="10563D"/>
            </a:solidFill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038" name="Freeform 9"/>
            <p:cNvSpPr>
              <a:spLocks/>
            </p:cNvSpPr>
            <p:nvPr userDrawn="1"/>
          </p:nvSpPr>
          <p:spPr bwMode="ltGray">
            <a:xfrm>
              <a:off x="4902" y="1753"/>
              <a:ext cx="338" cy="1494"/>
            </a:xfrm>
            <a:custGeom>
              <a:avLst/>
              <a:gdLst>
                <a:gd name="T0" fmla="*/ 26 w 338"/>
                <a:gd name="T1" fmla="*/ 73 h 1494"/>
                <a:gd name="T2" fmla="*/ 136 w 338"/>
                <a:gd name="T3" fmla="*/ 194 h 1494"/>
                <a:gd name="T4" fmla="*/ 282 w 338"/>
                <a:gd name="T5" fmla="*/ 706 h 1494"/>
                <a:gd name="T6" fmla="*/ 282 w 338"/>
                <a:gd name="T7" fmla="*/ 1118 h 1494"/>
                <a:gd name="T8" fmla="*/ 218 w 338"/>
                <a:gd name="T9" fmla="*/ 1319 h 1494"/>
                <a:gd name="T10" fmla="*/ 132 w 338"/>
                <a:gd name="T11" fmla="*/ 1475 h 1494"/>
                <a:gd name="T12" fmla="*/ 206 w 338"/>
                <a:gd name="T13" fmla="*/ 1433 h 1494"/>
                <a:gd name="T14" fmla="*/ 312 w 338"/>
                <a:gd name="T15" fmla="*/ 1163 h 1494"/>
                <a:gd name="T16" fmla="*/ 337 w 338"/>
                <a:gd name="T17" fmla="*/ 871 h 1494"/>
                <a:gd name="T18" fmla="*/ 309 w 338"/>
                <a:gd name="T19" fmla="*/ 615 h 1494"/>
                <a:gd name="T20" fmla="*/ 172 w 338"/>
                <a:gd name="T21" fmla="*/ 149 h 1494"/>
                <a:gd name="T22" fmla="*/ 34 w 338"/>
                <a:gd name="T23" fmla="*/ 23 h 1494"/>
                <a:gd name="T24" fmla="*/ 26 w 338"/>
                <a:gd name="T25" fmla="*/ 73 h 1494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w 338"/>
                <a:gd name="T40" fmla="*/ 0 h 1494"/>
                <a:gd name="T41" fmla="*/ 338 w 338"/>
                <a:gd name="T42" fmla="*/ 1494 h 1494"/>
              </a:gdLst>
              <a:ahLst/>
              <a:cxnLst>
                <a:cxn ang="T26">
                  <a:pos x="T0" y="T1"/>
                </a:cxn>
                <a:cxn ang="T27">
                  <a:pos x="T2" y="T3"/>
                </a:cxn>
                <a:cxn ang="T28">
                  <a:pos x="T4" y="T5"/>
                </a:cxn>
                <a:cxn ang="T29">
                  <a:pos x="T6" y="T7"/>
                </a:cxn>
                <a:cxn ang="T30">
                  <a:pos x="T8" y="T9"/>
                </a:cxn>
                <a:cxn ang="T31">
                  <a:pos x="T10" y="T11"/>
                </a:cxn>
                <a:cxn ang="T32">
                  <a:pos x="T12" y="T13"/>
                </a:cxn>
                <a:cxn ang="T33">
                  <a:pos x="T14" y="T15"/>
                </a:cxn>
                <a:cxn ang="T34">
                  <a:pos x="T16" y="T17"/>
                </a:cxn>
                <a:cxn ang="T35">
                  <a:pos x="T18" y="T19"/>
                </a:cxn>
                <a:cxn ang="T36">
                  <a:pos x="T20" y="T21"/>
                </a:cxn>
                <a:cxn ang="T37">
                  <a:pos x="T22" y="T23"/>
                </a:cxn>
                <a:cxn ang="T38">
                  <a:pos x="T24" y="T25"/>
                </a:cxn>
              </a:cxnLst>
              <a:rect l="T39" t="T40" r="T41" b="T42"/>
              <a:pathLst>
                <a:path w="338" h="1494">
                  <a:moveTo>
                    <a:pt x="26" y="73"/>
                  </a:moveTo>
                  <a:cubicBezTo>
                    <a:pt x="43" y="102"/>
                    <a:pt x="93" y="88"/>
                    <a:pt x="136" y="194"/>
                  </a:cubicBezTo>
                  <a:cubicBezTo>
                    <a:pt x="179" y="300"/>
                    <a:pt x="258" y="552"/>
                    <a:pt x="282" y="706"/>
                  </a:cubicBezTo>
                  <a:cubicBezTo>
                    <a:pt x="306" y="860"/>
                    <a:pt x="293" y="1016"/>
                    <a:pt x="282" y="1118"/>
                  </a:cubicBezTo>
                  <a:cubicBezTo>
                    <a:pt x="271" y="1220"/>
                    <a:pt x="243" y="1260"/>
                    <a:pt x="218" y="1319"/>
                  </a:cubicBezTo>
                  <a:cubicBezTo>
                    <a:pt x="193" y="1378"/>
                    <a:pt x="134" y="1456"/>
                    <a:pt x="132" y="1475"/>
                  </a:cubicBezTo>
                  <a:cubicBezTo>
                    <a:pt x="130" y="1494"/>
                    <a:pt x="176" y="1485"/>
                    <a:pt x="206" y="1433"/>
                  </a:cubicBezTo>
                  <a:cubicBezTo>
                    <a:pt x="235" y="1381"/>
                    <a:pt x="290" y="1257"/>
                    <a:pt x="312" y="1163"/>
                  </a:cubicBezTo>
                  <a:cubicBezTo>
                    <a:pt x="334" y="1069"/>
                    <a:pt x="338" y="962"/>
                    <a:pt x="337" y="871"/>
                  </a:cubicBezTo>
                  <a:cubicBezTo>
                    <a:pt x="336" y="780"/>
                    <a:pt x="336" y="735"/>
                    <a:pt x="309" y="615"/>
                  </a:cubicBezTo>
                  <a:cubicBezTo>
                    <a:pt x="282" y="495"/>
                    <a:pt x="218" y="248"/>
                    <a:pt x="172" y="149"/>
                  </a:cubicBezTo>
                  <a:cubicBezTo>
                    <a:pt x="126" y="50"/>
                    <a:pt x="58" y="36"/>
                    <a:pt x="34" y="23"/>
                  </a:cubicBezTo>
                  <a:cubicBezTo>
                    <a:pt x="10" y="10"/>
                    <a:pt x="0" y="0"/>
                    <a:pt x="26" y="73"/>
                  </a:cubicBezTo>
                  <a:close/>
                </a:path>
              </a:pathLst>
            </a:custGeom>
            <a:solidFill>
              <a:srgbClr val="10563D"/>
            </a:solidFill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039" name="Freeform 10"/>
            <p:cNvSpPr>
              <a:spLocks/>
            </p:cNvSpPr>
            <p:nvPr userDrawn="1"/>
          </p:nvSpPr>
          <p:spPr bwMode="ltGray">
            <a:xfrm>
              <a:off x="3189" y="2212"/>
              <a:ext cx="573" cy="1290"/>
            </a:xfrm>
            <a:custGeom>
              <a:avLst/>
              <a:gdLst>
                <a:gd name="T0" fmla="*/ 2 w 573"/>
                <a:gd name="T1" fmla="*/ 129 h 1290"/>
                <a:gd name="T2" fmla="*/ 48 w 573"/>
                <a:gd name="T3" fmla="*/ 65 h 1290"/>
                <a:gd name="T4" fmla="*/ 84 w 573"/>
                <a:gd name="T5" fmla="*/ 522 h 1290"/>
                <a:gd name="T6" fmla="*/ 241 w 573"/>
                <a:gd name="T7" fmla="*/ 909 h 1290"/>
                <a:gd name="T8" fmla="*/ 396 w 573"/>
                <a:gd name="T9" fmla="*/ 1106 h 1290"/>
                <a:gd name="T10" fmla="*/ 568 w 573"/>
                <a:gd name="T11" fmla="*/ 1286 h 1290"/>
                <a:gd name="T12" fmla="*/ 363 w 573"/>
                <a:gd name="T13" fmla="*/ 1130 h 1290"/>
                <a:gd name="T14" fmla="*/ 183 w 573"/>
                <a:gd name="T15" fmla="*/ 909 h 1290"/>
                <a:gd name="T16" fmla="*/ 38 w 573"/>
                <a:gd name="T17" fmla="*/ 540 h 1290"/>
                <a:gd name="T18" fmla="*/ 2 w 573"/>
                <a:gd name="T19" fmla="*/ 129 h 1290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w 573"/>
                <a:gd name="T31" fmla="*/ 0 h 1290"/>
                <a:gd name="T32" fmla="*/ 573 w 573"/>
                <a:gd name="T33" fmla="*/ 1290 h 1290"/>
              </a:gdLst>
              <a:ahLst/>
              <a:cxnLst>
                <a:cxn ang="T20">
                  <a:pos x="T0" y="T1"/>
                </a:cxn>
                <a:cxn ang="T21">
                  <a:pos x="T2" y="T3"/>
                </a:cxn>
                <a:cxn ang="T22">
                  <a:pos x="T4" y="T5"/>
                </a:cxn>
                <a:cxn ang="T23">
                  <a:pos x="T6" y="T7"/>
                </a:cxn>
                <a:cxn ang="T24">
                  <a:pos x="T8" y="T9"/>
                </a:cxn>
                <a:cxn ang="T25">
                  <a:pos x="T10" y="T11"/>
                </a:cxn>
                <a:cxn ang="T26">
                  <a:pos x="T12" y="T13"/>
                </a:cxn>
                <a:cxn ang="T27">
                  <a:pos x="T14" y="T15"/>
                </a:cxn>
                <a:cxn ang="T28">
                  <a:pos x="T16" y="T17"/>
                </a:cxn>
                <a:cxn ang="T29">
                  <a:pos x="T18" y="T19"/>
                </a:cxn>
              </a:cxnLst>
              <a:rect l="T30" t="T31" r="T32" b="T33"/>
              <a:pathLst>
                <a:path w="573" h="1290">
                  <a:moveTo>
                    <a:pt x="2" y="129"/>
                  </a:moveTo>
                  <a:cubicBezTo>
                    <a:pt x="4" y="50"/>
                    <a:pt x="34" y="0"/>
                    <a:pt x="48" y="65"/>
                  </a:cubicBezTo>
                  <a:cubicBezTo>
                    <a:pt x="62" y="130"/>
                    <a:pt x="52" y="381"/>
                    <a:pt x="84" y="522"/>
                  </a:cubicBezTo>
                  <a:cubicBezTo>
                    <a:pt x="116" y="663"/>
                    <a:pt x="189" y="812"/>
                    <a:pt x="241" y="909"/>
                  </a:cubicBezTo>
                  <a:cubicBezTo>
                    <a:pt x="293" y="1006"/>
                    <a:pt x="341" y="1043"/>
                    <a:pt x="396" y="1106"/>
                  </a:cubicBezTo>
                  <a:cubicBezTo>
                    <a:pt x="450" y="1169"/>
                    <a:pt x="573" y="1283"/>
                    <a:pt x="568" y="1286"/>
                  </a:cubicBezTo>
                  <a:cubicBezTo>
                    <a:pt x="562" y="1290"/>
                    <a:pt x="428" y="1193"/>
                    <a:pt x="363" y="1130"/>
                  </a:cubicBezTo>
                  <a:cubicBezTo>
                    <a:pt x="299" y="1068"/>
                    <a:pt x="237" y="1007"/>
                    <a:pt x="183" y="909"/>
                  </a:cubicBezTo>
                  <a:cubicBezTo>
                    <a:pt x="129" y="811"/>
                    <a:pt x="68" y="670"/>
                    <a:pt x="38" y="540"/>
                  </a:cubicBezTo>
                  <a:cubicBezTo>
                    <a:pt x="8" y="410"/>
                    <a:pt x="0" y="208"/>
                    <a:pt x="2" y="129"/>
                  </a:cubicBezTo>
                  <a:close/>
                </a:path>
              </a:pathLst>
            </a:custGeom>
            <a:solidFill>
              <a:srgbClr val="10563D"/>
            </a:solidFill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040" name="Freeform 11"/>
            <p:cNvSpPr>
              <a:spLocks/>
            </p:cNvSpPr>
            <p:nvPr userDrawn="1"/>
          </p:nvSpPr>
          <p:spPr bwMode="ltGray">
            <a:xfrm>
              <a:off x="4170" y="1008"/>
              <a:ext cx="655" cy="192"/>
            </a:xfrm>
            <a:custGeom>
              <a:avLst/>
              <a:gdLst>
                <a:gd name="T0" fmla="*/ 15 w 731"/>
                <a:gd name="T1" fmla="*/ 168 h 214"/>
                <a:gd name="T2" fmla="*/ 228 w 731"/>
                <a:gd name="T3" fmla="*/ 37 h 214"/>
                <a:gd name="T4" fmla="*/ 409 w 731"/>
                <a:gd name="T5" fmla="*/ 4 h 214"/>
                <a:gd name="T6" fmla="*/ 564 w 731"/>
                <a:gd name="T7" fmla="*/ 14 h 214"/>
                <a:gd name="T8" fmla="*/ 645 w 731"/>
                <a:gd name="T9" fmla="*/ 55 h 214"/>
                <a:gd name="T10" fmla="*/ 506 w 731"/>
                <a:gd name="T11" fmla="*/ 45 h 214"/>
                <a:gd name="T12" fmla="*/ 237 w 731"/>
                <a:gd name="T13" fmla="*/ 69 h 214"/>
                <a:gd name="T14" fmla="*/ 47 w 731"/>
                <a:gd name="T15" fmla="*/ 176 h 214"/>
                <a:gd name="T16" fmla="*/ 15 w 731"/>
                <a:gd name="T17" fmla="*/ 168 h 214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w 731"/>
                <a:gd name="T28" fmla="*/ 0 h 214"/>
                <a:gd name="T29" fmla="*/ 731 w 731"/>
                <a:gd name="T30" fmla="*/ 214 h 214"/>
              </a:gdLst>
              <a:ahLst/>
              <a:cxnLst>
                <a:cxn ang="T18">
                  <a:pos x="T0" y="T1"/>
                </a:cxn>
                <a:cxn ang="T19">
                  <a:pos x="T2" y="T3"/>
                </a:cxn>
                <a:cxn ang="T20">
                  <a:pos x="T4" y="T5"/>
                </a:cxn>
                <a:cxn ang="T21">
                  <a:pos x="T6" y="T7"/>
                </a:cxn>
                <a:cxn ang="T22">
                  <a:pos x="T8" y="T9"/>
                </a:cxn>
                <a:cxn ang="T23">
                  <a:pos x="T10" y="T11"/>
                </a:cxn>
                <a:cxn ang="T24">
                  <a:pos x="T12" y="T13"/>
                </a:cxn>
                <a:cxn ang="T25">
                  <a:pos x="T14" y="T15"/>
                </a:cxn>
                <a:cxn ang="T26">
                  <a:pos x="T16" y="T17"/>
                </a:cxn>
              </a:cxnLst>
              <a:rect l="T27" t="T28" r="T29" b="T30"/>
              <a:pathLst>
                <a:path w="731" h="214">
                  <a:moveTo>
                    <a:pt x="17" y="187"/>
                  </a:moveTo>
                  <a:cubicBezTo>
                    <a:pt x="0" y="176"/>
                    <a:pt x="182" y="71"/>
                    <a:pt x="255" y="41"/>
                  </a:cubicBezTo>
                  <a:cubicBezTo>
                    <a:pt x="328" y="11"/>
                    <a:pt x="394" y="8"/>
                    <a:pt x="456" y="4"/>
                  </a:cubicBezTo>
                  <a:cubicBezTo>
                    <a:pt x="518" y="0"/>
                    <a:pt x="585" y="7"/>
                    <a:pt x="629" y="16"/>
                  </a:cubicBezTo>
                  <a:cubicBezTo>
                    <a:pt x="673" y="25"/>
                    <a:pt x="731" y="55"/>
                    <a:pt x="720" y="61"/>
                  </a:cubicBezTo>
                  <a:cubicBezTo>
                    <a:pt x="709" y="67"/>
                    <a:pt x="641" y="47"/>
                    <a:pt x="565" y="50"/>
                  </a:cubicBezTo>
                  <a:cubicBezTo>
                    <a:pt x="489" y="53"/>
                    <a:pt x="349" y="53"/>
                    <a:pt x="264" y="77"/>
                  </a:cubicBezTo>
                  <a:cubicBezTo>
                    <a:pt x="179" y="101"/>
                    <a:pt x="94" y="178"/>
                    <a:pt x="53" y="196"/>
                  </a:cubicBezTo>
                  <a:cubicBezTo>
                    <a:pt x="12" y="214"/>
                    <a:pt x="24" y="189"/>
                    <a:pt x="17" y="187"/>
                  </a:cubicBezTo>
                  <a:close/>
                </a:path>
              </a:pathLst>
            </a:custGeom>
            <a:solidFill>
              <a:srgbClr val="10563D"/>
            </a:solidFill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041" name="Freeform 12"/>
            <p:cNvSpPr>
              <a:spLocks/>
            </p:cNvSpPr>
            <p:nvPr userDrawn="1"/>
          </p:nvSpPr>
          <p:spPr bwMode="ltGray">
            <a:xfrm>
              <a:off x="4322" y="1276"/>
              <a:ext cx="504" cy="82"/>
            </a:xfrm>
            <a:custGeom>
              <a:avLst/>
              <a:gdLst>
                <a:gd name="T0" fmla="*/ 0 w 563"/>
                <a:gd name="T1" fmla="*/ 0 h 91"/>
                <a:gd name="T2" fmla="*/ 57 w 563"/>
                <a:gd name="T3" fmla="*/ 33 h 91"/>
                <a:gd name="T4" fmla="*/ 278 w 563"/>
                <a:gd name="T5" fmla="*/ 16 h 91"/>
                <a:gd name="T6" fmla="*/ 474 w 563"/>
                <a:gd name="T7" fmla="*/ 33 h 91"/>
                <a:gd name="T8" fmla="*/ 458 w 563"/>
                <a:gd name="T9" fmla="*/ 66 h 91"/>
                <a:gd name="T10" fmla="*/ 262 w 563"/>
                <a:gd name="T11" fmla="*/ 50 h 91"/>
                <a:gd name="T12" fmla="*/ 33 w 563"/>
                <a:gd name="T13" fmla="*/ 82 h 91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w 563"/>
                <a:gd name="T22" fmla="*/ 0 h 91"/>
                <a:gd name="T23" fmla="*/ 563 w 563"/>
                <a:gd name="T24" fmla="*/ 91 h 91"/>
              </a:gdLst>
              <a:ahLst/>
              <a:cxnLst>
                <a:cxn ang="T14">
                  <a:pos x="T0" y="T1"/>
                </a:cxn>
                <a:cxn ang="T15">
                  <a:pos x="T2" y="T3"/>
                </a:cxn>
                <a:cxn ang="T16">
                  <a:pos x="T4" y="T5"/>
                </a:cxn>
                <a:cxn ang="T17">
                  <a:pos x="T6" y="T7"/>
                </a:cxn>
                <a:cxn ang="T18">
                  <a:pos x="T8" y="T9"/>
                </a:cxn>
                <a:cxn ang="T19">
                  <a:pos x="T10" y="T11"/>
                </a:cxn>
                <a:cxn ang="T20">
                  <a:pos x="T12" y="T13"/>
                </a:cxn>
              </a:cxnLst>
              <a:rect l="T21" t="T22" r="T23" b="T24"/>
              <a:pathLst>
                <a:path w="563" h="91">
                  <a:moveTo>
                    <a:pt x="0" y="0"/>
                  </a:moveTo>
                  <a:cubicBezTo>
                    <a:pt x="11" y="6"/>
                    <a:pt x="12" y="34"/>
                    <a:pt x="64" y="37"/>
                  </a:cubicBezTo>
                  <a:cubicBezTo>
                    <a:pt x="116" y="40"/>
                    <a:pt x="233" y="18"/>
                    <a:pt x="311" y="18"/>
                  </a:cubicBezTo>
                  <a:cubicBezTo>
                    <a:pt x="389" y="18"/>
                    <a:pt x="497" y="28"/>
                    <a:pt x="530" y="37"/>
                  </a:cubicBezTo>
                  <a:cubicBezTo>
                    <a:pt x="563" y="46"/>
                    <a:pt x="551" y="70"/>
                    <a:pt x="512" y="73"/>
                  </a:cubicBezTo>
                  <a:cubicBezTo>
                    <a:pt x="473" y="76"/>
                    <a:pt x="372" y="52"/>
                    <a:pt x="293" y="55"/>
                  </a:cubicBezTo>
                  <a:cubicBezTo>
                    <a:pt x="214" y="58"/>
                    <a:pt x="90" y="84"/>
                    <a:pt x="37" y="91"/>
                  </a:cubicBezTo>
                </a:path>
              </a:pathLst>
            </a:custGeom>
            <a:solidFill>
              <a:srgbClr val="10563D"/>
            </a:solidFill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042" name="Freeform 13"/>
            <p:cNvSpPr>
              <a:spLocks/>
            </p:cNvSpPr>
            <p:nvPr userDrawn="1"/>
          </p:nvSpPr>
          <p:spPr bwMode="ltGray">
            <a:xfrm>
              <a:off x="4043" y="890"/>
              <a:ext cx="204" cy="247"/>
            </a:xfrm>
            <a:custGeom>
              <a:avLst/>
              <a:gdLst>
                <a:gd name="T0" fmla="*/ 0 w 228"/>
                <a:gd name="T1" fmla="*/ 247 h 276"/>
                <a:gd name="T2" fmla="*/ 140 w 228"/>
                <a:gd name="T3" fmla="*/ 34 h 276"/>
                <a:gd name="T4" fmla="*/ 189 w 228"/>
                <a:gd name="T5" fmla="*/ 42 h 276"/>
                <a:gd name="T6" fmla="*/ 47 w 228"/>
                <a:gd name="T7" fmla="*/ 240 h 276"/>
                <a:gd name="T8" fmla="*/ 0 60000 65536"/>
                <a:gd name="T9" fmla="*/ 0 60000 65536"/>
                <a:gd name="T10" fmla="*/ 0 60000 65536"/>
                <a:gd name="T11" fmla="*/ 0 60000 65536"/>
                <a:gd name="T12" fmla="*/ 0 w 228"/>
                <a:gd name="T13" fmla="*/ 0 h 276"/>
                <a:gd name="T14" fmla="*/ 228 w 228"/>
                <a:gd name="T15" fmla="*/ 276 h 27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T12" t="T13" r="T14" b="T15"/>
              <a:pathLst>
                <a:path w="228" h="276">
                  <a:moveTo>
                    <a:pt x="0" y="276"/>
                  </a:moveTo>
                  <a:cubicBezTo>
                    <a:pt x="26" y="236"/>
                    <a:pt x="121" y="76"/>
                    <a:pt x="156" y="38"/>
                  </a:cubicBezTo>
                  <a:cubicBezTo>
                    <a:pt x="191" y="0"/>
                    <a:pt x="228" y="9"/>
                    <a:pt x="211" y="47"/>
                  </a:cubicBezTo>
                  <a:cubicBezTo>
                    <a:pt x="194" y="85"/>
                    <a:pt x="85" y="222"/>
                    <a:pt x="52" y="268"/>
                  </a:cubicBezTo>
                </a:path>
              </a:pathLst>
            </a:custGeom>
            <a:solidFill>
              <a:srgbClr val="10563D"/>
            </a:solidFill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043" name="Freeform 14"/>
            <p:cNvSpPr>
              <a:spLocks/>
            </p:cNvSpPr>
            <p:nvPr userDrawn="1"/>
          </p:nvSpPr>
          <p:spPr bwMode="ltGray">
            <a:xfrm>
              <a:off x="3854" y="915"/>
              <a:ext cx="67" cy="287"/>
            </a:xfrm>
            <a:custGeom>
              <a:avLst/>
              <a:gdLst>
                <a:gd name="T0" fmla="*/ 1 w 75"/>
                <a:gd name="T1" fmla="*/ 41 h 320"/>
                <a:gd name="T2" fmla="*/ 32 w 75"/>
                <a:gd name="T3" fmla="*/ 256 h 320"/>
                <a:gd name="T4" fmla="*/ 66 w 75"/>
                <a:gd name="T5" fmla="*/ 239 h 320"/>
                <a:gd name="T6" fmla="*/ 25 w 75"/>
                <a:gd name="T7" fmla="*/ 33 h 320"/>
                <a:gd name="T8" fmla="*/ 1 w 75"/>
                <a:gd name="T9" fmla="*/ 41 h 320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75"/>
                <a:gd name="T16" fmla="*/ 0 h 320"/>
                <a:gd name="T17" fmla="*/ 75 w 75"/>
                <a:gd name="T18" fmla="*/ 320 h 320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75" h="320">
                  <a:moveTo>
                    <a:pt x="1" y="46"/>
                  </a:moveTo>
                  <a:cubicBezTo>
                    <a:pt x="2" y="87"/>
                    <a:pt x="24" y="248"/>
                    <a:pt x="36" y="285"/>
                  </a:cubicBezTo>
                  <a:cubicBezTo>
                    <a:pt x="50" y="320"/>
                    <a:pt x="75" y="307"/>
                    <a:pt x="74" y="266"/>
                  </a:cubicBezTo>
                  <a:cubicBezTo>
                    <a:pt x="73" y="225"/>
                    <a:pt x="40" y="74"/>
                    <a:pt x="28" y="37"/>
                  </a:cubicBezTo>
                  <a:cubicBezTo>
                    <a:pt x="16" y="0"/>
                    <a:pt x="0" y="5"/>
                    <a:pt x="1" y="46"/>
                  </a:cubicBezTo>
                  <a:close/>
                </a:path>
              </a:pathLst>
            </a:custGeom>
            <a:solidFill>
              <a:srgbClr val="10563D"/>
            </a:solidFill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044" name="Freeform 15"/>
            <p:cNvSpPr>
              <a:spLocks/>
            </p:cNvSpPr>
            <p:nvPr userDrawn="1"/>
          </p:nvSpPr>
          <p:spPr bwMode="ltGray">
            <a:xfrm>
              <a:off x="3319" y="1736"/>
              <a:ext cx="1687" cy="607"/>
            </a:xfrm>
            <a:custGeom>
              <a:avLst/>
              <a:gdLst>
                <a:gd name="T0" fmla="*/ 85 w 1883"/>
                <a:gd name="T1" fmla="*/ 458 h 677"/>
                <a:gd name="T2" fmla="*/ 364 w 1883"/>
                <a:gd name="T3" fmla="*/ 533 h 677"/>
                <a:gd name="T4" fmla="*/ 839 w 1883"/>
                <a:gd name="T5" fmla="*/ 516 h 677"/>
                <a:gd name="T6" fmla="*/ 1281 w 1883"/>
                <a:gd name="T7" fmla="*/ 351 h 677"/>
                <a:gd name="T8" fmla="*/ 1623 w 1883"/>
                <a:gd name="T9" fmla="*/ 44 h 677"/>
                <a:gd name="T10" fmla="*/ 1665 w 1883"/>
                <a:gd name="T11" fmla="*/ 85 h 677"/>
                <a:gd name="T12" fmla="*/ 1623 w 1883"/>
                <a:gd name="T13" fmla="*/ 126 h 677"/>
                <a:gd name="T14" fmla="*/ 1298 w 1883"/>
                <a:gd name="T15" fmla="*/ 411 h 677"/>
                <a:gd name="T16" fmla="*/ 864 w 1883"/>
                <a:gd name="T17" fmla="*/ 573 h 677"/>
                <a:gd name="T18" fmla="*/ 364 w 1883"/>
                <a:gd name="T19" fmla="*/ 597 h 677"/>
                <a:gd name="T20" fmla="*/ 53 w 1883"/>
                <a:gd name="T21" fmla="*/ 516 h 677"/>
                <a:gd name="T22" fmla="*/ 44 w 1883"/>
                <a:gd name="T23" fmla="*/ 491 h 677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w 1883"/>
                <a:gd name="T37" fmla="*/ 0 h 677"/>
                <a:gd name="T38" fmla="*/ 1883 w 1883"/>
                <a:gd name="T39" fmla="*/ 677 h 677"/>
              </a:gdLst>
              <a:ahLst/>
              <a:cxnLst>
                <a:cxn ang="T24">
                  <a:pos x="T0" y="T1"/>
                </a:cxn>
                <a:cxn ang="T25">
                  <a:pos x="T2" y="T3"/>
                </a:cxn>
                <a:cxn ang="T26">
                  <a:pos x="T4" y="T5"/>
                </a:cxn>
                <a:cxn ang="T27">
                  <a:pos x="T6" y="T7"/>
                </a:cxn>
                <a:cxn ang="T28">
                  <a:pos x="T8" y="T9"/>
                </a:cxn>
                <a:cxn ang="T29">
                  <a:pos x="T10" y="T11"/>
                </a:cxn>
                <a:cxn ang="T30">
                  <a:pos x="T12" y="T13"/>
                </a:cxn>
                <a:cxn ang="T31">
                  <a:pos x="T14" y="T15"/>
                </a:cxn>
                <a:cxn ang="T32">
                  <a:pos x="T16" y="T17"/>
                </a:cxn>
                <a:cxn ang="T33">
                  <a:pos x="T18" y="T19"/>
                </a:cxn>
                <a:cxn ang="T34">
                  <a:pos x="T20" y="T21"/>
                </a:cxn>
                <a:cxn ang="T35">
                  <a:pos x="T22" y="T23"/>
                </a:cxn>
              </a:cxnLst>
              <a:rect l="T36" t="T37" r="T38" b="T39"/>
              <a:pathLst>
                <a:path w="1883" h="677">
                  <a:moveTo>
                    <a:pt x="95" y="511"/>
                  </a:moveTo>
                  <a:cubicBezTo>
                    <a:pt x="145" y="525"/>
                    <a:pt x="266" y="583"/>
                    <a:pt x="406" y="594"/>
                  </a:cubicBezTo>
                  <a:cubicBezTo>
                    <a:pt x="546" y="605"/>
                    <a:pt x="765" y="609"/>
                    <a:pt x="936" y="575"/>
                  </a:cubicBezTo>
                  <a:cubicBezTo>
                    <a:pt x="1107" y="541"/>
                    <a:pt x="1284" y="480"/>
                    <a:pt x="1430" y="392"/>
                  </a:cubicBezTo>
                  <a:cubicBezTo>
                    <a:pt x="1576" y="304"/>
                    <a:pt x="1741" y="98"/>
                    <a:pt x="1812" y="49"/>
                  </a:cubicBezTo>
                  <a:cubicBezTo>
                    <a:pt x="1883" y="0"/>
                    <a:pt x="1858" y="80"/>
                    <a:pt x="1858" y="95"/>
                  </a:cubicBezTo>
                  <a:cubicBezTo>
                    <a:pt x="1858" y="110"/>
                    <a:pt x="1880" y="79"/>
                    <a:pt x="1812" y="140"/>
                  </a:cubicBezTo>
                  <a:cubicBezTo>
                    <a:pt x="1744" y="201"/>
                    <a:pt x="1590" y="375"/>
                    <a:pt x="1449" y="458"/>
                  </a:cubicBezTo>
                  <a:cubicBezTo>
                    <a:pt x="1308" y="541"/>
                    <a:pt x="1138" y="604"/>
                    <a:pt x="964" y="639"/>
                  </a:cubicBezTo>
                  <a:cubicBezTo>
                    <a:pt x="790" y="674"/>
                    <a:pt x="557" y="677"/>
                    <a:pt x="406" y="666"/>
                  </a:cubicBezTo>
                  <a:cubicBezTo>
                    <a:pt x="255" y="655"/>
                    <a:pt x="118" y="595"/>
                    <a:pt x="59" y="575"/>
                  </a:cubicBezTo>
                  <a:cubicBezTo>
                    <a:pt x="0" y="555"/>
                    <a:pt x="51" y="554"/>
                    <a:pt x="49" y="548"/>
                  </a:cubicBezTo>
                </a:path>
              </a:pathLst>
            </a:custGeom>
            <a:solidFill>
              <a:srgbClr val="10563D"/>
            </a:solidFill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045" name="Freeform 16"/>
            <p:cNvSpPr>
              <a:spLocks/>
            </p:cNvSpPr>
            <p:nvPr userDrawn="1"/>
          </p:nvSpPr>
          <p:spPr bwMode="ltGray">
            <a:xfrm>
              <a:off x="2898" y="1874"/>
              <a:ext cx="2576" cy="1099"/>
            </a:xfrm>
            <a:custGeom>
              <a:avLst/>
              <a:gdLst>
                <a:gd name="T0" fmla="*/ 47 w 2876"/>
                <a:gd name="T1" fmla="*/ 698 h 1226"/>
                <a:gd name="T2" fmla="*/ 56 w 2876"/>
                <a:gd name="T3" fmla="*/ 706 h 1226"/>
                <a:gd name="T4" fmla="*/ 383 w 2876"/>
                <a:gd name="T5" fmla="*/ 952 h 1226"/>
                <a:gd name="T6" fmla="*/ 834 w 2876"/>
                <a:gd name="T7" fmla="*/ 1034 h 1226"/>
                <a:gd name="T8" fmla="*/ 1374 w 2876"/>
                <a:gd name="T9" fmla="*/ 1009 h 1226"/>
                <a:gd name="T10" fmla="*/ 1923 w 2876"/>
                <a:gd name="T11" fmla="*/ 813 h 1226"/>
                <a:gd name="T12" fmla="*/ 2329 w 2876"/>
                <a:gd name="T13" fmla="*/ 477 h 1226"/>
                <a:gd name="T14" fmla="*/ 2537 w 2876"/>
                <a:gd name="T15" fmla="*/ 58 h 1226"/>
                <a:gd name="T16" fmla="*/ 2562 w 2876"/>
                <a:gd name="T17" fmla="*/ 125 h 1226"/>
                <a:gd name="T18" fmla="*/ 2496 w 2876"/>
                <a:gd name="T19" fmla="*/ 305 h 1226"/>
                <a:gd name="T20" fmla="*/ 2329 w 2876"/>
                <a:gd name="T21" fmla="*/ 558 h 1226"/>
                <a:gd name="T22" fmla="*/ 1922 w 2876"/>
                <a:gd name="T23" fmla="*/ 883 h 1226"/>
                <a:gd name="T24" fmla="*/ 1391 w 2876"/>
                <a:gd name="T25" fmla="*/ 1059 h 1226"/>
                <a:gd name="T26" fmla="*/ 850 w 2876"/>
                <a:gd name="T27" fmla="*/ 1091 h 1226"/>
                <a:gd name="T28" fmla="*/ 391 w 2876"/>
                <a:gd name="T29" fmla="*/ 1009 h 1226"/>
                <a:gd name="T30" fmla="*/ 130 w 2876"/>
                <a:gd name="T31" fmla="*/ 845 h 1226"/>
                <a:gd name="T32" fmla="*/ 47 w 2876"/>
                <a:gd name="T33" fmla="*/ 698 h 122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w 2876"/>
                <a:gd name="T52" fmla="*/ 0 h 1226"/>
                <a:gd name="T53" fmla="*/ 2876 w 2876"/>
                <a:gd name="T54" fmla="*/ 1226 h 1226"/>
              </a:gdLst>
              <a:ahLst/>
              <a:cxnLst>
                <a:cxn ang="T34">
                  <a:pos x="T0" y="T1"/>
                </a:cxn>
                <a:cxn ang="T35">
                  <a:pos x="T2" y="T3"/>
                </a:cxn>
                <a:cxn ang="T36">
                  <a:pos x="T4" y="T5"/>
                </a:cxn>
                <a:cxn ang="T37">
                  <a:pos x="T6" y="T7"/>
                </a:cxn>
                <a:cxn ang="T38">
                  <a:pos x="T8" y="T9"/>
                </a:cxn>
                <a:cxn ang="T39">
                  <a:pos x="T10" y="T11"/>
                </a:cxn>
                <a:cxn ang="T40">
                  <a:pos x="T12" y="T13"/>
                </a:cxn>
                <a:cxn ang="T41">
                  <a:pos x="T14" y="T15"/>
                </a:cxn>
                <a:cxn ang="T42">
                  <a:pos x="T16" y="T17"/>
                </a:cxn>
                <a:cxn ang="T43">
                  <a:pos x="T18" y="T19"/>
                </a:cxn>
                <a:cxn ang="T44">
                  <a:pos x="T20" y="T21"/>
                </a:cxn>
                <a:cxn ang="T45">
                  <a:pos x="T22" y="T23"/>
                </a:cxn>
                <a:cxn ang="T46">
                  <a:pos x="T24" y="T25"/>
                </a:cxn>
                <a:cxn ang="T47">
                  <a:pos x="T26" y="T27"/>
                </a:cxn>
                <a:cxn ang="T48">
                  <a:pos x="T28" y="T29"/>
                </a:cxn>
                <a:cxn ang="T49">
                  <a:pos x="T30" y="T31"/>
                </a:cxn>
                <a:cxn ang="T50">
                  <a:pos x="T32" y="T33"/>
                </a:cxn>
              </a:cxnLst>
              <a:rect l="T51" t="T52" r="T53" b="T54"/>
              <a:pathLst>
                <a:path w="2876" h="1226">
                  <a:moveTo>
                    <a:pt x="53" y="779"/>
                  </a:moveTo>
                  <a:cubicBezTo>
                    <a:pt x="1" y="724"/>
                    <a:pt x="0" y="741"/>
                    <a:pt x="62" y="788"/>
                  </a:cubicBezTo>
                  <a:cubicBezTo>
                    <a:pt x="124" y="835"/>
                    <a:pt x="283" y="1001"/>
                    <a:pt x="428" y="1062"/>
                  </a:cubicBezTo>
                  <a:cubicBezTo>
                    <a:pt x="573" y="1123"/>
                    <a:pt x="747" y="1142"/>
                    <a:pt x="931" y="1153"/>
                  </a:cubicBezTo>
                  <a:cubicBezTo>
                    <a:pt x="1115" y="1164"/>
                    <a:pt x="1331" y="1167"/>
                    <a:pt x="1534" y="1126"/>
                  </a:cubicBezTo>
                  <a:cubicBezTo>
                    <a:pt x="1737" y="1085"/>
                    <a:pt x="1969" y="1006"/>
                    <a:pt x="2147" y="907"/>
                  </a:cubicBezTo>
                  <a:cubicBezTo>
                    <a:pt x="2325" y="808"/>
                    <a:pt x="2486" y="672"/>
                    <a:pt x="2600" y="532"/>
                  </a:cubicBezTo>
                  <a:cubicBezTo>
                    <a:pt x="2714" y="392"/>
                    <a:pt x="2790" y="130"/>
                    <a:pt x="2833" y="65"/>
                  </a:cubicBezTo>
                  <a:cubicBezTo>
                    <a:pt x="2876" y="0"/>
                    <a:pt x="2868" y="93"/>
                    <a:pt x="2860" y="139"/>
                  </a:cubicBezTo>
                  <a:cubicBezTo>
                    <a:pt x="2852" y="185"/>
                    <a:pt x="2830" y="260"/>
                    <a:pt x="2787" y="340"/>
                  </a:cubicBezTo>
                  <a:cubicBezTo>
                    <a:pt x="2744" y="420"/>
                    <a:pt x="2707" y="515"/>
                    <a:pt x="2600" y="622"/>
                  </a:cubicBezTo>
                  <a:cubicBezTo>
                    <a:pt x="2493" y="729"/>
                    <a:pt x="2320" y="892"/>
                    <a:pt x="2146" y="985"/>
                  </a:cubicBezTo>
                  <a:cubicBezTo>
                    <a:pt x="1972" y="1078"/>
                    <a:pt x="1752" y="1142"/>
                    <a:pt x="1553" y="1181"/>
                  </a:cubicBezTo>
                  <a:cubicBezTo>
                    <a:pt x="1354" y="1220"/>
                    <a:pt x="1135" y="1226"/>
                    <a:pt x="949" y="1217"/>
                  </a:cubicBezTo>
                  <a:cubicBezTo>
                    <a:pt x="763" y="1208"/>
                    <a:pt x="571" y="1172"/>
                    <a:pt x="437" y="1126"/>
                  </a:cubicBezTo>
                  <a:cubicBezTo>
                    <a:pt x="303" y="1080"/>
                    <a:pt x="209" y="1001"/>
                    <a:pt x="145" y="943"/>
                  </a:cubicBezTo>
                  <a:cubicBezTo>
                    <a:pt x="81" y="885"/>
                    <a:pt x="72" y="813"/>
                    <a:pt x="53" y="779"/>
                  </a:cubicBezTo>
                  <a:close/>
                </a:path>
              </a:pathLst>
            </a:custGeom>
            <a:solidFill>
              <a:srgbClr val="10563D"/>
            </a:solidFill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046" name="Freeform 17"/>
            <p:cNvSpPr>
              <a:spLocks/>
            </p:cNvSpPr>
            <p:nvPr userDrawn="1"/>
          </p:nvSpPr>
          <p:spPr bwMode="ltGray">
            <a:xfrm>
              <a:off x="3473" y="2703"/>
              <a:ext cx="1961" cy="706"/>
            </a:xfrm>
            <a:custGeom>
              <a:avLst/>
              <a:gdLst>
                <a:gd name="T0" fmla="*/ 6 w 2189"/>
                <a:gd name="T1" fmla="*/ 582 h 788"/>
                <a:gd name="T2" fmla="*/ 128 w 2189"/>
                <a:gd name="T3" fmla="*/ 623 h 788"/>
                <a:gd name="T4" fmla="*/ 512 w 2189"/>
                <a:gd name="T5" fmla="*/ 647 h 788"/>
                <a:gd name="T6" fmla="*/ 890 w 2189"/>
                <a:gd name="T7" fmla="*/ 606 h 788"/>
                <a:gd name="T8" fmla="*/ 1372 w 2189"/>
                <a:gd name="T9" fmla="*/ 434 h 788"/>
                <a:gd name="T10" fmla="*/ 1724 w 2189"/>
                <a:gd name="T11" fmla="*/ 196 h 788"/>
                <a:gd name="T12" fmla="*/ 1938 w 2189"/>
                <a:gd name="T13" fmla="*/ 8 h 788"/>
                <a:gd name="T14" fmla="*/ 1864 w 2189"/>
                <a:gd name="T15" fmla="*/ 147 h 788"/>
                <a:gd name="T16" fmla="*/ 1700 w 2189"/>
                <a:gd name="T17" fmla="*/ 287 h 788"/>
                <a:gd name="T18" fmla="*/ 1356 w 2189"/>
                <a:gd name="T19" fmla="*/ 500 h 788"/>
                <a:gd name="T20" fmla="*/ 931 w 2189"/>
                <a:gd name="T21" fmla="*/ 655 h 788"/>
                <a:gd name="T22" fmla="*/ 529 w 2189"/>
                <a:gd name="T23" fmla="*/ 704 h 788"/>
                <a:gd name="T24" fmla="*/ 88 w 2189"/>
                <a:gd name="T25" fmla="*/ 664 h 788"/>
                <a:gd name="T26" fmla="*/ 6 w 2189"/>
                <a:gd name="T27" fmla="*/ 582 h 788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w 2189"/>
                <a:gd name="T43" fmla="*/ 0 h 788"/>
                <a:gd name="T44" fmla="*/ 2189 w 2189"/>
                <a:gd name="T45" fmla="*/ 788 h 788"/>
              </a:gdLst>
              <a:ahLst/>
              <a:cxnLst>
                <a:cxn ang="T28">
                  <a:pos x="T0" y="T1"/>
                </a:cxn>
                <a:cxn ang="T29">
                  <a:pos x="T2" y="T3"/>
                </a:cxn>
                <a:cxn ang="T30">
                  <a:pos x="T4" y="T5"/>
                </a:cxn>
                <a:cxn ang="T31">
                  <a:pos x="T6" y="T7"/>
                </a:cxn>
                <a:cxn ang="T32">
                  <a:pos x="T8" y="T9"/>
                </a:cxn>
                <a:cxn ang="T33">
                  <a:pos x="T10" y="T11"/>
                </a:cxn>
                <a:cxn ang="T34">
                  <a:pos x="T12" y="T13"/>
                </a:cxn>
                <a:cxn ang="T35">
                  <a:pos x="T14" y="T15"/>
                </a:cxn>
                <a:cxn ang="T36">
                  <a:pos x="T16" y="T17"/>
                </a:cxn>
                <a:cxn ang="T37">
                  <a:pos x="T18" y="T19"/>
                </a:cxn>
                <a:cxn ang="T38">
                  <a:pos x="T20" y="T21"/>
                </a:cxn>
                <a:cxn ang="T39">
                  <a:pos x="T22" y="T23"/>
                </a:cxn>
                <a:cxn ang="T40">
                  <a:pos x="T24" y="T25"/>
                </a:cxn>
                <a:cxn ang="T41">
                  <a:pos x="T26" y="T27"/>
                </a:cxn>
              </a:cxnLst>
              <a:rect l="T42" t="T43" r="T44" b="T45"/>
              <a:pathLst>
                <a:path w="2189" h="788">
                  <a:moveTo>
                    <a:pt x="7" y="650"/>
                  </a:moveTo>
                  <a:cubicBezTo>
                    <a:pt x="14" y="642"/>
                    <a:pt x="49" y="683"/>
                    <a:pt x="143" y="695"/>
                  </a:cubicBezTo>
                  <a:cubicBezTo>
                    <a:pt x="237" y="707"/>
                    <a:pt x="430" y="725"/>
                    <a:pt x="572" y="722"/>
                  </a:cubicBezTo>
                  <a:cubicBezTo>
                    <a:pt x="714" y="719"/>
                    <a:pt x="833" y="716"/>
                    <a:pt x="993" y="676"/>
                  </a:cubicBezTo>
                  <a:cubicBezTo>
                    <a:pt x="1153" y="636"/>
                    <a:pt x="1377" y="560"/>
                    <a:pt x="1532" y="484"/>
                  </a:cubicBezTo>
                  <a:cubicBezTo>
                    <a:pt x="1687" y="408"/>
                    <a:pt x="1820" y="298"/>
                    <a:pt x="1925" y="219"/>
                  </a:cubicBezTo>
                  <a:cubicBezTo>
                    <a:pt x="2030" y="140"/>
                    <a:pt x="2137" y="18"/>
                    <a:pt x="2163" y="9"/>
                  </a:cubicBezTo>
                  <a:cubicBezTo>
                    <a:pt x="2189" y="0"/>
                    <a:pt x="2125" y="112"/>
                    <a:pt x="2081" y="164"/>
                  </a:cubicBezTo>
                  <a:cubicBezTo>
                    <a:pt x="2037" y="216"/>
                    <a:pt x="1992" y="254"/>
                    <a:pt x="1898" y="320"/>
                  </a:cubicBezTo>
                  <a:cubicBezTo>
                    <a:pt x="1804" y="386"/>
                    <a:pt x="1657" y="489"/>
                    <a:pt x="1514" y="558"/>
                  </a:cubicBezTo>
                  <a:cubicBezTo>
                    <a:pt x="1371" y="627"/>
                    <a:pt x="1193" y="693"/>
                    <a:pt x="1039" y="731"/>
                  </a:cubicBezTo>
                  <a:cubicBezTo>
                    <a:pt x="885" y="769"/>
                    <a:pt x="748" y="784"/>
                    <a:pt x="591" y="786"/>
                  </a:cubicBezTo>
                  <a:cubicBezTo>
                    <a:pt x="434" y="788"/>
                    <a:pt x="195" y="764"/>
                    <a:pt x="98" y="741"/>
                  </a:cubicBezTo>
                  <a:cubicBezTo>
                    <a:pt x="1" y="718"/>
                    <a:pt x="0" y="658"/>
                    <a:pt x="7" y="650"/>
                  </a:cubicBezTo>
                  <a:close/>
                </a:path>
              </a:pathLst>
            </a:custGeom>
            <a:solidFill>
              <a:srgbClr val="10563D"/>
            </a:solidFill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047" name="Freeform 18"/>
            <p:cNvSpPr>
              <a:spLocks/>
            </p:cNvSpPr>
            <p:nvPr userDrawn="1"/>
          </p:nvSpPr>
          <p:spPr bwMode="ltGray">
            <a:xfrm>
              <a:off x="4198" y="1089"/>
              <a:ext cx="1273" cy="1017"/>
            </a:xfrm>
            <a:custGeom>
              <a:avLst/>
              <a:gdLst>
                <a:gd name="T0" fmla="*/ 257 w 1421"/>
                <a:gd name="T1" fmla="*/ 285 h 1134"/>
                <a:gd name="T2" fmla="*/ 232 w 1421"/>
                <a:gd name="T3" fmla="*/ 264 h 1134"/>
                <a:gd name="T4" fmla="*/ 192 w 1421"/>
                <a:gd name="T5" fmla="*/ 344 h 1134"/>
                <a:gd name="T6" fmla="*/ 108 w 1421"/>
                <a:gd name="T7" fmla="*/ 379 h 1134"/>
                <a:gd name="T8" fmla="*/ 71 w 1421"/>
                <a:gd name="T9" fmla="*/ 347 h 1134"/>
                <a:gd name="T10" fmla="*/ 41 w 1421"/>
                <a:gd name="T11" fmla="*/ 377 h 1134"/>
                <a:gd name="T12" fmla="*/ 13 w 1421"/>
                <a:gd name="T13" fmla="*/ 407 h 1134"/>
                <a:gd name="T14" fmla="*/ 135 w 1421"/>
                <a:gd name="T15" fmla="*/ 407 h 1134"/>
                <a:gd name="T16" fmla="*/ 41 w 1421"/>
                <a:gd name="T17" fmla="*/ 503 h 1134"/>
                <a:gd name="T18" fmla="*/ 6 w 1421"/>
                <a:gd name="T19" fmla="*/ 587 h 1134"/>
                <a:gd name="T20" fmla="*/ 41 w 1421"/>
                <a:gd name="T21" fmla="*/ 675 h 1134"/>
                <a:gd name="T22" fmla="*/ 76 w 1421"/>
                <a:gd name="T23" fmla="*/ 713 h 1134"/>
                <a:gd name="T24" fmla="*/ 14 w 1421"/>
                <a:gd name="T25" fmla="*/ 737 h 1134"/>
                <a:gd name="T26" fmla="*/ 176 w 1421"/>
                <a:gd name="T27" fmla="*/ 718 h 1134"/>
                <a:gd name="T28" fmla="*/ 73 w 1421"/>
                <a:gd name="T29" fmla="*/ 958 h 1134"/>
                <a:gd name="T30" fmla="*/ 106 w 1421"/>
                <a:gd name="T31" fmla="*/ 987 h 1134"/>
                <a:gd name="T32" fmla="*/ 216 w 1421"/>
                <a:gd name="T33" fmla="*/ 773 h 1134"/>
                <a:gd name="T34" fmla="*/ 264 w 1421"/>
                <a:gd name="T35" fmla="*/ 732 h 1134"/>
                <a:gd name="T36" fmla="*/ 224 w 1421"/>
                <a:gd name="T37" fmla="*/ 656 h 1134"/>
                <a:gd name="T38" fmla="*/ 257 w 1421"/>
                <a:gd name="T39" fmla="*/ 691 h 1134"/>
                <a:gd name="T40" fmla="*/ 546 w 1421"/>
                <a:gd name="T41" fmla="*/ 624 h 1134"/>
                <a:gd name="T42" fmla="*/ 735 w 1421"/>
                <a:gd name="T43" fmla="*/ 726 h 1134"/>
                <a:gd name="T44" fmla="*/ 866 w 1421"/>
                <a:gd name="T45" fmla="*/ 895 h 1134"/>
                <a:gd name="T46" fmla="*/ 893 w 1421"/>
                <a:gd name="T47" fmla="*/ 864 h 1134"/>
                <a:gd name="T48" fmla="*/ 1208 w 1421"/>
                <a:gd name="T49" fmla="*/ 923 h 1134"/>
                <a:gd name="T50" fmla="*/ 1165 w 1421"/>
                <a:gd name="T51" fmla="*/ 861 h 1134"/>
                <a:gd name="T52" fmla="*/ 1197 w 1421"/>
                <a:gd name="T53" fmla="*/ 704 h 1134"/>
                <a:gd name="T54" fmla="*/ 1041 w 1421"/>
                <a:gd name="T55" fmla="*/ 409 h 1134"/>
                <a:gd name="T56" fmla="*/ 902 w 1421"/>
                <a:gd name="T57" fmla="*/ 204 h 1134"/>
                <a:gd name="T58" fmla="*/ 770 w 1421"/>
                <a:gd name="T59" fmla="*/ 89 h 1134"/>
                <a:gd name="T60" fmla="*/ 595 w 1421"/>
                <a:gd name="T61" fmla="*/ 0 h 1134"/>
                <a:gd name="T62" fmla="*/ 623 w 1421"/>
                <a:gd name="T63" fmla="*/ 82 h 1134"/>
                <a:gd name="T64" fmla="*/ 466 w 1421"/>
                <a:gd name="T65" fmla="*/ 13 h 1134"/>
                <a:gd name="T66" fmla="*/ 420 w 1421"/>
                <a:gd name="T67" fmla="*/ 83 h 1134"/>
                <a:gd name="T68" fmla="*/ 385 w 1421"/>
                <a:gd name="T69" fmla="*/ 170 h 1134"/>
                <a:gd name="T70" fmla="*/ 638 w 1421"/>
                <a:gd name="T71" fmla="*/ 210 h 1134"/>
                <a:gd name="T72" fmla="*/ 568 w 1421"/>
                <a:gd name="T73" fmla="*/ 307 h 1134"/>
                <a:gd name="T74" fmla="*/ 506 w 1421"/>
                <a:gd name="T75" fmla="*/ 326 h 1134"/>
                <a:gd name="T76" fmla="*/ 379 w 1421"/>
                <a:gd name="T77" fmla="*/ 285 h 1134"/>
                <a:gd name="T78" fmla="*/ 254 w 1421"/>
                <a:gd name="T79" fmla="*/ 210 h 1134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w 1421"/>
                <a:gd name="T121" fmla="*/ 0 h 1134"/>
                <a:gd name="T122" fmla="*/ 1421 w 1421"/>
                <a:gd name="T123" fmla="*/ 1134 h 1134"/>
              </a:gdLst>
              <a:ahLst/>
              <a:cxnLst>
                <a:cxn ang="T80">
                  <a:pos x="T0" y="T1"/>
                </a:cxn>
                <a:cxn ang="T81">
                  <a:pos x="T2" y="T3"/>
                </a:cxn>
                <a:cxn ang="T82">
                  <a:pos x="T4" y="T5"/>
                </a:cxn>
                <a:cxn ang="T83">
                  <a:pos x="T6" y="T7"/>
                </a:cxn>
                <a:cxn ang="T84">
                  <a:pos x="T8" y="T9"/>
                </a:cxn>
                <a:cxn ang="T85">
                  <a:pos x="T10" y="T11"/>
                </a:cxn>
                <a:cxn ang="T86">
                  <a:pos x="T12" y="T13"/>
                </a:cxn>
                <a:cxn ang="T87">
                  <a:pos x="T14" y="T15"/>
                </a:cxn>
                <a:cxn ang="T88">
                  <a:pos x="T16" y="T17"/>
                </a:cxn>
                <a:cxn ang="T89">
                  <a:pos x="T18" y="T19"/>
                </a:cxn>
                <a:cxn ang="T90">
                  <a:pos x="T20" y="T21"/>
                </a:cxn>
                <a:cxn ang="T91">
                  <a:pos x="T22" y="T23"/>
                </a:cxn>
                <a:cxn ang="T92">
                  <a:pos x="T24" y="T25"/>
                </a:cxn>
                <a:cxn ang="T93">
                  <a:pos x="T26" y="T27"/>
                </a:cxn>
                <a:cxn ang="T94">
                  <a:pos x="T28" y="T29"/>
                </a:cxn>
                <a:cxn ang="T95">
                  <a:pos x="T30" y="T31"/>
                </a:cxn>
                <a:cxn ang="T96">
                  <a:pos x="T32" y="T33"/>
                </a:cxn>
                <a:cxn ang="T97">
                  <a:pos x="T34" y="T35"/>
                </a:cxn>
                <a:cxn ang="T98">
                  <a:pos x="T36" y="T37"/>
                </a:cxn>
                <a:cxn ang="T99">
                  <a:pos x="T38" y="T39"/>
                </a:cxn>
                <a:cxn ang="T100">
                  <a:pos x="T40" y="T41"/>
                </a:cxn>
                <a:cxn ang="T101">
                  <a:pos x="T42" y="T43"/>
                </a:cxn>
                <a:cxn ang="T102">
                  <a:pos x="T44" y="T45"/>
                </a:cxn>
                <a:cxn ang="T103">
                  <a:pos x="T46" y="T47"/>
                </a:cxn>
                <a:cxn ang="T104">
                  <a:pos x="T48" y="T49"/>
                </a:cxn>
                <a:cxn ang="T105">
                  <a:pos x="T50" y="T51"/>
                </a:cxn>
                <a:cxn ang="T106">
                  <a:pos x="T52" y="T53"/>
                </a:cxn>
                <a:cxn ang="T107">
                  <a:pos x="T54" y="T55"/>
                </a:cxn>
                <a:cxn ang="T108">
                  <a:pos x="T56" y="T57"/>
                </a:cxn>
                <a:cxn ang="T109">
                  <a:pos x="T58" y="T59"/>
                </a:cxn>
                <a:cxn ang="T110">
                  <a:pos x="T60" y="T61"/>
                </a:cxn>
                <a:cxn ang="T111">
                  <a:pos x="T62" y="T63"/>
                </a:cxn>
                <a:cxn ang="T112">
                  <a:pos x="T64" y="T65"/>
                </a:cxn>
                <a:cxn ang="T113">
                  <a:pos x="T66" y="T67"/>
                </a:cxn>
                <a:cxn ang="T114">
                  <a:pos x="T68" y="T69"/>
                </a:cxn>
                <a:cxn ang="T115">
                  <a:pos x="T70" y="T71"/>
                </a:cxn>
                <a:cxn ang="T116">
                  <a:pos x="T72" y="T73"/>
                </a:cxn>
                <a:cxn ang="T117">
                  <a:pos x="T74" y="T75"/>
                </a:cxn>
                <a:cxn ang="T118">
                  <a:pos x="T76" y="T77"/>
                </a:cxn>
                <a:cxn ang="T119">
                  <a:pos x="T78" y="T79"/>
                </a:cxn>
              </a:cxnLst>
              <a:rect l="T120" t="T121" r="T122" b="T123"/>
              <a:pathLst>
                <a:path w="1421" h="1134">
                  <a:moveTo>
                    <a:pt x="287" y="273"/>
                  </a:moveTo>
                  <a:lnTo>
                    <a:pt x="287" y="318"/>
                  </a:lnTo>
                  <a:lnTo>
                    <a:pt x="253" y="336"/>
                  </a:lnTo>
                  <a:lnTo>
                    <a:pt x="259" y="294"/>
                  </a:lnTo>
                  <a:lnTo>
                    <a:pt x="223" y="318"/>
                  </a:lnTo>
                  <a:lnTo>
                    <a:pt x="214" y="384"/>
                  </a:lnTo>
                  <a:lnTo>
                    <a:pt x="154" y="396"/>
                  </a:lnTo>
                  <a:lnTo>
                    <a:pt x="121" y="423"/>
                  </a:lnTo>
                  <a:lnTo>
                    <a:pt x="85" y="423"/>
                  </a:lnTo>
                  <a:lnTo>
                    <a:pt x="79" y="387"/>
                  </a:lnTo>
                  <a:lnTo>
                    <a:pt x="46" y="387"/>
                  </a:lnTo>
                  <a:lnTo>
                    <a:pt x="46" y="420"/>
                  </a:lnTo>
                  <a:lnTo>
                    <a:pt x="13" y="426"/>
                  </a:lnTo>
                  <a:lnTo>
                    <a:pt x="15" y="454"/>
                  </a:lnTo>
                  <a:lnTo>
                    <a:pt x="60" y="454"/>
                  </a:lnTo>
                  <a:lnTo>
                    <a:pt x="151" y="454"/>
                  </a:lnTo>
                  <a:lnTo>
                    <a:pt x="105" y="545"/>
                  </a:lnTo>
                  <a:lnTo>
                    <a:pt x="46" y="561"/>
                  </a:lnTo>
                  <a:cubicBezTo>
                    <a:pt x="30" y="571"/>
                    <a:pt x="16" y="588"/>
                    <a:pt x="10" y="603"/>
                  </a:cubicBezTo>
                  <a:cubicBezTo>
                    <a:pt x="4" y="618"/>
                    <a:pt x="0" y="639"/>
                    <a:pt x="7" y="654"/>
                  </a:cubicBezTo>
                  <a:lnTo>
                    <a:pt x="49" y="693"/>
                  </a:lnTo>
                  <a:lnTo>
                    <a:pt x="46" y="753"/>
                  </a:lnTo>
                  <a:lnTo>
                    <a:pt x="76" y="762"/>
                  </a:lnTo>
                  <a:lnTo>
                    <a:pt x="85" y="795"/>
                  </a:lnTo>
                  <a:lnTo>
                    <a:pt x="46" y="792"/>
                  </a:lnTo>
                  <a:lnTo>
                    <a:pt x="16" y="822"/>
                  </a:lnTo>
                  <a:lnTo>
                    <a:pt x="121" y="837"/>
                  </a:lnTo>
                  <a:lnTo>
                    <a:pt x="196" y="801"/>
                  </a:lnTo>
                  <a:lnTo>
                    <a:pt x="166" y="975"/>
                  </a:lnTo>
                  <a:lnTo>
                    <a:pt x="82" y="1068"/>
                  </a:lnTo>
                  <a:cubicBezTo>
                    <a:pt x="65" y="1093"/>
                    <a:pt x="49" y="1116"/>
                    <a:pt x="67" y="1125"/>
                  </a:cubicBezTo>
                  <a:cubicBezTo>
                    <a:pt x="85" y="1134"/>
                    <a:pt x="101" y="1124"/>
                    <a:pt x="118" y="1101"/>
                  </a:cubicBezTo>
                  <a:lnTo>
                    <a:pt x="193" y="957"/>
                  </a:lnTo>
                  <a:lnTo>
                    <a:pt x="241" y="862"/>
                  </a:lnTo>
                  <a:lnTo>
                    <a:pt x="287" y="862"/>
                  </a:lnTo>
                  <a:lnTo>
                    <a:pt x="295" y="816"/>
                  </a:lnTo>
                  <a:lnTo>
                    <a:pt x="256" y="792"/>
                  </a:lnTo>
                  <a:lnTo>
                    <a:pt x="250" y="732"/>
                  </a:lnTo>
                  <a:lnTo>
                    <a:pt x="287" y="726"/>
                  </a:lnTo>
                  <a:lnTo>
                    <a:pt x="287" y="771"/>
                  </a:lnTo>
                  <a:lnTo>
                    <a:pt x="400" y="696"/>
                  </a:lnTo>
                  <a:cubicBezTo>
                    <a:pt x="454" y="684"/>
                    <a:pt x="550" y="687"/>
                    <a:pt x="610" y="696"/>
                  </a:cubicBezTo>
                  <a:cubicBezTo>
                    <a:pt x="670" y="705"/>
                    <a:pt x="728" y="734"/>
                    <a:pt x="763" y="753"/>
                  </a:cubicBezTo>
                  <a:cubicBezTo>
                    <a:pt x="798" y="772"/>
                    <a:pt x="801" y="784"/>
                    <a:pt x="820" y="810"/>
                  </a:cubicBezTo>
                  <a:lnTo>
                    <a:pt x="877" y="908"/>
                  </a:lnTo>
                  <a:lnTo>
                    <a:pt x="967" y="998"/>
                  </a:lnTo>
                  <a:lnTo>
                    <a:pt x="925" y="906"/>
                  </a:lnTo>
                  <a:cubicBezTo>
                    <a:pt x="930" y="900"/>
                    <a:pt x="904" y="939"/>
                    <a:pt x="997" y="963"/>
                  </a:cubicBezTo>
                  <a:cubicBezTo>
                    <a:pt x="1090" y="987"/>
                    <a:pt x="1170" y="1000"/>
                    <a:pt x="1228" y="1011"/>
                  </a:cubicBezTo>
                  <a:lnTo>
                    <a:pt x="1348" y="1029"/>
                  </a:lnTo>
                  <a:lnTo>
                    <a:pt x="1375" y="998"/>
                  </a:lnTo>
                  <a:lnTo>
                    <a:pt x="1300" y="960"/>
                  </a:lnTo>
                  <a:lnTo>
                    <a:pt x="1421" y="953"/>
                  </a:lnTo>
                  <a:lnTo>
                    <a:pt x="1336" y="785"/>
                  </a:lnTo>
                  <a:cubicBezTo>
                    <a:pt x="1307" y="722"/>
                    <a:pt x="1273" y="630"/>
                    <a:pt x="1244" y="575"/>
                  </a:cubicBezTo>
                  <a:cubicBezTo>
                    <a:pt x="1166" y="463"/>
                    <a:pt x="1188" y="486"/>
                    <a:pt x="1162" y="456"/>
                  </a:cubicBezTo>
                  <a:lnTo>
                    <a:pt x="1107" y="383"/>
                  </a:lnTo>
                  <a:lnTo>
                    <a:pt x="1007" y="227"/>
                  </a:lnTo>
                  <a:lnTo>
                    <a:pt x="924" y="154"/>
                  </a:lnTo>
                  <a:lnTo>
                    <a:pt x="860" y="99"/>
                  </a:lnTo>
                  <a:lnTo>
                    <a:pt x="709" y="0"/>
                  </a:lnTo>
                  <a:lnTo>
                    <a:pt x="664" y="0"/>
                  </a:lnTo>
                  <a:lnTo>
                    <a:pt x="730" y="81"/>
                  </a:lnTo>
                  <a:lnTo>
                    <a:pt x="695" y="91"/>
                  </a:lnTo>
                  <a:lnTo>
                    <a:pt x="634" y="24"/>
                  </a:lnTo>
                  <a:lnTo>
                    <a:pt x="520" y="15"/>
                  </a:lnTo>
                  <a:lnTo>
                    <a:pt x="493" y="51"/>
                  </a:lnTo>
                  <a:lnTo>
                    <a:pt x="469" y="93"/>
                  </a:lnTo>
                  <a:lnTo>
                    <a:pt x="436" y="153"/>
                  </a:lnTo>
                  <a:lnTo>
                    <a:pt x="430" y="189"/>
                  </a:lnTo>
                  <a:lnTo>
                    <a:pt x="706" y="186"/>
                  </a:lnTo>
                  <a:lnTo>
                    <a:pt x="712" y="234"/>
                  </a:lnTo>
                  <a:lnTo>
                    <a:pt x="628" y="291"/>
                  </a:lnTo>
                  <a:lnTo>
                    <a:pt x="634" y="342"/>
                  </a:lnTo>
                  <a:lnTo>
                    <a:pt x="574" y="399"/>
                  </a:lnTo>
                  <a:lnTo>
                    <a:pt x="565" y="363"/>
                  </a:lnTo>
                  <a:lnTo>
                    <a:pt x="505" y="366"/>
                  </a:lnTo>
                  <a:cubicBezTo>
                    <a:pt x="481" y="359"/>
                    <a:pt x="448" y="339"/>
                    <a:pt x="423" y="318"/>
                  </a:cubicBezTo>
                  <a:lnTo>
                    <a:pt x="355" y="243"/>
                  </a:lnTo>
                  <a:lnTo>
                    <a:pt x="283" y="234"/>
                  </a:lnTo>
                  <a:lnTo>
                    <a:pt x="287" y="318"/>
                  </a:lnTo>
                </a:path>
              </a:pathLst>
            </a:custGeom>
            <a:solidFill>
              <a:srgbClr val="10563D"/>
            </a:solidFill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048" name="Freeform 19"/>
            <p:cNvSpPr>
              <a:spLocks/>
            </p:cNvSpPr>
            <p:nvPr userDrawn="1"/>
          </p:nvSpPr>
          <p:spPr bwMode="ltGray">
            <a:xfrm>
              <a:off x="4408" y="1097"/>
              <a:ext cx="209" cy="188"/>
            </a:xfrm>
            <a:custGeom>
              <a:avLst/>
              <a:gdLst>
                <a:gd name="T0" fmla="*/ 16 w 233"/>
                <a:gd name="T1" fmla="*/ 158 h 210"/>
                <a:gd name="T2" fmla="*/ 0 w 233"/>
                <a:gd name="T3" fmla="*/ 180 h 210"/>
                <a:gd name="T4" fmla="*/ 70 w 233"/>
                <a:gd name="T5" fmla="*/ 188 h 210"/>
                <a:gd name="T6" fmla="*/ 118 w 233"/>
                <a:gd name="T7" fmla="*/ 183 h 210"/>
                <a:gd name="T8" fmla="*/ 132 w 233"/>
                <a:gd name="T9" fmla="*/ 164 h 210"/>
                <a:gd name="T10" fmla="*/ 137 w 233"/>
                <a:gd name="T11" fmla="*/ 99 h 210"/>
                <a:gd name="T12" fmla="*/ 209 w 233"/>
                <a:gd name="T13" fmla="*/ 73 h 210"/>
                <a:gd name="T14" fmla="*/ 143 w 233"/>
                <a:gd name="T15" fmla="*/ 0 h 210"/>
                <a:gd name="T16" fmla="*/ 148 w 233"/>
                <a:gd name="T17" fmla="*/ 43 h 210"/>
                <a:gd name="T18" fmla="*/ 110 w 233"/>
                <a:gd name="T19" fmla="*/ 51 h 210"/>
                <a:gd name="T20" fmla="*/ 105 w 233"/>
                <a:gd name="T21" fmla="*/ 78 h 210"/>
                <a:gd name="T22" fmla="*/ 48 w 233"/>
                <a:gd name="T23" fmla="*/ 70 h 210"/>
                <a:gd name="T24" fmla="*/ 51 w 233"/>
                <a:gd name="T25" fmla="*/ 142 h 210"/>
                <a:gd name="T26" fmla="*/ 16 w 233"/>
                <a:gd name="T27" fmla="*/ 158 h 210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w 233"/>
                <a:gd name="T43" fmla="*/ 0 h 210"/>
                <a:gd name="T44" fmla="*/ 233 w 233"/>
                <a:gd name="T45" fmla="*/ 210 h 210"/>
              </a:gdLst>
              <a:ahLst/>
              <a:cxnLst>
                <a:cxn ang="T28">
                  <a:pos x="T0" y="T1"/>
                </a:cxn>
                <a:cxn ang="T29">
                  <a:pos x="T2" y="T3"/>
                </a:cxn>
                <a:cxn ang="T30">
                  <a:pos x="T4" y="T5"/>
                </a:cxn>
                <a:cxn ang="T31">
                  <a:pos x="T6" y="T7"/>
                </a:cxn>
                <a:cxn ang="T32">
                  <a:pos x="T8" y="T9"/>
                </a:cxn>
                <a:cxn ang="T33">
                  <a:pos x="T10" y="T11"/>
                </a:cxn>
                <a:cxn ang="T34">
                  <a:pos x="T12" y="T13"/>
                </a:cxn>
                <a:cxn ang="T35">
                  <a:pos x="T14" y="T15"/>
                </a:cxn>
                <a:cxn ang="T36">
                  <a:pos x="T16" y="T17"/>
                </a:cxn>
                <a:cxn ang="T37">
                  <a:pos x="T18" y="T19"/>
                </a:cxn>
                <a:cxn ang="T38">
                  <a:pos x="T20" y="T21"/>
                </a:cxn>
                <a:cxn ang="T39">
                  <a:pos x="T22" y="T23"/>
                </a:cxn>
                <a:cxn ang="T40">
                  <a:pos x="T24" y="T25"/>
                </a:cxn>
                <a:cxn ang="T41">
                  <a:pos x="T26" y="T27"/>
                </a:cxn>
              </a:cxnLst>
              <a:rect l="T42" t="T43" r="T44" b="T45"/>
              <a:pathLst>
                <a:path w="233" h="210">
                  <a:moveTo>
                    <a:pt x="18" y="177"/>
                  </a:moveTo>
                  <a:lnTo>
                    <a:pt x="0" y="201"/>
                  </a:lnTo>
                  <a:lnTo>
                    <a:pt x="78" y="210"/>
                  </a:lnTo>
                  <a:lnTo>
                    <a:pt x="132" y="204"/>
                  </a:lnTo>
                  <a:lnTo>
                    <a:pt x="147" y="183"/>
                  </a:lnTo>
                  <a:lnTo>
                    <a:pt x="153" y="111"/>
                  </a:lnTo>
                  <a:lnTo>
                    <a:pt x="233" y="82"/>
                  </a:lnTo>
                  <a:lnTo>
                    <a:pt x="159" y="0"/>
                  </a:lnTo>
                  <a:lnTo>
                    <a:pt x="165" y="48"/>
                  </a:lnTo>
                  <a:lnTo>
                    <a:pt x="123" y="57"/>
                  </a:lnTo>
                  <a:lnTo>
                    <a:pt x="117" y="87"/>
                  </a:lnTo>
                  <a:cubicBezTo>
                    <a:pt x="78" y="99"/>
                    <a:pt x="61" y="65"/>
                    <a:pt x="54" y="78"/>
                  </a:cubicBezTo>
                  <a:lnTo>
                    <a:pt x="57" y="159"/>
                  </a:lnTo>
                  <a:lnTo>
                    <a:pt x="18" y="177"/>
                  </a:lnTo>
                  <a:close/>
                </a:path>
              </a:pathLst>
            </a:custGeom>
            <a:solidFill>
              <a:srgbClr val="10563D"/>
            </a:solidFill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049" name="Freeform 20"/>
            <p:cNvSpPr>
              <a:spLocks/>
            </p:cNvSpPr>
            <p:nvPr userDrawn="1"/>
          </p:nvSpPr>
          <p:spPr bwMode="ltGray">
            <a:xfrm>
              <a:off x="4043" y="1045"/>
              <a:ext cx="451" cy="348"/>
            </a:xfrm>
            <a:custGeom>
              <a:avLst/>
              <a:gdLst>
                <a:gd name="T0" fmla="*/ 87 w 504"/>
                <a:gd name="T1" fmla="*/ 329 h 388"/>
                <a:gd name="T2" fmla="*/ 127 w 504"/>
                <a:gd name="T3" fmla="*/ 329 h 388"/>
                <a:gd name="T4" fmla="*/ 207 w 504"/>
                <a:gd name="T5" fmla="*/ 302 h 388"/>
                <a:gd name="T6" fmla="*/ 234 w 504"/>
                <a:gd name="T7" fmla="*/ 302 h 388"/>
                <a:gd name="T8" fmla="*/ 271 w 504"/>
                <a:gd name="T9" fmla="*/ 305 h 388"/>
                <a:gd name="T10" fmla="*/ 290 w 504"/>
                <a:gd name="T11" fmla="*/ 329 h 388"/>
                <a:gd name="T12" fmla="*/ 290 w 504"/>
                <a:gd name="T13" fmla="*/ 289 h 388"/>
                <a:gd name="T14" fmla="*/ 330 w 504"/>
                <a:gd name="T15" fmla="*/ 248 h 388"/>
                <a:gd name="T16" fmla="*/ 370 w 504"/>
                <a:gd name="T17" fmla="*/ 248 h 388"/>
                <a:gd name="T18" fmla="*/ 290 w 504"/>
                <a:gd name="T19" fmla="*/ 207 h 388"/>
                <a:gd name="T20" fmla="*/ 260 w 504"/>
                <a:gd name="T21" fmla="*/ 248 h 388"/>
                <a:gd name="T22" fmla="*/ 168 w 504"/>
                <a:gd name="T23" fmla="*/ 248 h 388"/>
                <a:gd name="T24" fmla="*/ 208 w 504"/>
                <a:gd name="T25" fmla="*/ 207 h 388"/>
                <a:gd name="T26" fmla="*/ 208 w 504"/>
                <a:gd name="T27" fmla="*/ 166 h 388"/>
                <a:gd name="T28" fmla="*/ 249 w 504"/>
                <a:gd name="T29" fmla="*/ 166 h 388"/>
                <a:gd name="T30" fmla="*/ 287 w 504"/>
                <a:gd name="T31" fmla="*/ 146 h 388"/>
                <a:gd name="T32" fmla="*/ 352 w 504"/>
                <a:gd name="T33" fmla="*/ 181 h 388"/>
                <a:gd name="T34" fmla="*/ 392 w 504"/>
                <a:gd name="T35" fmla="*/ 144 h 388"/>
                <a:gd name="T36" fmla="*/ 413 w 504"/>
                <a:gd name="T37" fmla="*/ 95 h 388"/>
                <a:gd name="T38" fmla="*/ 408 w 504"/>
                <a:gd name="T39" fmla="*/ 74 h 388"/>
                <a:gd name="T40" fmla="*/ 451 w 504"/>
                <a:gd name="T41" fmla="*/ 60 h 388"/>
                <a:gd name="T42" fmla="*/ 448 w 504"/>
                <a:gd name="T43" fmla="*/ 30 h 388"/>
                <a:gd name="T44" fmla="*/ 416 w 504"/>
                <a:gd name="T45" fmla="*/ 9 h 388"/>
                <a:gd name="T46" fmla="*/ 317 w 504"/>
                <a:gd name="T47" fmla="*/ 9 h 388"/>
                <a:gd name="T48" fmla="*/ 199 w 504"/>
                <a:gd name="T49" fmla="*/ 65 h 388"/>
                <a:gd name="T50" fmla="*/ 174 w 504"/>
                <a:gd name="T51" fmla="*/ 92 h 388"/>
                <a:gd name="T52" fmla="*/ 132 w 504"/>
                <a:gd name="T53" fmla="*/ 95 h 388"/>
                <a:gd name="T54" fmla="*/ 72 w 504"/>
                <a:gd name="T55" fmla="*/ 117 h 388"/>
                <a:gd name="T56" fmla="*/ 59 w 504"/>
                <a:gd name="T57" fmla="*/ 133 h 388"/>
                <a:gd name="T58" fmla="*/ 47 w 504"/>
                <a:gd name="T59" fmla="*/ 166 h 388"/>
                <a:gd name="T60" fmla="*/ 47 w 504"/>
                <a:gd name="T61" fmla="*/ 207 h 388"/>
                <a:gd name="T62" fmla="*/ 13 w 504"/>
                <a:gd name="T63" fmla="*/ 216 h 388"/>
                <a:gd name="T64" fmla="*/ 13 w 504"/>
                <a:gd name="T65" fmla="*/ 305 h 388"/>
                <a:gd name="T66" fmla="*/ 48 w 504"/>
                <a:gd name="T67" fmla="*/ 305 h 388"/>
                <a:gd name="T68" fmla="*/ 54 w 504"/>
                <a:gd name="T69" fmla="*/ 267 h 388"/>
                <a:gd name="T70" fmla="*/ 132 w 504"/>
                <a:gd name="T71" fmla="*/ 270 h 388"/>
                <a:gd name="T72" fmla="*/ 118 w 504"/>
                <a:gd name="T73" fmla="*/ 297 h 388"/>
                <a:gd name="T74" fmla="*/ 78 w 504"/>
                <a:gd name="T75" fmla="*/ 302 h 388"/>
                <a:gd name="T76" fmla="*/ 87 w 504"/>
                <a:gd name="T77" fmla="*/ 329 h 388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w 504"/>
                <a:gd name="T118" fmla="*/ 0 h 388"/>
                <a:gd name="T119" fmla="*/ 504 w 504"/>
                <a:gd name="T120" fmla="*/ 388 h 388"/>
              </a:gdLst>
              <a:ahLst/>
              <a:cxnLst>
                <a:cxn ang="T78">
                  <a:pos x="T0" y="T1"/>
                </a:cxn>
                <a:cxn ang="T79">
                  <a:pos x="T2" y="T3"/>
                </a:cxn>
                <a:cxn ang="T80">
                  <a:pos x="T4" y="T5"/>
                </a:cxn>
                <a:cxn ang="T81">
                  <a:pos x="T6" y="T7"/>
                </a:cxn>
                <a:cxn ang="T82">
                  <a:pos x="T8" y="T9"/>
                </a:cxn>
                <a:cxn ang="T83">
                  <a:pos x="T10" y="T11"/>
                </a:cxn>
                <a:cxn ang="T84">
                  <a:pos x="T12" y="T13"/>
                </a:cxn>
                <a:cxn ang="T85">
                  <a:pos x="T14" y="T15"/>
                </a:cxn>
                <a:cxn ang="T86">
                  <a:pos x="T16" y="T17"/>
                </a:cxn>
                <a:cxn ang="T87">
                  <a:pos x="T18" y="T19"/>
                </a:cxn>
                <a:cxn ang="T88">
                  <a:pos x="T20" y="T21"/>
                </a:cxn>
                <a:cxn ang="T89">
                  <a:pos x="T22" y="T23"/>
                </a:cxn>
                <a:cxn ang="T90">
                  <a:pos x="T24" y="T25"/>
                </a:cxn>
                <a:cxn ang="T91">
                  <a:pos x="T26" y="T27"/>
                </a:cxn>
                <a:cxn ang="T92">
                  <a:pos x="T28" y="T29"/>
                </a:cxn>
                <a:cxn ang="T93">
                  <a:pos x="T30" y="T31"/>
                </a:cxn>
                <a:cxn ang="T94">
                  <a:pos x="T32" y="T33"/>
                </a:cxn>
                <a:cxn ang="T95">
                  <a:pos x="T34" y="T35"/>
                </a:cxn>
                <a:cxn ang="T96">
                  <a:pos x="T36" y="T37"/>
                </a:cxn>
                <a:cxn ang="T97">
                  <a:pos x="T38" y="T39"/>
                </a:cxn>
                <a:cxn ang="T98">
                  <a:pos x="T40" y="T41"/>
                </a:cxn>
                <a:cxn ang="T99">
                  <a:pos x="T42" y="T43"/>
                </a:cxn>
                <a:cxn ang="T100">
                  <a:pos x="T44" y="T45"/>
                </a:cxn>
                <a:cxn ang="T101">
                  <a:pos x="T46" y="T47"/>
                </a:cxn>
                <a:cxn ang="T102">
                  <a:pos x="T48" y="T49"/>
                </a:cxn>
                <a:cxn ang="T103">
                  <a:pos x="T50" y="T51"/>
                </a:cxn>
                <a:cxn ang="T104">
                  <a:pos x="T52" y="T53"/>
                </a:cxn>
                <a:cxn ang="T105">
                  <a:pos x="T54" y="T55"/>
                </a:cxn>
                <a:cxn ang="T106">
                  <a:pos x="T56" y="T57"/>
                </a:cxn>
                <a:cxn ang="T107">
                  <a:pos x="T58" y="T59"/>
                </a:cxn>
                <a:cxn ang="T108">
                  <a:pos x="T60" y="T61"/>
                </a:cxn>
                <a:cxn ang="T109">
                  <a:pos x="T62" y="T63"/>
                </a:cxn>
                <a:cxn ang="T110">
                  <a:pos x="T64" y="T65"/>
                </a:cxn>
                <a:cxn ang="T111">
                  <a:pos x="T66" y="T67"/>
                </a:cxn>
                <a:cxn ang="T112">
                  <a:pos x="T68" y="T69"/>
                </a:cxn>
                <a:cxn ang="T113">
                  <a:pos x="T70" y="T71"/>
                </a:cxn>
                <a:cxn ang="T114">
                  <a:pos x="T72" y="T73"/>
                </a:cxn>
                <a:cxn ang="T115">
                  <a:pos x="T74" y="T75"/>
                </a:cxn>
                <a:cxn ang="T116">
                  <a:pos x="T76" y="T77"/>
                </a:cxn>
              </a:cxnLst>
              <a:rect l="T117" t="T118" r="T119" b="T120"/>
              <a:pathLst>
                <a:path w="504" h="388">
                  <a:moveTo>
                    <a:pt x="97" y="367"/>
                  </a:moveTo>
                  <a:lnTo>
                    <a:pt x="142" y="367"/>
                  </a:lnTo>
                  <a:cubicBezTo>
                    <a:pt x="164" y="362"/>
                    <a:pt x="180" y="340"/>
                    <a:pt x="231" y="337"/>
                  </a:cubicBezTo>
                  <a:cubicBezTo>
                    <a:pt x="282" y="334"/>
                    <a:pt x="244" y="337"/>
                    <a:pt x="261" y="337"/>
                  </a:cubicBezTo>
                  <a:lnTo>
                    <a:pt x="303" y="340"/>
                  </a:lnTo>
                  <a:lnTo>
                    <a:pt x="324" y="367"/>
                  </a:lnTo>
                  <a:lnTo>
                    <a:pt x="324" y="322"/>
                  </a:lnTo>
                  <a:lnTo>
                    <a:pt x="369" y="276"/>
                  </a:lnTo>
                  <a:lnTo>
                    <a:pt x="414" y="276"/>
                  </a:lnTo>
                  <a:lnTo>
                    <a:pt x="324" y="231"/>
                  </a:lnTo>
                  <a:lnTo>
                    <a:pt x="291" y="277"/>
                  </a:lnTo>
                  <a:lnTo>
                    <a:pt x="188" y="276"/>
                  </a:lnTo>
                  <a:lnTo>
                    <a:pt x="233" y="231"/>
                  </a:lnTo>
                  <a:lnTo>
                    <a:pt x="233" y="185"/>
                  </a:lnTo>
                  <a:lnTo>
                    <a:pt x="278" y="185"/>
                  </a:lnTo>
                  <a:lnTo>
                    <a:pt x="321" y="163"/>
                  </a:lnTo>
                  <a:lnTo>
                    <a:pt x="393" y="202"/>
                  </a:lnTo>
                  <a:lnTo>
                    <a:pt x="438" y="160"/>
                  </a:lnTo>
                  <a:lnTo>
                    <a:pt x="462" y="106"/>
                  </a:lnTo>
                  <a:lnTo>
                    <a:pt x="456" y="82"/>
                  </a:lnTo>
                  <a:lnTo>
                    <a:pt x="504" y="67"/>
                  </a:lnTo>
                  <a:lnTo>
                    <a:pt x="501" y="34"/>
                  </a:lnTo>
                  <a:lnTo>
                    <a:pt x="465" y="10"/>
                  </a:lnTo>
                  <a:cubicBezTo>
                    <a:pt x="441" y="6"/>
                    <a:pt x="394" y="0"/>
                    <a:pt x="354" y="10"/>
                  </a:cubicBezTo>
                  <a:cubicBezTo>
                    <a:pt x="306" y="13"/>
                    <a:pt x="248" y="56"/>
                    <a:pt x="222" y="73"/>
                  </a:cubicBezTo>
                  <a:lnTo>
                    <a:pt x="195" y="103"/>
                  </a:lnTo>
                  <a:lnTo>
                    <a:pt x="147" y="106"/>
                  </a:lnTo>
                  <a:lnTo>
                    <a:pt x="81" y="130"/>
                  </a:lnTo>
                  <a:cubicBezTo>
                    <a:pt x="68" y="137"/>
                    <a:pt x="71" y="139"/>
                    <a:pt x="66" y="148"/>
                  </a:cubicBezTo>
                  <a:cubicBezTo>
                    <a:pt x="61" y="157"/>
                    <a:pt x="54" y="171"/>
                    <a:pt x="52" y="185"/>
                  </a:cubicBezTo>
                  <a:cubicBezTo>
                    <a:pt x="38" y="210"/>
                    <a:pt x="58" y="222"/>
                    <a:pt x="52" y="231"/>
                  </a:cubicBezTo>
                  <a:lnTo>
                    <a:pt x="15" y="241"/>
                  </a:lnTo>
                  <a:cubicBezTo>
                    <a:pt x="9" y="259"/>
                    <a:pt x="0" y="292"/>
                    <a:pt x="15" y="340"/>
                  </a:cubicBezTo>
                  <a:cubicBezTo>
                    <a:pt x="30" y="388"/>
                    <a:pt x="46" y="347"/>
                    <a:pt x="54" y="340"/>
                  </a:cubicBezTo>
                  <a:lnTo>
                    <a:pt x="60" y="298"/>
                  </a:lnTo>
                  <a:lnTo>
                    <a:pt x="147" y="301"/>
                  </a:lnTo>
                  <a:lnTo>
                    <a:pt x="132" y="331"/>
                  </a:lnTo>
                  <a:lnTo>
                    <a:pt x="87" y="337"/>
                  </a:lnTo>
                  <a:lnTo>
                    <a:pt x="97" y="367"/>
                  </a:lnTo>
                  <a:close/>
                </a:path>
              </a:pathLst>
            </a:custGeom>
            <a:solidFill>
              <a:srgbClr val="10563D"/>
            </a:solidFill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050" name="Freeform 21"/>
            <p:cNvSpPr>
              <a:spLocks/>
            </p:cNvSpPr>
            <p:nvPr userDrawn="1"/>
          </p:nvSpPr>
          <p:spPr bwMode="ltGray">
            <a:xfrm>
              <a:off x="4118" y="960"/>
              <a:ext cx="174" cy="156"/>
            </a:xfrm>
            <a:custGeom>
              <a:avLst/>
              <a:gdLst>
                <a:gd name="T0" fmla="*/ 0 w 194"/>
                <a:gd name="T1" fmla="*/ 156 h 174"/>
                <a:gd name="T2" fmla="*/ 30 w 194"/>
                <a:gd name="T3" fmla="*/ 121 h 174"/>
                <a:gd name="T4" fmla="*/ 94 w 194"/>
                <a:gd name="T5" fmla="*/ 118 h 174"/>
                <a:gd name="T6" fmla="*/ 124 w 194"/>
                <a:gd name="T7" fmla="*/ 83 h 174"/>
                <a:gd name="T8" fmla="*/ 126 w 194"/>
                <a:gd name="T9" fmla="*/ 62 h 174"/>
                <a:gd name="T10" fmla="*/ 174 w 194"/>
                <a:gd name="T11" fmla="*/ 48 h 174"/>
                <a:gd name="T12" fmla="*/ 151 w 194"/>
                <a:gd name="T13" fmla="*/ 24 h 174"/>
                <a:gd name="T14" fmla="*/ 121 w 194"/>
                <a:gd name="T15" fmla="*/ 27 h 174"/>
                <a:gd name="T16" fmla="*/ 89 w 194"/>
                <a:gd name="T17" fmla="*/ 0 h 174"/>
                <a:gd name="T18" fmla="*/ 65 w 194"/>
                <a:gd name="T19" fmla="*/ 30 h 174"/>
                <a:gd name="T20" fmla="*/ 0 w 194"/>
                <a:gd name="T21" fmla="*/ 78 h 174"/>
                <a:gd name="T22" fmla="*/ 0 w 194"/>
                <a:gd name="T23" fmla="*/ 156 h 174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w 194"/>
                <a:gd name="T37" fmla="*/ 0 h 174"/>
                <a:gd name="T38" fmla="*/ 194 w 194"/>
                <a:gd name="T39" fmla="*/ 174 h 174"/>
              </a:gdLst>
              <a:ahLst/>
              <a:cxnLst>
                <a:cxn ang="T24">
                  <a:pos x="T0" y="T1"/>
                </a:cxn>
                <a:cxn ang="T25">
                  <a:pos x="T2" y="T3"/>
                </a:cxn>
                <a:cxn ang="T26">
                  <a:pos x="T4" y="T5"/>
                </a:cxn>
                <a:cxn ang="T27">
                  <a:pos x="T6" y="T7"/>
                </a:cxn>
                <a:cxn ang="T28">
                  <a:pos x="T8" y="T9"/>
                </a:cxn>
                <a:cxn ang="T29">
                  <a:pos x="T10" y="T11"/>
                </a:cxn>
                <a:cxn ang="T30">
                  <a:pos x="T12" y="T13"/>
                </a:cxn>
                <a:cxn ang="T31">
                  <a:pos x="T14" y="T15"/>
                </a:cxn>
                <a:cxn ang="T32">
                  <a:pos x="T16" y="T17"/>
                </a:cxn>
                <a:cxn ang="T33">
                  <a:pos x="T18" y="T19"/>
                </a:cxn>
                <a:cxn ang="T34">
                  <a:pos x="T20" y="T21"/>
                </a:cxn>
                <a:cxn ang="T35">
                  <a:pos x="T22" y="T23"/>
                </a:cxn>
              </a:cxnLst>
              <a:rect l="T36" t="T37" r="T38" b="T39"/>
              <a:pathLst>
                <a:path w="194" h="174">
                  <a:moveTo>
                    <a:pt x="0" y="174"/>
                  </a:moveTo>
                  <a:lnTo>
                    <a:pt x="33" y="135"/>
                  </a:lnTo>
                  <a:lnTo>
                    <a:pt x="105" y="132"/>
                  </a:lnTo>
                  <a:lnTo>
                    <a:pt x="138" y="93"/>
                  </a:lnTo>
                  <a:lnTo>
                    <a:pt x="141" y="69"/>
                  </a:lnTo>
                  <a:lnTo>
                    <a:pt x="194" y="54"/>
                  </a:lnTo>
                  <a:lnTo>
                    <a:pt x="168" y="27"/>
                  </a:lnTo>
                  <a:lnTo>
                    <a:pt x="135" y="30"/>
                  </a:lnTo>
                  <a:lnTo>
                    <a:pt x="99" y="0"/>
                  </a:lnTo>
                  <a:lnTo>
                    <a:pt x="72" y="33"/>
                  </a:lnTo>
                  <a:lnTo>
                    <a:pt x="0" y="87"/>
                  </a:lnTo>
                  <a:lnTo>
                    <a:pt x="0" y="174"/>
                  </a:lnTo>
                  <a:close/>
                </a:path>
              </a:pathLst>
            </a:custGeom>
            <a:solidFill>
              <a:srgbClr val="10563D"/>
            </a:solidFill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051" name="Freeform 22"/>
            <p:cNvSpPr>
              <a:spLocks/>
            </p:cNvSpPr>
            <p:nvPr userDrawn="1"/>
          </p:nvSpPr>
          <p:spPr bwMode="ltGray">
            <a:xfrm>
              <a:off x="2789" y="967"/>
              <a:ext cx="1460" cy="1790"/>
            </a:xfrm>
            <a:custGeom>
              <a:avLst/>
              <a:gdLst>
                <a:gd name="T0" fmla="*/ 950 w 1630"/>
                <a:gd name="T1" fmla="*/ 8 h 1996"/>
                <a:gd name="T2" fmla="*/ 777 w 1630"/>
                <a:gd name="T3" fmla="*/ 74 h 1996"/>
                <a:gd name="T4" fmla="*/ 500 w 1630"/>
                <a:gd name="T5" fmla="*/ 247 h 1996"/>
                <a:gd name="T6" fmla="*/ 238 w 1630"/>
                <a:gd name="T7" fmla="*/ 542 h 1996"/>
                <a:gd name="T8" fmla="*/ 99 w 1630"/>
                <a:gd name="T9" fmla="*/ 804 h 1996"/>
                <a:gd name="T10" fmla="*/ 9 w 1630"/>
                <a:gd name="T11" fmla="*/ 1140 h 1996"/>
                <a:gd name="T12" fmla="*/ 17 w 1630"/>
                <a:gd name="T13" fmla="*/ 1484 h 1996"/>
                <a:gd name="T14" fmla="*/ 65 w 1630"/>
                <a:gd name="T15" fmla="*/ 1602 h 1996"/>
                <a:gd name="T16" fmla="*/ 130 w 1630"/>
                <a:gd name="T17" fmla="*/ 1658 h 1996"/>
                <a:gd name="T18" fmla="*/ 170 w 1630"/>
                <a:gd name="T19" fmla="*/ 1790 h 1996"/>
                <a:gd name="T20" fmla="*/ 192 w 1630"/>
                <a:gd name="T21" fmla="*/ 1728 h 1996"/>
                <a:gd name="T22" fmla="*/ 224 w 1630"/>
                <a:gd name="T23" fmla="*/ 1631 h 1996"/>
                <a:gd name="T24" fmla="*/ 248 w 1630"/>
                <a:gd name="T25" fmla="*/ 1462 h 1996"/>
                <a:gd name="T26" fmla="*/ 339 w 1630"/>
                <a:gd name="T27" fmla="*/ 1368 h 1996"/>
                <a:gd name="T28" fmla="*/ 345 w 1630"/>
                <a:gd name="T29" fmla="*/ 1454 h 1996"/>
                <a:gd name="T30" fmla="*/ 353 w 1630"/>
                <a:gd name="T31" fmla="*/ 1521 h 1996"/>
                <a:gd name="T32" fmla="*/ 315 w 1630"/>
                <a:gd name="T33" fmla="*/ 1645 h 1996"/>
                <a:gd name="T34" fmla="*/ 425 w 1630"/>
                <a:gd name="T35" fmla="*/ 1443 h 1996"/>
                <a:gd name="T36" fmla="*/ 471 w 1630"/>
                <a:gd name="T37" fmla="*/ 1349 h 1996"/>
                <a:gd name="T38" fmla="*/ 675 w 1630"/>
                <a:gd name="T39" fmla="*/ 1351 h 1996"/>
                <a:gd name="T40" fmla="*/ 737 w 1630"/>
                <a:gd name="T41" fmla="*/ 1311 h 1996"/>
                <a:gd name="T42" fmla="*/ 716 w 1630"/>
                <a:gd name="T43" fmla="*/ 1389 h 1996"/>
                <a:gd name="T44" fmla="*/ 777 w 1630"/>
                <a:gd name="T45" fmla="*/ 1464 h 1996"/>
                <a:gd name="T46" fmla="*/ 826 w 1630"/>
                <a:gd name="T47" fmla="*/ 1311 h 1996"/>
                <a:gd name="T48" fmla="*/ 683 w 1630"/>
                <a:gd name="T49" fmla="*/ 1217 h 1996"/>
                <a:gd name="T50" fmla="*/ 584 w 1630"/>
                <a:gd name="T51" fmla="*/ 1155 h 1996"/>
                <a:gd name="T52" fmla="*/ 600 w 1630"/>
                <a:gd name="T53" fmla="*/ 1099 h 1996"/>
                <a:gd name="T54" fmla="*/ 689 w 1630"/>
                <a:gd name="T55" fmla="*/ 1058 h 1996"/>
                <a:gd name="T56" fmla="*/ 858 w 1630"/>
                <a:gd name="T57" fmla="*/ 991 h 1996"/>
                <a:gd name="T58" fmla="*/ 933 w 1630"/>
                <a:gd name="T59" fmla="*/ 1036 h 1996"/>
                <a:gd name="T60" fmla="*/ 1027 w 1630"/>
                <a:gd name="T61" fmla="*/ 1037 h 1996"/>
                <a:gd name="T62" fmla="*/ 1129 w 1630"/>
                <a:gd name="T63" fmla="*/ 1034 h 1996"/>
                <a:gd name="T64" fmla="*/ 1027 w 1630"/>
                <a:gd name="T65" fmla="*/ 1338 h 1996"/>
                <a:gd name="T66" fmla="*/ 1129 w 1630"/>
                <a:gd name="T67" fmla="*/ 1265 h 1996"/>
                <a:gd name="T68" fmla="*/ 1146 w 1630"/>
                <a:gd name="T69" fmla="*/ 1160 h 1996"/>
                <a:gd name="T70" fmla="*/ 1240 w 1630"/>
                <a:gd name="T71" fmla="*/ 1093 h 1996"/>
                <a:gd name="T72" fmla="*/ 1272 w 1630"/>
                <a:gd name="T73" fmla="*/ 1018 h 1996"/>
                <a:gd name="T74" fmla="*/ 1390 w 1630"/>
                <a:gd name="T75" fmla="*/ 1004 h 1996"/>
                <a:gd name="T76" fmla="*/ 1449 w 1630"/>
                <a:gd name="T77" fmla="*/ 934 h 1996"/>
                <a:gd name="T78" fmla="*/ 1393 w 1630"/>
                <a:gd name="T79" fmla="*/ 929 h 1996"/>
                <a:gd name="T80" fmla="*/ 1328 w 1630"/>
                <a:gd name="T81" fmla="*/ 859 h 1996"/>
                <a:gd name="T82" fmla="*/ 1191 w 1630"/>
                <a:gd name="T83" fmla="*/ 797 h 1996"/>
                <a:gd name="T84" fmla="*/ 1054 w 1630"/>
                <a:gd name="T85" fmla="*/ 819 h 1996"/>
                <a:gd name="T86" fmla="*/ 925 w 1630"/>
                <a:gd name="T87" fmla="*/ 671 h 1996"/>
                <a:gd name="T88" fmla="*/ 869 w 1630"/>
                <a:gd name="T89" fmla="*/ 649 h 1996"/>
                <a:gd name="T90" fmla="*/ 931 w 1630"/>
                <a:gd name="T91" fmla="*/ 606 h 1996"/>
                <a:gd name="T92" fmla="*/ 877 w 1630"/>
                <a:gd name="T93" fmla="*/ 566 h 1996"/>
                <a:gd name="T94" fmla="*/ 818 w 1630"/>
                <a:gd name="T95" fmla="*/ 531 h 1996"/>
                <a:gd name="T96" fmla="*/ 771 w 1630"/>
                <a:gd name="T97" fmla="*/ 466 h 1996"/>
                <a:gd name="T98" fmla="*/ 777 w 1630"/>
                <a:gd name="T99" fmla="*/ 399 h 1996"/>
                <a:gd name="T100" fmla="*/ 890 w 1630"/>
                <a:gd name="T101" fmla="*/ 431 h 1996"/>
                <a:gd name="T102" fmla="*/ 818 w 1630"/>
                <a:gd name="T103" fmla="*/ 391 h 1996"/>
                <a:gd name="T104" fmla="*/ 823 w 1630"/>
                <a:gd name="T105" fmla="*/ 351 h 1996"/>
                <a:gd name="T106" fmla="*/ 925 w 1630"/>
                <a:gd name="T107" fmla="*/ 300 h 1996"/>
                <a:gd name="T108" fmla="*/ 939 w 1630"/>
                <a:gd name="T109" fmla="*/ 248 h 1996"/>
                <a:gd name="T110" fmla="*/ 1011 w 1630"/>
                <a:gd name="T111" fmla="*/ 222 h 1996"/>
                <a:gd name="T112" fmla="*/ 1052 w 1630"/>
                <a:gd name="T113" fmla="*/ 122 h 1996"/>
                <a:gd name="T114" fmla="*/ 1057 w 1630"/>
                <a:gd name="T115" fmla="*/ 12 h 199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  <a:gd name="T174" fmla="*/ 0 w 1630"/>
                <a:gd name="T175" fmla="*/ 0 h 1996"/>
                <a:gd name="T176" fmla="*/ 1630 w 1630"/>
                <a:gd name="T177" fmla="*/ 1996 h 1996"/>
              </a:gdLst>
              <a:ahLst/>
              <a:cxnLst>
                <a:cxn ang="T116">
                  <a:pos x="T0" y="T1"/>
                </a:cxn>
                <a:cxn ang="T117">
                  <a:pos x="T2" y="T3"/>
                </a:cxn>
                <a:cxn ang="T118">
                  <a:pos x="T4" y="T5"/>
                </a:cxn>
                <a:cxn ang="T119">
                  <a:pos x="T6" y="T7"/>
                </a:cxn>
                <a:cxn ang="T120">
                  <a:pos x="T8" y="T9"/>
                </a:cxn>
                <a:cxn ang="T121">
                  <a:pos x="T10" y="T11"/>
                </a:cxn>
                <a:cxn ang="T122">
                  <a:pos x="T12" y="T13"/>
                </a:cxn>
                <a:cxn ang="T123">
                  <a:pos x="T14" y="T15"/>
                </a:cxn>
                <a:cxn ang="T124">
                  <a:pos x="T16" y="T17"/>
                </a:cxn>
                <a:cxn ang="T125">
                  <a:pos x="T18" y="T19"/>
                </a:cxn>
                <a:cxn ang="T126">
                  <a:pos x="T20" y="T21"/>
                </a:cxn>
                <a:cxn ang="T127">
                  <a:pos x="T22" y="T23"/>
                </a:cxn>
                <a:cxn ang="T128">
                  <a:pos x="T24" y="T25"/>
                </a:cxn>
                <a:cxn ang="T129">
                  <a:pos x="T26" y="T27"/>
                </a:cxn>
                <a:cxn ang="T130">
                  <a:pos x="T28" y="T29"/>
                </a:cxn>
                <a:cxn ang="T131">
                  <a:pos x="T30" y="T31"/>
                </a:cxn>
                <a:cxn ang="T132">
                  <a:pos x="T32" y="T33"/>
                </a:cxn>
                <a:cxn ang="T133">
                  <a:pos x="T34" y="T35"/>
                </a:cxn>
                <a:cxn ang="T134">
                  <a:pos x="T36" y="T37"/>
                </a:cxn>
                <a:cxn ang="T135">
                  <a:pos x="T38" y="T39"/>
                </a:cxn>
                <a:cxn ang="T136">
                  <a:pos x="T40" y="T41"/>
                </a:cxn>
                <a:cxn ang="T137">
                  <a:pos x="T42" y="T43"/>
                </a:cxn>
                <a:cxn ang="T138">
                  <a:pos x="T44" y="T45"/>
                </a:cxn>
                <a:cxn ang="T139">
                  <a:pos x="T46" y="T47"/>
                </a:cxn>
                <a:cxn ang="T140">
                  <a:pos x="T48" y="T49"/>
                </a:cxn>
                <a:cxn ang="T141">
                  <a:pos x="T50" y="T51"/>
                </a:cxn>
                <a:cxn ang="T142">
                  <a:pos x="T52" y="T53"/>
                </a:cxn>
                <a:cxn ang="T143">
                  <a:pos x="T54" y="T55"/>
                </a:cxn>
                <a:cxn ang="T144">
                  <a:pos x="T56" y="T57"/>
                </a:cxn>
                <a:cxn ang="T145">
                  <a:pos x="T58" y="T59"/>
                </a:cxn>
                <a:cxn ang="T146">
                  <a:pos x="T60" y="T61"/>
                </a:cxn>
                <a:cxn ang="T147">
                  <a:pos x="T62" y="T63"/>
                </a:cxn>
                <a:cxn ang="T148">
                  <a:pos x="T64" y="T65"/>
                </a:cxn>
                <a:cxn ang="T149">
                  <a:pos x="T66" y="T67"/>
                </a:cxn>
                <a:cxn ang="T150">
                  <a:pos x="T68" y="T69"/>
                </a:cxn>
                <a:cxn ang="T151">
                  <a:pos x="T70" y="T71"/>
                </a:cxn>
                <a:cxn ang="T152">
                  <a:pos x="T72" y="T73"/>
                </a:cxn>
                <a:cxn ang="T153">
                  <a:pos x="T74" y="T75"/>
                </a:cxn>
                <a:cxn ang="T154">
                  <a:pos x="T76" y="T77"/>
                </a:cxn>
                <a:cxn ang="T155">
                  <a:pos x="T78" y="T79"/>
                </a:cxn>
                <a:cxn ang="T156">
                  <a:pos x="T80" y="T81"/>
                </a:cxn>
                <a:cxn ang="T157">
                  <a:pos x="T82" y="T83"/>
                </a:cxn>
                <a:cxn ang="T158">
                  <a:pos x="T84" y="T85"/>
                </a:cxn>
                <a:cxn ang="T159">
                  <a:pos x="T86" y="T87"/>
                </a:cxn>
                <a:cxn ang="T160">
                  <a:pos x="T88" y="T89"/>
                </a:cxn>
                <a:cxn ang="T161">
                  <a:pos x="T90" y="T91"/>
                </a:cxn>
                <a:cxn ang="T162">
                  <a:pos x="T92" y="T93"/>
                </a:cxn>
                <a:cxn ang="T163">
                  <a:pos x="T94" y="T95"/>
                </a:cxn>
                <a:cxn ang="T164">
                  <a:pos x="T96" y="T97"/>
                </a:cxn>
                <a:cxn ang="T165">
                  <a:pos x="T98" y="T99"/>
                </a:cxn>
                <a:cxn ang="T166">
                  <a:pos x="T100" y="T101"/>
                </a:cxn>
                <a:cxn ang="T167">
                  <a:pos x="T102" y="T103"/>
                </a:cxn>
                <a:cxn ang="T168">
                  <a:pos x="T104" y="T105"/>
                </a:cxn>
                <a:cxn ang="T169">
                  <a:pos x="T106" y="T107"/>
                </a:cxn>
                <a:cxn ang="T170">
                  <a:pos x="T108" y="T109"/>
                </a:cxn>
                <a:cxn ang="T171">
                  <a:pos x="T110" y="T111"/>
                </a:cxn>
                <a:cxn ang="T172">
                  <a:pos x="T112" y="T113"/>
                </a:cxn>
                <a:cxn ang="T173">
                  <a:pos x="T114" y="T115"/>
                </a:cxn>
              </a:cxnLst>
              <a:rect l="T174" t="T175" r="T176" b="T177"/>
              <a:pathLst>
                <a:path w="1630" h="1996">
                  <a:moveTo>
                    <a:pt x="1125" y="0"/>
                  </a:moveTo>
                  <a:lnTo>
                    <a:pt x="1061" y="9"/>
                  </a:lnTo>
                  <a:lnTo>
                    <a:pt x="952" y="52"/>
                  </a:lnTo>
                  <a:lnTo>
                    <a:pt x="868" y="82"/>
                  </a:lnTo>
                  <a:lnTo>
                    <a:pt x="768" y="137"/>
                  </a:lnTo>
                  <a:lnTo>
                    <a:pt x="558" y="275"/>
                  </a:lnTo>
                  <a:lnTo>
                    <a:pt x="403" y="430"/>
                  </a:lnTo>
                  <a:lnTo>
                    <a:pt x="266" y="604"/>
                  </a:lnTo>
                  <a:cubicBezTo>
                    <a:pt x="226" y="660"/>
                    <a:pt x="189" y="720"/>
                    <a:pt x="163" y="769"/>
                  </a:cubicBezTo>
                  <a:cubicBezTo>
                    <a:pt x="135" y="828"/>
                    <a:pt x="129" y="844"/>
                    <a:pt x="110" y="896"/>
                  </a:cubicBezTo>
                  <a:lnTo>
                    <a:pt x="46" y="1079"/>
                  </a:lnTo>
                  <a:lnTo>
                    <a:pt x="10" y="1271"/>
                  </a:lnTo>
                  <a:lnTo>
                    <a:pt x="0" y="1445"/>
                  </a:lnTo>
                  <a:lnTo>
                    <a:pt x="19" y="1655"/>
                  </a:lnTo>
                  <a:lnTo>
                    <a:pt x="58" y="1735"/>
                  </a:lnTo>
                  <a:lnTo>
                    <a:pt x="73" y="1786"/>
                  </a:lnTo>
                  <a:lnTo>
                    <a:pt x="103" y="1777"/>
                  </a:lnTo>
                  <a:lnTo>
                    <a:pt x="145" y="1849"/>
                  </a:lnTo>
                  <a:lnTo>
                    <a:pt x="157" y="1957"/>
                  </a:lnTo>
                  <a:lnTo>
                    <a:pt x="190" y="1996"/>
                  </a:lnTo>
                  <a:lnTo>
                    <a:pt x="247" y="1993"/>
                  </a:lnTo>
                  <a:lnTo>
                    <a:pt x="214" y="1927"/>
                  </a:lnTo>
                  <a:lnTo>
                    <a:pt x="199" y="1834"/>
                  </a:lnTo>
                  <a:lnTo>
                    <a:pt x="250" y="1819"/>
                  </a:lnTo>
                  <a:lnTo>
                    <a:pt x="253" y="1705"/>
                  </a:lnTo>
                  <a:lnTo>
                    <a:pt x="277" y="1630"/>
                  </a:lnTo>
                  <a:lnTo>
                    <a:pt x="286" y="1591"/>
                  </a:lnTo>
                  <a:lnTo>
                    <a:pt x="379" y="1525"/>
                  </a:lnTo>
                  <a:lnTo>
                    <a:pt x="325" y="1627"/>
                  </a:lnTo>
                  <a:lnTo>
                    <a:pt x="385" y="1621"/>
                  </a:lnTo>
                  <a:lnTo>
                    <a:pt x="358" y="1666"/>
                  </a:lnTo>
                  <a:cubicBezTo>
                    <a:pt x="359" y="1678"/>
                    <a:pt x="395" y="1678"/>
                    <a:pt x="394" y="1696"/>
                  </a:cubicBezTo>
                  <a:cubicBezTo>
                    <a:pt x="393" y="1714"/>
                    <a:pt x="359" y="1754"/>
                    <a:pt x="352" y="1777"/>
                  </a:cubicBezTo>
                  <a:cubicBezTo>
                    <a:pt x="345" y="1800"/>
                    <a:pt x="330" y="1841"/>
                    <a:pt x="352" y="1834"/>
                  </a:cubicBezTo>
                  <a:cubicBezTo>
                    <a:pt x="374" y="1827"/>
                    <a:pt x="464" y="1769"/>
                    <a:pt x="484" y="1732"/>
                  </a:cubicBezTo>
                  <a:lnTo>
                    <a:pt x="475" y="1609"/>
                  </a:lnTo>
                  <a:lnTo>
                    <a:pt x="517" y="1558"/>
                  </a:lnTo>
                  <a:lnTo>
                    <a:pt x="526" y="1504"/>
                  </a:lnTo>
                  <a:lnTo>
                    <a:pt x="568" y="1570"/>
                  </a:lnTo>
                  <a:lnTo>
                    <a:pt x="754" y="1507"/>
                  </a:lnTo>
                  <a:lnTo>
                    <a:pt x="748" y="1438"/>
                  </a:lnTo>
                  <a:lnTo>
                    <a:pt x="823" y="1462"/>
                  </a:lnTo>
                  <a:lnTo>
                    <a:pt x="844" y="1513"/>
                  </a:lnTo>
                  <a:lnTo>
                    <a:pt x="799" y="1549"/>
                  </a:lnTo>
                  <a:cubicBezTo>
                    <a:pt x="793" y="1567"/>
                    <a:pt x="793" y="1585"/>
                    <a:pt x="808" y="1624"/>
                  </a:cubicBezTo>
                  <a:cubicBezTo>
                    <a:pt x="823" y="1663"/>
                    <a:pt x="859" y="1649"/>
                    <a:pt x="868" y="1633"/>
                  </a:cubicBezTo>
                  <a:lnTo>
                    <a:pt x="865" y="1528"/>
                  </a:lnTo>
                  <a:lnTo>
                    <a:pt x="922" y="1462"/>
                  </a:lnTo>
                  <a:lnTo>
                    <a:pt x="826" y="1417"/>
                  </a:lnTo>
                  <a:lnTo>
                    <a:pt x="763" y="1357"/>
                  </a:lnTo>
                  <a:lnTo>
                    <a:pt x="742" y="1300"/>
                  </a:lnTo>
                  <a:lnTo>
                    <a:pt x="652" y="1288"/>
                  </a:lnTo>
                  <a:lnTo>
                    <a:pt x="664" y="1255"/>
                  </a:lnTo>
                  <a:lnTo>
                    <a:pt x="670" y="1225"/>
                  </a:lnTo>
                  <a:lnTo>
                    <a:pt x="733" y="1222"/>
                  </a:lnTo>
                  <a:lnTo>
                    <a:pt x="769" y="1180"/>
                  </a:lnTo>
                  <a:lnTo>
                    <a:pt x="835" y="1090"/>
                  </a:lnTo>
                  <a:lnTo>
                    <a:pt x="958" y="1105"/>
                  </a:lnTo>
                  <a:lnTo>
                    <a:pt x="991" y="1153"/>
                  </a:lnTo>
                  <a:lnTo>
                    <a:pt x="1042" y="1155"/>
                  </a:lnTo>
                  <a:lnTo>
                    <a:pt x="1105" y="1090"/>
                  </a:lnTo>
                  <a:lnTo>
                    <a:pt x="1147" y="1156"/>
                  </a:lnTo>
                  <a:lnTo>
                    <a:pt x="1216" y="1132"/>
                  </a:lnTo>
                  <a:lnTo>
                    <a:pt x="1261" y="1153"/>
                  </a:lnTo>
                  <a:lnTo>
                    <a:pt x="1147" y="1360"/>
                  </a:lnTo>
                  <a:lnTo>
                    <a:pt x="1147" y="1492"/>
                  </a:lnTo>
                  <a:lnTo>
                    <a:pt x="1189" y="1492"/>
                  </a:lnTo>
                  <a:lnTo>
                    <a:pt x="1261" y="1411"/>
                  </a:lnTo>
                  <a:lnTo>
                    <a:pt x="1258" y="1327"/>
                  </a:lnTo>
                  <a:lnTo>
                    <a:pt x="1279" y="1294"/>
                  </a:lnTo>
                  <a:lnTo>
                    <a:pt x="1294" y="1243"/>
                  </a:lnTo>
                  <a:lnTo>
                    <a:pt x="1384" y="1219"/>
                  </a:lnTo>
                  <a:lnTo>
                    <a:pt x="1372" y="1162"/>
                  </a:lnTo>
                  <a:lnTo>
                    <a:pt x="1420" y="1135"/>
                  </a:lnTo>
                  <a:lnTo>
                    <a:pt x="1459" y="1117"/>
                  </a:lnTo>
                  <a:lnTo>
                    <a:pt x="1552" y="1120"/>
                  </a:lnTo>
                  <a:lnTo>
                    <a:pt x="1591" y="1063"/>
                  </a:lnTo>
                  <a:lnTo>
                    <a:pt x="1618" y="1042"/>
                  </a:lnTo>
                  <a:lnTo>
                    <a:pt x="1630" y="1024"/>
                  </a:lnTo>
                  <a:lnTo>
                    <a:pt x="1555" y="1036"/>
                  </a:lnTo>
                  <a:lnTo>
                    <a:pt x="1555" y="985"/>
                  </a:lnTo>
                  <a:lnTo>
                    <a:pt x="1483" y="958"/>
                  </a:lnTo>
                  <a:lnTo>
                    <a:pt x="1459" y="985"/>
                  </a:lnTo>
                  <a:lnTo>
                    <a:pt x="1330" y="889"/>
                  </a:lnTo>
                  <a:lnTo>
                    <a:pt x="1276" y="931"/>
                  </a:lnTo>
                  <a:lnTo>
                    <a:pt x="1177" y="913"/>
                  </a:lnTo>
                  <a:lnTo>
                    <a:pt x="1186" y="841"/>
                  </a:lnTo>
                  <a:lnTo>
                    <a:pt x="1033" y="748"/>
                  </a:lnTo>
                  <a:lnTo>
                    <a:pt x="970" y="763"/>
                  </a:lnTo>
                  <a:lnTo>
                    <a:pt x="970" y="724"/>
                  </a:lnTo>
                  <a:lnTo>
                    <a:pt x="1003" y="685"/>
                  </a:lnTo>
                  <a:lnTo>
                    <a:pt x="1039" y="676"/>
                  </a:lnTo>
                  <a:lnTo>
                    <a:pt x="1006" y="619"/>
                  </a:lnTo>
                  <a:lnTo>
                    <a:pt x="979" y="631"/>
                  </a:lnTo>
                  <a:lnTo>
                    <a:pt x="979" y="574"/>
                  </a:lnTo>
                  <a:lnTo>
                    <a:pt x="913" y="592"/>
                  </a:lnTo>
                  <a:lnTo>
                    <a:pt x="904" y="514"/>
                  </a:lnTo>
                  <a:lnTo>
                    <a:pt x="861" y="520"/>
                  </a:lnTo>
                  <a:lnTo>
                    <a:pt x="816" y="430"/>
                  </a:lnTo>
                  <a:lnTo>
                    <a:pt x="868" y="445"/>
                  </a:lnTo>
                  <a:lnTo>
                    <a:pt x="910" y="484"/>
                  </a:lnTo>
                  <a:lnTo>
                    <a:pt x="994" y="481"/>
                  </a:lnTo>
                  <a:lnTo>
                    <a:pt x="967" y="433"/>
                  </a:lnTo>
                  <a:lnTo>
                    <a:pt x="913" y="436"/>
                  </a:lnTo>
                  <a:lnTo>
                    <a:pt x="877" y="400"/>
                  </a:lnTo>
                  <a:lnTo>
                    <a:pt x="919" y="391"/>
                  </a:lnTo>
                  <a:lnTo>
                    <a:pt x="970" y="397"/>
                  </a:lnTo>
                  <a:lnTo>
                    <a:pt x="1033" y="334"/>
                  </a:lnTo>
                  <a:lnTo>
                    <a:pt x="1000" y="289"/>
                  </a:lnTo>
                  <a:lnTo>
                    <a:pt x="1048" y="277"/>
                  </a:lnTo>
                  <a:lnTo>
                    <a:pt x="1144" y="283"/>
                  </a:lnTo>
                  <a:lnTo>
                    <a:pt x="1129" y="247"/>
                  </a:lnTo>
                  <a:lnTo>
                    <a:pt x="1171" y="205"/>
                  </a:lnTo>
                  <a:lnTo>
                    <a:pt x="1174" y="136"/>
                  </a:lnTo>
                  <a:lnTo>
                    <a:pt x="1222" y="46"/>
                  </a:lnTo>
                  <a:lnTo>
                    <a:pt x="1180" y="13"/>
                  </a:lnTo>
                  <a:lnTo>
                    <a:pt x="1125" y="0"/>
                  </a:lnTo>
                  <a:close/>
                </a:path>
              </a:pathLst>
            </a:custGeom>
            <a:solidFill>
              <a:srgbClr val="10563D"/>
            </a:solidFill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052" name="Freeform 23"/>
            <p:cNvSpPr>
              <a:spLocks/>
            </p:cNvSpPr>
            <p:nvPr userDrawn="1"/>
          </p:nvSpPr>
          <p:spPr bwMode="ltGray">
            <a:xfrm>
              <a:off x="3747" y="3265"/>
              <a:ext cx="400" cy="295"/>
            </a:xfrm>
            <a:custGeom>
              <a:avLst/>
              <a:gdLst>
                <a:gd name="T0" fmla="*/ 0 w 446"/>
                <a:gd name="T1" fmla="*/ 145 h 329"/>
                <a:gd name="T2" fmla="*/ 0 w 446"/>
                <a:gd name="T3" fmla="*/ 231 h 329"/>
                <a:gd name="T4" fmla="*/ 98 w 446"/>
                <a:gd name="T5" fmla="*/ 265 h 329"/>
                <a:gd name="T6" fmla="*/ 164 w 446"/>
                <a:gd name="T7" fmla="*/ 277 h 329"/>
                <a:gd name="T8" fmla="*/ 215 w 446"/>
                <a:gd name="T9" fmla="*/ 285 h 329"/>
                <a:gd name="T10" fmla="*/ 285 w 446"/>
                <a:gd name="T11" fmla="*/ 293 h 329"/>
                <a:gd name="T12" fmla="*/ 371 w 446"/>
                <a:gd name="T13" fmla="*/ 291 h 329"/>
                <a:gd name="T14" fmla="*/ 383 w 446"/>
                <a:gd name="T15" fmla="*/ 265 h 329"/>
                <a:gd name="T16" fmla="*/ 343 w 446"/>
                <a:gd name="T17" fmla="*/ 224 h 329"/>
                <a:gd name="T18" fmla="*/ 343 w 446"/>
                <a:gd name="T19" fmla="*/ 183 h 329"/>
                <a:gd name="T20" fmla="*/ 277 w 446"/>
                <a:gd name="T21" fmla="*/ 143 h 329"/>
                <a:gd name="T22" fmla="*/ 283 w 446"/>
                <a:gd name="T23" fmla="*/ 81 h 329"/>
                <a:gd name="T24" fmla="*/ 229 w 446"/>
                <a:gd name="T25" fmla="*/ 51 h 329"/>
                <a:gd name="T26" fmla="*/ 221 w 446"/>
                <a:gd name="T27" fmla="*/ 102 h 329"/>
                <a:gd name="T28" fmla="*/ 183 w 446"/>
                <a:gd name="T29" fmla="*/ 75 h 329"/>
                <a:gd name="T30" fmla="*/ 151 w 446"/>
                <a:gd name="T31" fmla="*/ 89 h 329"/>
                <a:gd name="T32" fmla="*/ 161 w 446"/>
                <a:gd name="T33" fmla="*/ 43 h 329"/>
                <a:gd name="T34" fmla="*/ 100 w 446"/>
                <a:gd name="T35" fmla="*/ 32 h 329"/>
                <a:gd name="T36" fmla="*/ 98 w 446"/>
                <a:gd name="T37" fmla="*/ 102 h 329"/>
                <a:gd name="T38" fmla="*/ 129 w 446"/>
                <a:gd name="T39" fmla="*/ 167 h 329"/>
                <a:gd name="T40" fmla="*/ 67 w 446"/>
                <a:gd name="T41" fmla="*/ 175 h 329"/>
                <a:gd name="T42" fmla="*/ 32 w 446"/>
                <a:gd name="T43" fmla="*/ 145 h 329"/>
                <a:gd name="T44" fmla="*/ 0 w 446"/>
                <a:gd name="T45" fmla="*/ 145 h 329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w 446"/>
                <a:gd name="T70" fmla="*/ 0 h 329"/>
                <a:gd name="T71" fmla="*/ 446 w 446"/>
                <a:gd name="T72" fmla="*/ 329 h 329"/>
              </a:gdLst>
              <a:ahLst/>
              <a:cxnLst>
                <a:cxn ang="T46">
                  <a:pos x="T0" y="T1"/>
                </a:cxn>
                <a:cxn ang="T47">
                  <a:pos x="T2" y="T3"/>
                </a:cxn>
                <a:cxn ang="T48">
                  <a:pos x="T4" y="T5"/>
                </a:cxn>
                <a:cxn ang="T49">
                  <a:pos x="T6" y="T7"/>
                </a:cxn>
                <a:cxn ang="T50">
                  <a:pos x="T8" y="T9"/>
                </a:cxn>
                <a:cxn ang="T51">
                  <a:pos x="T10" y="T11"/>
                </a:cxn>
                <a:cxn ang="T52">
                  <a:pos x="T12" y="T13"/>
                </a:cxn>
                <a:cxn ang="T53">
                  <a:pos x="T14" y="T15"/>
                </a:cxn>
                <a:cxn ang="T54">
                  <a:pos x="T16" y="T17"/>
                </a:cxn>
                <a:cxn ang="T55">
                  <a:pos x="T18" y="T19"/>
                </a:cxn>
                <a:cxn ang="T56">
                  <a:pos x="T20" y="T21"/>
                </a:cxn>
                <a:cxn ang="T57">
                  <a:pos x="T22" y="T23"/>
                </a:cxn>
                <a:cxn ang="T58">
                  <a:pos x="T24" y="T25"/>
                </a:cxn>
                <a:cxn ang="T59">
                  <a:pos x="T26" y="T27"/>
                </a:cxn>
                <a:cxn ang="T60">
                  <a:pos x="T28" y="T29"/>
                </a:cxn>
                <a:cxn ang="T61">
                  <a:pos x="T30" y="T31"/>
                </a:cxn>
                <a:cxn ang="T62">
                  <a:pos x="T32" y="T33"/>
                </a:cxn>
                <a:cxn ang="T63">
                  <a:pos x="T34" y="T35"/>
                </a:cxn>
                <a:cxn ang="T64">
                  <a:pos x="T36" y="T37"/>
                </a:cxn>
                <a:cxn ang="T65">
                  <a:pos x="T38" y="T39"/>
                </a:cxn>
                <a:cxn ang="T66">
                  <a:pos x="T40" y="T41"/>
                </a:cxn>
                <a:cxn ang="T67">
                  <a:pos x="T42" y="T43"/>
                </a:cxn>
                <a:cxn ang="T68">
                  <a:pos x="T44" y="T45"/>
                </a:cxn>
              </a:cxnLst>
              <a:rect l="T69" t="T70" r="T71" b="T72"/>
              <a:pathLst>
                <a:path w="446" h="329">
                  <a:moveTo>
                    <a:pt x="0" y="162"/>
                  </a:moveTo>
                  <a:lnTo>
                    <a:pt x="0" y="258"/>
                  </a:lnTo>
                  <a:lnTo>
                    <a:pt x="109" y="295"/>
                  </a:lnTo>
                  <a:lnTo>
                    <a:pt x="183" y="309"/>
                  </a:lnTo>
                  <a:lnTo>
                    <a:pt x="240" y="318"/>
                  </a:lnTo>
                  <a:lnTo>
                    <a:pt x="318" y="327"/>
                  </a:lnTo>
                  <a:lnTo>
                    <a:pt x="414" y="324"/>
                  </a:lnTo>
                  <a:cubicBezTo>
                    <a:pt x="432" y="319"/>
                    <a:pt x="446" y="329"/>
                    <a:pt x="427" y="295"/>
                  </a:cubicBezTo>
                  <a:cubicBezTo>
                    <a:pt x="408" y="261"/>
                    <a:pt x="389" y="265"/>
                    <a:pt x="382" y="250"/>
                  </a:cubicBezTo>
                  <a:lnTo>
                    <a:pt x="382" y="204"/>
                  </a:lnTo>
                  <a:lnTo>
                    <a:pt x="309" y="159"/>
                  </a:lnTo>
                  <a:cubicBezTo>
                    <a:pt x="298" y="140"/>
                    <a:pt x="333" y="144"/>
                    <a:pt x="315" y="90"/>
                  </a:cubicBezTo>
                  <a:cubicBezTo>
                    <a:pt x="297" y="36"/>
                    <a:pt x="266" y="53"/>
                    <a:pt x="255" y="57"/>
                  </a:cubicBezTo>
                  <a:lnTo>
                    <a:pt x="246" y="114"/>
                  </a:lnTo>
                  <a:lnTo>
                    <a:pt x="204" y="84"/>
                  </a:lnTo>
                  <a:lnTo>
                    <a:pt x="168" y="99"/>
                  </a:lnTo>
                  <a:lnTo>
                    <a:pt x="180" y="48"/>
                  </a:lnTo>
                  <a:cubicBezTo>
                    <a:pt x="171" y="38"/>
                    <a:pt x="135" y="0"/>
                    <a:pt x="111" y="36"/>
                  </a:cubicBezTo>
                  <a:cubicBezTo>
                    <a:pt x="87" y="72"/>
                    <a:pt x="104" y="89"/>
                    <a:pt x="109" y="114"/>
                  </a:cubicBezTo>
                  <a:lnTo>
                    <a:pt x="144" y="186"/>
                  </a:lnTo>
                  <a:lnTo>
                    <a:pt x="75" y="195"/>
                  </a:lnTo>
                  <a:lnTo>
                    <a:pt x="36" y="162"/>
                  </a:lnTo>
                  <a:lnTo>
                    <a:pt x="0" y="162"/>
                  </a:lnTo>
                  <a:close/>
                </a:path>
              </a:pathLst>
            </a:custGeom>
            <a:solidFill>
              <a:srgbClr val="10563D"/>
            </a:solidFill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053" name="Freeform 24"/>
            <p:cNvSpPr>
              <a:spLocks/>
            </p:cNvSpPr>
            <p:nvPr userDrawn="1"/>
          </p:nvSpPr>
          <p:spPr bwMode="ltGray">
            <a:xfrm>
              <a:off x="3653" y="3182"/>
              <a:ext cx="395" cy="131"/>
            </a:xfrm>
            <a:custGeom>
              <a:avLst/>
              <a:gdLst>
                <a:gd name="T0" fmla="*/ 5 w 441"/>
                <a:gd name="T1" fmla="*/ 70 h 146"/>
                <a:gd name="T2" fmla="*/ 54 w 441"/>
                <a:gd name="T3" fmla="*/ 127 h 146"/>
                <a:gd name="T4" fmla="*/ 151 w 441"/>
                <a:gd name="T5" fmla="*/ 99 h 146"/>
                <a:gd name="T6" fmla="*/ 193 w 441"/>
                <a:gd name="T7" fmla="*/ 59 h 146"/>
                <a:gd name="T8" fmla="*/ 233 w 441"/>
                <a:gd name="T9" fmla="*/ 99 h 146"/>
                <a:gd name="T10" fmla="*/ 271 w 441"/>
                <a:gd name="T11" fmla="*/ 89 h 146"/>
                <a:gd name="T12" fmla="*/ 314 w 441"/>
                <a:gd name="T13" fmla="*/ 99 h 146"/>
                <a:gd name="T14" fmla="*/ 314 w 441"/>
                <a:gd name="T15" fmla="*/ 57 h 146"/>
                <a:gd name="T16" fmla="*/ 344 w 441"/>
                <a:gd name="T17" fmla="*/ 27 h 146"/>
                <a:gd name="T18" fmla="*/ 360 w 441"/>
                <a:gd name="T19" fmla="*/ 54 h 146"/>
                <a:gd name="T20" fmla="*/ 384 w 441"/>
                <a:gd name="T21" fmla="*/ 16 h 146"/>
                <a:gd name="T22" fmla="*/ 339 w 441"/>
                <a:gd name="T23" fmla="*/ 0 h 146"/>
                <a:gd name="T24" fmla="*/ 273 w 441"/>
                <a:gd name="T25" fmla="*/ 57 h 146"/>
                <a:gd name="T26" fmla="*/ 212 w 441"/>
                <a:gd name="T27" fmla="*/ 11 h 146"/>
                <a:gd name="T28" fmla="*/ 172 w 441"/>
                <a:gd name="T29" fmla="*/ 48 h 146"/>
                <a:gd name="T30" fmla="*/ 129 w 441"/>
                <a:gd name="T31" fmla="*/ 67 h 146"/>
                <a:gd name="T32" fmla="*/ 116 w 441"/>
                <a:gd name="T33" fmla="*/ 75 h 146"/>
                <a:gd name="T34" fmla="*/ 97 w 441"/>
                <a:gd name="T35" fmla="*/ 70 h 146"/>
                <a:gd name="T36" fmla="*/ 54 w 441"/>
                <a:gd name="T37" fmla="*/ 48 h 146"/>
                <a:gd name="T38" fmla="*/ 5 w 441"/>
                <a:gd name="T39" fmla="*/ 70 h 14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w 441"/>
                <a:gd name="T61" fmla="*/ 0 h 146"/>
                <a:gd name="T62" fmla="*/ 441 w 441"/>
                <a:gd name="T63" fmla="*/ 146 h 146"/>
              </a:gdLst>
              <a:ahLst/>
              <a:cxnLst>
                <a:cxn ang="T40">
                  <a:pos x="T0" y="T1"/>
                </a:cxn>
                <a:cxn ang="T41">
                  <a:pos x="T2" y="T3"/>
                </a:cxn>
                <a:cxn ang="T42">
                  <a:pos x="T4" y="T5"/>
                </a:cxn>
                <a:cxn ang="T43">
                  <a:pos x="T6" y="T7"/>
                </a:cxn>
                <a:cxn ang="T44">
                  <a:pos x="T8" y="T9"/>
                </a:cxn>
                <a:cxn ang="T45">
                  <a:pos x="T10" y="T11"/>
                </a:cxn>
                <a:cxn ang="T46">
                  <a:pos x="T12" y="T13"/>
                </a:cxn>
                <a:cxn ang="T47">
                  <a:pos x="T14" y="T15"/>
                </a:cxn>
                <a:cxn ang="T48">
                  <a:pos x="T16" y="T17"/>
                </a:cxn>
                <a:cxn ang="T49">
                  <a:pos x="T18" y="T19"/>
                </a:cxn>
                <a:cxn ang="T50">
                  <a:pos x="T20" y="T21"/>
                </a:cxn>
                <a:cxn ang="T51">
                  <a:pos x="T22" y="T23"/>
                </a:cxn>
                <a:cxn ang="T52">
                  <a:pos x="T24" y="T25"/>
                </a:cxn>
                <a:cxn ang="T53">
                  <a:pos x="T26" y="T27"/>
                </a:cxn>
                <a:cxn ang="T54">
                  <a:pos x="T28" y="T29"/>
                </a:cxn>
                <a:cxn ang="T55">
                  <a:pos x="T30" y="T31"/>
                </a:cxn>
                <a:cxn ang="T56">
                  <a:pos x="T32" y="T33"/>
                </a:cxn>
                <a:cxn ang="T57">
                  <a:pos x="T34" y="T35"/>
                </a:cxn>
                <a:cxn ang="T58">
                  <a:pos x="T36" y="T37"/>
                </a:cxn>
                <a:cxn ang="T59">
                  <a:pos x="T38" y="T39"/>
                </a:cxn>
              </a:cxnLst>
              <a:rect l="T60" t="T61" r="T62" b="T63"/>
              <a:pathLst>
                <a:path w="441" h="146">
                  <a:moveTo>
                    <a:pt x="6" y="78"/>
                  </a:moveTo>
                  <a:cubicBezTo>
                    <a:pt x="0" y="90"/>
                    <a:pt x="33" y="136"/>
                    <a:pt x="60" y="141"/>
                  </a:cubicBezTo>
                  <a:cubicBezTo>
                    <a:pt x="87" y="146"/>
                    <a:pt x="143" y="123"/>
                    <a:pt x="169" y="110"/>
                  </a:cubicBezTo>
                  <a:lnTo>
                    <a:pt x="216" y="66"/>
                  </a:lnTo>
                  <a:lnTo>
                    <a:pt x="260" y="110"/>
                  </a:lnTo>
                  <a:lnTo>
                    <a:pt x="303" y="99"/>
                  </a:lnTo>
                  <a:lnTo>
                    <a:pt x="351" y="110"/>
                  </a:lnTo>
                  <a:lnTo>
                    <a:pt x="351" y="64"/>
                  </a:lnTo>
                  <a:lnTo>
                    <a:pt x="384" y="30"/>
                  </a:lnTo>
                  <a:cubicBezTo>
                    <a:pt x="392" y="29"/>
                    <a:pt x="363" y="66"/>
                    <a:pt x="402" y="60"/>
                  </a:cubicBezTo>
                  <a:cubicBezTo>
                    <a:pt x="441" y="54"/>
                    <a:pt x="433" y="28"/>
                    <a:pt x="429" y="18"/>
                  </a:cubicBezTo>
                  <a:lnTo>
                    <a:pt x="378" y="0"/>
                  </a:lnTo>
                  <a:lnTo>
                    <a:pt x="305" y="64"/>
                  </a:lnTo>
                  <a:lnTo>
                    <a:pt x="237" y="12"/>
                  </a:lnTo>
                  <a:lnTo>
                    <a:pt x="192" y="54"/>
                  </a:lnTo>
                  <a:lnTo>
                    <a:pt x="144" y="75"/>
                  </a:lnTo>
                  <a:lnTo>
                    <a:pt x="129" y="84"/>
                  </a:lnTo>
                  <a:lnTo>
                    <a:pt x="108" y="78"/>
                  </a:lnTo>
                  <a:cubicBezTo>
                    <a:pt x="97" y="73"/>
                    <a:pt x="99" y="60"/>
                    <a:pt x="60" y="54"/>
                  </a:cubicBezTo>
                  <a:cubicBezTo>
                    <a:pt x="21" y="48"/>
                    <a:pt x="17" y="73"/>
                    <a:pt x="6" y="78"/>
                  </a:cubicBezTo>
                  <a:close/>
                </a:path>
              </a:pathLst>
            </a:custGeom>
            <a:solidFill>
              <a:srgbClr val="10563D"/>
            </a:solidFill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054" name="Freeform 25"/>
            <p:cNvSpPr>
              <a:spLocks/>
            </p:cNvSpPr>
            <p:nvPr userDrawn="1"/>
          </p:nvSpPr>
          <p:spPr bwMode="ltGray">
            <a:xfrm>
              <a:off x="2944" y="2778"/>
              <a:ext cx="134" cy="178"/>
            </a:xfrm>
            <a:custGeom>
              <a:avLst/>
              <a:gdLst>
                <a:gd name="T0" fmla="*/ 0 w 150"/>
                <a:gd name="T1" fmla="*/ 0 h 198"/>
                <a:gd name="T2" fmla="*/ 13 w 150"/>
                <a:gd name="T3" fmla="*/ 57 h 198"/>
                <a:gd name="T4" fmla="*/ 40 w 150"/>
                <a:gd name="T5" fmla="*/ 108 h 198"/>
                <a:gd name="T6" fmla="*/ 80 w 150"/>
                <a:gd name="T7" fmla="*/ 167 h 198"/>
                <a:gd name="T8" fmla="*/ 110 w 150"/>
                <a:gd name="T9" fmla="*/ 178 h 198"/>
                <a:gd name="T10" fmla="*/ 134 w 150"/>
                <a:gd name="T11" fmla="*/ 146 h 198"/>
                <a:gd name="T12" fmla="*/ 102 w 150"/>
                <a:gd name="T13" fmla="*/ 146 h 198"/>
                <a:gd name="T14" fmla="*/ 99 w 150"/>
                <a:gd name="T15" fmla="*/ 92 h 198"/>
                <a:gd name="T16" fmla="*/ 70 w 150"/>
                <a:gd name="T17" fmla="*/ 76 h 198"/>
                <a:gd name="T18" fmla="*/ 88 w 150"/>
                <a:gd name="T19" fmla="*/ 19 h 198"/>
                <a:gd name="T20" fmla="*/ 43 w 150"/>
                <a:gd name="T21" fmla="*/ 32 h 198"/>
                <a:gd name="T22" fmla="*/ 0 w 150"/>
                <a:gd name="T23" fmla="*/ 0 h 198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w 150"/>
                <a:gd name="T37" fmla="*/ 0 h 198"/>
                <a:gd name="T38" fmla="*/ 150 w 150"/>
                <a:gd name="T39" fmla="*/ 198 h 198"/>
              </a:gdLst>
              <a:ahLst/>
              <a:cxnLst>
                <a:cxn ang="T24">
                  <a:pos x="T0" y="T1"/>
                </a:cxn>
                <a:cxn ang="T25">
                  <a:pos x="T2" y="T3"/>
                </a:cxn>
                <a:cxn ang="T26">
                  <a:pos x="T4" y="T5"/>
                </a:cxn>
                <a:cxn ang="T27">
                  <a:pos x="T6" y="T7"/>
                </a:cxn>
                <a:cxn ang="T28">
                  <a:pos x="T8" y="T9"/>
                </a:cxn>
                <a:cxn ang="T29">
                  <a:pos x="T10" y="T11"/>
                </a:cxn>
                <a:cxn ang="T30">
                  <a:pos x="T12" y="T13"/>
                </a:cxn>
                <a:cxn ang="T31">
                  <a:pos x="T14" y="T15"/>
                </a:cxn>
                <a:cxn ang="T32">
                  <a:pos x="T16" y="T17"/>
                </a:cxn>
                <a:cxn ang="T33">
                  <a:pos x="T18" y="T19"/>
                </a:cxn>
                <a:cxn ang="T34">
                  <a:pos x="T20" y="T21"/>
                </a:cxn>
                <a:cxn ang="T35">
                  <a:pos x="T22" y="T23"/>
                </a:cxn>
              </a:cxnLst>
              <a:rect l="T36" t="T37" r="T38" b="T39"/>
              <a:pathLst>
                <a:path w="150" h="198">
                  <a:moveTo>
                    <a:pt x="0" y="0"/>
                  </a:moveTo>
                  <a:lnTo>
                    <a:pt x="15" y="63"/>
                  </a:lnTo>
                  <a:lnTo>
                    <a:pt x="45" y="120"/>
                  </a:lnTo>
                  <a:lnTo>
                    <a:pt x="90" y="186"/>
                  </a:lnTo>
                  <a:lnTo>
                    <a:pt x="123" y="198"/>
                  </a:lnTo>
                  <a:lnTo>
                    <a:pt x="150" y="162"/>
                  </a:lnTo>
                  <a:lnTo>
                    <a:pt x="114" y="162"/>
                  </a:lnTo>
                  <a:lnTo>
                    <a:pt x="111" y="102"/>
                  </a:lnTo>
                  <a:lnTo>
                    <a:pt x="78" y="84"/>
                  </a:lnTo>
                  <a:lnTo>
                    <a:pt x="99" y="21"/>
                  </a:lnTo>
                  <a:lnTo>
                    <a:pt x="48" y="36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10563D"/>
            </a:solidFill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055" name="Freeform 26"/>
            <p:cNvSpPr>
              <a:spLocks/>
            </p:cNvSpPr>
            <p:nvPr userDrawn="1"/>
          </p:nvSpPr>
          <p:spPr bwMode="ltGray">
            <a:xfrm>
              <a:off x="3074" y="2697"/>
              <a:ext cx="80" cy="263"/>
            </a:xfrm>
            <a:custGeom>
              <a:avLst/>
              <a:gdLst>
                <a:gd name="T0" fmla="*/ 50 w 90"/>
                <a:gd name="T1" fmla="*/ 0 h 293"/>
                <a:gd name="T2" fmla="*/ 26 w 90"/>
                <a:gd name="T3" fmla="*/ 70 h 293"/>
                <a:gd name="T4" fmla="*/ 2 w 90"/>
                <a:gd name="T5" fmla="*/ 100 h 293"/>
                <a:gd name="T6" fmla="*/ 0 w 90"/>
                <a:gd name="T7" fmla="*/ 141 h 293"/>
                <a:gd name="T8" fmla="*/ 31 w 90"/>
                <a:gd name="T9" fmla="*/ 145 h 293"/>
                <a:gd name="T10" fmla="*/ 40 w 90"/>
                <a:gd name="T11" fmla="*/ 181 h 293"/>
                <a:gd name="T12" fmla="*/ 15 w 90"/>
                <a:gd name="T13" fmla="*/ 207 h 293"/>
                <a:gd name="T14" fmla="*/ 58 w 90"/>
                <a:gd name="T15" fmla="*/ 261 h 293"/>
                <a:gd name="T16" fmla="*/ 80 w 90"/>
                <a:gd name="T17" fmla="*/ 263 h 293"/>
                <a:gd name="T18" fmla="*/ 55 w 90"/>
                <a:gd name="T19" fmla="*/ 234 h 293"/>
                <a:gd name="T20" fmla="*/ 63 w 90"/>
                <a:gd name="T21" fmla="*/ 159 h 293"/>
                <a:gd name="T22" fmla="*/ 40 w 90"/>
                <a:gd name="T23" fmla="*/ 141 h 293"/>
                <a:gd name="T24" fmla="*/ 26 w 90"/>
                <a:gd name="T25" fmla="*/ 116 h 293"/>
                <a:gd name="T26" fmla="*/ 50 w 90"/>
                <a:gd name="T27" fmla="*/ 83 h 293"/>
                <a:gd name="T28" fmla="*/ 80 w 90"/>
                <a:gd name="T29" fmla="*/ 59 h 293"/>
                <a:gd name="T30" fmla="*/ 50 w 90"/>
                <a:gd name="T31" fmla="*/ 0 h 293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w 90"/>
                <a:gd name="T49" fmla="*/ 0 h 293"/>
                <a:gd name="T50" fmla="*/ 90 w 90"/>
                <a:gd name="T51" fmla="*/ 293 h 293"/>
              </a:gdLst>
              <a:ahLst/>
              <a:cxnLst>
                <a:cxn ang="T32">
                  <a:pos x="T0" y="T1"/>
                </a:cxn>
                <a:cxn ang="T33">
                  <a:pos x="T2" y="T3"/>
                </a:cxn>
                <a:cxn ang="T34">
                  <a:pos x="T4" y="T5"/>
                </a:cxn>
                <a:cxn ang="T35">
                  <a:pos x="T6" y="T7"/>
                </a:cxn>
                <a:cxn ang="T36">
                  <a:pos x="T8" y="T9"/>
                </a:cxn>
                <a:cxn ang="T37">
                  <a:pos x="T10" y="T11"/>
                </a:cxn>
                <a:cxn ang="T38">
                  <a:pos x="T12" y="T13"/>
                </a:cxn>
                <a:cxn ang="T39">
                  <a:pos x="T14" y="T15"/>
                </a:cxn>
                <a:cxn ang="T40">
                  <a:pos x="T16" y="T17"/>
                </a:cxn>
                <a:cxn ang="T41">
                  <a:pos x="T18" y="T19"/>
                </a:cxn>
                <a:cxn ang="T42">
                  <a:pos x="T20" y="T21"/>
                </a:cxn>
                <a:cxn ang="T43">
                  <a:pos x="T22" y="T23"/>
                </a:cxn>
                <a:cxn ang="T44">
                  <a:pos x="T24" y="T25"/>
                </a:cxn>
                <a:cxn ang="T45">
                  <a:pos x="T26" y="T27"/>
                </a:cxn>
                <a:cxn ang="T46">
                  <a:pos x="T28" y="T29"/>
                </a:cxn>
                <a:cxn ang="T47">
                  <a:pos x="T30" y="T31"/>
                </a:cxn>
              </a:cxnLst>
              <a:rect l="T48" t="T49" r="T50" b="T51"/>
              <a:pathLst>
                <a:path w="90" h="293">
                  <a:moveTo>
                    <a:pt x="56" y="0"/>
                  </a:moveTo>
                  <a:lnTo>
                    <a:pt x="29" y="78"/>
                  </a:lnTo>
                  <a:lnTo>
                    <a:pt x="2" y="111"/>
                  </a:lnTo>
                  <a:lnTo>
                    <a:pt x="0" y="157"/>
                  </a:lnTo>
                  <a:lnTo>
                    <a:pt x="35" y="162"/>
                  </a:lnTo>
                  <a:lnTo>
                    <a:pt x="45" y="202"/>
                  </a:lnTo>
                  <a:lnTo>
                    <a:pt x="17" y="231"/>
                  </a:lnTo>
                  <a:lnTo>
                    <a:pt x="65" y="291"/>
                  </a:lnTo>
                  <a:lnTo>
                    <a:pt x="90" y="293"/>
                  </a:lnTo>
                  <a:lnTo>
                    <a:pt x="62" y="261"/>
                  </a:lnTo>
                  <a:lnTo>
                    <a:pt x="71" y="177"/>
                  </a:lnTo>
                  <a:lnTo>
                    <a:pt x="45" y="157"/>
                  </a:lnTo>
                  <a:lnTo>
                    <a:pt x="29" y="129"/>
                  </a:lnTo>
                  <a:lnTo>
                    <a:pt x="56" y="93"/>
                  </a:lnTo>
                  <a:lnTo>
                    <a:pt x="90" y="66"/>
                  </a:lnTo>
                  <a:lnTo>
                    <a:pt x="56" y="0"/>
                  </a:lnTo>
                  <a:close/>
                </a:path>
              </a:pathLst>
            </a:custGeom>
            <a:solidFill>
              <a:srgbClr val="10563D"/>
            </a:solidFill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056" name="Freeform 27"/>
            <p:cNvSpPr>
              <a:spLocks/>
            </p:cNvSpPr>
            <p:nvPr userDrawn="1"/>
          </p:nvSpPr>
          <p:spPr bwMode="ltGray">
            <a:xfrm>
              <a:off x="3194" y="2490"/>
              <a:ext cx="258" cy="224"/>
            </a:xfrm>
            <a:custGeom>
              <a:avLst/>
              <a:gdLst>
                <a:gd name="T0" fmla="*/ 0 w 288"/>
                <a:gd name="T1" fmla="*/ 224 h 249"/>
                <a:gd name="T2" fmla="*/ 11 w 288"/>
                <a:gd name="T3" fmla="*/ 192 h 249"/>
                <a:gd name="T4" fmla="*/ 59 w 288"/>
                <a:gd name="T5" fmla="*/ 194 h 249"/>
                <a:gd name="T6" fmla="*/ 62 w 288"/>
                <a:gd name="T7" fmla="*/ 162 h 249"/>
                <a:gd name="T8" fmla="*/ 140 w 288"/>
                <a:gd name="T9" fmla="*/ 132 h 249"/>
                <a:gd name="T10" fmla="*/ 164 w 288"/>
                <a:gd name="T11" fmla="*/ 145 h 249"/>
                <a:gd name="T12" fmla="*/ 153 w 288"/>
                <a:gd name="T13" fmla="*/ 13 h 249"/>
                <a:gd name="T14" fmla="*/ 204 w 288"/>
                <a:gd name="T15" fmla="*/ 0 h 249"/>
                <a:gd name="T16" fmla="*/ 258 w 288"/>
                <a:gd name="T17" fmla="*/ 40 h 249"/>
                <a:gd name="T18" fmla="*/ 220 w 288"/>
                <a:gd name="T19" fmla="*/ 35 h 249"/>
                <a:gd name="T20" fmla="*/ 196 w 288"/>
                <a:gd name="T21" fmla="*/ 57 h 249"/>
                <a:gd name="T22" fmla="*/ 218 w 288"/>
                <a:gd name="T23" fmla="*/ 135 h 249"/>
                <a:gd name="T24" fmla="*/ 164 w 288"/>
                <a:gd name="T25" fmla="*/ 185 h 249"/>
                <a:gd name="T26" fmla="*/ 0 w 288"/>
                <a:gd name="T27" fmla="*/ 224 h 249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w 288"/>
                <a:gd name="T43" fmla="*/ 0 h 249"/>
                <a:gd name="T44" fmla="*/ 288 w 288"/>
                <a:gd name="T45" fmla="*/ 249 h 249"/>
              </a:gdLst>
              <a:ahLst/>
              <a:cxnLst>
                <a:cxn ang="T28">
                  <a:pos x="T0" y="T1"/>
                </a:cxn>
                <a:cxn ang="T29">
                  <a:pos x="T2" y="T3"/>
                </a:cxn>
                <a:cxn ang="T30">
                  <a:pos x="T4" y="T5"/>
                </a:cxn>
                <a:cxn ang="T31">
                  <a:pos x="T6" y="T7"/>
                </a:cxn>
                <a:cxn ang="T32">
                  <a:pos x="T8" y="T9"/>
                </a:cxn>
                <a:cxn ang="T33">
                  <a:pos x="T10" y="T11"/>
                </a:cxn>
                <a:cxn ang="T34">
                  <a:pos x="T12" y="T13"/>
                </a:cxn>
                <a:cxn ang="T35">
                  <a:pos x="T14" y="T15"/>
                </a:cxn>
                <a:cxn ang="T36">
                  <a:pos x="T16" y="T17"/>
                </a:cxn>
                <a:cxn ang="T37">
                  <a:pos x="T18" y="T19"/>
                </a:cxn>
                <a:cxn ang="T38">
                  <a:pos x="T20" y="T21"/>
                </a:cxn>
                <a:cxn ang="T39">
                  <a:pos x="T22" y="T23"/>
                </a:cxn>
                <a:cxn ang="T40">
                  <a:pos x="T24" y="T25"/>
                </a:cxn>
                <a:cxn ang="T41">
                  <a:pos x="T26" y="T27"/>
                </a:cxn>
              </a:cxnLst>
              <a:rect l="T42" t="T43" r="T44" b="T45"/>
              <a:pathLst>
                <a:path w="288" h="249">
                  <a:moveTo>
                    <a:pt x="0" y="249"/>
                  </a:moveTo>
                  <a:lnTo>
                    <a:pt x="12" y="213"/>
                  </a:lnTo>
                  <a:lnTo>
                    <a:pt x="66" y="216"/>
                  </a:lnTo>
                  <a:lnTo>
                    <a:pt x="69" y="180"/>
                  </a:lnTo>
                  <a:lnTo>
                    <a:pt x="156" y="147"/>
                  </a:lnTo>
                  <a:lnTo>
                    <a:pt x="183" y="161"/>
                  </a:lnTo>
                  <a:lnTo>
                    <a:pt x="171" y="15"/>
                  </a:lnTo>
                  <a:lnTo>
                    <a:pt x="228" y="0"/>
                  </a:lnTo>
                  <a:lnTo>
                    <a:pt x="288" y="45"/>
                  </a:lnTo>
                  <a:lnTo>
                    <a:pt x="246" y="39"/>
                  </a:lnTo>
                  <a:lnTo>
                    <a:pt x="219" y="63"/>
                  </a:lnTo>
                  <a:lnTo>
                    <a:pt x="243" y="150"/>
                  </a:lnTo>
                  <a:lnTo>
                    <a:pt x="183" y="206"/>
                  </a:lnTo>
                  <a:lnTo>
                    <a:pt x="0" y="249"/>
                  </a:lnTo>
                  <a:close/>
                </a:path>
              </a:pathLst>
            </a:custGeom>
            <a:solidFill>
              <a:srgbClr val="10563D"/>
            </a:solidFill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057" name="AutoShape 28"/>
            <p:cNvSpPr>
              <a:spLocks noChangeArrowheads="1"/>
            </p:cNvSpPr>
            <p:nvPr userDrawn="1"/>
          </p:nvSpPr>
          <p:spPr bwMode="ltGray">
            <a:xfrm rot="10800000">
              <a:off x="3561" y="1130"/>
              <a:ext cx="812" cy="610"/>
            </a:xfrm>
            <a:custGeom>
              <a:avLst/>
              <a:gdLst>
                <a:gd name="T0" fmla="*/ 15 w 21600"/>
                <a:gd name="T1" fmla="*/ 0 h 21600"/>
                <a:gd name="T2" fmla="*/ 4 w 21600"/>
                <a:gd name="T3" fmla="*/ 3 h 21600"/>
                <a:gd name="T4" fmla="*/ 0 w 21600"/>
                <a:gd name="T5" fmla="*/ 9 h 21600"/>
                <a:gd name="T6" fmla="*/ 4 w 21600"/>
                <a:gd name="T7" fmla="*/ 15 h 21600"/>
                <a:gd name="T8" fmla="*/ 15 w 21600"/>
                <a:gd name="T9" fmla="*/ 17 h 21600"/>
                <a:gd name="T10" fmla="*/ 26 w 21600"/>
                <a:gd name="T11" fmla="*/ 15 h 21600"/>
                <a:gd name="T12" fmla="*/ 31 w 21600"/>
                <a:gd name="T13" fmla="*/ 9 h 21600"/>
                <a:gd name="T14" fmla="*/ 26 w 21600"/>
                <a:gd name="T15" fmla="*/ 3 h 21600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3166 w 21600"/>
                <a:gd name="T25" fmla="*/ 3151 h 21600"/>
                <a:gd name="T26" fmla="*/ 18434 w 21600"/>
                <a:gd name="T27" fmla="*/ 18449 h 21600"/>
              </a:gdLst>
              <a:ahLst/>
              <a:cxnLst>
                <a:cxn ang="T16">
                  <a:pos x="T0" y="T1"/>
                </a:cxn>
                <a:cxn ang="T17">
                  <a:pos x="T2" y="T3"/>
                </a:cxn>
                <a:cxn ang="T18">
                  <a:pos x="T4" y="T5"/>
                </a:cxn>
                <a:cxn ang="T19">
                  <a:pos x="T6" y="T7"/>
                </a:cxn>
                <a:cxn ang="T20">
                  <a:pos x="T8" y="T9"/>
                </a:cxn>
                <a:cxn ang="T21">
                  <a:pos x="T10" y="T11"/>
                </a:cxn>
                <a:cxn ang="T22">
                  <a:pos x="T12" y="T13"/>
                </a:cxn>
                <a:cxn ang="T23">
                  <a:pos x="T14" y="T15"/>
                </a:cxn>
              </a:cxnLst>
              <a:rect l="T24" t="T25" r="T26" b="T27"/>
              <a:pathLst>
                <a:path w="21600" h="21600">
                  <a:moveTo>
                    <a:pt x="0" y="10800"/>
                  </a:moveTo>
                  <a:cubicBezTo>
                    <a:pt x="0" y="4835"/>
                    <a:pt x="4835" y="0"/>
                    <a:pt x="10800" y="0"/>
                  </a:cubicBezTo>
                  <a:cubicBezTo>
                    <a:pt x="16765" y="0"/>
                    <a:pt x="21600" y="4835"/>
                    <a:pt x="21600" y="10800"/>
                  </a:cubicBezTo>
                  <a:cubicBezTo>
                    <a:pt x="21600" y="16765"/>
                    <a:pt x="16765" y="21600"/>
                    <a:pt x="10800" y="21600"/>
                  </a:cubicBezTo>
                  <a:cubicBezTo>
                    <a:pt x="4835" y="21600"/>
                    <a:pt x="0" y="16765"/>
                    <a:pt x="0" y="10800"/>
                  </a:cubicBezTo>
                  <a:close/>
                  <a:moveTo>
                    <a:pt x="1492" y="10800"/>
                  </a:moveTo>
                  <a:cubicBezTo>
                    <a:pt x="1492" y="15941"/>
                    <a:pt x="5659" y="20108"/>
                    <a:pt x="10800" y="20108"/>
                  </a:cubicBezTo>
                  <a:cubicBezTo>
                    <a:pt x="15941" y="20108"/>
                    <a:pt x="20108" y="15941"/>
                    <a:pt x="20108" y="10800"/>
                  </a:cubicBezTo>
                  <a:cubicBezTo>
                    <a:pt x="20108" y="5659"/>
                    <a:pt x="15941" y="1492"/>
                    <a:pt x="10800" y="1492"/>
                  </a:cubicBezTo>
                  <a:cubicBezTo>
                    <a:pt x="5659" y="1492"/>
                    <a:pt x="1492" y="5659"/>
                    <a:pt x="1492" y="10800"/>
                  </a:cubicBezTo>
                  <a:close/>
                </a:path>
              </a:pathLst>
            </a:custGeom>
            <a:solidFill>
              <a:srgbClr val="10563D"/>
            </a:solidFill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rot="10800000" wrap="none" anchor="ctr"/>
            <a:lstStyle/>
            <a:p>
              <a:endParaRPr lang="en-US"/>
            </a:p>
          </p:txBody>
        </p:sp>
      </p:grpSp>
      <p:sp>
        <p:nvSpPr>
          <p:cNvPr id="455742" name="Rectangle 62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295400"/>
            <a:ext cx="8458200" cy="4876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</a:p>
        </p:txBody>
      </p:sp>
    </p:spTree>
  </p:cSld>
  <p:clrMap bg1="dk2" tx1="lt1" bg2="dk1" tx2="lt2" accent1="accent1" accent2="accent2" accent3="accent3" accent4="accent4" accent5="accent5" accent6="accent6" hlink="hlink" folHlink="folHlink"/>
  <p:sldLayoutIdLst>
    <p:sldLayoutId id="2147483664" r:id="rId1"/>
    <p:sldLayoutId id="2147483665" r:id="rId2"/>
    <p:sldLayoutId id="2147483666" r:id="rId3"/>
    <p:sldLayoutId id="2147483667" r:id="rId4"/>
    <p:sldLayoutId id="2147483668" r:id="rId5"/>
    <p:sldLayoutId id="2147483669" r:id="rId6"/>
    <p:sldLayoutId id="2147483670" r:id="rId7"/>
    <p:sldLayoutId id="2147483671" r:id="rId8"/>
    <p:sldLayoutId id="2147483672" r:id="rId9"/>
    <p:sldLayoutId id="2147483673" r:id="rId10"/>
    <p:sldLayoutId id="2147483674" r:id="rId11"/>
    <p:sldLayoutId id="2147483675" r:id="rId12"/>
    <p:sldLayoutId id="2147483676" r:id="rId13"/>
  </p:sldLayoutIdLs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574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574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574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574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574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55742" grpId="0" build="p">
        <p:tmplLst>
          <p:tmpl lvl="1">
            <p:tnLst>
              <p:par>
                <p:cTn presetID="1" presetClass="entr" presetSubtype="0" fill="hold" nodeType="click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455742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</p:childTnLst>
                </p:cTn>
              </p:par>
            </p:tnLst>
          </p:tmpl>
          <p:tmpl lvl="2">
            <p:tnLst>
              <p:par>
                <p:cTn presetID="1" presetClass="entr" presetSubtype="0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455742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</p:childTnLst>
                </p:cTn>
              </p:par>
            </p:tnLst>
          </p:tmpl>
          <p:tmpl lvl="3">
            <p:tnLst>
              <p:par>
                <p:cTn presetID="1" presetClass="entr" presetSubtype="0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455742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</p:childTnLst>
                </p:cTn>
              </p:par>
            </p:tnLst>
          </p:tmpl>
          <p:tmpl lvl="4">
            <p:tnLst>
              <p:par>
                <p:cTn presetID="1" presetClass="entr" presetSubtype="0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455742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</p:childTnLst>
                </p:cTn>
              </p:par>
            </p:tnLst>
          </p:tmpl>
          <p:tmpl lvl="5">
            <p:tnLst>
              <p:par>
                <p:cTn presetID="1" presetClass="entr" presetSubtype="0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455742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</p:childTnLst>
                </p:cTn>
              </p:par>
            </p:tnLst>
          </p:tmpl>
        </p:tmplLst>
      </p:bldP>
    </p:bldLst>
  </p:timing>
  <p:hf hdr="0" dt="0"/>
  <p:txStyles>
    <p:titleStyle>
      <a:lvl1pPr algn="ctr" rtl="0" eaLnBrk="1" fontAlgn="base" hangingPunct="1">
        <a:spcBef>
          <a:spcPct val="0"/>
        </a:spcBef>
        <a:spcAft>
          <a:spcPct val="0"/>
        </a:spcAft>
        <a:defRPr sz="3600">
          <a:solidFill>
            <a:srgbClr val="FFCC66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3600">
          <a:solidFill>
            <a:srgbClr val="FFCC66"/>
          </a:solidFill>
          <a:latin typeface="Arial" pitchFamily="34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3600">
          <a:solidFill>
            <a:srgbClr val="FFCC66"/>
          </a:solidFill>
          <a:latin typeface="Arial" pitchFamily="34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3600">
          <a:solidFill>
            <a:srgbClr val="FFCC66"/>
          </a:solidFill>
          <a:latin typeface="Arial" pitchFamily="34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3600">
          <a:solidFill>
            <a:srgbClr val="FFCC66"/>
          </a:solidFill>
          <a:latin typeface="Arial" pitchFamily="34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Arial" pitchFamily="34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Arial" pitchFamily="34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Arial" pitchFamily="34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Arial" pitchFamily="34" charset="0"/>
        </a:defRPr>
      </a:lvl9pPr>
    </p:titleStyle>
    <p:bodyStyle>
      <a:lvl1pPr marL="341313" indent="-341313" algn="l" rtl="0" eaLnBrk="1" fontAlgn="base" hangingPunct="1">
        <a:spcBef>
          <a:spcPct val="20000"/>
        </a:spcBef>
        <a:spcAft>
          <a:spcPct val="0"/>
        </a:spcAft>
        <a:buChar char="•"/>
        <a:defRPr sz="2800">
          <a:solidFill>
            <a:schemeClr val="tx1"/>
          </a:solidFill>
          <a:latin typeface="+mn-lt"/>
          <a:ea typeface="+mn-ea"/>
          <a:cs typeface="+mn-cs"/>
        </a:defRPr>
      </a:lvl1pPr>
      <a:lvl2pPr marL="804863" indent="-287338" algn="l" rtl="0" eaLnBrk="1" fontAlgn="base" hangingPunct="1">
        <a:spcBef>
          <a:spcPct val="20000"/>
        </a:spcBef>
        <a:spcAft>
          <a:spcPct val="0"/>
        </a:spcAft>
        <a:buChar char="–"/>
        <a:defRPr sz="2400">
          <a:solidFill>
            <a:schemeClr val="tx1"/>
          </a:solidFill>
          <a:latin typeface="+mn-lt"/>
        </a:defRPr>
      </a:lvl2pPr>
      <a:lvl3pPr marL="1138238" indent="-219075" algn="l" rtl="0" eaLnBrk="1" fontAlgn="base" hangingPunct="1">
        <a:spcBef>
          <a:spcPct val="20000"/>
        </a:spcBef>
        <a:spcAft>
          <a:spcPct val="0"/>
        </a:spcAft>
        <a:buChar char="•"/>
        <a:defRPr sz="2200">
          <a:solidFill>
            <a:schemeClr val="tx1"/>
          </a:solidFill>
          <a:latin typeface="+mn-lt"/>
        </a:defRPr>
      </a:lvl3pPr>
      <a:lvl4pPr marL="1539875" indent="-287338" algn="l" rtl="0" eaLnBrk="1" fontAlgn="base" hangingPunct="1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1885950" indent="-231775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343150" indent="-231775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800350" indent="-231775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257550" indent="-231775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714750" indent="-231775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6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6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5.xml.rels><?xml version="1.0" encoding="UTF-8" standalone="yes"?>
<Relationships xmlns="http://schemas.openxmlformats.org/package/2006/relationships"><Relationship Id="rId8" Type="http://schemas.openxmlformats.org/officeDocument/2006/relationships/hyperlink" Target="http://www.etrade.com/" TargetMode="External"/><Relationship Id="rId13" Type="http://schemas.openxmlformats.org/officeDocument/2006/relationships/hyperlink" Target="http://biz.yahoo.com/ifc" TargetMode="External"/><Relationship Id="rId3" Type="http://schemas.openxmlformats.org/officeDocument/2006/relationships/hyperlink" Target="http://finance.lycos.com/" TargetMode="External"/><Relationship Id="rId7" Type="http://schemas.openxmlformats.org/officeDocument/2006/relationships/hyperlink" Target="http://www.amex.com/" TargetMode="External"/><Relationship Id="rId12" Type="http://schemas.openxmlformats.org/officeDocument/2006/relationships/hyperlink" Target="http://www.internationalist.com/business/stocks" TargetMode="External"/><Relationship Id="rId2" Type="http://schemas.openxmlformats.org/officeDocument/2006/relationships/hyperlink" Target="http://finance.yahoo.com/" TargetMode="External"/><Relationship Id="rId1" Type="http://schemas.openxmlformats.org/officeDocument/2006/relationships/slideLayout" Target="../slideLayouts/slideLayout4.xml"/><Relationship Id="rId6" Type="http://schemas.openxmlformats.org/officeDocument/2006/relationships/hyperlink" Target="http://www.nasdaq.com/" TargetMode="External"/><Relationship Id="rId11" Type="http://schemas.openxmlformats.org/officeDocument/2006/relationships/hyperlink" Target="http://www.fibv.com/" TargetMode="External"/><Relationship Id="rId5" Type="http://schemas.openxmlformats.org/officeDocument/2006/relationships/hyperlink" Target="http://www.nyse.com/" TargetMode="External"/><Relationship Id="rId10" Type="http://schemas.openxmlformats.org/officeDocument/2006/relationships/hyperlink" Target="http://www.ml.com/" TargetMode="External"/><Relationship Id="rId4" Type="http://schemas.openxmlformats.org/officeDocument/2006/relationships/hyperlink" Target="http://www.sec.gov/" TargetMode="External"/><Relationship Id="rId9" Type="http://schemas.openxmlformats.org/officeDocument/2006/relationships/hyperlink" Target="http://www.schwab.com/" TargetMode="External"/><Relationship Id="rId14" Type="http://schemas.openxmlformats.org/officeDocument/2006/relationships/hyperlink" Target="http://www.wall-street.com/foreign.html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9235" name="Rectangle 3"/>
          <p:cNvSpPr>
            <a:spLocks noChangeArrowheads="1"/>
          </p:cNvSpPr>
          <p:nvPr/>
        </p:nvSpPr>
        <p:spPr bwMode="auto">
          <a:xfrm>
            <a:off x="0" y="0"/>
            <a:ext cx="9144000" cy="3825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92075" tIns="46038" rIns="92075" bIns="46038" anchor="b"/>
          <a:lstStyle/>
          <a:p>
            <a:endParaRPr lang="en-US" sz="2400"/>
          </a:p>
        </p:txBody>
      </p:sp>
      <p:sp>
        <p:nvSpPr>
          <p:cNvPr id="479242" name="Text Box 10"/>
          <p:cNvSpPr txBox="1">
            <a:spLocks noChangeArrowheads="1"/>
          </p:cNvSpPr>
          <p:nvPr/>
        </p:nvSpPr>
        <p:spPr bwMode="auto">
          <a:xfrm>
            <a:off x="2346325" y="4379913"/>
            <a:ext cx="3825875" cy="3667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eaLnBrk="1" hangingPunct="1"/>
            <a:endParaRPr lang="en-US"/>
          </a:p>
        </p:txBody>
      </p:sp>
      <p:sp>
        <p:nvSpPr>
          <p:cNvPr id="479245" name="Text Box 13"/>
          <p:cNvSpPr txBox="1">
            <a:spLocks noChangeArrowheads="1"/>
          </p:cNvSpPr>
          <p:nvPr/>
        </p:nvSpPr>
        <p:spPr bwMode="auto">
          <a:xfrm>
            <a:off x="1828800" y="3505200"/>
            <a:ext cx="5654675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eaLnBrk="1" hangingPunct="1"/>
            <a:endParaRPr lang="en-US"/>
          </a:p>
        </p:txBody>
      </p:sp>
      <p:sp>
        <p:nvSpPr>
          <p:cNvPr id="2" name="Footer Placeholder 1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 smtClean="0"/>
              <a:t> © 2012 Cengage Learning.  All Rights Reserved. May not scanned, copied or duplicated, or posted to a publicly accessible website, in whole or in part.</a:t>
            </a:r>
            <a:endParaRPr lang="en-US" dirty="0"/>
          </a:p>
        </p:txBody>
      </p:sp>
      <p:sp>
        <p:nvSpPr>
          <p:cNvPr id="13" name="Rectangle 1032"/>
          <p:cNvSpPr>
            <a:spLocks noGrp="1" noChangeArrowheads="1"/>
          </p:cNvSpPr>
          <p:nvPr>
            <p:ph type="ctrTitle"/>
          </p:nvPr>
        </p:nvSpPr>
        <p:spPr>
          <a:xfrm>
            <a:off x="152400" y="152400"/>
            <a:ext cx="8991600" cy="1295400"/>
          </a:xfrm>
        </p:spPr>
        <p:txBody>
          <a:bodyPr/>
          <a:lstStyle/>
          <a:p>
            <a:r>
              <a:rPr lang="en-US" b="1" dirty="0" smtClean="0"/>
              <a:t/>
            </a:r>
            <a:br>
              <a:rPr lang="en-US" b="1" dirty="0" smtClean="0"/>
            </a:br>
            <a:r>
              <a:rPr lang="en-US" b="1" dirty="0" smtClean="0"/>
              <a:t>Chapter 4: </a:t>
            </a:r>
            <a:r>
              <a:rPr lang="en-US" b="1" dirty="0" smtClean="0"/>
              <a:t>Securities Markets: Organization and Operation</a:t>
            </a:r>
            <a:r>
              <a:rPr lang="en-US" b="1" dirty="0"/>
              <a:t/>
            </a:r>
            <a:br>
              <a:rPr lang="en-US" b="1" dirty="0"/>
            </a:br>
            <a:endParaRPr lang="en-US" b="1" dirty="0" smtClean="0"/>
          </a:p>
        </p:txBody>
      </p:sp>
      <p:sp>
        <p:nvSpPr>
          <p:cNvPr id="14" name="Line 1038"/>
          <p:cNvSpPr>
            <a:spLocks noChangeShapeType="1"/>
          </p:cNvSpPr>
          <p:nvPr/>
        </p:nvSpPr>
        <p:spPr bwMode="auto">
          <a:xfrm>
            <a:off x="1600200" y="1511300"/>
            <a:ext cx="5943600" cy="0"/>
          </a:xfrm>
          <a:prstGeom prst="line">
            <a:avLst/>
          </a:prstGeom>
          <a:noFill/>
          <a:ln w="25400">
            <a:solidFill>
              <a:srgbClr val="FFCC66"/>
            </a:solidFill>
            <a:round/>
            <a:headEnd/>
            <a:tailEnd/>
          </a:ln>
          <a:extLst>
            <a:ext uri="{909E8E84-426E-40DD-AFC4-6F175D3DCCD1}">
              <a14:hiddenFill xmlns=""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8" name="Rounded Rectangle 7"/>
          <p:cNvSpPr/>
          <p:nvPr/>
        </p:nvSpPr>
        <p:spPr bwMode="auto">
          <a:xfrm>
            <a:off x="1524000" y="2209800"/>
            <a:ext cx="6096000" cy="3048000"/>
          </a:xfrm>
          <a:prstGeom prst="roundRect">
            <a:avLst/>
          </a:prstGeom>
          <a:solidFill>
            <a:srgbClr val="00664B"/>
          </a:solidFill>
          <a:ln w="12700" cap="flat" cmpd="sng" algn="ctr">
            <a:solidFill>
              <a:srgbClr val="00664B"/>
            </a:solidFill>
            <a:prstDash val="solid"/>
            <a:round/>
            <a:headEnd type="none" w="sm" len="sm"/>
            <a:tailEnd type="none" w="sm" len="sm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>
            <a:defPPr>
              <a:defRPr lang="en-US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itchFamily="34" charset="0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itchFamily="34" charset="0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itchFamily="34" charset="0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itchFamily="34" charset="0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itchFamily="34" charset="0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pitchFamily="34" charset="0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pitchFamily="34" charset="0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pitchFamily="34" charset="0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pitchFamily="34" charset="0"/>
                <a:ea typeface="+mn-ea"/>
                <a:cs typeface="+mn-cs"/>
              </a:defRPr>
            </a:lvl9pPr>
          </a:lstStyle>
          <a:p>
            <a:pPr algn="ctr"/>
            <a:r>
              <a:rPr lang="en-US" sz="3200" dirty="0" smtClean="0">
                <a:solidFill>
                  <a:srgbClr val="DFBE9D"/>
                </a:solidFill>
                <a:latin typeface="Bookman Old Style" pitchFamily="18" charset="0"/>
              </a:rPr>
              <a:t> </a:t>
            </a:r>
            <a:r>
              <a:rPr lang="en-US" sz="3200" dirty="0" smtClean="0">
                <a:solidFill>
                  <a:srgbClr val="DFBE9D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man Old Style" pitchFamily="18" charset="0"/>
              </a:rPr>
              <a:t>Analysis of Investments </a:t>
            </a:r>
            <a:r>
              <a:rPr lang="en-US" sz="3600" dirty="0" smtClean="0">
                <a:solidFill>
                  <a:srgbClr val="8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rankRuehl" pitchFamily="34" charset="-79"/>
                <a:cs typeface="FrankRuehl" pitchFamily="34" charset="-79"/>
              </a:rPr>
              <a:t>&amp;</a:t>
            </a:r>
          </a:p>
          <a:p>
            <a:pPr algn="ctr"/>
            <a:r>
              <a:rPr lang="en-US" sz="3200" dirty="0" smtClean="0">
                <a:solidFill>
                  <a:srgbClr val="DFBE9D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man Old Style" pitchFamily="18" charset="0"/>
              </a:rPr>
              <a:t> Management of Portfolios </a:t>
            </a:r>
          </a:p>
          <a:p>
            <a:r>
              <a:rPr lang="en-US" dirty="0" smtClean="0">
                <a:solidFill>
                  <a:srgbClr val="DFBE9D"/>
                </a:solidFill>
                <a:cs typeface="Arial" pitchFamily="34" charset="0"/>
              </a:rPr>
              <a:t>				</a:t>
            </a:r>
            <a:r>
              <a:rPr lang="en-US" dirty="0" smtClean="0">
                <a:solidFill>
                  <a:schemeClr val="bg2">
                    <a:lumMod val="60000"/>
                    <a:lumOff val="40000"/>
                  </a:schemeClr>
                </a:solidFill>
                <a:cs typeface="Arial" pitchFamily="34" charset="0"/>
              </a:rPr>
              <a:t>10</a:t>
            </a:r>
            <a:r>
              <a:rPr lang="en-US" baseline="30000" dirty="0" smtClean="0">
                <a:solidFill>
                  <a:schemeClr val="bg2">
                    <a:lumMod val="60000"/>
                    <a:lumOff val="40000"/>
                  </a:schemeClr>
                </a:solidFill>
                <a:cs typeface="Arial" pitchFamily="34" charset="0"/>
              </a:rPr>
              <a:t>TH</a:t>
            </a:r>
            <a:r>
              <a:rPr lang="en-US" dirty="0" smtClean="0">
                <a:solidFill>
                  <a:schemeClr val="bg2">
                    <a:lumMod val="60000"/>
                    <a:lumOff val="40000"/>
                  </a:schemeClr>
                </a:solidFill>
                <a:cs typeface="Arial" pitchFamily="34" charset="0"/>
              </a:rPr>
              <a:t> EDITION</a:t>
            </a:r>
          </a:p>
          <a:p>
            <a:endParaRPr lang="en-US" dirty="0" smtClean="0">
              <a:solidFill>
                <a:srgbClr val="DFBE9D"/>
              </a:solidFill>
              <a:latin typeface="Bookman Old Style" pitchFamily="18" charset="0"/>
            </a:endParaRPr>
          </a:p>
          <a:p>
            <a:endParaRPr lang="en-US" dirty="0" smtClean="0">
              <a:solidFill>
                <a:srgbClr val="DFBE9D"/>
              </a:solidFill>
              <a:latin typeface="Bookman Old Style" pitchFamily="18" charset="0"/>
            </a:endParaRPr>
          </a:p>
          <a:p>
            <a:endParaRPr lang="en-US" dirty="0" smtClean="0">
              <a:solidFill>
                <a:srgbClr val="DFBE9D"/>
              </a:solidFill>
              <a:latin typeface="Bookman Old Style" pitchFamily="18" charset="0"/>
            </a:endParaRPr>
          </a:p>
          <a:p>
            <a:pPr algn="r"/>
            <a:r>
              <a:rPr lang="en-US" sz="2400" dirty="0" smtClean="0">
                <a:solidFill>
                  <a:srgbClr val="DFBE9D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man Old Style" pitchFamily="18" charset="0"/>
              </a:rPr>
              <a:t>Reilly </a:t>
            </a:r>
            <a:r>
              <a:rPr lang="en-US" sz="3200" dirty="0" smtClean="0">
                <a:solidFill>
                  <a:schemeClr val="bg2">
                    <a:lumMod val="60000"/>
                    <a:lumOff val="4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rankRuehl" pitchFamily="34" charset="-79"/>
                <a:cs typeface="FrankRuehl" pitchFamily="34" charset="-79"/>
              </a:rPr>
              <a:t>&amp;</a:t>
            </a:r>
            <a:r>
              <a:rPr lang="en-US" sz="2400" dirty="0" smtClean="0">
                <a:solidFill>
                  <a:schemeClr val="bg2">
                    <a:lumMod val="60000"/>
                    <a:lumOff val="4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rankRuehl" pitchFamily="34" charset="-79"/>
                <a:cs typeface="FrankRuehl" pitchFamily="34" charset="-79"/>
              </a:rPr>
              <a:t> </a:t>
            </a:r>
            <a:r>
              <a:rPr lang="en-US" sz="2400" dirty="0" smtClean="0">
                <a:solidFill>
                  <a:srgbClr val="DFBE9D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man Old Style" pitchFamily="18" charset="0"/>
              </a:rPr>
              <a:t>Brown</a:t>
            </a:r>
          </a:p>
          <a:p>
            <a:endParaRPr kumimoji="0" lang="en-US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  <a:p>
            <a:endParaRPr lang="en-US" dirty="0" smtClean="0"/>
          </a:p>
          <a:p>
            <a:endParaRPr kumimoji="0" lang="en-US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  <p:cxnSp>
        <p:nvCxnSpPr>
          <p:cNvPr id="10" name="Straight Connector 9"/>
          <p:cNvCxnSpPr/>
          <p:nvPr/>
        </p:nvCxnSpPr>
        <p:spPr bwMode="auto">
          <a:xfrm>
            <a:off x="1524000" y="3581400"/>
            <a:ext cx="3886200" cy="0"/>
          </a:xfrm>
          <a:prstGeom prst="line">
            <a:avLst/>
          </a:prstGeom>
          <a:solidFill>
            <a:schemeClr val="accent1"/>
          </a:solidFill>
          <a:ln w="12700" cap="flat" cmpd="sng" algn="ctr">
            <a:solidFill>
              <a:srgbClr val="D9B28B"/>
            </a:solidFill>
            <a:prstDash val="solid"/>
            <a:round/>
            <a:headEnd type="none" w="sm" len="sm"/>
            <a:tailEnd type="none" w="sm" len="sm"/>
          </a:ln>
          <a:effectLst/>
        </p:spPr>
      </p:cxnSp>
      <p:cxnSp>
        <p:nvCxnSpPr>
          <p:cNvPr id="12" name="Straight Connector 11"/>
          <p:cNvCxnSpPr/>
          <p:nvPr/>
        </p:nvCxnSpPr>
        <p:spPr bwMode="auto">
          <a:xfrm>
            <a:off x="6934200" y="3581400"/>
            <a:ext cx="685800" cy="0"/>
          </a:xfrm>
          <a:prstGeom prst="line">
            <a:avLst/>
          </a:prstGeom>
          <a:solidFill>
            <a:schemeClr val="accent1"/>
          </a:solidFill>
          <a:ln w="12700" cap="flat" cmpd="sng" algn="ctr">
            <a:solidFill>
              <a:srgbClr val="D9B28B"/>
            </a:solidFill>
            <a:prstDash val="solid"/>
            <a:round/>
            <a:headEnd type="none" w="sm" len="sm"/>
            <a:tailEnd type="none" w="sm" len="sm"/>
          </a:ln>
          <a:effectLst/>
        </p:spPr>
      </p:cxn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609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b="1"/>
              <a:t>What Is A Market?</a:t>
            </a:r>
            <a:endParaRPr lang="en-US"/>
          </a:p>
        </p:txBody>
      </p:sp>
      <p:sp>
        <p:nvSpPr>
          <p:cNvPr id="516099" name="Rectangle 3"/>
          <p:cNvSpPr>
            <a:spLocks noGrp="1" noChangeArrowheads="1"/>
          </p:cNvSpPr>
          <p:nvPr>
            <p:ph idx="1"/>
          </p:nvPr>
        </p:nvSpPr>
        <p:spPr>
          <a:xfrm>
            <a:off x="990600" y="1295400"/>
            <a:ext cx="7848600" cy="4876800"/>
          </a:xfrm>
        </p:spPr>
        <p:txBody>
          <a:bodyPr/>
          <a:lstStyle/>
          <a:p>
            <a:pPr>
              <a:lnSpc>
                <a:spcPct val="110000"/>
              </a:lnSpc>
            </a:pPr>
            <a:r>
              <a:rPr lang="en-US"/>
              <a:t>Basic Concepts</a:t>
            </a:r>
          </a:p>
          <a:p>
            <a:pPr lvl="1">
              <a:lnSpc>
                <a:spcPct val="110000"/>
              </a:lnSpc>
            </a:pPr>
            <a:r>
              <a:rPr lang="en-US"/>
              <a:t>It brings buyers and sellers together to aid in the transfer of goods and services</a:t>
            </a:r>
          </a:p>
          <a:p>
            <a:pPr lvl="1">
              <a:lnSpc>
                <a:spcPct val="110000"/>
              </a:lnSpc>
            </a:pPr>
            <a:r>
              <a:rPr lang="en-US"/>
              <a:t>It does not need to have a physical location</a:t>
            </a:r>
          </a:p>
          <a:p>
            <a:pPr lvl="1">
              <a:lnSpc>
                <a:spcPct val="110000"/>
              </a:lnSpc>
            </a:pPr>
            <a:r>
              <a:rPr lang="en-US"/>
              <a:t>The market does not necessarily have to own the goods and services</a:t>
            </a:r>
          </a:p>
          <a:p>
            <a:pPr lvl="1">
              <a:lnSpc>
                <a:spcPct val="110000"/>
              </a:lnSpc>
            </a:pPr>
            <a:r>
              <a:rPr lang="en-US"/>
              <a:t>It can deal in any variety of goods and services</a:t>
            </a:r>
          </a:p>
          <a:p>
            <a:pPr lvl="1">
              <a:lnSpc>
                <a:spcPct val="110000"/>
              </a:lnSpc>
            </a:pPr>
            <a:r>
              <a:rPr lang="en-US"/>
              <a:t>Both buyers and sellers benefit from the market</a:t>
            </a:r>
          </a:p>
        </p:txBody>
      </p:sp>
      <p:sp>
        <p:nvSpPr>
          <p:cNvPr id="5" name="Slide Number Placeholder 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r>
              <a:rPr lang="en-US"/>
              <a:t>4-</a:t>
            </a:r>
            <a:fld id="{B4DD9DA9-47DC-4535-B800-951F67292F53}" type="slidenum">
              <a:rPr lang="en-US"/>
              <a:pPr/>
              <a:t>2</a:t>
            </a:fld>
            <a:endParaRPr lang="en-US"/>
          </a:p>
        </p:txBody>
      </p:sp>
      <p:sp>
        <p:nvSpPr>
          <p:cNvPr id="2" name="Footer Placeholder 1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 smtClean="0"/>
              <a:t> © 2012 Cengage Learning.  All Rights Reserved. May not scanned, copied or duplicated, or posted to a publicly accessible website, in whole or in part.</a:t>
            </a:r>
            <a:endParaRPr lang="en-US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488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b="1"/>
              <a:t>What Is A Market?</a:t>
            </a:r>
            <a:endParaRPr lang="en-US"/>
          </a:p>
        </p:txBody>
      </p:sp>
      <p:sp>
        <p:nvSpPr>
          <p:cNvPr id="634883" name="Rectangle 3"/>
          <p:cNvSpPr>
            <a:spLocks noGrp="1" noChangeArrowheads="1"/>
          </p:cNvSpPr>
          <p:nvPr>
            <p:ph idx="1"/>
          </p:nvPr>
        </p:nvSpPr>
        <p:spPr>
          <a:xfrm>
            <a:off x="990600" y="1295400"/>
            <a:ext cx="7848600" cy="4876800"/>
          </a:xfrm>
        </p:spPr>
        <p:txBody>
          <a:bodyPr/>
          <a:lstStyle/>
          <a:p>
            <a:pPr>
              <a:lnSpc>
                <a:spcPct val="110000"/>
              </a:lnSpc>
            </a:pPr>
            <a:r>
              <a:rPr lang="en-US" dirty="0"/>
              <a:t>Characteristics of a Good Market</a:t>
            </a:r>
          </a:p>
          <a:p>
            <a:pPr lvl="1"/>
            <a:r>
              <a:rPr lang="en-US" dirty="0"/>
              <a:t>Availability of past transaction information</a:t>
            </a:r>
          </a:p>
          <a:p>
            <a:pPr lvl="2">
              <a:buFont typeface="Wingdings" pitchFamily="2" charset="2"/>
              <a:buChar char="§"/>
            </a:pPr>
            <a:r>
              <a:rPr lang="en-US" dirty="0"/>
              <a:t>must be timely and accurate</a:t>
            </a:r>
          </a:p>
          <a:p>
            <a:pPr lvl="1"/>
            <a:r>
              <a:rPr lang="en-US" dirty="0"/>
              <a:t>Liquidity</a:t>
            </a:r>
          </a:p>
          <a:p>
            <a:pPr lvl="2">
              <a:buFont typeface="Wingdings" pitchFamily="2" charset="2"/>
              <a:buChar char="§"/>
            </a:pPr>
            <a:r>
              <a:rPr lang="en-US" dirty="0"/>
              <a:t>Marketability</a:t>
            </a:r>
          </a:p>
          <a:p>
            <a:pPr lvl="2">
              <a:buFont typeface="Wingdings" pitchFamily="2" charset="2"/>
              <a:buChar char="§"/>
            </a:pPr>
            <a:r>
              <a:rPr lang="en-US" dirty="0"/>
              <a:t>Price continuity</a:t>
            </a:r>
          </a:p>
          <a:p>
            <a:pPr lvl="2">
              <a:buFont typeface="Wingdings" pitchFamily="2" charset="2"/>
              <a:buChar char="§"/>
            </a:pPr>
            <a:r>
              <a:rPr lang="en-US" dirty="0"/>
              <a:t>Depth</a:t>
            </a:r>
          </a:p>
          <a:p>
            <a:pPr lvl="1"/>
            <a:r>
              <a:rPr lang="en-US" dirty="0"/>
              <a:t>Low transaction costs: Internal efficiency</a:t>
            </a:r>
          </a:p>
          <a:p>
            <a:pPr lvl="1"/>
            <a:r>
              <a:rPr lang="en-US" dirty="0"/>
              <a:t>Rapid adjustment of prices to new information: External efficiency</a:t>
            </a:r>
          </a:p>
        </p:txBody>
      </p:sp>
      <p:sp>
        <p:nvSpPr>
          <p:cNvPr id="5" name="Slide Number Placeholder 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r>
              <a:rPr lang="en-US"/>
              <a:t>4-</a:t>
            </a:r>
            <a:fld id="{A6E7DC86-F206-489B-8A28-FEB860E645CD}" type="slidenum">
              <a:rPr lang="en-US"/>
              <a:pPr/>
              <a:t>3</a:t>
            </a:fld>
            <a:endParaRPr lang="en-US"/>
          </a:p>
        </p:txBody>
      </p:sp>
      <p:sp>
        <p:nvSpPr>
          <p:cNvPr id="2" name="Footer Placeholder 1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 smtClean="0"/>
              <a:t> © 2012 Cengage Learning.  All Rights Reserved. May not scanned, copied or duplicated, or posted to a publicly accessible website, in whole or in part.</a:t>
            </a:r>
            <a:endParaRPr lang="en-US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693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b="1"/>
              <a:t>What Is A Market?</a:t>
            </a:r>
            <a:endParaRPr lang="en-US"/>
          </a:p>
        </p:txBody>
      </p:sp>
      <p:sp>
        <p:nvSpPr>
          <p:cNvPr id="636931" name="Rectangle 3"/>
          <p:cNvSpPr>
            <a:spLocks noGrp="1" noChangeArrowheads="1"/>
          </p:cNvSpPr>
          <p:nvPr>
            <p:ph idx="1"/>
          </p:nvPr>
        </p:nvSpPr>
        <p:spPr>
          <a:xfrm>
            <a:off x="990600" y="1295400"/>
            <a:ext cx="7848600" cy="4876800"/>
          </a:xfrm>
        </p:spPr>
        <p:txBody>
          <a:bodyPr/>
          <a:lstStyle/>
          <a:p>
            <a:pPr>
              <a:lnSpc>
                <a:spcPct val="110000"/>
              </a:lnSpc>
            </a:pPr>
            <a:r>
              <a:rPr lang="en-US" dirty="0"/>
              <a:t>Decimal Pricing</a:t>
            </a:r>
          </a:p>
          <a:p>
            <a:pPr lvl="1">
              <a:lnSpc>
                <a:spcPct val="110000"/>
              </a:lnSpc>
            </a:pPr>
            <a:r>
              <a:rPr lang="en-US" dirty="0"/>
              <a:t>Prior to the initiation of changes in late 2000 that were completed in early 2001, common stocks in the United States were always quoted in fractions</a:t>
            </a:r>
          </a:p>
          <a:p>
            <a:pPr lvl="1">
              <a:lnSpc>
                <a:spcPct val="110000"/>
              </a:lnSpc>
            </a:pPr>
            <a:r>
              <a:rPr lang="en-US" dirty="0" smtClean="0"/>
              <a:t>Advantages</a:t>
            </a:r>
          </a:p>
          <a:p>
            <a:pPr lvl="2">
              <a:lnSpc>
                <a:spcPct val="110000"/>
              </a:lnSpc>
              <a:buFont typeface="Wingdings" pitchFamily="2" charset="2"/>
              <a:buChar char="§"/>
            </a:pPr>
            <a:r>
              <a:rPr lang="en-US" dirty="0" smtClean="0"/>
              <a:t>Easy understanding and comparison</a:t>
            </a:r>
            <a:endParaRPr lang="en-US" dirty="0"/>
          </a:p>
          <a:p>
            <a:pPr lvl="2">
              <a:lnSpc>
                <a:spcPct val="110000"/>
              </a:lnSpc>
              <a:buFont typeface="Wingdings" pitchFamily="2" charset="2"/>
              <a:buChar char="§"/>
            </a:pPr>
            <a:r>
              <a:rPr lang="en-US" dirty="0" smtClean="0"/>
              <a:t>Bid-ask </a:t>
            </a:r>
            <a:r>
              <a:rPr lang="en-US" dirty="0"/>
              <a:t>spread </a:t>
            </a:r>
            <a:r>
              <a:rPr lang="en-US" dirty="0" smtClean="0"/>
              <a:t>is reduced, lower </a:t>
            </a:r>
            <a:r>
              <a:rPr lang="en-US" dirty="0"/>
              <a:t>transaction </a:t>
            </a:r>
            <a:r>
              <a:rPr lang="en-US" dirty="0" smtClean="0"/>
              <a:t>costs</a:t>
            </a:r>
          </a:p>
          <a:p>
            <a:pPr lvl="2">
              <a:lnSpc>
                <a:spcPct val="110000"/>
              </a:lnSpc>
              <a:buFont typeface="Wingdings" pitchFamily="2" charset="2"/>
              <a:buChar char="§"/>
            </a:pPr>
            <a:r>
              <a:rPr lang="en-US" dirty="0" smtClean="0"/>
              <a:t>More competitive US markets</a:t>
            </a:r>
            <a:endParaRPr lang="en-US" dirty="0"/>
          </a:p>
          <a:p>
            <a:pPr lvl="1">
              <a:lnSpc>
                <a:spcPct val="110000"/>
              </a:lnSpc>
            </a:pPr>
            <a:r>
              <a:rPr lang="en-US" dirty="0"/>
              <a:t>The number of transaction has increased significantly while the average transaction size has reduced</a:t>
            </a:r>
          </a:p>
        </p:txBody>
      </p:sp>
      <p:sp>
        <p:nvSpPr>
          <p:cNvPr id="5" name="Slide Number Placeholder 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r>
              <a:rPr lang="en-US"/>
              <a:t>4-</a:t>
            </a:r>
            <a:fld id="{C90A91B3-E73C-4072-BBD3-18C316A676CA}" type="slidenum">
              <a:rPr lang="en-US"/>
              <a:pPr/>
              <a:t>4</a:t>
            </a:fld>
            <a:endParaRPr lang="en-US"/>
          </a:p>
        </p:txBody>
      </p:sp>
      <p:sp>
        <p:nvSpPr>
          <p:cNvPr id="2" name="Footer Placeholder 1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 smtClean="0"/>
              <a:t> © 2012 Cengage Learning.  All Rights Reserved. May not scanned, copied or duplicated, or posted to a publicly accessible website, in whole or in part.</a:t>
            </a:r>
            <a:endParaRPr lang="en-US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897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b="1"/>
              <a:t>What Is A Market?</a:t>
            </a:r>
            <a:endParaRPr lang="en-US"/>
          </a:p>
        </p:txBody>
      </p:sp>
      <p:sp>
        <p:nvSpPr>
          <p:cNvPr id="638979" name="Rectangle 3"/>
          <p:cNvSpPr>
            <a:spLocks noGrp="1" noChangeArrowheads="1"/>
          </p:cNvSpPr>
          <p:nvPr>
            <p:ph idx="1"/>
          </p:nvPr>
        </p:nvSpPr>
        <p:spPr>
          <a:xfrm>
            <a:off x="990600" y="1295400"/>
            <a:ext cx="7848600" cy="4876800"/>
          </a:xfrm>
        </p:spPr>
        <p:txBody>
          <a:bodyPr/>
          <a:lstStyle/>
          <a:p>
            <a:r>
              <a:rPr lang="en-US"/>
              <a:t>Primary markets</a:t>
            </a:r>
          </a:p>
          <a:p>
            <a:pPr lvl="1"/>
            <a:r>
              <a:rPr lang="en-US"/>
              <a:t>Market </a:t>
            </a:r>
            <a:r>
              <a:rPr lang="en-US">
                <a:cs typeface="Times New Roman" pitchFamily="18" charset="0"/>
              </a:rPr>
              <a:t>where new securities are sold and funds go to issuing unit</a:t>
            </a:r>
            <a:r>
              <a:rPr lang="en-US"/>
              <a:t> </a:t>
            </a:r>
          </a:p>
          <a:p>
            <a:r>
              <a:rPr lang="en-US"/>
              <a:t>Secondary markets</a:t>
            </a:r>
          </a:p>
          <a:p>
            <a:pPr lvl="1"/>
            <a:r>
              <a:rPr lang="en-US"/>
              <a:t>Market </a:t>
            </a:r>
            <a:r>
              <a:rPr lang="en-US">
                <a:cs typeface="Times New Roman" pitchFamily="18" charset="0"/>
              </a:rPr>
              <a:t>where outstanding securities are bought and sold by investors.  The issuing unit does not receive any funds in a secondary market transaction</a:t>
            </a:r>
          </a:p>
        </p:txBody>
      </p:sp>
      <p:sp>
        <p:nvSpPr>
          <p:cNvPr id="5" name="Slide Number Placeholder 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r>
              <a:rPr lang="en-US"/>
              <a:t>4-</a:t>
            </a:r>
            <a:fld id="{988F3716-BBAE-442A-B8F8-D70FE5726B89}" type="slidenum">
              <a:rPr lang="en-US"/>
              <a:pPr/>
              <a:t>5</a:t>
            </a:fld>
            <a:endParaRPr lang="en-US"/>
          </a:p>
        </p:txBody>
      </p:sp>
      <p:sp>
        <p:nvSpPr>
          <p:cNvPr id="2" name="Footer Placeholder 1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 smtClean="0"/>
              <a:t> © 2012 Cengage Learning.  All Rights Reserved. May not scanned, copied or duplicated, or posted to a publicly accessible website, in whole or in part.</a:t>
            </a:r>
            <a:endParaRPr lang="en-US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030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b="1"/>
              <a:t>Primary Capital Markets</a:t>
            </a:r>
          </a:p>
        </p:txBody>
      </p:sp>
      <p:sp>
        <p:nvSpPr>
          <p:cNvPr id="610307" name="Rectangle 3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Government Bond Issues</a:t>
            </a:r>
          </a:p>
          <a:p>
            <a:pPr lvl="1"/>
            <a:r>
              <a:rPr lang="en-US" dirty="0">
                <a:cs typeface="Times New Roman" pitchFamily="18" charset="0"/>
              </a:rPr>
              <a:t>Treasury Bills: Negotiable, non-interest bearing securities with original maturities of one year or less</a:t>
            </a:r>
          </a:p>
          <a:p>
            <a:pPr lvl="1"/>
            <a:r>
              <a:rPr lang="en-US" dirty="0">
                <a:cs typeface="Times New Roman" pitchFamily="18" charset="0"/>
              </a:rPr>
              <a:t>Treasury Notes: Original maturities of 2 to 10 years</a:t>
            </a:r>
          </a:p>
          <a:p>
            <a:pPr lvl="1"/>
            <a:r>
              <a:rPr lang="en-US" dirty="0">
                <a:cs typeface="Times New Roman" pitchFamily="18" charset="0"/>
              </a:rPr>
              <a:t>Treasury Bonds: Original maturities of more than 10 years</a:t>
            </a:r>
          </a:p>
          <a:p>
            <a:pPr lvl="1">
              <a:lnSpc>
                <a:spcPct val="110000"/>
              </a:lnSpc>
            </a:pPr>
            <a:r>
              <a:rPr lang="en-US" dirty="0"/>
              <a:t>The sales of these bills, notes, and bonds are conducted through the Federal Reserve System auctions</a:t>
            </a:r>
          </a:p>
        </p:txBody>
      </p:sp>
      <p:sp>
        <p:nvSpPr>
          <p:cNvPr id="5" name="Slide Number Placeholder 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r>
              <a:rPr lang="en-US"/>
              <a:t>4-</a:t>
            </a:r>
            <a:fld id="{A2848E14-3B8F-4B8E-A1CA-D2D706A85EEA}" type="slidenum">
              <a:rPr lang="en-US"/>
              <a:pPr/>
              <a:t>6</a:t>
            </a:fld>
            <a:endParaRPr lang="en-US"/>
          </a:p>
        </p:txBody>
      </p:sp>
      <p:sp>
        <p:nvSpPr>
          <p:cNvPr id="2" name="Footer Placeholder 1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 smtClean="0"/>
              <a:t> © 2012 Cengage Learning.  All Rights Reserved. May not scanned, copied or duplicated, or posted to a publicly accessible website, in whole or in part.</a:t>
            </a:r>
            <a:endParaRPr lang="en-US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4102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b="1"/>
              <a:t>Primary Capital Markets</a:t>
            </a:r>
          </a:p>
        </p:txBody>
      </p:sp>
      <p:sp>
        <p:nvSpPr>
          <p:cNvPr id="641027" name="Rectangle 3"/>
          <p:cNvSpPr>
            <a:spLocks noGrp="1" noChangeArrowheads="1"/>
          </p:cNvSpPr>
          <p:nvPr>
            <p:ph idx="1"/>
          </p:nvPr>
        </p:nvSpPr>
        <p:spPr>
          <a:xfrm>
            <a:off x="533400" y="1295400"/>
            <a:ext cx="8458200" cy="4876800"/>
          </a:xfrm>
        </p:spPr>
        <p:txBody>
          <a:bodyPr/>
          <a:lstStyle/>
          <a:p>
            <a:r>
              <a:rPr lang="en-US" dirty="0"/>
              <a:t>Municipal Bond Issues</a:t>
            </a:r>
          </a:p>
          <a:p>
            <a:pPr lvl="1">
              <a:lnSpc>
                <a:spcPct val="110000"/>
              </a:lnSpc>
            </a:pPr>
            <a:r>
              <a:rPr lang="en-US" dirty="0"/>
              <a:t>Sold by three methods</a:t>
            </a:r>
          </a:p>
          <a:p>
            <a:pPr lvl="2">
              <a:lnSpc>
                <a:spcPct val="110000"/>
              </a:lnSpc>
              <a:buFont typeface="Wingdings" pitchFamily="2" charset="2"/>
              <a:buChar char="§"/>
            </a:pPr>
            <a:r>
              <a:rPr lang="en-US" dirty="0"/>
              <a:t>Competitive bid</a:t>
            </a:r>
          </a:p>
          <a:p>
            <a:pPr lvl="2">
              <a:lnSpc>
                <a:spcPct val="110000"/>
              </a:lnSpc>
              <a:buFont typeface="Wingdings" pitchFamily="2" charset="2"/>
              <a:buChar char="§"/>
            </a:pPr>
            <a:r>
              <a:rPr lang="en-US" dirty="0"/>
              <a:t>Negotiation</a:t>
            </a:r>
          </a:p>
          <a:p>
            <a:pPr lvl="2">
              <a:lnSpc>
                <a:spcPct val="110000"/>
              </a:lnSpc>
              <a:buFont typeface="Wingdings" pitchFamily="2" charset="2"/>
              <a:buChar char="§"/>
            </a:pPr>
            <a:r>
              <a:rPr lang="en-US" dirty="0"/>
              <a:t>Private placement</a:t>
            </a:r>
          </a:p>
          <a:p>
            <a:pPr lvl="1">
              <a:lnSpc>
                <a:spcPct val="110000"/>
              </a:lnSpc>
            </a:pPr>
            <a:r>
              <a:rPr lang="en-US" dirty="0"/>
              <a:t>Underwriters sell the bonds to investors</a:t>
            </a:r>
          </a:p>
          <a:p>
            <a:pPr lvl="2">
              <a:lnSpc>
                <a:spcPct val="110000"/>
              </a:lnSpc>
              <a:buFont typeface="Wingdings" pitchFamily="2" charset="2"/>
              <a:buChar char="§"/>
            </a:pPr>
            <a:r>
              <a:rPr lang="en-US" dirty="0"/>
              <a:t>Origination</a:t>
            </a:r>
          </a:p>
          <a:p>
            <a:pPr lvl="2">
              <a:lnSpc>
                <a:spcPct val="110000"/>
              </a:lnSpc>
              <a:buFont typeface="Wingdings" pitchFamily="2" charset="2"/>
              <a:buChar char="§"/>
            </a:pPr>
            <a:r>
              <a:rPr lang="en-US" dirty="0"/>
              <a:t>Risk-bearing</a:t>
            </a:r>
          </a:p>
          <a:p>
            <a:pPr lvl="2">
              <a:lnSpc>
                <a:spcPct val="110000"/>
              </a:lnSpc>
              <a:buFont typeface="Wingdings" pitchFamily="2" charset="2"/>
              <a:buChar char="§"/>
            </a:pPr>
            <a:r>
              <a:rPr lang="en-US" dirty="0"/>
              <a:t>Distribution</a:t>
            </a:r>
          </a:p>
        </p:txBody>
      </p:sp>
      <p:sp>
        <p:nvSpPr>
          <p:cNvPr id="5" name="Slide Number Placeholder 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r>
              <a:rPr lang="en-US"/>
              <a:t>4-</a:t>
            </a:r>
            <a:fld id="{54690473-326C-45D4-98CA-E32CD44A5A64}" type="slidenum">
              <a:rPr lang="en-US"/>
              <a:pPr/>
              <a:t>7</a:t>
            </a:fld>
            <a:endParaRPr lang="en-US"/>
          </a:p>
        </p:txBody>
      </p:sp>
      <p:sp>
        <p:nvSpPr>
          <p:cNvPr id="2" name="Footer Placeholder 1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 smtClean="0"/>
              <a:t> © 2012 Cengage Learning.  All Rights Reserved. May not scanned, copied or duplicated, or posted to a publicly accessible website, in whole or in part.</a:t>
            </a:r>
            <a:endParaRPr lang="en-US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4205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b="1"/>
              <a:t>Primary Capital Markets</a:t>
            </a:r>
          </a:p>
        </p:txBody>
      </p:sp>
      <p:sp>
        <p:nvSpPr>
          <p:cNvPr id="642051" name="Rectangle 3"/>
          <p:cNvSpPr>
            <a:spLocks noGrp="1" noChangeArrowheads="1"/>
          </p:cNvSpPr>
          <p:nvPr>
            <p:ph idx="1"/>
          </p:nvPr>
        </p:nvSpPr>
        <p:spPr>
          <a:xfrm>
            <a:off x="533400" y="1219200"/>
            <a:ext cx="8077200" cy="4876800"/>
          </a:xfrm>
        </p:spPr>
        <p:txBody>
          <a:bodyPr/>
          <a:lstStyle/>
          <a:p>
            <a:pPr marL="533400" indent="-533400"/>
            <a:r>
              <a:rPr lang="en-US" dirty="0"/>
              <a:t>Corporate Bond and Stock Issues</a:t>
            </a:r>
          </a:p>
          <a:p>
            <a:pPr marL="974725" lvl="1" indent="-457200"/>
            <a:r>
              <a:rPr lang="en-US" dirty="0"/>
              <a:t>Corporate bond issues are almost always sold through a negotiated arrangement with an investment banking firm that maintains a relationship with the issuing firm.</a:t>
            </a:r>
          </a:p>
          <a:p>
            <a:pPr marL="974725" lvl="1" indent="-457200"/>
            <a:r>
              <a:rPr lang="en-US" dirty="0"/>
              <a:t>New Stock Issues</a:t>
            </a:r>
          </a:p>
          <a:p>
            <a:pPr lvl="2">
              <a:buFont typeface="Wingdings" pitchFamily="2" charset="2"/>
              <a:buChar char="§"/>
            </a:pPr>
            <a:r>
              <a:rPr lang="en-US" dirty="0"/>
              <a:t>Seasoned new issues: N</a:t>
            </a:r>
            <a:r>
              <a:rPr lang="en-US" dirty="0">
                <a:cs typeface="Times New Roman" pitchFamily="18" charset="0"/>
              </a:rPr>
              <a:t>ew shares offered by firms that already have stock outstanding</a:t>
            </a:r>
            <a:endParaRPr lang="en-US" dirty="0"/>
          </a:p>
          <a:p>
            <a:pPr lvl="2">
              <a:buFont typeface="Wingdings" pitchFamily="2" charset="2"/>
              <a:buChar char="§"/>
            </a:pPr>
            <a:r>
              <a:rPr lang="en-US" dirty="0"/>
              <a:t>Initial public offerings (IPOs): A</a:t>
            </a:r>
            <a:r>
              <a:rPr lang="en-US" dirty="0">
                <a:cs typeface="Times New Roman" pitchFamily="18" charset="0"/>
              </a:rPr>
              <a:t> firm selling its common stock to the public for the first time</a:t>
            </a:r>
          </a:p>
          <a:p>
            <a:pPr lvl="2">
              <a:buFont typeface="Wingdings" pitchFamily="2" charset="2"/>
              <a:buChar char="§"/>
            </a:pPr>
            <a:r>
              <a:rPr lang="en-US" dirty="0"/>
              <a:t>These new issues are typically underwritten by investment bankers</a:t>
            </a:r>
          </a:p>
        </p:txBody>
      </p:sp>
      <p:sp>
        <p:nvSpPr>
          <p:cNvPr id="5" name="Slide Number Placeholder 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r>
              <a:rPr lang="en-US"/>
              <a:t>4-</a:t>
            </a:r>
            <a:fld id="{73884DCC-85E9-41CD-8C73-5BEE0544DDBC}" type="slidenum">
              <a:rPr lang="en-US"/>
              <a:pPr/>
              <a:t>8</a:t>
            </a:fld>
            <a:endParaRPr lang="en-US"/>
          </a:p>
        </p:txBody>
      </p:sp>
      <p:sp>
        <p:nvSpPr>
          <p:cNvPr id="2" name="Footer Placeholder 1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 smtClean="0"/>
              <a:t> © 2012 Cengage Learning.  All Rights Reserved. May not scanned, copied or duplicated, or posted to a publicly accessible website, in whole or in part.</a:t>
            </a:r>
            <a:endParaRPr lang="en-US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0211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/>
              <a:t>The Underwriting Function</a:t>
            </a: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r>
              <a:rPr lang="en-US"/>
              <a:t>4-</a:t>
            </a:r>
            <a:fld id="{01CC6859-266D-4E7A-97B8-5556D3ABBAED}" type="slidenum">
              <a:rPr lang="en-US"/>
              <a:pPr/>
              <a:t>9</a:t>
            </a:fld>
            <a:endParaRPr lang="en-US"/>
          </a:p>
        </p:txBody>
      </p:sp>
      <p:sp>
        <p:nvSpPr>
          <p:cNvPr id="602115" name="Rectangle 3"/>
          <p:cNvSpPr>
            <a:spLocks noGrp="1" noChangeArrowheads="1"/>
          </p:cNvSpPr>
          <p:nvPr>
            <p:ph type="body" idx="4294967295"/>
          </p:nvPr>
        </p:nvSpPr>
        <p:spPr>
          <a:xfrm>
            <a:off x="685800" y="1295400"/>
            <a:ext cx="7848600" cy="4876800"/>
          </a:xfrm>
        </p:spPr>
        <p:txBody>
          <a:bodyPr/>
          <a:lstStyle/>
          <a:p>
            <a:r>
              <a:rPr lang="en-US" dirty="0">
                <a:cs typeface="Times New Roman" pitchFamily="18" charset="0"/>
              </a:rPr>
              <a:t>The investment banker purchases the entire issue from the issuer and resells the security to the investing public.</a:t>
            </a:r>
          </a:p>
          <a:p>
            <a:pPr>
              <a:lnSpc>
                <a:spcPct val="90000"/>
              </a:lnSpc>
            </a:pPr>
            <a:r>
              <a:rPr lang="en-US" dirty="0">
                <a:cs typeface="Times New Roman" pitchFamily="18" charset="0"/>
              </a:rPr>
              <a:t>The firm charges a commission for providing this service.</a:t>
            </a:r>
          </a:p>
          <a:p>
            <a:pPr>
              <a:lnSpc>
                <a:spcPct val="90000"/>
              </a:lnSpc>
            </a:pPr>
            <a:r>
              <a:rPr lang="en-US" dirty="0">
                <a:cs typeface="Times New Roman" pitchFamily="18" charset="0"/>
              </a:rPr>
              <a:t>For municipal bonds, the underwriting function is performed by both investment banking firms and commercial banks</a:t>
            </a:r>
            <a:r>
              <a:rPr lang="en-US" dirty="0"/>
              <a:t> </a:t>
            </a:r>
          </a:p>
          <a:p>
            <a:pPr>
              <a:lnSpc>
                <a:spcPct val="90000"/>
              </a:lnSpc>
            </a:pPr>
            <a:r>
              <a:rPr lang="en-US" dirty="0"/>
              <a:t>The underwriting organization structure (Exhibit 4.1)</a:t>
            </a:r>
          </a:p>
        </p:txBody>
      </p:sp>
      <p:sp>
        <p:nvSpPr>
          <p:cNvPr id="2" name="Footer Placeholder 1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 smtClean="0"/>
              <a:t> © 2012 Cengage Learning.  All Rights Reserved. May not scanned, copied or duplicated, or posted to a publicly accessible website, in whole or in part.</a:t>
            </a:r>
            <a:endParaRPr lang="en-US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 smtClean="0"/>
              <a:t>Exhibit 4.1</a:t>
            </a:r>
            <a:endParaRPr lang="en-US" b="1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 smtClean="0"/>
              <a:t> © 2012 Cengage Learning.  All Rights Reserved. May not scanned, copied or duplicated, or posted to a publicly accessible website, in whole or in part.</a:t>
            </a:r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r>
              <a:rPr lang="en-US" smtClean="0"/>
              <a:t>4-</a:t>
            </a:r>
            <a:fld id="{B6DC443A-24B2-433D-A478-F6802BC92DE7}" type="slidenum">
              <a:rPr lang="en-US" smtClean="0"/>
              <a:pPr/>
              <a:t>10</a:t>
            </a:fld>
            <a:endParaRPr lang="en-US"/>
          </a:p>
        </p:txBody>
      </p:sp>
      <p:pic>
        <p:nvPicPr>
          <p:cNvPr id="664578" name="Picture 2" descr="C:\LB-FIN650\LB-FIN650Edit\JPG files of exhibits\Ch 04\Reilly10e_Exhibit04-01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9600" y="1143000"/>
            <a:ext cx="7848600" cy="5162883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="" xmlns:p14="http://schemas.microsoft.com/office/powerpoint/2010/main" val="422386010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3266" name="Rectangle 2"/>
          <p:cNvSpPr>
            <a:spLocks noGrp="1" noChangeArrowheads="1"/>
          </p:cNvSpPr>
          <p:nvPr>
            <p:ph type="title"/>
          </p:nvPr>
        </p:nvSpPr>
        <p:spPr>
          <a:xfrm>
            <a:off x="381000" y="228600"/>
            <a:ext cx="8763000" cy="838200"/>
          </a:xfrm>
        </p:spPr>
        <p:txBody>
          <a:bodyPr/>
          <a:lstStyle/>
          <a:p>
            <a:r>
              <a:rPr lang="en-US" b="1" dirty="0"/>
              <a:t>Relationships with Investment Bankers</a:t>
            </a:r>
          </a:p>
        </p:txBody>
      </p:sp>
      <p:sp>
        <p:nvSpPr>
          <p:cNvPr id="523267" name="Rectangle 3"/>
          <p:cNvSpPr>
            <a:spLocks noGrp="1" noChangeArrowheads="1"/>
          </p:cNvSpPr>
          <p:nvPr>
            <p:ph idx="1"/>
          </p:nvPr>
        </p:nvSpPr>
        <p:spPr>
          <a:xfrm>
            <a:off x="990600" y="1295400"/>
            <a:ext cx="7772400" cy="4876800"/>
          </a:xfrm>
        </p:spPr>
        <p:txBody>
          <a:bodyPr/>
          <a:lstStyle/>
          <a:p>
            <a:r>
              <a:rPr lang="en-US"/>
              <a:t>Negotiated</a:t>
            </a:r>
          </a:p>
          <a:p>
            <a:pPr lvl="1"/>
            <a:r>
              <a:rPr lang="en-US"/>
              <a:t>Most common</a:t>
            </a:r>
          </a:p>
          <a:p>
            <a:pPr lvl="1"/>
            <a:r>
              <a:rPr lang="en-US"/>
              <a:t>Full services of underwriter</a:t>
            </a:r>
          </a:p>
          <a:p>
            <a:r>
              <a:rPr lang="en-US"/>
              <a:t>Competitive bids</a:t>
            </a:r>
          </a:p>
          <a:p>
            <a:pPr lvl="1"/>
            <a:r>
              <a:rPr lang="en-US"/>
              <a:t>Corporation specifies securities offered</a:t>
            </a:r>
          </a:p>
          <a:p>
            <a:pPr lvl="1"/>
            <a:r>
              <a:rPr lang="en-US"/>
              <a:t>Lower costs</a:t>
            </a:r>
          </a:p>
          <a:p>
            <a:pPr lvl="1"/>
            <a:r>
              <a:rPr lang="en-US"/>
              <a:t>Reduced services of underwriter</a:t>
            </a:r>
          </a:p>
          <a:p>
            <a:r>
              <a:rPr lang="en-US"/>
              <a:t>Best-efforts</a:t>
            </a:r>
          </a:p>
          <a:p>
            <a:pPr lvl="1"/>
            <a:r>
              <a:rPr lang="en-US"/>
              <a:t>Investment banker acts as broker</a:t>
            </a:r>
          </a:p>
        </p:txBody>
      </p:sp>
      <p:sp>
        <p:nvSpPr>
          <p:cNvPr id="5" name="Slide Number Placeholder 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r>
              <a:rPr lang="en-US"/>
              <a:t>4-</a:t>
            </a:r>
            <a:fld id="{DBCD01B2-7389-4B99-8B90-0D3B9201F2DA}" type="slidenum">
              <a:rPr lang="en-US"/>
              <a:pPr/>
              <a:t>11</a:t>
            </a:fld>
            <a:endParaRPr lang="en-US"/>
          </a:p>
        </p:txBody>
      </p:sp>
      <p:sp>
        <p:nvSpPr>
          <p:cNvPr id="2" name="Footer Placeholder 1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 smtClean="0"/>
              <a:t> © 2012 Cengage Learning.  All Rights Reserved. May not scanned, copied or duplicated, or posted to a publicly accessible website, in whole or in part.</a:t>
            </a:r>
            <a:endParaRPr lang="en-US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429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b="1"/>
              <a:t>Introduction of Rule 415</a:t>
            </a:r>
          </a:p>
        </p:txBody>
      </p:sp>
      <p:sp>
        <p:nvSpPr>
          <p:cNvPr id="524291" name="Rectangle 3"/>
          <p:cNvSpPr>
            <a:spLocks noGrp="1" noChangeArrowheads="1"/>
          </p:cNvSpPr>
          <p:nvPr>
            <p:ph idx="1"/>
          </p:nvPr>
        </p:nvSpPr>
        <p:spPr>
          <a:xfrm>
            <a:off x="990600" y="1295400"/>
            <a:ext cx="7772400" cy="4114800"/>
          </a:xfrm>
        </p:spPr>
        <p:txBody>
          <a:bodyPr/>
          <a:lstStyle/>
          <a:p>
            <a:r>
              <a:rPr lang="en-US"/>
              <a:t>Allows firms to register securities and sell them piecemeal over the next two years</a:t>
            </a:r>
          </a:p>
          <a:p>
            <a:r>
              <a:rPr lang="en-US"/>
              <a:t>Referred to as shelf registrations</a:t>
            </a:r>
          </a:p>
          <a:p>
            <a:r>
              <a:rPr lang="en-US"/>
              <a:t>Great flexibility</a:t>
            </a:r>
          </a:p>
          <a:p>
            <a:r>
              <a:rPr lang="en-US"/>
              <a:t>Reduces registration fees and expenses</a:t>
            </a:r>
          </a:p>
          <a:p>
            <a:r>
              <a:rPr lang="en-US"/>
              <a:t>Allows requesting competitive bids from several investment banking firms</a:t>
            </a:r>
          </a:p>
          <a:p>
            <a:r>
              <a:rPr lang="en-US"/>
              <a:t>Mostly used for bond sales</a:t>
            </a:r>
          </a:p>
        </p:txBody>
      </p:sp>
      <p:sp>
        <p:nvSpPr>
          <p:cNvPr id="5" name="Slide Number Placeholder 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r>
              <a:rPr lang="en-US"/>
              <a:t>4-</a:t>
            </a:r>
            <a:fld id="{AE6CBAB0-4028-4281-BD4E-EC56EF65F248}" type="slidenum">
              <a:rPr lang="en-US"/>
              <a:pPr/>
              <a:t>12</a:t>
            </a:fld>
            <a:endParaRPr lang="en-US"/>
          </a:p>
        </p:txBody>
      </p:sp>
      <p:sp>
        <p:nvSpPr>
          <p:cNvPr id="2" name="Footer Placeholder 1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 smtClean="0"/>
              <a:t> © 2012 Cengage Learning.  All Rights Reserved. May not scanned, copied or duplicated, or posted to a publicly accessible website, in whole or in part.</a:t>
            </a:r>
            <a:endParaRPr lang="en-US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5314" name="Rectangle 2"/>
          <p:cNvSpPr>
            <a:spLocks noGrp="1" noChangeArrowheads="1"/>
          </p:cNvSpPr>
          <p:nvPr>
            <p:ph type="title"/>
          </p:nvPr>
        </p:nvSpPr>
        <p:spPr>
          <a:xfrm>
            <a:off x="381000" y="228600"/>
            <a:ext cx="8458200" cy="762000"/>
          </a:xfrm>
        </p:spPr>
        <p:txBody>
          <a:bodyPr/>
          <a:lstStyle/>
          <a:p>
            <a:r>
              <a:rPr lang="en-US" b="1"/>
              <a:t>Private Placements and Rule 144A</a:t>
            </a:r>
          </a:p>
        </p:txBody>
      </p:sp>
      <p:sp>
        <p:nvSpPr>
          <p:cNvPr id="525315" name="Rectangle 3"/>
          <p:cNvSpPr>
            <a:spLocks noGrp="1" noChangeArrowheads="1"/>
          </p:cNvSpPr>
          <p:nvPr>
            <p:ph idx="1"/>
          </p:nvPr>
        </p:nvSpPr>
        <p:spPr>
          <a:xfrm>
            <a:off x="990600" y="1295400"/>
            <a:ext cx="7924800" cy="4876800"/>
          </a:xfrm>
        </p:spPr>
        <p:txBody>
          <a:bodyPr/>
          <a:lstStyle/>
          <a:p>
            <a:r>
              <a:rPr lang="en-US"/>
              <a:t>Rule 144A allows corporations—including non-U.S. firms—to place securities privately with large, sophisticated institutional investors without extensive registration documents.</a:t>
            </a:r>
          </a:p>
          <a:p>
            <a:r>
              <a:rPr lang="en-US"/>
              <a:t>These securities can subsequently be traded among large sophisticated investors.</a:t>
            </a:r>
          </a:p>
          <a:p>
            <a:pPr>
              <a:lnSpc>
                <a:spcPct val="110000"/>
              </a:lnSpc>
            </a:pPr>
            <a:r>
              <a:rPr lang="en-US"/>
              <a:t>Lower issuing costs than public offering.</a:t>
            </a:r>
          </a:p>
          <a:p>
            <a:pPr>
              <a:lnSpc>
                <a:spcPct val="110000"/>
              </a:lnSpc>
            </a:pPr>
            <a:r>
              <a:rPr lang="en-US"/>
              <a:t>Currently, more than 85% of high-yield bonds are issued as 144A issues.</a:t>
            </a:r>
          </a:p>
        </p:txBody>
      </p:sp>
      <p:sp>
        <p:nvSpPr>
          <p:cNvPr id="5" name="Slide Number Placeholder 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r>
              <a:rPr lang="en-US"/>
              <a:t>4-</a:t>
            </a:r>
            <a:fld id="{0EB4EB4F-DD7B-488A-A51B-7E2C6426644E}" type="slidenum">
              <a:rPr lang="en-US"/>
              <a:pPr/>
              <a:t>13</a:t>
            </a:fld>
            <a:endParaRPr lang="en-US"/>
          </a:p>
        </p:txBody>
      </p:sp>
      <p:sp>
        <p:nvSpPr>
          <p:cNvPr id="2" name="Footer Placeholder 1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 smtClean="0"/>
              <a:t> © 2012 Cengage Learning.  All Rights Reserved. May not scanned, copied or duplicated, or posted to a publicly accessible website, in whole or in part.</a:t>
            </a:r>
            <a:endParaRPr lang="en-US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6338" name="Rectangle 2"/>
          <p:cNvSpPr>
            <a:spLocks noGrp="1" noChangeArrowheads="1"/>
          </p:cNvSpPr>
          <p:nvPr>
            <p:ph type="title"/>
          </p:nvPr>
        </p:nvSpPr>
        <p:spPr>
          <a:xfrm>
            <a:off x="609600" y="304800"/>
            <a:ext cx="7772400" cy="762000"/>
          </a:xfrm>
        </p:spPr>
        <p:txBody>
          <a:bodyPr/>
          <a:lstStyle/>
          <a:p>
            <a:r>
              <a:rPr lang="en-US" b="1"/>
              <a:t>Secondary Financial Markets</a:t>
            </a:r>
          </a:p>
        </p:txBody>
      </p:sp>
      <p:sp>
        <p:nvSpPr>
          <p:cNvPr id="526339" name="Rectangle 3"/>
          <p:cNvSpPr>
            <a:spLocks noGrp="1" noChangeArrowheads="1"/>
          </p:cNvSpPr>
          <p:nvPr>
            <p:ph idx="1"/>
          </p:nvPr>
        </p:nvSpPr>
        <p:spPr>
          <a:xfrm>
            <a:off x="990600" y="1295400"/>
            <a:ext cx="7772400" cy="4114800"/>
          </a:xfrm>
        </p:spPr>
        <p:txBody>
          <a:bodyPr/>
          <a:lstStyle/>
          <a:p>
            <a:pPr>
              <a:lnSpc>
                <a:spcPct val="110000"/>
              </a:lnSpc>
            </a:pPr>
            <a:r>
              <a:rPr lang="en-US"/>
              <a:t>Why Secondary Financial Markets Are Important?</a:t>
            </a:r>
          </a:p>
          <a:p>
            <a:pPr lvl="1">
              <a:lnSpc>
                <a:spcPct val="110000"/>
              </a:lnSpc>
            </a:pPr>
            <a:r>
              <a:rPr lang="en-US"/>
              <a:t>Provides liquidity to investors who acquire securities in the primary market</a:t>
            </a:r>
          </a:p>
          <a:p>
            <a:pPr lvl="1">
              <a:lnSpc>
                <a:spcPct val="110000"/>
              </a:lnSpc>
            </a:pPr>
            <a:r>
              <a:rPr lang="en-US"/>
              <a:t>Results in lower required returns than if issuers had to compensate for lower liquidity</a:t>
            </a:r>
          </a:p>
          <a:p>
            <a:pPr lvl="1">
              <a:lnSpc>
                <a:spcPct val="110000"/>
              </a:lnSpc>
            </a:pPr>
            <a:r>
              <a:rPr lang="en-US"/>
              <a:t>Helps determine market pricing for new issues</a:t>
            </a:r>
          </a:p>
        </p:txBody>
      </p:sp>
      <p:sp>
        <p:nvSpPr>
          <p:cNvPr id="5" name="Slide Number Placeholder 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r>
              <a:rPr lang="en-US"/>
              <a:t>4-</a:t>
            </a:r>
            <a:fld id="{D58B94E8-80A4-4AD6-BF5F-F56458AA1624}" type="slidenum">
              <a:rPr lang="en-US"/>
              <a:pPr/>
              <a:t>14</a:t>
            </a:fld>
            <a:endParaRPr lang="en-US"/>
          </a:p>
        </p:txBody>
      </p:sp>
      <p:sp>
        <p:nvSpPr>
          <p:cNvPr id="2" name="Footer Placeholder 1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 smtClean="0"/>
              <a:t> © 2012 Cengage Learning.  All Rights Reserved. May not scanned, copied or duplicated, or posted to a publicly accessible website, in whole or in part.</a:t>
            </a:r>
            <a:endParaRPr lang="en-US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43074" name="Rectangle 2"/>
          <p:cNvSpPr>
            <a:spLocks noGrp="1" noChangeArrowheads="1"/>
          </p:cNvSpPr>
          <p:nvPr>
            <p:ph type="title"/>
          </p:nvPr>
        </p:nvSpPr>
        <p:spPr>
          <a:xfrm>
            <a:off x="609600" y="304800"/>
            <a:ext cx="7772400" cy="762000"/>
          </a:xfrm>
        </p:spPr>
        <p:txBody>
          <a:bodyPr/>
          <a:lstStyle/>
          <a:p>
            <a:r>
              <a:rPr lang="en-US" b="1"/>
              <a:t>Secondary Financial Markets</a:t>
            </a:r>
          </a:p>
        </p:txBody>
      </p:sp>
      <p:sp>
        <p:nvSpPr>
          <p:cNvPr id="643075" name="Rectangle 3"/>
          <p:cNvSpPr>
            <a:spLocks noGrp="1" noChangeArrowheads="1"/>
          </p:cNvSpPr>
          <p:nvPr>
            <p:ph idx="1"/>
          </p:nvPr>
        </p:nvSpPr>
        <p:spPr>
          <a:xfrm>
            <a:off x="990600" y="1295400"/>
            <a:ext cx="7772400" cy="4114800"/>
          </a:xfrm>
        </p:spPr>
        <p:txBody>
          <a:bodyPr/>
          <a:lstStyle/>
          <a:p>
            <a:pPr>
              <a:lnSpc>
                <a:spcPct val="110000"/>
              </a:lnSpc>
            </a:pPr>
            <a:r>
              <a:rPr lang="en-US"/>
              <a:t>Why Secondary Financial Markets Are Important?</a:t>
            </a:r>
          </a:p>
          <a:p>
            <a:pPr lvl="1">
              <a:lnSpc>
                <a:spcPct val="110000"/>
              </a:lnSpc>
            </a:pPr>
            <a:r>
              <a:rPr lang="en-US"/>
              <a:t>Provides liquidity to investors who acquire securities in the primary market</a:t>
            </a:r>
          </a:p>
          <a:p>
            <a:pPr lvl="1">
              <a:lnSpc>
                <a:spcPct val="110000"/>
              </a:lnSpc>
            </a:pPr>
            <a:r>
              <a:rPr lang="en-US"/>
              <a:t>Results in lower required returns than if issuers had to compensate for lower liquidity</a:t>
            </a:r>
          </a:p>
          <a:p>
            <a:pPr lvl="1">
              <a:lnSpc>
                <a:spcPct val="110000"/>
              </a:lnSpc>
            </a:pPr>
            <a:r>
              <a:rPr lang="en-US"/>
              <a:t>Helps determine market pricing for new issues</a:t>
            </a:r>
          </a:p>
        </p:txBody>
      </p:sp>
      <p:sp>
        <p:nvSpPr>
          <p:cNvPr id="5" name="Slide Number Placeholder 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r>
              <a:rPr lang="en-US"/>
              <a:t>4-</a:t>
            </a:r>
            <a:fld id="{4E44AD2B-447B-4D9B-9BB9-45C083681967}" type="slidenum">
              <a:rPr lang="en-US"/>
              <a:pPr/>
              <a:t>15</a:t>
            </a:fld>
            <a:endParaRPr lang="en-US"/>
          </a:p>
        </p:txBody>
      </p:sp>
      <p:sp>
        <p:nvSpPr>
          <p:cNvPr id="2" name="Footer Placeholder 1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 smtClean="0"/>
              <a:t> © 2012 Cengage Learning.  All Rights Reserved. May not scanned, copied or duplicated, or posted to a publicly accessible website, in whole or in part.</a:t>
            </a:r>
            <a:endParaRPr lang="en-US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736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b="1"/>
              <a:t>Secondary Bond Market</a:t>
            </a:r>
          </a:p>
        </p:txBody>
      </p:sp>
      <p:sp>
        <p:nvSpPr>
          <p:cNvPr id="527363" name="Rectangle 3"/>
          <p:cNvSpPr>
            <a:spLocks noGrp="1" noChangeArrowheads="1"/>
          </p:cNvSpPr>
          <p:nvPr>
            <p:ph idx="1"/>
          </p:nvPr>
        </p:nvSpPr>
        <p:spPr>
          <a:xfrm>
            <a:off x="990600" y="1295400"/>
            <a:ext cx="7772400" cy="4876800"/>
          </a:xfrm>
        </p:spPr>
        <p:txBody>
          <a:bodyPr/>
          <a:lstStyle/>
          <a:p>
            <a:r>
              <a:rPr lang="en-US" dirty="0"/>
              <a:t>Secondary market for U.S. government and municipal bonds</a:t>
            </a:r>
          </a:p>
          <a:p>
            <a:pPr lvl="1"/>
            <a:r>
              <a:rPr lang="en-US" dirty="0"/>
              <a:t>U.S. government bonds traded by bond dealers</a:t>
            </a:r>
          </a:p>
          <a:p>
            <a:pPr lvl="1"/>
            <a:r>
              <a:rPr lang="en-US" dirty="0"/>
              <a:t>Banks and investment firms make up municipal market makers</a:t>
            </a:r>
          </a:p>
          <a:p>
            <a:r>
              <a:rPr lang="en-US" dirty="0"/>
              <a:t>Secondary corporate bond market</a:t>
            </a:r>
          </a:p>
          <a:p>
            <a:pPr lvl="1"/>
            <a:r>
              <a:rPr lang="en-US" dirty="0"/>
              <a:t>Traded through an OTC market</a:t>
            </a:r>
          </a:p>
          <a:p>
            <a:pPr lvl="1"/>
            <a:r>
              <a:rPr lang="en-US" dirty="0"/>
              <a:t>Limited trading in corporate bonds compared to the fairly active trading in government bonds</a:t>
            </a:r>
          </a:p>
        </p:txBody>
      </p:sp>
      <p:sp>
        <p:nvSpPr>
          <p:cNvPr id="5" name="Slide Number Placeholder 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r>
              <a:rPr lang="en-US"/>
              <a:t>4-</a:t>
            </a:r>
            <a:fld id="{D4B1DD94-4502-466B-92A3-5BD7EC42A049}" type="slidenum">
              <a:rPr lang="en-US"/>
              <a:pPr/>
              <a:t>16</a:t>
            </a:fld>
            <a:endParaRPr lang="en-US"/>
          </a:p>
        </p:txBody>
      </p:sp>
      <p:sp>
        <p:nvSpPr>
          <p:cNvPr id="2" name="Footer Placeholder 1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 smtClean="0"/>
              <a:t> © 2012 Cengage Learning.  All Rights Reserved. May not scanned, copied or duplicated, or posted to a publicly accessible website, in whole or in part.</a:t>
            </a:r>
            <a:endParaRPr lang="en-US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043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b="1"/>
              <a:t>Secondary Equity Markets</a:t>
            </a:r>
          </a:p>
        </p:txBody>
      </p:sp>
      <p:sp>
        <p:nvSpPr>
          <p:cNvPr id="530435" name="Rectangle 3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r>
              <a:rPr lang="en-US"/>
              <a:t>Basic Trading Systems </a:t>
            </a:r>
          </a:p>
          <a:p>
            <a:pPr lvl="1"/>
            <a:r>
              <a:rPr lang="en-US"/>
              <a:t>Pure Auction Market: Buyers and sellers submit bid-and-ask prices (buy and sell orders) for a given stock to a central location where the orders are matched by a broker who does not own the stock but acts as a facilitating agent (It is also known as order-driven market)</a:t>
            </a:r>
          </a:p>
          <a:p>
            <a:pPr lvl="1"/>
            <a:r>
              <a:rPr lang="en-US"/>
              <a:t>Dealer Market: Individual dealers provide liquidity for investors by buying and selling the shares of stock for themselves (as known as quote-driven market)</a:t>
            </a:r>
          </a:p>
          <a:p>
            <a:endParaRPr lang="en-US"/>
          </a:p>
        </p:txBody>
      </p:sp>
      <p:sp>
        <p:nvSpPr>
          <p:cNvPr id="5" name="Slide Number Placeholder 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r>
              <a:rPr lang="en-US"/>
              <a:t>4-</a:t>
            </a:r>
            <a:fld id="{EECEEADE-D3F8-4F8A-98EB-27BF7E9BCA58}" type="slidenum">
              <a:rPr lang="en-US"/>
              <a:pPr/>
              <a:t>17</a:t>
            </a:fld>
            <a:endParaRPr lang="en-US"/>
          </a:p>
        </p:txBody>
      </p:sp>
      <p:sp>
        <p:nvSpPr>
          <p:cNvPr id="2" name="Footer Placeholder 1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 smtClean="0"/>
              <a:t> © 2012 Cengage Learning.  All Rights Reserved. May not scanned, copied or duplicated, or posted to a publicly accessible website, in whole or in part.</a:t>
            </a:r>
            <a:endParaRPr lang="en-US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4409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b="1"/>
              <a:t>Secondary Equity Markets</a:t>
            </a:r>
          </a:p>
        </p:txBody>
      </p:sp>
      <p:sp>
        <p:nvSpPr>
          <p:cNvPr id="644099" name="Rectangle 3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pPr>
              <a:lnSpc>
                <a:spcPct val="110000"/>
              </a:lnSpc>
            </a:pPr>
            <a:r>
              <a:rPr lang="en-US" dirty="0"/>
              <a:t>Call Versus Continuous Markets</a:t>
            </a:r>
          </a:p>
          <a:p>
            <a:pPr lvl="1">
              <a:lnSpc>
                <a:spcPct val="110000"/>
              </a:lnSpc>
            </a:pPr>
            <a:r>
              <a:rPr lang="en-US" dirty="0"/>
              <a:t>Call markets trade individual stocks at specified times to gather all orders and determine a single price to satisfy the most orders</a:t>
            </a:r>
          </a:p>
          <a:p>
            <a:pPr lvl="1">
              <a:lnSpc>
                <a:spcPct val="110000"/>
              </a:lnSpc>
            </a:pPr>
            <a:r>
              <a:rPr lang="en-US" dirty="0"/>
              <a:t>Used for opening prices on NYSE if orders build up overnight or after trading is suspended</a:t>
            </a:r>
          </a:p>
          <a:p>
            <a:pPr lvl="1">
              <a:lnSpc>
                <a:spcPct val="110000"/>
              </a:lnSpc>
            </a:pPr>
            <a:r>
              <a:rPr lang="en-US" dirty="0"/>
              <a:t>In a continuous market, trades occur at any time the market is </a:t>
            </a:r>
            <a:r>
              <a:rPr lang="en-US" dirty="0" smtClean="0"/>
              <a:t>open</a:t>
            </a:r>
          </a:p>
          <a:p>
            <a:pPr>
              <a:lnSpc>
                <a:spcPct val="110000"/>
              </a:lnSpc>
            </a:pPr>
            <a:endParaRPr lang="en-US" dirty="0"/>
          </a:p>
        </p:txBody>
      </p:sp>
      <p:sp>
        <p:nvSpPr>
          <p:cNvPr id="5" name="Slide Number Placeholder 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r>
              <a:rPr lang="en-US"/>
              <a:t>4-</a:t>
            </a:r>
            <a:fld id="{F45CC438-7704-49CF-9DA6-C78FA56FA54B}" type="slidenum">
              <a:rPr lang="en-US"/>
              <a:pPr/>
              <a:t>18</a:t>
            </a:fld>
            <a:endParaRPr lang="en-US"/>
          </a:p>
        </p:txBody>
      </p:sp>
      <p:sp>
        <p:nvSpPr>
          <p:cNvPr id="2" name="Footer Placeholder 1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 smtClean="0"/>
              <a:t> © 2012 Cengage Learning.  All Rights Reserved. May not scanned, copied or duplicated, or posted to a publicly accessible website, in whole or in part.</a:t>
            </a:r>
            <a:endParaRPr lang="en-US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2482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198438"/>
            <a:ext cx="8382000" cy="944562"/>
          </a:xfrm>
        </p:spPr>
        <p:txBody>
          <a:bodyPr/>
          <a:lstStyle/>
          <a:p>
            <a:r>
              <a:rPr lang="en-US" sz="3300" b="1"/>
              <a:t>Secondary Equity Markets Classification</a:t>
            </a:r>
          </a:p>
        </p:txBody>
      </p:sp>
      <p:sp>
        <p:nvSpPr>
          <p:cNvPr id="532483" name="Rectangle 3"/>
          <p:cNvSpPr>
            <a:spLocks noGrp="1" noChangeArrowheads="1"/>
          </p:cNvSpPr>
          <p:nvPr>
            <p:ph idx="1"/>
          </p:nvPr>
        </p:nvSpPr>
        <p:spPr>
          <a:xfrm>
            <a:off x="685800" y="1295400"/>
            <a:ext cx="8229600" cy="5105400"/>
          </a:xfrm>
        </p:spPr>
        <p:txBody>
          <a:bodyPr/>
          <a:lstStyle/>
          <a:p>
            <a:pPr>
              <a:lnSpc>
                <a:spcPct val="90000"/>
              </a:lnSpc>
            </a:pPr>
            <a:r>
              <a:rPr lang="en-US" dirty="0"/>
              <a:t>Primary Listing Markets</a:t>
            </a:r>
          </a:p>
          <a:p>
            <a:pPr lvl="1">
              <a:lnSpc>
                <a:spcPct val="90000"/>
              </a:lnSpc>
            </a:pPr>
            <a:r>
              <a:rPr lang="en-US" dirty="0"/>
              <a:t>NYSE, AMEX, Tokyo, and LSE</a:t>
            </a:r>
          </a:p>
          <a:p>
            <a:pPr>
              <a:lnSpc>
                <a:spcPct val="90000"/>
              </a:lnSpc>
            </a:pPr>
            <a:r>
              <a:rPr lang="en-US" dirty="0"/>
              <a:t>Regional Markets</a:t>
            </a:r>
          </a:p>
          <a:p>
            <a:pPr lvl="1">
              <a:lnSpc>
                <a:spcPct val="90000"/>
              </a:lnSpc>
            </a:pPr>
            <a:r>
              <a:rPr lang="en-US" dirty="0"/>
              <a:t>Chicago, San Francisco, Boston, Osaka, Nagoya, Dublin, Cincinnati</a:t>
            </a:r>
          </a:p>
          <a:p>
            <a:pPr>
              <a:lnSpc>
                <a:spcPct val="90000"/>
              </a:lnSpc>
            </a:pPr>
            <a:r>
              <a:rPr lang="en-US" dirty="0"/>
              <a:t>Third Market Dealers/Brokers</a:t>
            </a:r>
          </a:p>
          <a:p>
            <a:pPr lvl="1">
              <a:lnSpc>
                <a:spcPct val="90000"/>
              </a:lnSpc>
            </a:pPr>
            <a:r>
              <a:rPr lang="en-US" dirty="0"/>
              <a:t>Madoff Investment Securities, Knight Trading Group, Jefferies Group, ITG</a:t>
            </a:r>
          </a:p>
          <a:p>
            <a:pPr>
              <a:lnSpc>
                <a:spcPct val="90000"/>
              </a:lnSpc>
            </a:pPr>
            <a:r>
              <a:rPr lang="en-US" dirty="0"/>
              <a:t>Alternative Trading Systems</a:t>
            </a:r>
          </a:p>
          <a:p>
            <a:pPr lvl="1">
              <a:lnSpc>
                <a:spcPct val="90000"/>
              </a:lnSpc>
            </a:pPr>
            <a:r>
              <a:rPr lang="en-US" dirty="0"/>
              <a:t>Electronic Communications Networks (ECNs)</a:t>
            </a:r>
          </a:p>
          <a:p>
            <a:pPr lvl="1">
              <a:lnSpc>
                <a:spcPct val="90000"/>
              </a:lnSpc>
            </a:pPr>
            <a:r>
              <a:rPr lang="en-US" dirty="0"/>
              <a:t>Electronic Crossing Systems (ECSs</a:t>
            </a:r>
            <a:r>
              <a:rPr lang="en-US" dirty="0" smtClean="0"/>
              <a:t>)</a:t>
            </a:r>
          </a:p>
          <a:p>
            <a:pPr>
              <a:lnSpc>
                <a:spcPct val="90000"/>
              </a:lnSpc>
            </a:pPr>
            <a:r>
              <a:rPr lang="en-US" dirty="0"/>
              <a:t>See Exhibit 4.3</a:t>
            </a:r>
          </a:p>
          <a:p>
            <a:pPr lvl="1">
              <a:lnSpc>
                <a:spcPct val="90000"/>
              </a:lnSpc>
            </a:pPr>
            <a:endParaRPr lang="en-US" dirty="0"/>
          </a:p>
        </p:txBody>
      </p:sp>
      <p:sp>
        <p:nvSpPr>
          <p:cNvPr id="5" name="Slide Number Placeholder 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r>
              <a:rPr lang="en-US"/>
              <a:t>4-</a:t>
            </a:r>
            <a:fld id="{906DB88D-CC61-4C84-9C86-DF4380277674}" type="slidenum">
              <a:rPr lang="en-US"/>
              <a:pPr/>
              <a:t>19</a:t>
            </a:fld>
            <a:endParaRPr lang="en-US"/>
          </a:p>
        </p:txBody>
      </p:sp>
      <p:sp>
        <p:nvSpPr>
          <p:cNvPr id="2" name="Footer Placeholder 1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 smtClean="0"/>
              <a:t> © 2012 Cengage Learning.  All Rights Reserved. May not scanned, copied or duplicated, or posted to a publicly accessible website, in whole or in part.</a:t>
            </a:r>
            <a:endParaRPr lang="en-US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 smtClean="0"/>
              <a:t>Exhibit 4.3</a:t>
            </a:r>
            <a:endParaRPr lang="en-US" b="1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 smtClean="0"/>
              <a:t> © 2012 Cengage Learning.  All Rights Reserved. May not scanned, copied or duplicated, or posted to a publicly accessible website, in whole or in part.</a:t>
            </a:r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r>
              <a:rPr lang="en-US" smtClean="0"/>
              <a:t>4-</a:t>
            </a:r>
            <a:fld id="{B6DC443A-24B2-433D-A478-F6802BC92DE7}" type="slidenum">
              <a:rPr lang="en-US" smtClean="0"/>
              <a:pPr/>
              <a:t>20</a:t>
            </a:fld>
            <a:endParaRPr lang="en-US"/>
          </a:p>
        </p:txBody>
      </p:sp>
      <p:pic>
        <p:nvPicPr>
          <p:cNvPr id="664578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200" y="1371600"/>
            <a:ext cx="8233508" cy="4495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="" xmlns:p14="http://schemas.microsoft.com/office/powerpoint/2010/main" val="151037085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350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b="1"/>
              <a:t>New York Stock Exchange (NYSE)</a:t>
            </a:r>
          </a:p>
        </p:txBody>
      </p:sp>
      <p:sp>
        <p:nvSpPr>
          <p:cNvPr id="533507" name="Rectangle 3"/>
          <p:cNvSpPr>
            <a:spLocks noGrp="1" noChangeArrowheads="1"/>
          </p:cNvSpPr>
          <p:nvPr>
            <p:ph idx="1"/>
          </p:nvPr>
        </p:nvSpPr>
        <p:spPr>
          <a:xfrm>
            <a:off x="990600" y="1295400"/>
            <a:ext cx="7924800" cy="4876800"/>
          </a:xfrm>
        </p:spPr>
        <p:txBody>
          <a:bodyPr/>
          <a:lstStyle/>
          <a:p>
            <a:r>
              <a:rPr lang="en-US" dirty="0"/>
              <a:t>Largest organized securities market in the United States</a:t>
            </a:r>
          </a:p>
          <a:p>
            <a:r>
              <a:rPr lang="en-US" dirty="0"/>
              <a:t>Established in 1817, but dates back to the 1792 Buttonwood Agreement by 24 brokers</a:t>
            </a:r>
          </a:p>
          <a:p>
            <a:r>
              <a:rPr lang="en-US" dirty="0"/>
              <a:t>At the end of </a:t>
            </a:r>
            <a:r>
              <a:rPr lang="en-US" dirty="0" smtClean="0"/>
              <a:t>2010, </a:t>
            </a:r>
            <a:r>
              <a:rPr lang="en-US" dirty="0"/>
              <a:t>approximately 2,850 companies with securities listed on NYSE</a:t>
            </a:r>
          </a:p>
          <a:p>
            <a:r>
              <a:rPr lang="en-US" dirty="0"/>
              <a:t>Total market value nearly $14 trillion</a:t>
            </a:r>
          </a:p>
          <a:p>
            <a:r>
              <a:rPr lang="en-US" dirty="0" smtClean="0"/>
              <a:t>2010 </a:t>
            </a:r>
            <a:r>
              <a:rPr lang="en-US" dirty="0"/>
              <a:t>average daily volume of about </a:t>
            </a:r>
            <a:r>
              <a:rPr lang="en-US" dirty="0" smtClean="0"/>
              <a:t>3.5 </a:t>
            </a:r>
            <a:r>
              <a:rPr lang="en-US" dirty="0"/>
              <a:t>billion shares</a:t>
            </a:r>
            <a:r>
              <a:rPr lang="en-US" dirty="0" smtClean="0"/>
              <a:t>.</a:t>
            </a:r>
            <a:endParaRPr lang="en-US" dirty="0"/>
          </a:p>
        </p:txBody>
      </p:sp>
      <p:sp>
        <p:nvSpPr>
          <p:cNvPr id="5" name="Slide Number Placeholder 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r>
              <a:rPr lang="en-US"/>
              <a:t>4-</a:t>
            </a:r>
            <a:fld id="{7954A2D5-0FF1-43B9-914D-0691DEBEC973}" type="slidenum">
              <a:rPr lang="en-US"/>
              <a:pPr/>
              <a:t>21</a:t>
            </a:fld>
            <a:endParaRPr lang="en-US"/>
          </a:p>
        </p:txBody>
      </p:sp>
      <p:sp>
        <p:nvSpPr>
          <p:cNvPr id="2" name="Footer Placeholder 1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 smtClean="0"/>
              <a:t> © 2012 Cengage Learning.  All Rights Reserved. May not scanned, copied or duplicated, or posted to a publicly accessible website, in whole or in part.</a:t>
            </a:r>
            <a:endParaRPr lang="en-US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4530" name="Rectangle 2"/>
          <p:cNvSpPr>
            <a:spLocks noGrp="1" noChangeArrowheads="1"/>
          </p:cNvSpPr>
          <p:nvPr>
            <p:ph type="title"/>
          </p:nvPr>
        </p:nvSpPr>
        <p:spPr>
          <a:xfrm>
            <a:off x="685800" y="0"/>
            <a:ext cx="7772400" cy="1143000"/>
          </a:xfrm>
        </p:spPr>
        <p:txBody>
          <a:bodyPr/>
          <a:lstStyle/>
          <a:p>
            <a:r>
              <a:rPr lang="en-US" b="1"/>
              <a:t>American Stock Exchange (AMEX)</a:t>
            </a:r>
          </a:p>
        </p:txBody>
      </p:sp>
      <p:sp>
        <p:nvSpPr>
          <p:cNvPr id="534531" name="Rectangle 3"/>
          <p:cNvSpPr>
            <a:spLocks noGrp="1" noChangeArrowheads="1"/>
          </p:cNvSpPr>
          <p:nvPr>
            <p:ph idx="1"/>
          </p:nvPr>
        </p:nvSpPr>
        <p:spPr>
          <a:xfrm>
            <a:off x="990600" y="1295400"/>
            <a:ext cx="7772400" cy="4876800"/>
          </a:xfrm>
        </p:spPr>
        <p:txBody>
          <a:bodyPr/>
          <a:lstStyle/>
          <a:p>
            <a:pPr>
              <a:lnSpc>
                <a:spcPct val="110000"/>
              </a:lnSpc>
            </a:pPr>
            <a:r>
              <a:rPr lang="en-US" dirty="0"/>
              <a:t>Traded unlisted stocks at the corner of Wall Street in as the Outdoor Curb Market in 1910</a:t>
            </a:r>
          </a:p>
          <a:p>
            <a:pPr>
              <a:lnSpc>
                <a:spcPct val="110000"/>
              </a:lnSpc>
            </a:pPr>
            <a:r>
              <a:rPr lang="en-US" dirty="0"/>
              <a:t>Historically, it had an emphasis on foreign securities and warrants</a:t>
            </a:r>
          </a:p>
          <a:p>
            <a:r>
              <a:rPr lang="en-US" dirty="0"/>
              <a:t>Merged with the NASDAQ IN 1998 but in 2005 NASDAQ sold the AMEX back to its members. </a:t>
            </a:r>
          </a:p>
          <a:p>
            <a:r>
              <a:rPr lang="en-US" dirty="0"/>
              <a:t>The AMEX was finally acquired by the NYSE in 2007. </a:t>
            </a:r>
          </a:p>
        </p:txBody>
      </p:sp>
      <p:sp>
        <p:nvSpPr>
          <p:cNvPr id="5" name="Slide Number Placeholder 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r>
              <a:rPr lang="en-US"/>
              <a:t>4-</a:t>
            </a:r>
            <a:fld id="{16A19B5D-07FB-44F9-92C7-DBAA1FF31A8B}" type="slidenum">
              <a:rPr lang="en-US"/>
              <a:pPr/>
              <a:t>22</a:t>
            </a:fld>
            <a:endParaRPr lang="en-US"/>
          </a:p>
        </p:txBody>
      </p:sp>
      <p:sp>
        <p:nvSpPr>
          <p:cNvPr id="2" name="Footer Placeholder 1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 smtClean="0"/>
              <a:t> © 2012 Cengage Learning.  All Rights Reserved. May not scanned, copied or duplicated, or posted to a publicly accessible website, in whole or in part.</a:t>
            </a:r>
            <a:endParaRPr lang="en-US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235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b="1"/>
              <a:t>Global Stock Exchanges</a:t>
            </a:r>
          </a:p>
        </p:txBody>
      </p:sp>
      <p:sp>
        <p:nvSpPr>
          <p:cNvPr id="612355" name="Rectangle 3"/>
          <p:cNvSpPr>
            <a:spLocks noGrp="1" noChangeArrowheads="1"/>
          </p:cNvSpPr>
          <p:nvPr>
            <p:ph idx="1"/>
          </p:nvPr>
        </p:nvSpPr>
        <p:spPr>
          <a:xfrm>
            <a:off x="838200" y="1295400"/>
            <a:ext cx="7924800" cy="4876800"/>
          </a:xfrm>
        </p:spPr>
        <p:txBody>
          <a:bodyPr/>
          <a:lstStyle/>
          <a:p>
            <a:r>
              <a:rPr lang="en-US" sz="2400" dirty="0"/>
              <a:t>The major markets are Tokyo Stock Exchange, London Stock Exchange, Frankfurt Stock Exchange, and Paris Bourse.</a:t>
            </a:r>
          </a:p>
          <a:p>
            <a:pPr>
              <a:lnSpc>
                <a:spcPct val="110000"/>
              </a:lnSpc>
            </a:pPr>
            <a:r>
              <a:rPr lang="en-US" sz="2400" dirty="0"/>
              <a:t>Trend toward consolidations or affiliations that will provide more liquidity and greater economies of scale to support the technology required by investors.</a:t>
            </a:r>
          </a:p>
          <a:p>
            <a:pPr>
              <a:lnSpc>
                <a:spcPct val="110000"/>
              </a:lnSpc>
            </a:pPr>
            <a:r>
              <a:rPr lang="en-US" sz="2400" dirty="0"/>
              <a:t>The existence of the strong international exchanges has made possible a global equity market wherein stocks that have a global constituency can be traded around the world continuously, creating the global 24-hour market.</a:t>
            </a:r>
          </a:p>
        </p:txBody>
      </p:sp>
      <p:sp>
        <p:nvSpPr>
          <p:cNvPr id="5" name="Slide Number Placeholder 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r>
              <a:rPr lang="en-US"/>
              <a:t>4-</a:t>
            </a:r>
            <a:fld id="{73F54599-7E00-4698-919C-1BD28CE8C481}" type="slidenum">
              <a:rPr lang="en-US"/>
              <a:pPr/>
              <a:t>23</a:t>
            </a:fld>
            <a:endParaRPr lang="en-US"/>
          </a:p>
        </p:txBody>
      </p:sp>
      <p:sp>
        <p:nvSpPr>
          <p:cNvPr id="2" name="Footer Placeholder 1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 smtClean="0"/>
              <a:t> © 2012 Cengage Learning.  All Rights Reserved. May not scanned, copied or duplicated, or posted to a publicly accessible website, in whole or in part.</a:t>
            </a:r>
            <a:endParaRPr lang="en-US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1698" name="Rectangle 2"/>
          <p:cNvSpPr>
            <a:spLocks noGrp="1" noChangeArrowheads="1"/>
          </p:cNvSpPr>
          <p:nvPr>
            <p:ph type="title"/>
          </p:nvPr>
        </p:nvSpPr>
        <p:spPr>
          <a:xfrm>
            <a:off x="762000" y="152400"/>
            <a:ext cx="7772400" cy="990600"/>
          </a:xfrm>
        </p:spPr>
        <p:txBody>
          <a:bodyPr/>
          <a:lstStyle/>
          <a:p>
            <a:r>
              <a:rPr lang="en-US" sz="3200" b="1" dirty="0"/>
              <a:t>The NASDAQ Market (NMS)</a:t>
            </a:r>
          </a:p>
        </p:txBody>
      </p:sp>
      <p:sp>
        <p:nvSpPr>
          <p:cNvPr id="541699" name="Rectangle 3"/>
          <p:cNvSpPr>
            <a:spLocks noGrp="1" noChangeArrowheads="1"/>
          </p:cNvSpPr>
          <p:nvPr>
            <p:ph idx="1"/>
          </p:nvPr>
        </p:nvSpPr>
        <p:spPr>
          <a:xfrm>
            <a:off x="990600" y="1219200"/>
            <a:ext cx="7696200" cy="5105400"/>
          </a:xfrm>
        </p:spPr>
        <p:txBody>
          <a:bodyPr/>
          <a:lstStyle/>
          <a:p>
            <a:pPr>
              <a:lnSpc>
                <a:spcPct val="110000"/>
              </a:lnSpc>
            </a:pPr>
            <a:r>
              <a:rPr lang="en-US" sz="2400"/>
              <a:t>Historically known as the over-the-counter market</a:t>
            </a:r>
          </a:p>
          <a:p>
            <a:pPr>
              <a:lnSpc>
                <a:spcPct val="110000"/>
              </a:lnSpc>
            </a:pPr>
            <a:r>
              <a:rPr lang="en-US" sz="2400"/>
              <a:t>Largest segment of the U.S. secondary market in terms of number of issues</a:t>
            </a:r>
          </a:p>
          <a:p>
            <a:pPr>
              <a:lnSpc>
                <a:spcPct val="110000"/>
              </a:lnSpc>
            </a:pPr>
            <a:r>
              <a:rPr lang="en-US" sz="2400"/>
              <a:t>It is a dealer market and trades electronically</a:t>
            </a:r>
          </a:p>
          <a:p>
            <a:pPr>
              <a:lnSpc>
                <a:spcPct val="110000"/>
              </a:lnSpc>
            </a:pPr>
            <a:r>
              <a:rPr lang="en-US" sz="2400"/>
              <a:t>Lenient requirements for listing on the NASDAQ NMS </a:t>
            </a:r>
          </a:p>
          <a:p>
            <a:pPr>
              <a:lnSpc>
                <a:spcPct val="110000"/>
              </a:lnSpc>
            </a:pPr>
            <a:r>
              <a:rPr lang="en-US" sz="2400"/>
              <a:t>More than 2800 issues are actively traded on the NASDAQ NMS and almost 700 on the NASDAQ Small-Cap Market (SCM)</a:t>
            </a:r>
          </a:p>
          <a:p>
            <a:r>
              <a:rPr lang="en-US" sz="2400"/>
              <a:t>Any stock can be traded on the NASDAQ market as long as there are dealers willing to make a market</a:t>
            </a:r>
          </a:p>
          <a:p>
            <a:pPr>
              <a:lnSpc>
                <a:spcPct val="110000"/>
              </a:lnSpc>
              <a:buFontTx/>
              <a:buNone/>
            </a:pPr>
            <a:endParaRPr lang="en-US" sz="2400"/>
          </a:p>
        </p:txBody>
      </p:sp>
      <p:sp>
        <p:nvSpPr>
          <p:cNvPr id="5" name="Slide Number Placeholder 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r>
              <a:rPr lang="en-US"/>
              <a:t>4-</a:t>
            </a:r>
            <a:fld id="{1A969471-1A16-4852-BA5F-A35D930EB68E}" type="slidenum">
              <a:rPr lang="en-US"/>
              <a:pPr/>
              <a:t>24</a:t>
            </a:fld>
            <a:endParaRPr lang="en-US"/>
          </a:p>
        </p:txBody>
      </p:sp>
      <p:sp>
        <p:nvSpPr>
          <p:cNvPr id="2" name="Footer Placeholder 1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 smtClean="0"/>
              <a:t> © 2012 Cengage Learning.  All Rights Reserved. May not scanned, copied or duplicated, or posted to a publicly accessible website, in whole or in part.</a:t>
            </a:r>
            <a:endParaRPr lang="en-US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542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sz="3200" b="1"/>
              <a:t>Other NASDAQ Market Segments</a:t>
            </a:r>
          </a:p>
        </p:txBody>
      </p:sp>
      <p:sp>
        <p:nvSpPr>
          <p:cNvPr id="615427" name="Rectangle 3"/>
          <p:cNvSpPr>
            <a:spLocks noGrp="1" noChangeArrowheads="1"/>
          </p:cNvSpPr>
          <p:nvPr>
            <p:ph idx="1"/>
          </p:nvPr>
        </p:nvSpPr>
        <p:spPr>
          <a:xfrm>
            <a:off x="990600" y="1219200"/>
            <a:ext cx="7848600" cy="5105400"/>
          </a:xfrm>
        </p:spPr>
        <p:txBody>
          <a:bodyPr/>
          <a:lstStyle/>
          <a:p>
            <a:r>
              <a:rPr lang="en-US" dirty="0"/>
              <a:t>The NASDAQ Small-Cap Market (SCM)</a:t>
            </a:r>
          </a:p>
          <a:p>
            <a:pPr lvl="1"/>
            <a:r>
              <a:rPr lang="en-US" dirty="0"/>
              <a:t>Initial listing requirements consider the same factors as the NMS but are generally about one-half to one-third of the values as those on NMS. As of </a:t>
            </a:r>
            <a:r>
              <a:rPr lang="en-US" dirty="0" smtClean="0"/>
              <a:t>early 2011, </a:t>
            </a:r>
            <a:r>
              <a:rPr lang="en-US" dirty="0"/>
              <a:t>there were about 700 stocks listed in the NASDAQ small-cap segment.</a:t>
            </a:r>
          </a:p>
          <a:p>
            <a:r>
              <a:rPr lang="en-US" dirty="0"/>
              <a:t>The NASDAQ OTC Electronic Bulletin Board</a:t>
            </a:r>
          </a:p>
          <a:p>
            <a:pPr lvl="1"/>
            <a:r>
              <a:rPr lang="en-US" dirty="0"/>
              <a:t>For smaller stocks sponsored by NASD dealers. As of late </a:t>
            </a:r>
            <a:r>
              <a:rPr lang="en-US" dirty="0" smtClean="0"/>
              <a:t>2011, </a:t>
            </a:r>
            <a:r>
              <a:rPr lang="en-US" dirty="0"/>
              <a:t>there were about 3,400 stocks.</a:t>
            </a:r>
          </a:p>
          <a:p>
            <a:r>
              <a:rPr lang="en-US" dirty="0"/>
              <a:t>The National Quotation Bureau Pink Sheets</a:t>
            </a:r>
          </a:p>
          <a:p>
            <a:pPr lvl="1"/>
            <a:r>
              <a:rPr lang="en-US" dirty="0"/>
              <a:t>Reports the smallest publicly traded stocks in U.S.</a:t>
            </a:r>
          </a:p>
        </p:txBody>
      </p:sp>
      <p:sp>
        <p:nvSpPr>
          <p:cNvPr id="5" name="Slide Number Placeholder 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r>
              <a:rPr lang="en-US"/>
              <a:t>4-</a:t>
            </a:r>
            <a:fld id="{D0012828-88E7-4A08-9832-721ADF0429CE}" type="slidenum">
              <a:rPr lang="en-US"/>
              <a:pPr/>
              <a:t>25</a:t>
            </a:fld>
            <a:endParaRPr lang="en-US"/>
          </a:p>
        </p:txBody>
      </p:sp>
      <p:sp>
        <p:nvSpPr>
          <p:cNvPr id="2" name="Footer Placeholder 1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 smtClean="0"/>
              <a:t> © 2012 Cengage Learning.  All Rights Reserved. May not scanned, copied or duplicated, or posted to a publicly accessible website, in whole or in part.</a:t>
            </a:r>
            <a:endParaRPr lang="en-US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747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b="1"/>
              <a:t>Regional Exchanges</a:t>
            </a:r>
          </a:p>
        </p:txBody>
      </p:sp>
      <p:sp>
        <p:nvSpPr>
          <p:cNvPr id="617475" name="Rectangle 3"/>
          <p:cNvSpPr>
            <a:spLocks noGrp="1" noChangeArrowheads="1"/>
          </p:cNvSpPr>
          <p:nvPr>
            <p:ph idx="1"/>
          </p:nvPr>
        </p:nvSpPr>
        <p:spPr>
          <a:xfrm>
            <a:off x="990600" y="1219200"/>
            <a:ext cx="7772400" cy="5105400"/>
          </a:xfrm>
        </p:spPr>
        <p:txBody>
          <a:bodyPr/>
          <a:lstStyle/>
          <a:p>
            <a:r>
              <a:rPr lang="en-US" sz="2600" dirty="0"/>
              <a:t>They provide trading facilities for local companies not large enough to qualify for listing on one of the national exchanges</a:t>
            </a:r>
          </a:p>
          <a:p>
            <a:r>
              <a:rPr lang="en-US" sz="2600" dirty="0"/>
              <a:t>Listing requirements are typically less stringent than the national exchanges</a:t>
            </a:r>
          </a:p>
          <a:p>
            <a:r>
              <a:rPr lang="en-US" sz="2600" dirty="0"/>
              <a:t>Regional exchanges </a:t>
            </a:r>
            <a:r>
              <a:rPr lang="en-US" sz="2600" dirty="0" smtClean="0"/>
              <a:t>list </a:t>
            </a:r>
            <a:r>
              <a:rPr lang="en-US" sz="2600" dirty="0"/>
              <a:t>firms that also list in one of the national exchanges to give local brokers who are not members of a national exchange access to these securities</a:t>
            </a:r>
          </a:p>
          <a:p>
            <a:r>
              <a:rPr lang="en-US" sz="2600" dirty="0"/>
              <a:t>In the U.S., the Chicago, Pacific, and PBW exchanges account for 90 percent of all regional exchange volume</a:t>
            </a:r>
          </a:p>
        </p:txBody>
      </p:sp>
      <p:sp>
        <p:nvSpPr>
          <p:cNvPr id="5" name="Slide Number Placeholder 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r>
              <a:rPr lang="en-US"/>
              <a:t>4-</a:t>
            </a:r>
            <a:fld id="{4B79C1A3-E038-4618-A076-F637B536CD01}" type="slidenum">
              <a:rPr lang="en-US"/>
              <a:pPr/>
              <a:t>26</a:t>
            </a:fld>
            <a:endParaRPr lang="en-US"/>
          </a:p>
        </p:txBody>
      </p:sp>
      <p:sp>
        <p:nvSpPr>
          <p:cNvPr id="2" name="Footer Placeholder 1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 smtClean="0"/>
              <a:t> © 2012 Cengage Learning.  All Rights Reserved. May not scanned, copied or duplicated, or posted to a publicly accessible website, in whole or in part.</a:t>
            </a:r>
            <a:endParaRPr lang="en-US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091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b="1"/>
              <a:t>The Third Market</a:t>
            </a:r>
          </a:p>
        </p:txBody>
      </p:sp>
      <p:sp>
        <p:nvSpPr>
          <p:cNvPr id="550915" name="Rectangle 3"/>
          <p:cNvSpPr>
            <a:spLocks noGrp="1" noChangeArrowheads="1"/>
          </p:cNvSpPr>
          <p:nvPr>
            <p:ph idx="1"/>
          </p:nvPr>
        </p:nvSpPr>
        <p:spPr>
          <a:xfrm>
            <a:off x="990600" y="1219200"/>
            <a:ext cx="7924800" cy="4953000"/>
          </a:xfrm>
        </p:spPr>
        <p:txBody>
          <a:bodyPr/>
          <a:lstStyle/>
          <a:p>
            <a:r>
              <a:rPr lang="en-US"/>
              <a:t>It refers to the market where dealers and brokers who trade shares that are listed on an exchange away from the exchange.</a:t>
            </a:r>
          </a:p>
          <a:p>
            <a:r>
              <a:rPr lang="en-US"/>
              <a:t>Third market dealers typically display their quotes on the </a:t>
            </a:r>
            <a:r>
              <a:rPr lang="en-US" i="1"/>
              <a:t>NASDAQ InterMarket </a:t>
            </a:r>
            <a:r>
              <a:rPr lang="en-US"/>
              <a:t>system.</a:t>
            </a:r>
          </a:p>
          <a:p>
            <a:pPr>
              <a:lnSpc>
                <a:spcPct val="110000"/>
              </a:lnSpc>
            </a:pPr>
            <a:r>
              <a:rPr lang="en-US"/>
              <a:t>It competes with trades on exchange.</a:t>
            </a:r>
          </a:p>
          <a:p>
            <a:pPr>
              <a:lnSpc>
                <a:spcPct val="110000"/>
              </a:lnSpc>
            </a:pPr>
            <a:r>
              <a:rPr lang="en-US"/>
              <a:t>The third market may be open when exchange is closed or trading suspended.</a:t>
            </a:r>
          </a:p>
          <a:p>
            <a:r>
              <a:rPr lang="en-US"/>
              <a:t>Mostly well known stocks</a:t>
            </a:r>
          </a:p>
          <a:p>
            <a:pPr lvl="1">
              <a:lnSpc>
                <a:spcPct val="110000"/>
              </a:lnSpc>
            </a:pPr>
            <a:r>
              <a:rPr lang="en-US"/>
              <a:t>GM, IBM, AT&amp;T, Xerox</a:t>
            </a:r>
          </a:p>
        </p:txBody>
      </p:sp>
      <p:sp>
        <p:nvSpPr>
          <p:cNvPr id="5" name="Slide Number Placeholder 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r>
              <a:rPr lang="en-US"/>
              <a:t>4-</a:t>
            </a:r>
            <a:fld id="{F69D0B4D-A23A-4612-96B1-818919487186}" type="slidenum">
              <a:rPr lang="en-US"/>
              <a:pPr/>
              <a:t>27</a:t>
            </a:fld>
            <a:endParaRPr lang="en-US"/>
          </a:p>
        </p:txBody>
      </p:sp>
      <p:sp>
        <p:nvSpPr>
          <p:cNvPr id="2" name="Footer Placeholder 1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 smtClean="0"/>
              <a:t> © 2012 Cengage Learning.  All Rights Reserved. May not scanned, copied or duplicated, or posted to a publicly accessible website, in whole or in part.</a:t>
            </a:r>
            <a:endParaRPr lang="en-US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849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b="1"/>
              <a:t>Alternative Trading Systems</a:t>
            </a:r>
          </a:p>
        </p:txBody>
      </p:sp>
      <p:sp>
        <p:nvSpPr>
          <p:cNvPr id="618499" name="Rectangle 3"/>
          <p:cNvSpPr>
            <a:spLocks noGrp="1" noChangeArrowheads="1"/>
          </p:cNvSpPr>
          <p:nvPr>
            <p:ph idx="1"/>
          </p:nvPr>
        </p:nvSpPr>
        <p:spPr>
          <a:xfrm>
            <a:off x="990600" y="1295400"/>
            <a:ext cx="7772400" cy="5181600"/>
          </a:xfrm>
        </p:spPr>
        <p:txBody>
          <a:bodyPr/>
          <a:lstStyle/>
          <a:p>
            <a:pPr>
              <a:lnSpc>
                <a:spcPct val="110000"/>
              </a:lnSpc>
            </a:pPr>
            <a:r>
              <a:rPr lang="en-US"/>
              <a:t>These are nontraditional, computerized trading systems that compete with or supplement dealer markets and traditional exchanges</a:t>
            </a:r>
          </a:p>
          <a:p>
            <a:pPr>
              <a:lnSpc>
                <a:spcPct val="110000"/>
              </a:lnSpc>
            </a:pPr>
            <a:r>
              <a:rPr lang="en-US"/>
              <a:t>The most well-known ATSs are Electronic Communication Networks (ECNs) and the Electronic Crossing Systems (ECSs)</a:t>
            </a:r>
          </a:p>
          <a:p>
            <a:pPr>
              <a:lnSpc>
                <a:spcPct val="110000"/>
              </a:lnSpc>
            </a:pPr>
            <a:r>
              <a:rPr lang="en-US"/>
              <a:t>The trading of exchange-listed stocks using one of these ATSs has become the </a:t>
            </a:r>
            <a:r>
              <a:rPr lang="en-US" i="1"/>
              <a:t>fourth market</a:t>
            </a:r>
            <a:endParaRPr lang="en-US"/>
          </a:p>
        </p:txBody>
      </p:sp>
      <p:sp>
        <p:nvSpPr>
          <p:cNvPr id="5" name="Slide Number Placeholder 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r>
              <a:rPr lang="en-US"/>
              <a:t>4-</a:t>
            </a:r>
            <a:fld id="{915F437D-B52E-4B00-B1A8-85178374681F}" type="slidenum">
              <a:rPr lang="en-US"/>
              <a:pPr/>
              <a:t>28</a:t>
            </a:fld>
            <a:endParaRPr lang="en-US"/>
          </a:p>
        </p:txBody>
      </p:sp>
      <p:sp>
        <p:nvSpPr>
          <p:cNvPr id="2" name="Footer Placeholder 1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 smtClean="0"/>
              <a:t> © 2012 Cengage Learning.  All Rights Reserved. May not scanned, copied or duplicated, or posted to a publicly accessible website, in whole or in part.</a:t>
            </a:r>
            <a:endParaRPr lang="en-US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398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b="1"/>
              <a:t>Major Types of Orders</a:t>
            </a:r>
          </a:p>
        </p:txBody>
      </p:sp>
      <p:sp>
        <p:nvSpPr>
          <p:cNvPr id="553987" name="Rectangle 3"/>
          <p:cNvSpPr>
            <a:spLocks noGrp="1" noChangeArrowheads="1"/>
          </p:cNvSpPr>
          <p:nvPr>
            <p:ph idx="1"/>
          </p:nvPr>
        </p:nvSpPr>
        <p:spPr>
          <a:xfrm>
            <a:off x="990600" y="1295400"/>
            <a:ext cx="7772400" cy="4572000"/>
          </a:xfrm>
        </p:spPr>
        <p:txBody>
          <a:bodyPr/>
          <a:lstStyle/>
          <a:p>
            <a:pPr>
              <a:lnSpc>
                <a:spcPct val="110000"/>
              </a:lnSpc>
            </a:pPr>
            <a:r>
              <a:rPr lang="en-US"/>
              <a:t>Market Orders</a:t>
            </a:r>
          </a:p>
          <a:p>
            <a:pPr lvl="1">
              <a:lnSpc>
                <a:spcPct val="110000"/>
              </a:lnSpc>
            </a:pPr>
            <a:r>
              <a:rPr lang="en-US"/>
              <a:t>Buy or sell at the best current price</a:t>
            </a:r>
          </a:p>
          <a:p>
            <a:pPr lvl="1">
              <a:lnSpc>
                <a:spcPct val="110000"/>
              </a:lnSpc>
            </a:pPr>
            <a:r>
              <a:rPr lang="en-US"/>
              <a:t>Provides immediate liquidity</a:t>
            </a:r>
          </a:p>
          <a:p>
            <a:pPr>
              <a:lnSpc>
                <a:spcPct val="110000"/>
              </a:lnSpc>
            </a:pPr>
            <a:r>
              <a:rPr lang="en-US"/>
              <a:t>Limit Orders</a:t>
            </a:r>
          </a:p>
          <a:p>
            <a:pPr lvl="1">
              <a:lnSpc>
                <a:spcPct val="110000"/>
              </a:lnSpc>
            </a:pPr>
            <a:r>
              <a:rPr lang="en-US"/>
              <a:t>Order specifies the buy or sell price</a:t>
            </a:r>
          </a:p>
          <a:p>
            <a:pPr lvl="1">
              <a:lnSpc>
                <a:spcPct val="110000"/>
              </a:lnSpc>
            </a:pPr>
            <a:r>
              <a:rPr lang="en-US"/>
              <a:t>Time specifications for order may vary: Instantaneous “fill or kill”, part of a day, a full day,  several days, a week, a month, or good until canceled (GTC)</a:t>
            </a:r>
          </a:p>
        </p:txBody>
      </p:sp>
      <p:sp>
        <p:nvSpPr>
          <p:cNvPr id="5" name="Slide Number Placeholder 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r>
              <a:rPr lang="en-US"/>
              <a:t>4-</a:t>
            </a:r>
            <a:fld id="{1DCACD81-6FE4-4EB8-8589-CFE4CA1D5021}" type="slidenum">
              <a:rPr lang="en-US"/>
              <a:pPr/>
              <a:t>29</a:t>
            </a:fld>
            <a:endParaRPr lang="en-US"/>
          </a:p>
        </p:txBody>
      </p:sp>
      <p:sp>
        <p:nvSpPr>
          <p:cNvPr id="2" name="Footer Placeholder 1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 smtClean="0"/>
              <a:t> © 2012 Cengage Learning.  All Rights Reserved. May not scanned, copied or duplicated, or posted to a publicly accessible website, in whole or in part.</a:t>
            </a:r>
            <a:endParaRPr lang="en-US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4614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b="1"/>
              <a:t>Major Types of Orders</a:t>
            </a:r>
          </a:p>
        </p:txBody>
      </p:sp>
      <p:sp>
        <p:nvSpPr>
          <p:cNvPr id="646149" name="Rectangle 5"/>
          <p:cNvSpPr>
            <a:spLocks noGrp="1" noChangeArrowheads="1"/>
          </p:cNvSpPr>
          <p:nvPr>
            <p:ph idx="1"/>
          </p:nvPr>
        </p:nvSpPr>
        <p:spPr>
          <a:xfrm>
            <a:off x="990600" y="1219200"/>
            <a:ext cx="7772400" cy="5334000"/>
          </a:xfrm>
          <a:noFill/>
          <a:ln/>
        </p:spPr>
        <p:txBody>
          <a:bodyPr/>
          <a:lstStyle/>
          <a:p>
            <a:pPr marL="342900" indent="-342900"/>
            <a:r>
              <a:rPr lang="en-US" dirty="0"/>
              <a:t>Special Orders</a:t>
            </a:r>
          </a:p>
          <a:p>
            <a:pPr marL="742950" lvl="1" indent="-285750"/>
            <a:r>
              <a:rPr lang="en-US" dirty="0"/>
              <a:t>Stop Loss Order</a:t>
            </a:r>
          </a:p>
          <a:p>
            <a:pPr marL="1257300" lvl="2" indent="-342900">
              <a:buFont typeface="Wingdings" pitchFamily="2" charset="2"/>
              <a:buChar char="§"/>
            </a:pPr>
            <a:r>
              <a:rPr lang="en-US" dirty="0"/>
              <a:t>A conditional market order to sell stock if it drops to a given price</a:t>
            </a:r>
          </a:p>
          <a:p>
            <a:pPr marL="1257300" lvl="2" indent="-342900">
              <a:buFont typeface="Wingdings" pitchFamily="2" charset="2"/>
              <a:buChar char="§"/>
            </a:pPr>
            <a:r>
              <a:rPr lang="en-US" dirty="0"/>
              <a:t>Does not guarantee price you will get upon sale</a:t>
            </a:r>
          </a:p>
          <a:p>
            <a:pPr marL="1257300" lvl="2" indent="-342900">
              <a:buFont typeface="Wingdings" pitchFamily="2" charset="2"/>
              <a:buChar char="§"/>
            </a:pPr>
            <a:r>
              <a:rPr lang="en-US" dirty="0"/>
              <a:t>Market disruptions can cancel such orders</a:t>
            </a:r>
          </a:p>
          <a:p>
            <a:pPr marL="742950" lvl="1" indent="-285750"/>
            <a:r>
              <a:rPr lang="en-US" dirty="0"/>
              <a:t>Stop Buy Order</a:t>
            </a:r>
          </a:p>
          <a:p>
            <a:pPr marL="1257300" lvl="2" indent="-342900">
              <a:buFont typeface="Wingdings" pitchFamily="2" charset="2"/>
              <a:buChar char="§"/>
            </a:pPr>
            <a:r>
              <a:rPr lang="en-US" dirty="0"/>
              <a:t>A conditional market order to buy stock if it increases to a specified price</a:t>
            </a:r>
          </a:p>
          <a:p>
            <a:pPr marL="1257300" lvl="2" indent="-342900">
              <a:buFont typeface="Wingdings" pitchFamily="2" charset="2"/>
              <a:buChar char="§"/>
            </a:pPr>
            <a:r>
              <a:rPr lang="en-US" dirty="0"/>
              <a:t>Investor who sold short may want to limit loss if stock increases in price</a:t>
            </a:r>
          </a:p>
          <a:p>
            <a:pPr marL="342900" indent="-342900"/>
            <a:r>
              <a:rPr lang="en-US" dirty="0"/>
              <a:t>Margin Transactions and Short Sales</a:t>
            </a:r>
          </a:p>
        </p:txBody>
      </p:sp>
      <p:sp>
        <p:nvSpPr>
          <p:cNvPr id="5" name="Slide Number Placeholder 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r>
              <a:rPr lang="en-US"/>
              <a:t>4-</a:t>
            </a:r>
            <a:fld id="{2DE822AE-F465-4E12-BC32-5B84A3A731BE}" type="slidenum">
              <a:rPr lang="en-US"/>
              <a:pPr/>
              <a:t>30</a:t>
            </a:fld>
            <a:endParaRPr lang="en-US"/>
          </a:p>
        </p:txBody>
      </p:sp>
      <p:sp>
        <p:nvSpPr>
          <p:cNvPr id="2" name="Footer Placeholder 1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 smtClean="0"/>
              <a:t> © 2012 Cengage Learning.  All Rights Reserved. May not scanned, copied or duplicated, or posted to a publicly accessible website, in whole or in part.</a:t>
            </a:r>
            <a:endParaRPr lang="en-US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705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b="1"/>
              <a:t>Margin Transactions</a:t>
            </a:r>
          </a:p>
        </p:txBody>
      </p:sp>
      <p:sp>
        <p:nvSpPr>
          <p:cNvPr id="557059" name="Rectangle 3"/>
          <p:cNvSpPr>
            <a:spLocks noGrp="1" noChangeArrowheads="1"/>
          </p:cNvSpPr>
          <p:nvPr>
            <p:ph idx="1"/>
          </p:nvPr>
        </p:nvSpPr>
        <p:spPr>
          <a:xfrm>
            <a:off x="990600" y="1295400"/>
            <a:ext cx="7772400" cy="4724400"/>
          </a:xfrm>
        </p:spPr>
        <p:txBody>
          <a:bodyPr/>
          <a:lstStyle/>
          <a:p>
            <a:pPr>
              <a:lnSpc>
                <a:spcPct val="110000"/>
              </a:lnSpc>
            </a:pPr>
            <a:r>
              <a:rPr lang="en-US" dirty="0"/>
              <a:t>On any type order, instead of paying 100% cash, investors can borrow a portion of the transaction and use the stock as collateral</a:t>
            </a:r>
          </a:p>
          <a:p>
            <a:r>
              <a:rPr lang="en-US" dirty="0"/>
              <a:t>Interest rate on the money borrowed is normally 1.50% above the bank rate, referred to as the call money rate. </a:t>
            </a:r>
          </a:p>
          <a:p>
            <a:pPr>
              <a:lnSpc>
                <a:spcPct val="110000"/>
              </a:lnSpc>
            </a:pPr>
            <a:r>
              <a:rPr lang="en-US" dirty="0"/>
              <a:t>Changes in stock price change the total market value of the stock bought and affect the investor’s equity position in the </a:t>
            </a:r>
            <a:r>
              <a:rPr lang="en-US" dirty="0" smtClean="0"/>
              <a:t>stock</a:t>
            </a:r>
            <a:endParaRPr lang="en-US" dirty="0"/>
          </a:p>
        </p:txBody>
      </p:sp>
      <p:sp>
        <p:nvSpPr>
          <p:cNvPr id="5" name="Slide Number Placeholder 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r>
              <a:rPr lang="en-US"/>
              <a:t>4-</a:t>
            </a:r>
            <a:fld id="{4529A944-5D3D-4131-8C8B-E91D7B72AB95}" type="slidenum">
              <a:rPr lang="en-US"/>
              <a:pPr/>
              <a:t>31</a:t>
            </a:fld>
            <a:endParaRPr lang="en-US"/>
          </a:p>
        </p:txBody>
      </p:sp>
      <p:sp>
        <p:nvSpPr>
          <p:cNvPr id="2" name="Footer Placeholder 1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 smtClean="0"/>
              <a:t> © 2012 Cengage Learning.  All Rights Reserved. May not scanned, copied or duplicated, or posted to a publicly accessible website, in whole or in part.</a:t>
            </a:r>
            <a:endParaRPr lang="en-US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4717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b="1"/>
              <a:t>Margin Transactions</a:t>
            </a:r>
          </a:p>
        </p:txBody>
      </p:sp>
      <p:sp>
        <p:nvSpPr>
          <p:cNvPr id="647173" name="Rectangle 5"/>
          <p:cNvSpPr>
            <a:spLocks noGrp="1" noChangeArrowheads="1"/>
          </p:cNvSpPr>
          <p:nvPr>
            <p:ph idx="1"/>
          </p:nvPr>
        </p:nvSpPr>
        <p:spPr>
          <a:xfrm>
            <a:off x="990600" y="1295400"/>
            <a:ext cx="8001000" cy="4953000"/>
          </a:xfrm>
          <a:noFill/>
          <a:ln/>
        </p:spPr>
        <p:txBody>
          <a:bodyPr/>
          <a:lstStyle/>
          <a:p>
            <a:r>
              <a:rPr lang="en-US" dirty="0"/>
              <a:t>Margin Requirement</a:t>
            </a:r>
            <a:r>
              <a:rPr lang="en-US" sz="2400" dirty="0"/>
              <a:t> </a:t>
            </a:r>
          </a:p>
          <a:p>
            <a:pPr lvl="1"/>
            <a:r>
              <a:rPr lang="en-US" dirty="0"/>
              <a:t>The initial margin requirement is set by the Federal Reserve at 50%, although individual investment firms can require higher </a:t>
            </a:r>
            <a:r>
              <a:rPr lang="en-US" dirty="0" smtClean="0"/>
              <a:t>percentages</a:t>
            </a:r>
            <a:endParaRPr lang="en-US" dirty="0"/>
          </a:p>
          <a:p>
            <a:pPr lvl="1"/>
            <a:r>
              <a:rPr lang="en-US" dirty="0"/>
              <a:t>Maintenance Margin</a:t>
            </a:r>
          </a:p>
          <a:p>
            <a:pPr lvl="2">
              <a:buFont typeface="Wingdings" pitchFamily="2" charset="2"/>
              <a:buChar char="§"/>
            </a:pPr>
            <a:r>
              <a:rPr lang="en-US" dirty="0"/>
              <a:t>Required proportion of equity to stock after purchase</a:t>
            </a:r>
          </a:p>
          <a:p>
            <a:pPr lvl="2">
              <a:buFont typeface="Wingdings" pitchFamily="2" charset="2"/>
              <a:buChar char="§"/>
            </a:pPr>
            <a:r>
              <a:rPr lang="en-US" dirty="0"/>
              <a:t>Protects broker if stock price declines</a:t>
            </a:r>
          </a:p>
          <a:p>
            <a:pPr lvl="2">
              <a:buFont typeface="Wingdings" pitchFamily="2" charset="2"/>
              <a:buChar char="§"/>
            </a:pPr>
            <a:r>
              <a:rPr lang="en-US" dirty="0"/>
              <a:t>Minimum requirement is 25%</a:t>
            </a:r>
          </a:p>
          <a:p>
            <a:pPr lvl="2">
              <a:buFont typeface="Wingdings" pitchFamily="2" charset="2"/>
              <a:buChar char="§"/>
            </a:pPr>
            <a:r>
              <a:rPr lang="en-US" dirty="0"/>
              <a:t>Margin call on </a:t>
            </a:r>
            <a:r>
              <a:rPr lang="en-US" dirty="0" err="1" smtClean="0"/>
              <a:t>undermargined</a:t>
            </a:r>
            <a:r>
              <a:rPr lang="en-US" dirty="0" smtClean="0"/>
              <a:t> </a:t>
            </a:r>
            <a:r>
              <a:rPr lang="en-US" dirty="0"/>
              <a:t>account to meet margin requirement</a:t>
            </a:r>
          </a:p>
          <a:p>
            <a:pPr lvl="2">
              <a:buFont typeface="Wingdings" pitchFamily="2" charset="2"/>
              <a:buChar char="§"/>
            </a:pPr>
            <a:r>
              <a:rPr lang="en-US" dirty="0"/>
              <a:t>If margin call is not met, the stock will be sold to pay off the loan</a:t>
            </a:r>
          </a:p>
        </p:txBody>
      </p:sp>
      <p:sp>
        <p:nvSpPr>
          <p:cNvPr id="5" name="Slide Number Placeholder 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r>
              <a:rPr lang="en-US"/>
              <a:t>4-</a:t>
            </a:r>
            <a:fld id="{4055B82C-84BD-4DB7-9FC5-62C62A682806}" type="slidenum">
              <a:rPr lang="en-US"/>
              <a:pPr/>
              <a:t>32</a:t>
            </a:fld>
            <a:endParaRPr lang="en-US"/>
          </a:p>
        </p:txBody>
      </p:sp>
      <p:sp>
        <p:nvSpPr>
          <p:cNvPr id="2" name="Footer Placeholder 1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 smtClean="0"/>
              <a:t> © 2012 Cengage Learning.  All Rights Reserved. May not scanned, copied or duplicated, or posted to a publicly accessible website, in whole or in part.</a:t>
            </a:r>
            <a:endParaRPr lang="en-US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4819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b="1"/>
              <a:t>Margin Transactions</a:t>
            </a:r>
          </a:p>
        </p:txBody>
      </p:sp>
      <p:sp>
        <p:nvSpPr>
          <p:cNvPr id="648197" name="AutoShape 5"/>
          <p:cNvSpPr>
            <a:spLocks noGrp="1" noChangeArrowheads="1"/>
          </p:cNvSpPr>
          <p:nvPr>
            <p:ph idx="1"/>
          </p:nvPr>
        </p:nvSpPr>
        <p:spPr>
          <a:xfrm>
            <a:off x="914400" y="1295400"/>
            <a:ext cx="7848600" cy="2209800"/>
          </a:xfrm>
          <a:prstGeom prst="roundRect">
            <a:avLst>
              <a:gd name="adj" fmla="val 16667"/>
            </a:avLst>
          </a:prstGeom>
          <a:noFill/>
          <a:ln w="12700">
            <a:solidFill>
              <a:srgbClr val="FF9900"/>
            </a:solidFill>
            <a:round/>
            <a:headEnd type="none" w="med" len="med"/>
            <a:tailEnd type="none" w="med" len="med"/>
          </a:ln>
          <a:extLst>
            <a:ext uri="{909E8E84-426E-40DD-AFC4-6F175D3DCCD1}">
              <a14:hiddenFill xmlns="" xmlns:a14="http://schemas.microsoft.com/office/drawing/2010/main">
                <a:solidFill>
                  <a:schemeClr val="tx2"/>
                </a:solidFill>
              </a14:hiddenFill>
            </a:ext>
          </a:extLst>
        </p:spPr>
        <p:txBody>
          <a:bodyPr tIns="0"/>
          <a:lstStyle/>
          <a:p>
            <a:pPr marL="114300" indent="-114300">
              <a:buFontTx/>
              <a:buNone/>
            </a:pPr>
            <a:r>
              <a:rPr lang="en-US" dirty="0"/>
              <a:t>	</a:t>
            </a:r>
            <a:r>
              <a:rPr lang="en-US" sz="2400" dirty="0"/>
              <a:t>Suppose you bought 200 shares of a $50 stock and borrowed the maximum amount of money given an initial margin requirement of 50%. If the stock price increase to $60 per share, what will be your equity position in the stock?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r>
              <a:rPr lang="en-US"/>
              <a:t>4-</a:t>
            </a:r>
            <a:fld id="{DB7FDCB3-1118-4F64-AD3D-70D86737D025}" type="slidenum">
              <a:rPr lang="en-US"/>
              <a:pPr/>
              <a:t>33</a:t>
            </a:fld>
            <a:endParaRPr lang="en-US"/>
          </a:p>
        </p:txBody>
      </p:sp>
      <p:sp>
        <p:nvSpPr>
          <p:cNvPr id="648199" name="Rectangle 7"/>
          <p:cNvSpPr>
            <a:spLocks noChangeArrowheads="1"/>
          </p:cNvSpPr>
          <p:nvPr/>
        </p:nvSpPr>
        <p:spPr bwMode="auto">
          <a:xfrm>
            <a:off x="1295400" y="3886200"/>
            <a:ext cx="7315200" cy="24018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pPr marL="342900" indent="-342900" eaLnBrk="1" hangingPunct="1">
              <a:spcBef>
                <a:spcPct val="20000"/>
              </a:spcBef>
              <a:buFontTx/>
              <a:buChar char="•"/>
            </a:pPr>
            <a:r>
              <a:rPr lang="en-US" sz="2400" dirty="0"/>
              <a:t>Total stock value: 		$12,000</a:t>
            </a:r>
          </a:p>
          <a:p>
            <a:pPr marL="342900" indent="-342900" eaLnBrk="1" hangingPunct="1">
              <a:spcBef>
                <a:spcPct val="20000"/>
              </a:spcBef>
              <a:buFontTx/>
              <a:buChar char="•"/>
            </a:pPr>
            <a:r>
              <a:rPr lang="en-US" sz="2400" dirty="0"/>
              <a:t>Less amount borrowed:      	- </a:t>
            </a:r>
            <a:r>
              <a:rPr lang="en-US" sz="2400" u="sng" dirty="0"/>
              <a:t>$5,000</a:t>
            </a:r>
            <a:r>
              <a:rPr lang="en-US" sz="2400" dirty="0"/>
              <a:t>  </a:t>
            </a:r>
          </a:p>
          <a:p>
            <a:pPr marL="342900" indent="-342900" eaLnBrk="1" hangingPunct="1">
              <a:spcBef>
                <a:spcPct val="20000"/>
              </a:spcBef>
              <a:buFontTx/>
              <a:buChar char="•"/>
            </a:pPr>
            <a:r>
              <a:rPr lang="en-US" sz="2400" dirty="0"/>
              <a:t>Equity amount:			$7,000</a:t>
            </a:r>
          </a:p>
          <a:p>
            <a:pPr marL="342900" indent="-342900" eaLnBrk="1" hangingPunct="1">
              <a:spcBef>
                <a:spcPct val="20000"/>
              </a:spcBef>
              <a:buFontTx/>
              <a:buChar char="•"/>
            </a:pPr>
            <a:r>
              <a:rPr lang="en-US" sz="2400" dirty="0"/>
              <a:t>Equity position (%):	$7,000/$12,000 = 58%</a:t>
            </a:r>
          </a:p>
        </p:txBody>
      </p:sp>
      <p:sp>
        <p:nvSpPr>
          <p:cNvPr id="2" name="Footer Placeholder 1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 smtClean="0"/>
              <a:t> © 2012 Cengage Learning.  All Rights Reserved. May not scanned, copied or duplicated, or posted to a publicly accessible website, in whole or in part.</a:t>
            </a:r>
            <a:endParaRPr lang="en-US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8197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819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81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64819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64819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48197" grpId="0" build="p" animBg="1"/>
      <p:bldP spid="648199" grpId="0"/>
    </p:bld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4921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b="1"/>
              <a:t>Margin Transactions</a:t>
            </a:r>
          </a:p>
        </p:txBody>
      </p:sp>
      <p:sp>
        <p:nvSpPr>
          <p:cNvPr id="649219" name="AutoShape 3"/>
          <p:cNvSpPr>
            <a:spLocks noGrp="1" noChangeArrowheads="1"/>
          </p:cNvSpPr>
          <p:nvPr>
            <p:ph idx="1"/>
          </p:nvPr>
        </p:nvSpPr>
        <p:spPr>
          <a:xfrm>
            <a:off x="635000" y="1295400"/>
            <a:ext cx="8001000" cy="1447800"/>
          </a:xfrm>
          <a:prstGeom prst="roundRect">
            <a:avLst>
              <a:gd name="adj" fmla="val 16667"/>
            </a:avLst>
          </a:prstGeom>
          <a:noFill/>
          <a:ln w="12700">
            <a:solidFill>
              <a:srgbClr val="FF9900"/>
            </a:solidFill>
            <a:round/>
            <a:headEnd type="none" w="med" len="med"/>
            <a:tailEnd type="none" w="med" len="med"/>
          </a:ln>
          <a:extLst>
            <a:ext uri="{909E8E84-426E-40DD-AFC4-6F175D3DCCD1}">
              <a14:hiddenFill xmlns="" xmlns:a14="http://schemas.microsoft.com/office/drawing/2010/main">
                <a:solidFill>
                  <a:schemeClr val="tx2"/>
                </a:solidFill>
              </a14:hiddenFill>
            </a:ext>
          </a:extLst>
        </p:spPr>
        <p:txBody>
          <a:bodyPr tIns="0"/>
          <a:lstStyle/>
          <a:p>
            <a:pPr marL="114300" indent="-114300">
              <a:buFontTx/>
              <a:buNone/>
            </a:pPr>
            <a:r>
              <a:rPr lang="en-US" sz="3200"/>
              <a:t>	</a:t>
            </a:r>
            <a:r>
              <a:rPr lang="en-US" sz="2400"/>
              <a:t>What would be your percentage return if the price reaches $60 in the earlier example? If the maintenance margin is 25%, what is the margin call price?</a:t>
            </a:r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r>
              <a:rPr lang="en-US"/>
              <a:t>4-</a:t>
            </a:r>
            <a:fld id="{69E61E34-3480-4E01-9A93-83312AE6B019}" type="slidenum">
              <a:rPr lang="en-US"/>
              <a:pPr/>
              <a:t>34</a:t>
            </a:fld>
            <a:endParaRPr lang="en-US"/>
          </a:p>
        </p:txBody>
      </p:sp>
      <p:sp>
        <p:nvSpPr>
          <p:cNvPr id="649220" name="Rectangle 4"/>
          <p:cNvSpPr>
            <a:spLocks noChangeArrowheads="1"/>
          </p:cNvSpPr>
          <p:nvPr/>
        </p:nvSpPr>
        <p:spPr bwMode="auto">
          <a:xfrm>
            <a:off x="990600" y="2971800"/>
            <a:ext cx="7315200" cy="12954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pPr marL="342900" indent="-342900" eaLnBrk="1" hangingPunct="1">
              <a:spcBef>
                <a:spcPct val="20000"/>
              </a:spcBef>
              <a:buFontTx/>
              <a:buChar char="•"/>
            </a:pPr>
            <a:r>
              <a:rPr lang="en-US" sz="2400" dirty="0"/>
              <a:t>Return on your margin account:</a:t>
            </a:r>
          </a:p>
          <a:p>
            <a:pPr marL="742950" lvl="1" indent="-285750" eaLnBrk="1" hangingPunct="1">
              <a:spcBef>
                <a:spcPct val="20000"/>
              </a:spcBef>
              <a:buFontTx/>
              <a:buChar char="–"/>
            </a:pPr>
            <a:r>
              <a:rPr lang="en-US" sz="2200" dirty="0"/>
              <a:t>Stock return: 	($60-$50)/$50=20%</a:t>
            </a:r>
          </a:p>
          <a:p>
            <a:pPr marL="742950" lvl="1" indent="-285750" eaLnBrk="1" hangingPunct="1">
              <a:spcBef>
                <a:spcPct val="20000"/>
              </a:spcBef>
              <a:buFontTx/>
              <a:buChar char="–"/>
            </a:pPr>
            <a:r>
              <a:rPr lang="en-US" sz="2200" dirty="0"/>
              <a:t>Your return:      	($12,000- $5,000)/$5,000 =40%</a:t>
            </a:r>
          </a:p>
        </p:txBody>
      </p:sp>
      <p:sp>
        <p:nvSpPr>
          <p:cNvPr id="649221" name="Rectangle 5"/>
          <p:cNvSpPr>
            <a:spLocks noChangeArrowheads="1"/>
          </p:cNvSpPr>
          <p:nvPr/>
        </p:nvSpPr>
        <p:spPr bwMode="auto">
          <a:xfrm>
            <a:off x="990600" y="4330700"/>
            <a:ext cx="7315200" cy="1981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pPr marL="342900" indent="-342900" eaLnBrk="1" hangingPunct="1">
              <a:spcBef>
                <a:spcPct val="20000"/>
              </a:spcBef>
              <a:buFontTx/>
              <a:buChar char="•"/>
            </a:pPr>
            <a:r>
              <a:rPr lang="en-US" sz="2400" dirty="0"/>
              <a:t>Margin call price (P):</a:t>
            </a:r>
          </a:p>
          <a:p>
            <a:pPr marL="742950" lvl="1" indent="-285750" eaLnBrk="1" hangingPunct="1">
              <a:spcBef>
                <a:spcPct val="20000"/>
              </a:spcBef>
              <a:buFontTx/>
              <a:buChar char="–"/>
            </a:pPr>
            <a:r>
              <a:rPr lang="en-US" sz="2200" dirty="0"/>
              <a:t>Equity position: 		200P-$5,000</a:t>
            </a:r>
          </a:p>
          <a:p>
            <a:pPr marL="742950" lvl="1" indent="-285750" eaLnBrk="1" hangingPunct="1">
              <a:spcBef>
                <a:spcPct val="20000"/>
              </a:spcBef>
              <a:buFontTx/>
              <a:buChar char="–"/>
            </a:pPr>
            <a:r>
              <a:rPr lang="en-US" sz="2200" dirty="0"/>
              <a:t>Percentage margin :     (200P-$5,000)/200P</a:t>
            </a:r>
          </a:p>
          <a:p>
            <a:pPr marL="742950" lvl="1" indent="-285750" eaLnBrk="1" hangingPunct="1">
              <a:spcBef>
                <a:spcPct val="20000"/>
              </a:spcBef>
              <a:buFontTx/>
              <a:buChar char="–"/>
            </a:pPr>
            <a:r>
              <a:rPr lang="en-US" sz="2200" dirty="0"/>
              <a:t>At margin call:		 (200P-$5,000)/200P=25%</a:t>
            </a:r>
          </a:p>
          <a:p>
            <a:pPr marL="742950" lvl="1" indent="-285750" eaLnBrk="1" hangingPunct="1">
              <a:spcBef>
                <a:spcPct val="20000"/>
              </a:spcBef>
            </a:pPr>
            <a:r>
              <a:rPr lang="en-US" sz="2200" dirty="0"/>
              <a:t>	Solving for P,    P=$33.33</a:t>
            </a:r>
          </a:p>
        </p:txBody>
      </p:sp>
      <p:sp>
        <p:nvSpPr>
          <p:cNvPr id="2" name="Footer Placeholder 1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 smtClean="0"/>
              <a:t> © 2012 Cengage Learning.  All Rights Reserved. May not scanned, copied or duplicated, or posted to a publicly accessible website, in whole or in part.</a:t>
            </a:r>
            <a:endParaRPr lang="en-US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9219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92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92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6492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6492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92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6492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6492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49219" grpId="0" build="p" animBg="1"/>
      <p:bldP spid="649220" grpId="0"/>
      <p:bldP spid="649221" grpId="0"/>
    </p:bld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024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b="1"/>
              <a:t>Short Sales</a:t>
            </a:r>
          </a:p>
        </p:txBody>
      </p:sp>
      <p:sp>
        <p:nvSpPr>
          <p:cNvPr id="650247" name="Rectangle 7"/>
          <p:cNvSpPr>
            <a:spLocks noGrp="1" noChangeArrowheads="1"/>
          </p:cNvSpPr>
          <p:nvPr>
            <p:ph idx="1"/>
          </p:nvPr>
        </p:nvSpPr>
        <p:spPr>
          <a:xfrm>
            <a:off x="990600" y="1295400"/>
            <a:ext cx="7772400" cy="4572000"/>
          </a:xfrm>
          <a:noFill/>
          <a:ln/>
        </p:spPr>
        <p:txBody>
          <a:bodyPr/>
          <a:lstStyle/>
          <a:p>
            <a:pPr marL="342900" indent="-342900">
              <a:lnSpc>
                <a:spcPct val="110000"/>
              </a:lnSpc>
            </a:pPr>
            <a:r>
              <a:rPr lang="en-US" dirty="0"/>
              <a:t>Short sales</a:t>
            </a:r>
          </a:p>
          <a:p>
            <a:pPr marL="742950" lvl="1" indent="-285750">
              <a:lnSpc>
                <a:spcPct val="110000"/>
              </a:lnSpc>
            </a:pPr>
            <a:r>
              <a:rPr lang="en-US" dirty="0"/>
              <a:t>Sell overpriced stock that you don’t own and purchase it back later (hopefully at a lower price)</a:t>
            </a:r>
          </a:p>
          <a:p>
            <a:pPr marL="742950" lvl="1" indent="-285750">
              <a:lnSpc>
                <a:spcPct val="110000"/>
              </a:lnSpc>
            </a:pPr>
            <a:r>
              <a:rPr lang="en-US" dirty="0"/>
              <a:t>Borrow the stock from another investor (through your broker)</a:t>
            </a:r>
          </a:p>
          <a:p>
            <a:pPr marL="742950" lvl="1" indent="-285750">
              <a:lnSpc>
                <a:spcPct val="110000"/>
              </a:lnSpc>
            </a:pPr>
            <a:r>
              <a:rPr lang="en-US" dirty="0" smtClean="0"/>
              <a:t>Must </a:t>
            </a:r>
            <a:r>
              <a:rPr lang="en-US" dirty="0"/>
              <a:t>pay any dividends to lender</a:t>
            </a:r>
          </a:p>
          <a:p>
            <a:pPr marL="742950" lvl="1" indent="-285750">
              <a:lnSpc>
                <a:spcPct val="110000"/>
              </a:lnSpc>
            </a:pPr>
            <a:r>
              <a:rPr lang="en-US" dirty="0"/>
              <a:t>Margin requirements apply</a:t>
            </a:r>
          </a:p>
          <a:p>
            <a:pPr marL="742950" lvl="1" indent="-285750">
              <a:lnSpc>
                <a:spcPct val="110000"/>
              </a:lnSpc>
              <a:buFontTx/>
              <a:buNone/>
            </a:pPr>
            <a:endParaRPr lang="en-US" dirty="0"/>
          </a:p>
        </p:txBody>
      </p:sp>
      <p:sp>
        <p:nvSpPr>
          <p:cNvPr id="5" name="Slide Number Placeholder 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r>
              <a:rPr lang="en-US"/>
              <a:t>4-</a:t>
            </a:r>
            <a:fld id="{56EDC948-A293-42A4-A9B6-2191A8076B40}" type="slidenum">
              <a:rPr lang="en-US"/>
              <a:pPr/>
              <a:t>35</a:t>
            </a:fld>
            <a:endParaRPr lang="en-US"/>
          </a:p>
        </p:txBody>
      </p:sp>
      <p:sp>
        <p:nvSpPr>
          <p:cNvPr id="2" name="Footer Placeholder 1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 smtClean="0"/>
              <a:t> © 2012 Cengage Learning.  All Rights Reserved. May not scanned, copied or duplicated, or posted to a publicly accessible website, in whole or in part.</a:t>
            </a:r>
            <a:endParaRPr lang="en-US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126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b="1"/>
              <a:t>Margin Transactions</a:t>
            </a:r>
          </a:p>
        </p:txBody>
      </p:sp>
      <p:sp>
        <p:nvSpPr>
          <p:cNvPr id="651267" name="AutoShape 3"/>
          <p:cNvSpPr>
            <a:spLocks noGrp="1" noChangeArrowheads="1"/>
          </p:cNvSpPr>
          <p:nvPr>
            <p:ph idx="1"/>
          </p:nvPr>
        </p:nvSpPr>
        <p:spPr>
          <a:xfrm>
            <a:off x="838200" y="1295400"/>
            <a:ext cx="8001000" cy="2133600"/>
          </a:xfrm>
          <a:prstGeom prst="roundRect">
            <a:avLst>
              <a:gd name="adj" fmla="val 16667"/>
            </a:avLst>
          </a:prstGeom>
          <a:noFill/>
          <a:ln w="12700">
            <a:solidFill>
              <a:srgbClr val="FF9900"/>
            </a:solidFill>
            <a:round/>
            <a:headEnd type="none" w="med" len="med"/>
            <a:tailEnd type="none" w="med" len="med"/>
          </a:ln>
          <a:extLst>
            <a:ext uri="{909E8E84-426E-40DD-AFC4-6F175D3DCCD1}">
              <a14:hiddenFill xmlns="" xmlns:a14="http://schemas.microsoft.com/office/drawing/2010/main">
                <a:solidFill>
                  <a:schemeClr val="tx2"/>
                </a:solidFill>
              </a14:hiddenFill>
            </a:ext>
          </a:extLst>
        </p:spPr>
        <p:txBody>
          <a:bodyPr tIns="0"/>
          <a:lstStyle/>
          <a:p>
            <a:pPr marL="114300" indent="-114300">
              <a:buFontTx/>
              <a:buNone/>
            </a:pPr>
            <a:r>
              <a:rPr lang="en-US" sz="2400"/>
              <a:t>	You believe that the stock of Cara Corporation is overpriced and decide to sell 1,000 shares short at $80. You have posted 50% margin as required. If the stock price drops to $70 per share, what will be the percentage margin on your account?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r>
              <a:rPr lang="en-US"/>
              <a:t>4-</a:t>
            </a:r>
            <a:fld id="{A29C9FCB-122B-4BF5-BD8A-24C82C993DC6}" type="slidenum">
              <a:rPr lang="en-US"/>
              <a:pPr/>
              <a:t>36</a:t>
            </a:fld>
            <a:endParaRPr lang="en-US"/>
          </a:p>
        </p:txBody>
      </p:sp>
      <p:sp>
        <p:nvSpPr>
          <p:cNvPr id="651268" name="Rectangle 4"/>
          <p:cNvSpPr>
            <a:spLocks noChangeArrowheads="1"/>
          </p:cNvSpPr>
          <p:nvPr/>
        </p:nvSpPr>
        <p:spPr bwMode="auto">
          <a:xfrm>
            <a:off x="1219200" y="3657600"/>
            <a:ext cx="7620000" cy="2667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pPr marL="342900" indent="-342900" eaLnBrk="1" hangingPunct="1">
              <a:spcBef>
                <a:spcPct val="20000"/>
              </a:spcBef>
              <a:buFontTx/>
              <a:buChar char="•"/>
            </a:pPr>
            <a:r>
              <a:rPr lang="en-US" sz="2400"/>
              <a:t>The Value of Your Equity</a:t>
            </a:r>
          </a:p>
          <a:p>
            <a:pPr marL="742950" lvl="1" indent="-285750" eaLnBrk="1" hangingPunct="1">
              <a:lnSpc>
                <a:spcPct val="90000"/>
              </a:lnSpc>
              <a:spcBef>
                <a:spcPct val="20000"/>
              </a:spcBef>
              <a:buFontTx/>
              <a:buChar char="–"/>
            </a:pPr>
            <a:r>
              <a:rPr lang="en-US" sz="2200"/>
              <a:t>Sales of the stock:      		  $8,000</a:t>
            </a:r>
          </a:p>
          <a:p>
            <a:pPr marL="742950" lvl="1" indent="-285750" eaLnBrk="1" hangingPunct="1">
              <a:lnSpc>
                <a:spcPct val="90000"/>
              </a:lnSpc>
              <a:spcBef>
                <a:spcPct val="20000"/>
              </a:spcBef>
              <a:buFontTx/>
              <a:buChar char="–"/>
            </a:pPr>
            <a:r>
              <a:rPr lang="en-US" sz="2200"/>
              <a:t>Money deposited:		+$4,000</a:t>
            </a:r>
          </a:p>
          <a:p>
            <a:pPr marL="742950" lvl="1" indent="-285750" eaLnBrk="1" hangingPunct="1">
              <a:lnSpc>
                <a:spcPct val="90000"/>
              </a:lnSpc>
              <a:spcBef>
                <a:spcPct val="20000"/>
              </a:spcBef>
              <a:buFontTx/>
              <a:buChar char="–"/>
            </a:pPr>
            <a:r>
              <a:rPr lang="en-US" sz="2000"/>
              <a:t>The Value of the stock owed:	-1000P</a:t>
            </a:r>
          </a:p>
          <a:p>
            <a:pPr marL="342900" indent="-342900" eaLnBrk="1" hangingPunct="1">
              <a:spcBef>
                <a:spcPct val="20000"/>
              </a:spcBef>
              <a:buFontTx/>
              <a:buChar char="•"/>
            </a:pPr>
            <a:r>
              <a:rPr lang="en-US" sz="2400"/>
              <a:t>Percentage Margin</a:t>
            </a:r>
          </a:p>
          <a:p>
            <a:pPr marL="342900" indent="-342900" eaLnBrk="1" hangingPunct="1">
              <a:spcBef>
                <a:spcPct val="20000"/>
              </a:spcBef>
            </a:pPr>
            <a:r>
              <a:rPr lang="en-US" sz="2400"/>
              <a:t>	</a:t>
            </a:r>
            <a:r>
              <a:rPr lang="en-US" sz="2200"/>
              <a:t>	   ($8,000+$4,000-1000P)/1000P</a:t>
            </a:r>
          </a:p>
          <a:p>
            <a:pPr marL="342900" indent="-342900" eaLnBrk="1" hangingPunct="1">
              <a:lnSpc>
                <a:spcPct val="80000"/>
              </a:lnSpc>
              <a:spcBef>
                <a:spcPct val="20000"/>
              </a:spcBef>
            </a:pPr>
            <a:r>
              <a:rPr lang="en-US" sz="2600"/>
              <a:t>		= </a:t>
            </a:r>
            <a:r>
              <a:rPr lang="en-US" sz="2200"/>
              <a:t>($8,000+$4,000-1000 x $70)/1000 x $70=71%</a:t>
            </a:r>
          </a:p>
        </p:txBody>
      </p:sp>
      <p:sp>
        <p:nvSpPr>
          <p:cNvPr id="2" name="Footer Placeholder 1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 smtClean="0"/>
              <a:t> © 2012 Cengage Learning.  All Rights Reserved. May not scanned, copied or duplicated, or posted to a publicly accessible website, in whole or in part.</a:t>
            </a:r>
            <a:endParaRPr lang="en-US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1267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126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12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65126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65126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51267" grpId="0" build="p" animBg="1"/>
      <p:bldP spid="651268" grpId="0"/>
    </p:bld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115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/>
              <a:t>Exchange Market </a:t>
            </a:r>
            <a:r>
              <a:rPr lang="en-US" b="1" dirty="0" smtClean="0"/>
              <a:t>Makers</a:t>
            </a:r>
            <a:endParaRPr lang="en-US" b="1" dirty="0"/>
          </a:p>
        </p:txBody>
      </p:sp>
      <p:sp>
        <p:nvSpPr>
          <p:cNvPr id="561155" name="Rectangle 3"/>
          <p:cNvSpPr>
            <a:spLocks noGrp="1" noChangeArrowheads="1"/>
          </p:cNvSpPr>
          <p:nvPr>
            <p:ph idx="1"/>
          </p:nvPr>
        </p:nvSpPr>
        <p:spPr>
          <a:xfrm>
            <a:off x="990600" y="1371600"/>
            <a:ext cx="7772400" cy="4343400"/>
          </a:xfrm>
        </p:spPr>
        <p:txBody>
          <a:bodyPr/>
          <a:lstStyle/>
          <a:p>
            <a:pPr>
              <a:lnSpc>
                <a:spcPct val="110000"/>
              </a:lnSpc>
            </a:pPr>
            <a:r>
              <a:rPr lang="en-US" dirty="0" smtClean="0"/>
              <a:t>They are referred to as specialist or designated market makers (DMM)</a:t>
            </a:r>
          </a:p>
          <a:p>
            <a:pPr>
              <a:lnSpc>
                <a:spcPct val="110000"/>
              </a:lnSpc>
            </a:pPr>
            <a:r>
              <a:rPr lang="en-US" dirty="0" smtClean="0"/>
              <a:t>A specialist is a member of the exchange who applies to the exchange to be assigned stocks to handle (usually 10-15)</a:t>
            </a:r>
          </a:p>
          <a:p>
            <a:pPr>
              <a:lnSpc>
                <a:spcPct val="110000"/>
              </a:lnSpc>
            </a:pPr>
            <a:r>
              <a:rPr lang="en-US" dirty="0" smtClean="0"/>
              <a:t>The specialist </a:t>
            </a:r>
            <a:r>
              <a:rPr lang="en-US" dirty="0"/>
              <a:t>has two </a:t>
            </a:r>
            <a:r>
              <a:rPr lang="en-US" dirty="0" smtClean="0"/>
              <a:t>major functions:</a:t>
            </a:r>
            <a:endParaRPr lang="en-US" dirty="0"/>
          </a:p>
          <a:p>
            <a:pPr lvl="1">
              <a:lnSpc>
                <a:spcPct val="110000"/>
              </a:lnSpc>
            </a:pPr>
            <a:r>
              <a:rPr lang="en-US" dirty="0" smtClean="0"/>
              <a:t>As broker </a:t>
            </a:r>
            <a:r>
              <a:rPr lang="en-US" dirty="0"/>
              <a:t>to match buyers and sellers</a:t>
            </a:r>
          </a:p>
          <a:p>
            <a:pPr lvl="1">
              <a:lnSpc>
                <a:spcPct val="110000"/>
              </a:lnSpc>
            </a:pPr>
            <a:r>
              <a:rPr lang="en-US" dirty="0" smtClean="0"/>
              <a:t>As dealer </a:t>
            </a:r>
            <a:r>
              <a:rPr lang="en-US" dirty="0"/>
              <a:t>to maintain fair and orderly </a:t>
            </a:r>
            <a:r>
              <a:rPr lang="en-US" dirty="0" smtClean="0"/>
              <a:t>market</a:t>
            </a:r>
            <a:endParaRPr lang="en-US" dirty="0"/>
          </a:p>
        </p:txBody>
      </p:sp>
      <p:sp>
        <p:nvSpPr>
          <p:cNvPr id="5" name="Slide Number Placeholder 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r>
              <a:rPr lang="en-US"/>
              <a:t>4-</a:t>
            </a:r>
            <a:fld id="{67E01D6F-5B2A-49D2-8D61-D02CE96DD35F}" type="slidenum">
              <a:rPr lang="en-US"/>
              <a:pPr/>
              <a:t>37</a:t>
            </a:fld>
            <a:endParaRPr lang="en-US"/>
          </a:p>
        </p:txBody>
      </p:sp>
      <p:sp>
        <p:nvSpPr>
          <p:cNvPr id="2" name="Footer Placeholder 1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 smtClean="0"/>
              <a:t> © 2012 Cengage Learning.  All Rights Reserved. May not scanned, copied or duplicated, or posted to a publicly accessible website, in whole or in part.</a:t>
            </a:r>
            <a:endParaRPr lang="en-US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2594" name="Rectangle 2"/>
          <p:cNvSpPr>
            <a:spLocks noGrp="1" noChangeArrowheads="1"/>
          </p:cNvSpPr>
          <p:nvPr>
            <p:ph type="title"/>
          </p:nvPr>
        </p:nvSpPr>
        <p:spPr>
          <a:xfrm>
            <a:off x="685800" y="228600"/>
            <a:ext cx="7772400" cy="762000"/>
          </a:xfrm>
        </p:spPr>
        <p:txBody>
          <a:bodyPr/>
          <a:lstStyle/>
          <a:p>
            <a:r>
              <a:rPr lang="en-US" b="1" dirty="0"/>
              <a:t>New Trading Systems</a:t>
            </a:r>
          </a:p>
        </p:txBody>
      </p:sp>
      <p:sp>
        <p:nvSpPr>
          <p:cNvPr id="622595" name="Rectangle 3"/>
          <p:cNvSpPr>
            <a:spLocks noGrp="1" noChangeArrowheads="1"/>
          </p:cNvSpPr>
          <p:nvPr>
            <p:ph idx="1"/>
          </p:nvPr>
        </p:nvSpPr>
        <p:spPr>
          <a:xfrm>
            <a:off x="914400" y="1219200"/>
            <a:ext cx="7772400" cy="5105400"/>
          </a:xfrm>
        </p:spPr>
        <p:txBody>
          <a:bodyPr/>
          <a:lstStyle/>
          <a:p>
            <a:pPr>
              <a:lnSpc>
                <a:spcPct val="110000"/>
              </a:lnSpc>
            </a:pPr>
            <a:r>
              <a:rPr lang="en-US" dirty="0" smtClean="0"/>
              <a:t>On the NYSE</a:t>
            </a:r>
          </a:p>
          <a:p>
            <a:pPr lvl="1">
              <a:lnSpc>
                <a:spcPct val="110000"/>
              </a:lnSpc>
            </a:pPr>
            <a:r>
              <a:rPr lang="en-US" dirty="0" smtClean="0"/>
              <a:t>Super </a:t>
            </a:r>
            <a:r>
              <a:rPr lang="en-US" dirty="0"/>
              <a:t>Dot</a:t>
            </a:r>
          </a:p>
          <a:p>
            <a:pPr lvl="2">
              <a:buFont typeface="Wingdings" pitchFamily="2" charset="2"/>
              <a:buChar char="§"/>
            </a:pPr>
            <a:r>
              <a:rPr lang="en-US" dirty="0"/>
              <a:t>Electronic order-routing system</a:t>
            </a:r>
          </a:p>
          <a:p>
            <a:pPr lvl="2">
              <a:buFont typeface="Wingdings" pitchFamily="2" charset="2"/>
              <a:buChar char="§"/>
            </a:pPr>
            <a:r>
              <a:rPr lang="en-US" dirty="0"/>
              <a:t>Member firms transmit market and limit orders in NYSE securities to trading posts or firm’s booth</a:t>
            </a:r>
          </a:p>
          <a:p>
            <a:pPr lvl="2">
              <a:buFont typeface="Wingdings" pitchFamily="2" charset="2"/>
              <a:buChar char="§"/>
            </a:pPr>
            <a:r>
              <a:rPr lang="en-US" dirty="0"/>
              <a:t>Report of execution returned electronically</a:t>
            </a:r>
          </a:p>
          <a:p>
            <a:pPr lvl="2">
              <a:buFont typeface="Wingdings" pitchFamily="2" charset="2"/>
              <a:buChar char="§"/>
            </a:pPr>
            <a:r>
              <a:rPr lang="en-US" dirty="0"/>
              <a:t>85% of NYSE market orders enter through Super DOT system</a:t>
            </a:r>
          </a:p>
          <a:p>
            <a:pPr lvl="1"/>
            <a:r>
              <a:rPr lang="en-US" dirty="0"/>
              <a:t>Display Book</a:t>
            </a:r>
          </a:p>
          <a:p>
            <a:pPr lvl="2">
              <a:buFont typeface="Wingdings" pitchFamily="2" charset="2"/>
              <a:buChar char="§"/>
            </a:pPr>
            <a:r>
              <a:rPr lang="en-US" dirty="0"/>
              <a:t>Electronic workstation that keeps track of all limit orders and incoming market orders, including incoming Super Dot limit orders</a:t>
            </a:r>
          </a:p>
        </p:txBody>
      </p:sp>
      <p:sp>
        <p:nvSpPr>
          <p:cNvPr id="5" name="Slide Number Placeholder 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r>
              <a:rPr lang="en-US"/>
              <a:t>4-</a:t>
            </a:r>
            <a:fld id="{57AF2528-1BF8-4C12-A0A2-1848C60E44A1}" type="slidenum">
              <a:rPr lang="en-US"/>
              <a:pPr/>
              <a:t>38</a:t>
            </a:fld>
            <a:endParaRPr lang="en-US"/>
          </a:p>
        </p:txBody>
      </p:sp>
      <p:sp>
        <p:nvSpPr>
          <p:cNvPr id="2" name="Footer Placeholder 1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 smtClean="0"/>
              <a:t> © 2012 Cengage Learning.  All Rights Reserved. May not scanned, copied or duplicated, or posted to a publicly accessible website, in whole or in part.</a:t>
            </a:r>
            <a:endParaRPr lang="en-US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3314" name="Rectangle 2"/>
          <p:cNvSpPr>
            <a:spLocks noGrp="1" noChangeArrowheads="1"/>
          </p:cNvSpPr>
          <p:nvPr>
            <p:ph type="title"/>
          </p:nvPr>
        </p:nvSpPr>
        <p:spPr>
          <a:xfrm>
            <a:off x="685800" y="228600"/>
            <a:ext cx="7772400" cy="762000"/>
          </a:xfrm>
        </p:spPr>
        <p:txBody>
          <a:bodyPr/>
          <a:lstStyle/>
          <a:p>
            <a:r>
              <a:rPr lang="en-US" b="1"/>
              <a:t>New Trading Systems</a:t>
            </a:r>
          </a:p>
        </p:txBody>
      </p:sp>
      <p:sp>
        <p:nvSpPr>
          <p:cNvPr id="653315" name="Rectangle 3"/>
          <p:cNvSpPr>
            <a:spLocks noGrp="1" noChangeArrowheads="1"/>
          </p:cNvSpPr>
          <p:nvPr>
            <p:ph idx="1"/>
          </p:nvPr>
        </p:nvSpPr>
        <p:spPr>
          <a:xfrm>
            <a:off x="838200" y="1219200"/>
            <a:ext cx="7772400" cy="4572000"/>
          </a:xfrm>
        </p:spPr>
        <p:txBody>
          <a:bodyPr/>
          <a:lstStyle/>
          <a:p>
            <a:pPr lvl="1">
              <a:lnSpc>
                <a:spcPts val="3500"/>
              </a:lnSpc>
            </a:pPr>
            <a:r>
              <a:rPr lang="en-US" dirty="0"/>
              <a:t>Opening Automated Report Service (OARS)</a:t>
            </a:r>
          </a:p>
          <a:p>
            <a:pPr lvl="2">
              <a:lnSpc>
                <a:spcPts val="3500"/>
              </a:lnSpc>
              <a:buFont typeface="Wingdings" pitchFamily="2" charset="2"/>
              <a:buChar char="§"/>
            </a:pPr>
            <a:r>
              <a:rPr lang="en-US" dirty="0"/>
              <a:t>Pre-opening market orders for Super Dot system</a:t>
            </a:r>
          </a:p>
          <a:p>
            <a:pPr lvl="2">
              <a:lnSpc>
                <a:spcPts val="3500"/>
              </a:lnSpc>
              <a:buFont typeface="Wingdings" pitchFamily="2" charset="2"/>
              <a:buChar char="§"/>
            </a:pPr>
            <a:r>
              <a:rPr lang="en-US" dirty="0"/>
              <a:t>OARS automatically and continuously pairs buy and sell orders</a:t>
            </a:r>
          </a:p>
          <a:p>
            <a:pPr lvl="2">
              <a:lnSpc>
                <a:spcPts val="3500"/>
              </a:lnSpc>
              <a:buFont typeface="Wingdings" pitchFamily="2" charset="2"/>
              <a:buChar char="§"/>
            </a:pPr>
            <a:r>
              <a:rPr lang="en-US" dirty="0"/>
              <a:t>Presents imbalance to the specialist prior to the opening of a stock</a:t>
            </a:r>
          </a:p>
          <a:p>
            <a:pPr lvl="2">
              <a:lnSpc>
                <a:spcPts val="3500"/>
              </a:lnSpc>
              <a:buFont typeface="Wingdings" pitchFamily="2" charset="2"/>
              <a:buChar char="§"/>
            </a:pPr>
            <a:r>
              <a:rPr lang="en-US" dirty="0"/>
              <a:t>Helps determine opening price and potential need for preopening call market</a:t>
            </a:r>
          </a:p>
        </p:txBody>
      </p:sp>
      <p:sp>
        <p:nvSpPr>
          <p:cNvPr id="5" name="Slide Number Placeholder 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r>
              <a:rPr lang="en-US"/>
              <a:t>4-</a:t>
            </a:r>
            <a:fld id="{66E11846-1347-4C0E-B110-15851E83C05A}" type="slidenum">
              <a:rPr lang="en-US"/>
              <a:pPr/>
              <a:t>39</a:t>
            </a:fld>
            <a:endParaRPr lang="en-US"/>
          </a:p>
        </p:txBody>
      </p:sp>
      <p:sp>
        <p:nvSpPr>
          <p:cNvPr id="2" name="Footer Placeholder 1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 smtClean="0"/>
              <a:t> © 2012 Cengage Learning.  All Rights Reserved. May not scanned, copied or duplicated, or posted to a publicly accessible website, in whole or in part.</a:t>
            </a:r>
            <a:endParaRPr lang="en-US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4338" name="Rectangle 2"/>
          <p:cNvSpPr>
            <a:spLocks noGrp="1" noChangeArrowheads="1"/>
          </p:cNvSpPr>
          <p:nvPr>
            <p:ph type="title"/>
          </p:nvPr>
        </p:nvSpPr>
        <p:spPr>
          <a:xfrm>
            <a:off x="685800" y="228600"/>
            <a:ext cx="7772400" cy="762000"/>
          </a:xfrm>
        </p:spPr>
        <p:txBody>
          <a:bodyPr/>
          <a:lstStyle/>
          <a:p>
            <a:r>
              <a:rPr lang="en-US" b="1" dirty="0"/>
              <a:t>New Trading Systems</a:t>
            </a:r>
          </a:p>
        </p:txBody>
      </p:sp>
      <p:sp>
        <p:nvSpPr>
          <p:cNvPr id="654339" name="Rectangle 3"/>
          <p:cNvSpPr>
            <a:spLocks noGrp="1" noChangeArrowheads="1"/>
          </p:cNvSpPr>
          <p:nvPr>
            <p:ph idx="1"/>
          </p:nvPr>
        </p:nvSpPr>
        <p:spPr>
          <a:xfrm>
            <a:off x="914400" y="1295400"/>
            <a:ext cx="7772400" cy="5105400"/>
          </a:xfrm>
        </p:spPr>
        <p:txBody>
          <a:bodyPr/>
          <a:lstStyle/>
          <a:p>
            <a:pPr lvl="1">
              <a:lnSpc>
                <a:spcPts val="3000"/>
              </a:lnSpc>
            </a:pPr>
            <a:r>
              <a:rPr lang="en-US" dirty="0"/>
              <a:t>Market-Order Processing</a:t>
            </a:r>
          </a:p>
          <a:p>
            <a:pPr lvl="2">
              <a:lnSpc>
                <a:spcPts val="3000"/>
              </a:lnSpc>
              <a:buFont typeface="Wingdings" pitchFamily="2" charset="2"/>
              <a:buChar char="§"/>
            </a:pPr>
            <a:r>
              <a:rPr lang="en-US" dirty="0"/>
              <a:t>Super Dot’s </a:t>
            </a:r>
            <a:r>
              <a:rPr lang="en-US" dirty="0" err="1"/>
              <a:t>postopening</a:t>
            </a:r>
            <a:r>
              <a:rPr lang="en-US" dirty="0"/>
              <a:t> market order system is designed to accept member firms’ </a:t>
            </a:r>
            <a:r>
              <a:rPr lang="en-US" dirty="0" err="1"/>
              <a:t>postopening</a:t>
            </a:r>
            <a:r>
              <a:rPr lang="en-US" dirty="0"/>
              <a:t> market orders up to 3 million shares</a:t>
            </a:r>
          </a:p>
          <a:p>
            <a:pPr lvl="2">
              <a:lnSpc>
                <a:spcPts val="3000"/>
              </a:lnSpc>
              <a:buFont typeface="Wingdings" pitchFamily="2" charset="2"/>
              <a:buChar char="§"/>
            </a:pPr>
            <a:r>
              <a:rPr lang="en-US" dirty="0"/>
              <a:t>Rapid execution and reporting of market orders</a:t>
            </a:r>
          </a:p>
          <a:p>
            <a:pPr lvl="1">
              <a:lnSpc>
                <a:spcPts val="3000"/>
              </a:lnSpc>
            </a:pPr>
            <a:r>
              <a:rPr lang="en-US" dirty="0"/>
              <a:t>Limit-Order Processing</a:t>
            </a:r>
          </a:p>
          <a:p>
            <a:pPr lvl="2">
              <a:lnSpc>
                <a:spcPts val="3000"/>
              </a:lnSpc>
              <a:buFont typeface="Wingdings" pitchFamily="2" charset="2"/>
              <a:buChar char="§"/>
            </a:pPr>
            <a:r>
              <a:rPr lang="en-US" dirty="0"/>
              <a:t>Electronically files orders to be executed when and if a specific price is reached</a:t>
            </a:r>
          </a:p>
          <a:p>
            <a:pPr lvl="2">
              <a:lnSpc>
                <a:spcPts val="3000"/>
              </a:lnSpc>
              <a:buFont typeface="Wingdings" pitchFamily="2" charset="2"/>
              <a:buChar char="§"/>
            </a:pPr>
            <a:r>
              <a:rPr lang="en-US" dirty="0"/>
              <a:t>Updates the Specialist’s Display Book</a:t>
            </a:r>
          </a:p>
          <a:p>
            <a:pPr lvl="2">
              <a:lnSpc>
                <a:spcPts val="3000"/>
              </a:lnSpc>
              <a:buFont typeface="Wingdings" pitchFamily="2" charset="2"/>
              <a:buChar char="§"/>
            </a:pPr>
            <a:r>
              <a:rPr lang="en-US" dirty="0"/>
              <a:t>Good-until-cancelled orders that are not executed are stored until executed or cancelled</a:t>
            </a:r>
          </a:p>
        </p:txBody>
      </p:sp>
      <p:sp>
        <p:nvSpPr>
          <p:cNvPr id="5" name="Slide Number Placeholder 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r>
              <a:rPr lang="en-US"/>
              <a:t>4-</a:t>
            </a:r>
            <a:fld id="{CD287097-610A-489F-B250-1EE534A6B804}" type="slidenum">
              <a:rPr lang="en-US"/>
              <a:pPr/>
              <a:t>40</a:t>
            </a:fld>
            <a:endParaRPr lang="en-US"/>
          </a:p>
        </p:txBody>
      </p:sp>
      <p:sp>
        <p:nvSpPr>
          <p:cNvPr id="2" name="Footer Placeholder 1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 smtClean="0"/>
              <a:t> © 2012 Cengage Learning.  All Rights Reserved. May not scanned, copied or duplicated, or posted to a publicly accessible website, in whole or in part.</a:t>
            </a:r>
            <a:endParaRPr lang="en-US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2290" name="Rectangle 2"/>
          <p:cNvSpPr>
            <a:spLocks noGrp="1" noChangeArrowheads="1"/>
          </p:cNvSpPr>
          <p:nvPr>
            <p:ph type="title"/>
          </p:nvPr>
        </p:nvSpPr>
        <p:spPr>
          <a:xfrm>
            <a:off x="685800" y="228600"/>
            <a:ext cx="7772400" cy="762000"/>
          </a:xfrm>
        </p:spPr>
        <p:txBody>
          <a:bodyPr/>
          <a:lstStyle/>
          <a:p>
            <a:r>
              <a:rPr lang="en-US" b="1"/>
              <a:t>New Trading Systems</a:t>
            </a:r>
          </a:p>
        </p:txBody>
      </p:sp>
      <p:sp>
        <p:nvSpPr>
          <p:cNvPr id="652291" name="Rectangle 3"/>
          <p:cNvSpPr>
            <a:spLocks noGrp="1" noChangeArrowheads="1"/>
          </p:cNvSpPr>
          <p:nvPr>
            <p:ph idx="1"/>
          </p:nvPr>
        </p:nvSpPr>
        <p:spPr>
          <a:xfrm>
            <a:off x="1066800" y="1295400"/>
            <a:ext cx="7772400" cy="5105400"/>
          </a:xfrm>
        </p:spPr>
        <p:txBody>
          <a:bodyPr/>
          <a:lstStyle/>
          <a:p>
            <a:pPr>
              <a:lnSpc>
                <a:spcPct val="110000"/>
              </a:lnSpc>
            </a:pPr>
            <a:r>
              <a:rPr lang="en-US" dirty="0" smtClean="0"/>
              <a:t>On NASDAQ</a:t>
            </a:r>
          </a:p>
          <a:p>
            <a:pPr lvl="1">
              <a:lnSpc>
                <a:spcPts val="3300"/>
              </a:lnSpc>
            </a:pPr>
            <a:r>
              <a:rPr lang="en-US" dirty="0" smtClean="0"/>
              <a:t>Small </a:t>
            </a:r>
            <a:r>
              <a:rPr lang="en-US" dirty="0"/>
              <a:t>Order Execution System</a:t>
            </a:r>
          </a:p>
          <a:p>
            <a:pPr lvl="2">
              <a:lnSpc>
                <a:spcPts val="3300"/>
              </a:lnSpc>
              <a:buFont typeface="Wingdings" pitchFamily="2" charset="2"/>
              <a:buChar char="§"/>
            </a:pPr>
            <a:r>
              <a:rPr lang="en-US" dirty="0"/>
              <a:t>Market makers receiving SOES orders must honor their bids for automatic executions up to 1,000 shares</a:t>
            </a:r>
          </a:p>
          <a:p>
            <a:pPr lvl="1">
              <a:lnSpc>
                <a:spcPts val="3300"/>
              </a:lnSpc>
            </a:pPr>
            <a:r>
              <a:rPr lang="en-US" dirty="0" err="1"/>
              <a:t>SelectNet</a:t>
            </a:r>
            <a:endParaRPr lang="en-US" dirty="0"/>
          </a:p>
          <a:p>
            <a:pPr lvl="2">
              <a:lnSpc>
                <a:spcPts val="3300"/>
              </a:lnSpc>
              <a:buFont typeface="Wingdings" pitchFamily="2" charset="2"/>
              <a:buChar char="§"/>
            </a:pPr>
            <a:r>
              <a:rPr lang="en-US" dirty="0" err="1"/>
              <a:t>SelectNet</a:t>
            </a:r>
            <a:r>
              <a:rPr lang="en-US" dirty="0"/>
              <a:t> is an order-routing and execution service for institutional investors</a:t>
            </a:r>
          </a:p>
          <a:p>
            <a:pPr>
              <a:lnSpc>
                <a:spcPct val="110000"/>
              </a:lnSpc>
              <a:buFontTx/>
              <a:buNone/>
            </a:pPr>
            <a:endParaRPr lang="en-US" dirty="0"/>
          </a:p>
        </p:txBody>
      </p:sp>
      <p:sp>
        <p:nvSpPr>
          <p:cNvPr id="5" name="Slide Number Placeholder 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r>
              <a:rPr lang="en-US"/>
              <a:t>4-</a:t>
            </a:r>
            <a:fld id="{C7283521-C7F2-411C-8134-4B5377E05FD7}" type="slidenum">
              <a:rPr lang="en-US"/>
              <a:pPr/>
              <a:t>41</a:t>
            </a:fld>
            <a:endParaRPr lang="en-US"/>
          </a:p>
        </p:txBody>
      </p:sp>
      <p:sp>
        <p:nvSpPr>
          <p:cNvPr id="2" name="Footer Placeholder 1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 smtClean="0"/>
              <a:t> © 2012 Cengage Learning.  All Rights Reserved. May not scanned, copied or duplicated, or posted to a publicly accessible website, in whole or in part.</a:t>
            </a:r>
            <a:endParaRPr lang="en-US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88802" name="Rectangle 2"/>
          <p:cNvSpPr>
            <a:spLocks noGrp="1" noChangeArrowheads="1"/>
          </p:cNvSpPr>
          <p:nvPr>
            <p:ph type="title"/>
          </p:nvPr>
        </p:nvSpPr>
        <p:spPr>
          <a:xfrm>
            <a:off x="685800" y="228600"/>
            <a:ext cx="7772400" cy="838200"/>
          </a:xfrm>
        </p:spPr>
        <p:txBody>
          <a:bodyPr/>
          <a:lstStyle/>
          <a:p>
            <a:r>
              <a:rPr lang="en-US" b="1" dirty="0" smtClean="0"/>
              <a:t>Exchange </a:t>
            </a:r>
            <a:r>
              <a:rPr lang="en-US" b="1" dirty="0"/>
              <a:t>Merger Mania</a:t>
            </a:r>
          </a:p>
        </p:txBody>
      </p:sp>
      <p:sp>
        <p:nvSpPr>
          <p:cNvPr id="588803" name="Rectangle 3"/>
          <p:cNvSpPr>
            <a:spLocks noGrp="1" noChangeArrowheads="1"/>
          </p:cNvSpPr>
          <p:nvPr>
            <p:ph idx="1"/>
          </p:nvPr>
        </p:nvSpPr>
        <p:spPr>
          <a:xfrm>
            <a:off x="914400" y="1295400"/>
            <a:ext cx="8001000" cy="5029200"/>
          </a:xfrm>
        </p:spPr>
        <p:txBody>
          <a:bodyPr/>
          <a:lstStyle/>
          <a:p>
            <a:pPr>
              <a:lnSpc>
                <a:spcPct val="90000"/>
              </a:lnSpc>
            </a:pPr>
            <a:r>
              <a:rPr lang="en-US" dirty="0" smtClean="0"/>
              <a:t>Two Major Reasons </a:t>
            </a:r>
          </a:p>
          <a:p>
            <a:pPr lvl="1"/>
            <a:r>
              <a:rPr lang="en-US" dirty="0" smtClean="0"/>
              <a:t>The </a:t>
            </a:r>
            <a:r>
              <a:rPr lang="en-US" dirty="0"/>
              <a:t>trend toward portfolios that are diversified both between countries (globally) and among asset </a:t>
            </a:r>
            <a:r>
              <a:rPr lang="en-US" dirty="0" smtClean="0"/>
              <a:t>classes</a:t>
            </a:r>
          </a:p>
          <a:p>
            <a:pPr lvl="1"/>
            <a:r>
              <a:rPr lang="en-US" dirty="0"/>
              <a:t>T</a:t>
            </a:r>
            <a:r>
              <a:rPr lang="en-US" dirty="0" smtClean="0"/>
              <a:t>he </a:t>
            </a:r>
            <a:r>
              <a:rPr lang="en-US" dirty="0"/>
              <a:t>economics of high technology trading</a:t>
            </a:r>
          </a:p>
          <a:p>
            <a:r>
              <a:rPr lang="en-US" dirty="0" smtClean="0"/>
              <a:t>Some Past Mergers</a:t>
            </a:r>
            <a:endParaRPr lang="en-US" dirty="0"/>
          </a:p>
          <a:p>
            <a:pPr lvl="1"/>
            <a:r>
              <a:rPr lang="en-US" dirty="0" smtClean="0"/>
              <a:t>NYSE</a:t>
            </a:r>
          </a:p>
          <a:p>
            <a:pPr lvl="2">
              <a:buFont typeface="Wingdings" pitchFamily="2" charset="2"/>
              <a:buChar char="§"/>
            </a:pPr>
            <a:r>
              <a:rPr lang="en-US" dirty="0" smtClean="0"/>
              <a:t>Acquired </a:t>
            </a:r>
            <a:r>
              <a:rPr lang="en-US" dirty="0"/>
              <a:t>Archipelago Holdings </a:t>
            </a:r>
            <a:r>
              <a:rPr lang="en-US" dirty="0" smtClean="0"/>
              <a:t>Co. and </a:t>
            </a:r>
            <a:r>
              <a:rPr lang="en-US" dirty="0"/>
              <a:t>became a publicly traded entity, the NYSE Group, Inc</a:t>
            </a:r>
            <a:r>
              <a:rPr lang="en-US" dirty="0" smtClean="0"/>
              <a:t>. in 2006</a:t>
            </a:r>
          </a:p>
          <a:p>
            <a:pPr lvl="2">
              <a:buFont typeface="Wingdings" pitchFamily="2" charset="2"/>
              <a:buChar char="§"/>
            </a:pPr>
            <a:r>
              <a:rPr lang="en-US" dirty="0" smtClean="0"/>
              <a:t>In 2007, merged with </a:t>
            </a:r>
            <a:r>
              <a:rPr lang="en-US" dirty="0"/>
              <a:t>Euronext NV </a:t>
            </a:r>
            <a:r>
              <a:rPr lang="en-US" dirty="0" smtClean="0"/>
              <a:t>which </a:t>
            </a:r>
            <a:r>
              <a:rPr lang="en-US" dirty="0"/>
              <a:t>itself was the product of earlier </a:t>
            </a:r>
            <a:r>
              <a:rPr lang="en-US" dirty="0" smtClean="0"/>
              <a:t>mergers of several European exchanges</a:t>
            </a:r>
            <a:endParaRPr lang="en-US" dirty="0"/>
          </a:p>
        </p:txBody>
      </p:sp>
      <p:sp>
        <p:nvSpPr>
          <p:cNvPr id="5" name="Slide Number Placeholder 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r>
              <a:rPr lang="en-US"/>
              <a:t>4-</a:t>
            </a:r>
            <a:fld id="{27544CF7-A591-4EC9-9D92-7DEBF6D5F093}" type="slidenum">
              <a:rPr lang="en-US"/>
              <a:pPr/>
              <a:t>42</a:t>
            </a:fld>
            <a:endParaRPr lang="en-US"/>
          </a:p>
        </p:txBody>
      </p:sp>
      <p:sp>
        <p:nvSpPr>
          <p:cNvPr id="2" name="Footer Placeholder 1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 smtClean="0"/>
              <a:t> © 2012 Cengage Learning.  All Rights Reserved. May not scanned, copied or duplicated, or posted to a publicly accessible website, in whole or in part.</a:t>
            </a:r>
            <a:endParaRPr lang="en-US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88802" name="Rectangle 2"/>
          <p:cNvSpPr>
            <a:spLocks noGrp="1" noChangeArrowheads="1"/>
          </p:cNvSpPr>
          <p:nvPr>
            <p:ph type="title"/>
          </p:nvPr>
        </p:nvSpPr>
        <p:spPr>
          <a:xfrm>
            <a:off x="685800" y="228600"/>
            <a:ext cx="7772400" cy="838200"/>
          </a:xfrm>
        </p:spPr>
        <p:txBody>
          <a:bodyPr/>
          <a:lstStyle/>
          <a:p>
            <a:r>
              <a:rPr lang="en-US" b="1" dirty="0" smtClean="0"/>
              <a:t>Exchange </a:t>
            </a:r>
            <a:r>
              <a:rPr lang="en-US" b="1" dirty="0"/>
              <a:t>Merger Mania</a:t>
            </a:r>
          </a:p>
        </p:txBody>
      </p:sp>
      <p:sp>
        <p:nvSpPr>
          <p:cNvPr id="588803" name="Rectangle 3"/>
          <p:cNvSpPr>
            <a:spLocks noGrp="1" noChangeArrowheads="1"/>
          </p:cNvSpPr>
          <p:nvPr>
            <p:ph idx="1"/>
          </p:nvPr>
        </p:nvSpPr>
        <p:spPr>
          <a:xfrm>
            <a:off x="914400" y="1295400"/>
            <a:ext cx="8001000" cy="5029200"/>
          </a:xfrm>
        </p:spPr>
        <p:txBody>
          <a:bodyPr/>
          <a:lstStyle/>
          <a:p>
            <a:pPr lvl="1">
              <a:lnSpc>
                <a:spcPct val="90000"/>
              </a:lnSpc>
            </a:pPr>
            <a:r>
              <a:rPr lang="en-US" dirty="0" smtClean="0"/>
              <a:t>NASDAQ</a:t>
            </a:r>
          </a:p>
          <a:p>
            <a:pPr lvl="2">
              <a:lnSpc>
                <a:spcPct val="90000"/>
              </a:lnSpc>
              <a:buFont typeface="Wingdings" pitchFamily="2" charset="2"/>
              <a:buChar char="§"/>
            </a:pPr>
            <a:r>
              <a:rPr lang="en-US" dirty="0" smtClean="0"/>
              <a:t>Acquired </a:t>
            </a:r>
            <a:r>
              <a:rPr lang="en-US" dirty="0"/>
              <a:t>the Instinet Group, </a:t>
            </a:r>
            <a:r>
              <a:rPr lang="en-US" dirty="0" smtClean="0"/>
              <a:t>an ECN and became a public </a:t>
            </a:r>
            <a:r>
              <a:rPr lang="en-US" dirty="0"/>
              <a:t>company </a:t>
            </a:r>
            <a:endParaRPr lang="en-US" dirty="0" smtClean="0"/>
          </a:p>
          <a:p>
            <a:pPr lvl="2">
              <a:lnSpc>
                <a:spcPct val="90000"/>
              </a:lnSpc>
              <a:buFont typeface="Wingdings" pitchFamily="2" charset="2"/>
              <a:buChar char="§"/>
            </a:pPr>
            <a:r>
              <a:rPr lang="en-US" dirty="0" smtClean="0"/>
              <a:t>Acquired </a:t>
            </a:r>
            <a:r>
              <a:rPr lang="en-US" dirty="0"/>
              <a:t>the Philadelphia Stock Exchange and OMX, an ECN</a:t>
            </a:r>
            <a:endParaRPr lang="en-US" dirty="0" smtClean="0"/>
          </a:p>
          <a:p>
            <a:pPr lvl="1">
              <a:lnSpc>
                <a:spcPct val="90000"/>
              </a:lnSpc>
            </a:pPr>
            <a:r>
              <a:rPr lang="en-US" dirty="0" smtClean="0"/>
              <a:t>CME</a:t>
            </a:r>
          </a:p>
          <a:p>
            <a:pPr lvl="2">
              <a:lnSpc>
                <a:spcPct val="90000"/>
              </a:lnSpc>
              <a:buFont typeface="Wingdings" pitchFamily="2" charset="2"/>
              <a:buChar char="§"/>
            </a:pPr>
            <a:r>
              <a:rPr lang="en-US" dirty="0" smtClean="0"/>
              <a:t>The Chicago </a:t>
            </a:r>
            <a:r>
              <a:rPr lang="en-US" dirty="0"/>
              <a:t>Mercantile Exchange (CME) Holding went public in </a:t>
            </a:r>
            <a:r>
              <a:rPr lang="en-US" dirty="0" smtClean="0"/>
              <a:t>2006, and the Chicago </a:t>
            </a:r>
            <a:r>
              <a:rPr lang="en-US" dirty="0"/>
              <a:t>Board of Trade (CBT) subsequently went public.  </a:t>
            </a:r>
            <a:endParaRPr lang="en-US" dirty="0" smtClean="0"/>
          </a:p>
          <a:p>
            <a:pPr lvl="2">
              <a:lnSpc>
                <a:spcPct val="90000"/>
              </a:lnSpc>
              <a:buFont typeface="Wingdings" pitchFamily="2" charset="2"/>
              <a:buChar char="§"/>
            </a:pPr>
            <a:r>
              <a:rPr lang="en-US" dirty="0" smtClean="0"/>
              <a:t>In </a:t>
            </a:r>
            <a:r>
              <a:rPr lang="en-US" dirty="0"/>
              <a:t>late 2007 these two exchanges </a:t>
            </a:r>
            <a:r>
              <a:rPr lang="en-US" dirty="0" smtClean="0"/>
              <a:t>merged to CME</a:t>
            </a:r>
          </a:p>
          <a:p>
            <a:pPr lvl="1">
              <a:lnSpc>
                <a:spcPct val="90000"/>
              </a:lnSpc>
            </a:pPr>
            <a:r>
              <a:rPr lang="en-US" dirty="0" smtClean="0"/>
              <a:t>London</a:t>
            </a:r>
          </a:p>
          <a:p>
            <a:pPr lvl="2">
              <a:lnSpc>
                <a:spcPct val="90000"/>
              </a:lnSpc>
              <a:buFont typeface="Wingdings" pitchFamily="2" charset="2"/>
              <a:buChar char="§"/>
            </a:pPr>
            <a:r>
              <a:rPr lang="en-US" dirty="0" smtClean="0"/>
              <a:t>Acquired the </a:t>
            </a:r>
            <a:r>
              <a:rPr lang="en-US" dirty="0" err="1" smtClean="0"/>
              <a:t>Borsa</a:t>
            </a:r>
            <a:r>
              <a:rPr lang="en-US" dirty="0" smtClean="0"/>
              <a:t> </a:t>
            </a:r>
            <a:r>
              <a:rPr lang="en-US" dirty="0" err="1"/>
              <a:t>Italiana</a:t>
            </a:r>
            <a:r>
              <a:rPr lang="en-US" dirty="0"/>
              <a:t> in </a:t>
            </a:r>
            <a:r>
              <a:rPr lang="en-US" dirty="0" smtClean="0"/>
              <a:t>2007</a:t>
            </a:r>
          </a:p>
          <a:p>
            <a:pPr lvl="2">
              <a:lnSpc>
                <a:spcPct val="90000"/>
              </a:lnSpc>
              <a:buFont typeface="Wingdings" pitchFamily="2" charset="2"/>
              <a:buChar char="§"/>
            </a:pPr>
            <a:r>
              <a:rPr lang="en-US" dirty="0" smtClean="0"/>
              <a:t>Acquired the </a:t>
            </a:r>
            <a:r>
              <a:rPr lang="en-US" dirty="0"/>
              <a:t>Toronto Exchange (TMX Group) in early 2011.</a:t>
            </a:r>
          </a:p>
          <a:p>
            <a:pPr lvl="2">
              <a:lnSpc>
                <a:spcPct val="90000"/>
              </a:lnSpc>
            </a:pPr>
            <a:endParaRPr lang="en-US" dirty="0" smtClean="0"/>
          </a:p>
          <a:p>
            <a:pPr>
              <a:lnSpc>
                <a:spcPct val="90000"/>
              </a:lnSpc>
            </a:pPr>
            <a:r>
              <a:rPr lang="en-US" dirty="0" smtClean="0"/>
              <a:t>Present and Future</a:t>
            </a:r>
            <a:endParaRPr lang="en-US" dirty="0"/>
          </a:p>
        </p:txBody>
      </p:sp>
      <p:sp>
        <p:nvSpPr>
          <p:cNvPr id="5" name="Slide Number Placeholder 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r>
              <a:rPr lang="en-US"/>
              <a:t>4-</a:t>
            </a:r>
            <a:fld id="{27544CF7-A591-4EC9-9D92-7DEBF6D5F093}" type="slidenum">
              <a:rPr lang="en-US"/>
              <a:pPr/>
              <a:t>43</a:t>
            </a:fld>
            <a:endParaRPr lang="en-US"/>
          </a:p>
        </p:txBody>
      </p:sp>
      <p:sp>
        <p:nvSpPr>
          <p:cNvPr id="2" name="Footer Placeholder 1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 smtClean="0"/>
              <a:t> © 2012 Cengage Learning.  All Rights Reserved. May not scanned, copied or duplicated, or posted to a publicly accessible website, in whole or in part.</a:t>
            </a:r>
            <a:endParaRPr lang="en-US"/>
          </a:p>
        </p:txBody>
      </p:sp>
    </p:spTree>
    <p:extLst>
      <p:ext uri="{BB962C8B-B14F-4D97-AF65-F5344CB8AC3E}">
        <p14:creationId xmlns="" xmlns:p14="http://schemas.microsoft.com/office/powerpoint/2010/main" val="3875754201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88802" name="Rectangle 2"/>
          <p:cNvSpPr>
            <a:spLocks noGrp="1" noChangeArrowheads="1"/>
          </p:cNvSpPr>
          <p:nvPr>
            <p:ph type="title"/>
          </p:nvPr>
        </p:nvSpPr>
        <p:spPr>
          <a:xfrm>
            <a:off x="685800" y="228600"/>
            <a:ext cx="7772400" cy="838200"/>
          </a:xfrm>
        </p:spPr>
        <p:txBody>
          <a:bodyPr/>
          <a:lstStyle/>
          <a:p>
            <a:r>
              <a:rPr lang="en-US" b="1" dirty="0" smtClean="0"/>
              <a:t>Exchange </a:t>
            </a:r>
            <a:r>
              <a:rPr lang="en-US" b="1" dirty="0"/>
              <a:t>Merger Mania</a:t>
            </a:r>
          </a:p>
        </p:txBody>
      </p:sp>
      <p:sp>
        <p:nvSpPr>
          <p:cNvPr id="588803" name="Rectangle 3"/>
          <p:cNvSpPr>
            <a:spLocks noGrp="1" noChangeArrowheads="1"/>
          </p:cNvSpPr>
          <p:nvPr>
            <p:ph idx="1"/>
          </p:nvPr>
        </p:nvSpPr>
        <p:spPr>
          <a:xfrm>
            <a:off x="914400" y="1295400"/>
            <a:ext cx="8001000" cy="5029200"/>
          </a:xfrm>
        </p:spPr>
        <p:txBody>
          <a:bodyPr/>
          <a:lstStyle/>
          <a:p>
            <a:pPr>
              <a:lnSpc>
                <a:spcPct val="90000"/>
              </a:lnSpc>
            </a:pPr>
            <a:r>
              <a:rPr lang="en-US" dirty="0" smtClean="0"/>
              <a:t>Present and Future</a:t>
            </a:r>
          </a:p>
          <a:p>
            <a:pPr lvl="1"/>
            <a:r>
              <a:rPr lang="en-US" dirty="0" smtClean="0"/>
              <a:t>There will be a few global </a:t>
            </a:r>
            <a:r>
              <a:rPr lang="en-US" dirty="0"/>
              <a:t>holding companies that own global exchanges for stocks, bonds, and derivatives</a:t>
            </a:r>
            <a:r>
              <a:rPr lang="en-US" dirty="0" smtClean="0"/>
              <a:t>.</a:t>
            </a:r>
          </a:p>
          <a:p>
            <a:pPr lvl="1"/>
            <a:r>
              <a:rPr lang="en-US" dirty="0" smtClean="0"/>
              <a:t>Examples</a:t>
            </a:r>
          </a:p>
          <a:p>
            <a:pPr lvl="2">
              <a:buFont typeface="Wingdings" pitchFamily="2" charset="2"/>
              <a:buChar char="§"/>
            </a:pPr>
            <a:r>
              <a:rPr lang="en-US" dirty="0"/>
              <a:t>German Stock Exchange (Deutsche </a:t>
            </a:r>
            <a:r>
              <a:rPr lang="en-US" dirty="0" err="1"/>
              <a:t>Borse</a:t>
            </a:r>
            <a:r>
              <a:rPr lang="en-US" dirty="0"/>
              <a:t>) and the NYSE </a:t>
            </a:r>
            <a:r>
              <a:rPr lang="en-US" dirty="0" smtClean="0"/>
              <a:t>announced </a:t>
            </a:r>
            <a:r>
              <a:rPr lang="en-US" dirty="0"/>
              <a:t>a potential </a:t>
            </a:r>
            <a:r>
              <a:rPr lang="en-US" dirty="0" smtClean="0"/>
              <a:t>merger in early 2011</a:t>
            </a:r>
          </a:p>
          <a:p>
            <a:pPr lvl="2">
              <a:buFont typeface="Wingdings" pitchFamily="2" charset="2"/>
              <a:buChar char="§"/>
            </a:pPr>
            <a:r>
              <a:rPr lang="en-US" dirty="0"/>
              <a:t>T</a:t>
            </a:r>
            <a:r>
              <a:rPr lang="en-US" dirty="0" smtClean="0"/>
              <a:t>he </a:t>
            </a:r>
            <a:r>
              <a:rPr lang="en-US" dirty="0"/>
              <a:t>NASDAQ and the Intercontinental </a:t>
            </a:r>
            <a:r>
              <a:rPr lang="en-US" dirty="0" smtClean="0"/>
              <a:t>Exchange (ICE</a:t>
            </a:r>
            <a:r>
              <a:rPr lang="en-US" dirty="0"/>
              <a:t>) came out with a competing bid for the </a:t>
            </a:r>
            <a:r>
              <a:rPr lang="en-US" dirty="0" smtClean="0"/>
              <a:t>NYSE</a:t>
            </a:r>
          </a:p>
          <a:p>
            <a:pPr lvl="2">
              <a:buFont typeface="Wingdings" pitchFamily="2" charset="2"/>
              <a:buChar char="§"/>
            </a:pPr>
            <a:r>
              <a:rPr lang="en-US" dirty="0" smtClean="0"/>
              <a:t>The potential merger between the </a:t>
            </a:r>
            <a:r>
              <a:rPr lang="en-US" dirty="0"/>
              <a:t>Singapore Stock Exchange (SGX) and the Australian Stock Exchange (ASX)</a:t>
            </a:r>
          </a:p>
        </p:txBody>
      </p:sp>
      <p:sp>
        <p:nvSpPr>
          <p:cNvPr id="5" name="Slide Number Placeholder 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r>
              <a:rPr lang="en-US"/>
              <a:t>4-</a:t>
            </a:r>
            <a:fld id="{27544CF7-A591-4EC9-9D92-7DEBF6D5F093}" type="slidenum">
              <a:rPr lang="en-US"/>
              <a:pPr/>
              <a:t>44</a:t>
            </a:fld>
            <a:endParaRPr lang="en-US"/>
          </a:p>
        </p:txBody>
      </p:sp>
      <p:sp>
        <p:nvSpPr>
          <p:cNvPr id="2" name="Footer Placeholder 1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 smtClean="0"/>
              <a:t> © 2012 Cengage Learning.  All Rights Reserved. May not scanned, copied or duplicated, or posted to a publicly accessible website, in whole or in part.</a:t>
            </a:r>
            <a:endParaRPr lang="en-US"/>
          </a:p>
        </p:txBody>
      </p:sp>
    </p:spTree>
    <p:extLst>
      <p:ext uri="{BB962C8B-B14F-4D97-AF65-F5344CB8AC3E}">
        <p14:creationId xmlns="" xmlns:p14="http://schemas.microsoft.com/office/powerpoint/2010/main" val="3225434223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8450" name="Rectangle 2"/>
          <p:cNvSpPr>
            <a:spLocks noGrp="1" noChangeArrowheads="1"/>
          </p:cNvSpPr>
          <p:nvPr>
            <p:ph type="title"/>
          </p:nvPr>
        </p:nvSpPr>
        <p:spPr>
          <a:xfrm>
            <a:off x="685800" y="228600"/>
            <a:ext cx="7924800" cy="762000"/>
          </a:xfrm>
        </p:spPr>
        <p:txBody>
          <a:bodyPr/>
          <a:lstStyle/>
          <a:p>
            <a:pPr>
              <a:lnSpc>
                <a:spcPct val="80000"/>
              </a:lnSpc>
            </a:pPr>
            <a:r>
              <a:rPr lang="en-US" b="1"/>
              <a:t>The Internet Investments Online</a:t>
            </a:r>
          </a:p>
        </p:txBody>
      </p:sp>
      <p:sp>
        <p:nvSpPr>
          <p:cNvPr id="488451" name="Rectangle 3"/>
          <p:cNvSpPr>
            <a:spLocks noGrp="1" noChangeArrowheads="1"/>
          </p:cNvSpPr>
          <p:nvPr>
            <p:ph sz="half" idx="1"/>
          </p:nvPr>
        </p:nvSpPr>
        <p:spPr>
          <a:xfrm>
            <a:off x="990600" y="1219200"/>
            <a:ext cx="7848600" cy="5105400"/>
          </a:xfrm>
        </p:spPr>
        <p:txBody>
          <a:bodyPr/>
          <a:lstStyle/>
          <a:p>
            <a:r>
              <a:rPr lang="en-US" sz="2000">
                <a:hlinkClick r:id="rId2"/>
              </a:rPr>
              <a:t>http://finance.yahoo.com</a:t>
            </a:r>
            <a:endParaRPr lang="en-US" sz="2000"/>
          </a:p>
          <a:p>
            <a:r>
              <a:rPr lang="en-US" sz="2000">
                <a:hlinkClick r:id="rId3"/>
              </a:rPr>
              <a:t>http://finance.lycos.com</a:t>
            </a:r>
            <a:endParaRPr lang="en-US" sz="2000"/>
          </a:p>
          <a:p>
            <a:r>
              <a:rPr lang="en-US" sz="2000">
                <a:hlinkClick r:id="rId4"/>
              </a:rPr>
              <a:t>http://www.sec.gov</a:t>
            </a:r>
            <a:endParaRPr lang="en-US" sz="2000"/>
          </a:p>
          <a:p>
            <a:r>
              <a:rPr lang="en-US" sz="2000">
                <a:hlinkClick r:id="rId5"/>
              </a:rPr>
              <a:t>http://www.nyse.com</a:t>
            </a:r>
            <a:endParaRPr lang="en-US" sz="2000"/>
          </a:p>
          <a:p>
            <a:r>
              <a:rPr lang="en-US" sz="2000">
                <a:hlinkClick r:id="rId6"/>
              </a:rPr>
              <a:t>http://www.nasdaq.com</a:t>
            </a:r>
            <a:endParaRPr lang="en-US" sz="2000"/>
          </a:p>
          <a:p>
            <a:r>
              <a:rPr lang="en-US" sz="2000">
                <a:hlinkClick r:id="rId7"/>
              </a:rPr>
              <a:t>http://www.amex.com</a:t>
            </a:r>
            <a:endParaRPr lang="en-US" sz="2000"/>
          </a:p>
          <a:p>
            <a:r>
              <a:rPr lang="en-US" sz="2000">
                <a:hlinkClick r:id="rId8"/>
              </a:rPr>
              <a:t>http://www.etrade.com</a:t>
            </a:r>
            <a:endParaRPr lang="en-US" sz="2000"/>
          </a:p>
          <a:p>
            <a:r>
              <a:rPr lang="en-US" sz="2000">
                <a:hlinkClick r:id="rId9"/>
              </a:rPr>
              <a:t>http://www.schwab.com</a:t>
            </a:r>
            <a:endParaRPr lang="en-US" sz="2000"/>
          </a:p>
          <a:p>
            <a:r>
              <a:rPr lang="en-US" sz="2000">
                <a:hlinkClick r:id="rId10"/>
              </a:rPr>
              <a:t>http://www.ml.com</a:t>
            </a:r>
            <a:endParaRPr lang="en-US" sz="2000"/>
          </a:p>
          <a:p>
            <a:r>
              <a:rPr lang="en-US" sz="2000">
                <a:hlinkClick r:id="rId11"/>
              </a:rPr>
              <a:t>http://www.fibv.com</a:t>
            </a:r>
            <a:endParaRPr lang="en-US" sz="2000"/>
          </a:p>
          <a:p>
            <a:r>
              <a:rPr lang="en-US" sz="2000">
                <a:hlinkClick r:id="rId12"/>
              </a:rPr>
              <a:t>http://www.internationalist.com/business/stocks</a:t>
            </a:r>
            <a:endParaRPr lang="en-US" sz="2000"/>
          </a:p>
          <a:p>
            <a:r>
              <a:rPr lang="en-US" sz="2000">
                <a:hlinkClick r:id="rId13"/>
              </a:rPr>
              <a:t>http://biz.yahoo.com/ifc</a:t>
            </a:r>
            <a:endParaRPr lang="en-US" sz="2000"/>
          </a:p>
          <a:p>
            <a:r>
              <a:rPr lang="en-US" sz="2000">
                <a:hlinkClick r:id="rId14"/>
              </a:rPr>
              <a:t>http://www.wall-street.com/foreign.html</a:t>
            </a:r>
            <a:endParaRPr lang="en-US" sz="2400"/>
          </a:p>
        </p:txBody>
      </p:sp>
      <p:sp>
        <p:nvSpPr>
          <p:cNvPr id="5" name="Slide Number Placeholder 6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r>
              <a:rPr lang="en-US"/>
              <a:t>4-</a:t>
            </a:r>
            <a:fld id="{01FFD8BA-6D48-44C0-9BB8-F99EA474CD9D}" type="slidenum">
              <a:rPr lang="en-US"/>
              <a:pPr/>
              <a:t>45</a:t>
            </a:fld>
            <a:endParaRPr lang="en-US"/>
          </a:p>
        </p:txBody>
      </p:sp>
      <p:sp>
        <p:nvSpPr>
          <p:cNvPr id="2" name="Footer Placeholder 1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 smtClean="0"/>
              <a:t> © 2012 Cengage Learning.  All Rights Reserved. May not scanned, copied or duplicated, or posted to a publicly accessible website, in whole or in part.</a:t>
            </a:r>
            <a:endParaRPr lang="en-US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SampleChapter5.YulongMa">
  <a:themeElements>
    <a:clrScheme name="SampleChapter5.YulongMa 2">
      <a:dk1>
        <a:srgbClr val="0F3D6B"/>
      </a:dk1>
      <a:lt1>
        <a:srgbClr val="FFFFFF"/>
      </a:lt1>
      <a:dk2>
        <a:srgbClr val="026E94"/>
      </a:dk2>
      <a:lt2>
        <a:srgbClr val="CCFFFF"/>
      </a:lt2>
      <a:accent1>
        <a:srgbClr val="0066CC"/>
      </a:accent1>
      <a:accent2>
        <a:srgbClr val="71B517"/>
      </a:accent2>
      <a:accent3>
        <a:srgbClr val="AABAC8"/>
      </a:accent3>
      <a:accent4>
        <a:srgbClr val="DADADA"/>
      </a:accent4>
      <a:accent5>
        <a:srgbClr val="AAB8E2"/>
      </a:accent5>
      <a:accent6>
        <a:srgbClr val="66A414"/>
      </a:accent6>
      <a:hlink>
        <a:srgbClr val="4C9CE4"/>
      </a:hlink>
      <a:folHlink>
        <a:srgbClr val="5976D3"/>
      </a:folHlink>
    </a:clrScheme>
    <a:fontScheme name="SampleChapter5.YulongMa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12700" cap="flat" cmpd="sng" algn="ctr">
          <a:solidFill>
            <a:schemeClr val="tx1"/>
          </a:solidFill>
          <a:prstDash val="solid"/>
          <a:round/>
          <a:headEnd type="none" w="sm" len="sm"/>
          <a:tailEnd type="none" w="sm" len="sm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pitchFamily="34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12700" cap="flat" cmpd="sng" algn="ctr">
          <a:solidFill>
            <a:schemeClr val="tx1"/>
          </a:solidFill>
          <a:prstDash val="solid"/>
          <a:round/>
          <a:headEnd type="none" w="sm" len="sm"/>
          <a:tailEnd type="none" w="sm" len="sm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pitchFamily="34" charset="0"/>
          </a:defRPr>
        </a:defPPr>
      </a:lstStyle>
    </a:lnDef>
  </a:objectDefaults>
  <a:extraClrSchemeLst>
    <a:extraClrScheme>
      <a:clrScheme name="SampleChapter5.YulongMa 1">
        <a:dk1>
          <a:srgbClr val="0D6475"/>
        </a:dk1>
        <a:lt1>
          <a:srgbClr val="FFFFFF"/>
        </a:lt1>
        <a:dk2>
          <a:srgbClr val="007976"/>
        </a:dk2>
        <a:lt2>
          <a:srgbClr val="ECEEA2"/>
        </a:lt2>
        <a:accent1>
          <a:srgbClr val="BE9932"/>
        </a:accent1>
        <a:accent2>
          <a:srgbClr val="249258"/>
        </a:accent2>
        <a:accent3>
          <a:srgbClr val="AABEBD"/>
        </a:accent3>
        <a:accent4>
          <a:srgbClr val="DADADA"/>
        </a:accent4>
        <a:accent5>
          <a:srgbClr val="DBCAAD"/>
        </a:accent5>
        <a:accent6>
          <a:srgbClr val="20844F"/>
        </a:accent6>
        <a:hlink>
          <a:srgbClr val="2C5FC4"/>
        </a:hlink>
        <a:folHlink>
          <a:srgbClr val="905FDF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ampleChapter5.YulongMa 2">
        <a:dk1>
          <a:srgbClr val="0F3D6B"/>
        </a:dk1>
        <a:lt1>
          <a:srgbClr val="FFFFFF"/>
        </a:lt1>
        <a:dk2>
          <a:srgbClr val="026E94"/>
        </a:dk2>
        <a:lt2>
          <a:srgbClr val="CCFFFF"/>
        </a:lt2>
        <a:accent1>
          <a:srgbClr val="0066CC"/>
        </a:accent1>
        <a:accent2>
          <a:srgbClr val="71B517"/>
        </a:accent2>
        <a:accent3>
          <a:srgbClr val="AABAC8"/>
        </a:accent3>
        <a:accent4>
          <a:srgbClr val="DADADA"/>
        </a:accent4>
        <a:accent5>
          <a:srgbClr val="AAB8E2"/>
        </a:accent5>
        <a:accent6>
          <a:srgbClr val="66A414"/>
        </a:accent6>
        <a:hlink>
          <a:srgbClr val="4C9CE4"/>
        </a:hlink>
        <a:folHlink>
          <a:srgbClr val="5976D3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ampleChapter5.YulongMa 3">
        <a:dk1>
          <a:srgbClr val="204376"/>
        </a:dk1>
        <a:lt1>
          <a:srgbClr val="FFFFFF"/>
        </a:lt1>
        <a:dk2>
          <a:srgbClr val="2365BD"/>
        </a:dk2>
        <a:lt2>
          <a:srgbClr val="DDDDDD"/>
        </a:lt2>
        <a:accent1>
          <a:srgbClr val="4981E7"/>
        </a:accent1>
        <a:accent2>
          <a:srgbClr val="8DD9FF"/>
        </a:accent2>
        <a:accent3>
          <a:srgbClr val="ACB8DB"/>
        </a:accent3>
        <a:accent4>
          <a:srgbClr val="DADADA"/>
        </a:accent4>
        <a:accent5>
          <a:srgbClr val="B1C1F1"/>
        </a:accent5>
        <a:accent6>
          <a:srgbClr val="7FC4E7"/>
        </a:accent6>
        <a:hlink>
          <a:srgbClr val="9999FF"/>
        </a:hlink>
        <a:folHlink>
          <a:srgbClr val="336699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919191"/>
      </a:lt2>
      <a:accent1>
        <a:srgbClr val="618FFD"/>
      </a:accent1>
      <a:accent2>
        <a:srgbClr val="00AE00"/>
      </a:accent2>
      <a:accent3>
        <a:srgbClr val="FFFFFF"/>
      </a:accent3>
      <a:accent4>
        <a:srgbClr val="000000"/>
      </a:accent4>
      <a:accent5>
        <a:srgbClr val="B7C6FE"/>
      </a:accent5>
      <a:accent6>
        <a:srgbClr val="009D00"/>
      </a:accent6>
      <a:hlink>
        <a:srgbClr val="FC0128"/>
      </a:hlink>
      <a:folHlink>
        <a:srgbClr val="CECECE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919191"/>
      </a:lt2>
      <a:accent1>
        <a:srgbClr val="618FFD"/>
      </a:accent1>
      <a:accent2>
        <a:srgbClr val="00AE00"/>
      </a:accent2>
      <a:accent3>
        <a:srgbClr val="FFFFFF"/>
      </a:accent3>
      <a:accent4>
        <a:srgbClr val="000000"/>
      </a:accent4>
      <a:accent5>
        <a:srgbClr val="B7C6FE"/>
      </a:accent5>
      <a:accent6>
        <a:srgbClr val="009D00"/>
      </a:accent6>
      <a:hlink>
        <a:srgbClr val="FC0128"/>
      </a:hlink>
      <a:folHlink>
        <a:srgbClr val="CECECE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Chapter 1-Test</Template>
  <TotalTime>3350</TotalTime>
  <Pages>8</Pages>
  <Words>3919</Words>
  <Application>Microsoft Office PowerPoint</Application>
  <PresentationFormat>On-screen Show (4:3)</PresentationFormat>
  <Paragraphs>404</Paragraphs>
  <Slides>45</Slides>
  <Notes>5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45</vt:i4>
      </vt:variant>
    </vt:vector>
  </HeadingPairs>
  <TitlesOfParts>
    <vt:vector size="46" baseType="lpstr">
      <vt:lpstr>SampleChapter5.YulongMa</vt:lpstr>
      <vt:lpstr> Chapter 4: Securities Markets: Organization and Operation </vt:lpstr>
      <vt:lpstr>What Is A Market?</vt:lpstr>
      <vt:lpstr>What Is A Market?</vt:lpstr>
      <vt:lpstr>What Is A Market?</vt:lpstr>
      <vt:lpstr>What Is A Market?</vt:lpstr>
      <vt:lpstr>Primary Capital Markets</vt:lpstr>
      <vt:lpstr>Primary Capital Markets</vt:lpstr>
      <vt:lpstr>Primary Capital Markets</vt:lpstr>
      <vt:lpstr>The Underwriting Function</vt:lpstr>
      <vt:lpstr>Exhibit 4.1</vt:lpstr>
      <vt:lpstr>Relationships with Investment Bankers</vt:lpstr>
      <vt:lpstr>Introduction of Rule 415</vt:lpstr>
      <vt:lpstr>Private Placements and Rule 144A</vt:lpstr>
      <vt:lpstr>Secondary Financial Markets</vt:lpstr>
      <vt:lpstr>Secondary Financial Markets</vt:lpstr>
      <vt:lpstr>Secondary Bond Market</vt:lpstr>
      <vt:lpstr>Secondary Equity Markets</vt:lpstr>
      <vt:lpstr>Secondary Equity Markets</vt:lpstr>
      <vt:lpstr>Secondary Equity Markets Classification</vt:lpstr>
      <vt:lpstr>Exhibit 4.3</vt:lpstr>
      <vt:lpstr>New York Stock Exchange (NYSE)</vt:lpstr>
      <vt:lpstr>American Stock Exchange (AMEX)</vt:lpstr>
      <vt:lpstr>Global Stock Exchanges</vt:lpstr>
      <vt:lpstr>The NASDAQ Market (NMS)</vt:lpstr>
      <vt:lpstr>Other NASDAQ Market Segments</vt:lpstr>
      <vt:lpstr>Regional Exchanges</vt:lpstr>
      <vt:lpstr>The Third Market</vt:lpstr>
      <vt:lpstr>Alternative Trading Systems</vt:lpstr>
      <vt:lpstr>Major Types of Orders</vt:lpstr>
      <vt:lpstr>Major Types of Orders</vt:lpstr>
      <vt:lpstr>Margin Transactions</vt:lpstr>
      <vt:lpstr>Margin Transactions</vt:lpstr>
      <vt:lpstr>Margin Transactions</vt:lpstr>
      <vt:lpstr>Margin Transactions</vt:lpstr>
      <vt:lpstr>Short Sales</vt:lpstr>
      <vt:lpstr>Margin Transactions</vt:lpstr>
      <vt:lpstr>Exchange Market Makers</vt:lpstr>
      <vt:lpstr>New Trading Systems</vt:lpstr>
      <vt:lpstr>New Trading Systems</vt:lpstr>
      <vt:lpstr>New Trading Systems</vt:lpstr>
      <vt:lpstr>New Trading Systems</vt:lpstr>
      <vt:lpstr>Exchange Merger Mania</vt:lpstr>
      <vt:lpstr>Exchange Merger Mania</vt:lpstr>
      <vt:lpstr>Exchange Merger Mania</vt:lpstr>
      <vt:lpstr>The Internet Investments Online</vt:lpstr>
    </vt:vector>
  </TitlesOfParts>
  <Company>Harcourt, Inc.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Lecture Presentation to accompany Investment Analysis &amp; Portfolio Management, 6e</dc:title>
  <dc:subject>Organization and Functioning of Securities Markets</dc:subject>
  <dc:creator>Frank K. Reilly &amp; Keith C. Brown</dc:creator>
  <cp:keywords>Lecture</cp:keywords>
  <dc:description/>
  <cp:lastModifiedBy>Trish</cp:lastModifiedBy>
  <cp:revision>171</cp:revision>
  <cp:lastPrinted>1998-08-13T04:13:10Z</cp:lastPrinted>
  <dcterms:created xsi:type="dcterms:W3CDTF">1998-10-24T16:58:48Z</dcterms:created>
  <dcterms:modified xsi:type="dcterms:W3CDTF">2011-12-21T21:05:33Z</dcterms:modified>
  <cp:category>Finance</cp:category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Publisher">
    <vt:lpwstr>Harcourt Brace College Publishers</vt:lpwstr>
  </property>
  <property fmtid="{D5CDD505-2E9C-101B-9397-08002B2CF9AE}" pid="3" name="Editor">
    <vt:lpwstr>Terri House</vt:lpwstr>
  </property>
</Properties>
</file>