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22" d="100"/>
          <a:sy n="122" d="100"/>
        </p:scale>
        <p:origin x="-1528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printerSettings" Target="printerSettings/printerSettings1.bin"/><Relationship Id="rId6" Type="http://schemas.openxmlformats.org/officeDocument/2006/relationships/presProps" Target="presProps.xml"/><Relationship Id="rId7" Type="http://schemas.openxmlformats.org/officeDocument/2006/relationships/viewProps" Target="viewProps.xml"/><Relationship Id="rId8" Type="http://schemas.openxmlformats.org/officeDocument/2006/relationships/theme" Target="theme/theme1.xml"/><Relationship Id="rId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8/31/17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21579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8/31/17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83822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8/31/17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37563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8/31/17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00325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8/31/17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67638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8/31/17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6523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8/31/17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82713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8/31/17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0303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8/31/17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9996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8/31/17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53399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8/31/17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1666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605332-1BD5-4B4A-B29F-3CB2E0DA6C7C}" type="datetimeFigureOut">
              <a:rPr lang="en-US" smtClean="0"/>
              <a:t>8/31/17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58358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Development Macroeconomics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Discussion Week 1</a:t>
            </a:r>
          </a:p>
          <a:p>
            <a:r>
              <a:rPr lang="en-US" dirty="0" smtClean="0"/>
              <a:t>Growth in China and India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12058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Round 1</a:t>
            </a:r>
            <a:br>
              <a:rPr lang="en-US" dirty="0" smtClean="0"/>
            </a:br>
            <a:r>
              <a:rPr lang="en-US" sz="4000" dirty="0" err="1" smtClean="0"/>
              <a:t>Schrager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According to </a:t>
            </a:r>
            <a:r>
              <a:rPr lang="en-US" dirty="0" err="1" smtClean="0"/>
              <a:t>Schrager</a:t>
            </a:r>
            <a:r>
              <a:rPr lang="en-US" dirty="0" smtClean="0"/>
              <a:t>, what positive steps have  China and particularly India taken in recent years to achieve high growth</a:t>
            </a:r>
            <a:r>
              <a:rPr lang="en-US" dirty="0" smtClean="0"/>
              <a:t>?</a:t>
            </a:r>
          </a:p>
          <a:p>
            <a:pPr lvl="1"/>
            <a:r>
              <a:rPr lang="en-US" dirty="0" smtClean="0"/>
              <a:t>Improved infrastructure, reduced red tape, reduced isolation from the global economy, improved education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Why does she suggest that India might grow faster than China in the future</a:t>
            </a:r>
            <a:r>
              <a:rPr lang="en-US" dirty="0" smtClean="0"/>
              <a:t>?</a:t>
            </a:r>
          </a:p>
          <a:p>
            <a:pPr lvl="1"/>
            <a:r>
              <a:rPr lang="en-US" dirty="0" smtClean="0"/>
              <a:t>In the future, innovation is what will drive growth and India’s freer system may be more conducive to innovation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According to </a:t>
            </a:r>
            <a:r>
              <a:rPr lang="en-US" dirty="0" err="1" smtClean="0"/>
              <a:t>Schrager</a:t>
            </a:r>
            <a:r>
              <a:rPr lang="en-US" dirty="0" smtClean="0"/>
              <a:t> are democracies or authoritarian regimes better for supporting growth? </a:t>
            </a:r>
            <a:endParaRPr lang="en-US" dirty="0" smtClean="0"/>
          </a:p>
          <a:p>
            <a:pPr lvl="1"/>
            <a:r>
              <a:rPr lang="en-US" dirty="0" smtClean="0"/>
              <a:t>Authoritarian regimes good at getting things done such as building infrastructure and expanding the education system; democracies good at fostering innovation and allowing entrepreneurship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5849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/>
            </a:r>
            <a:br>
              <a:rPr lang="en-US" dirty="0"/>
            </a:br>
            <a:r>
              <a:rPr lang="en-US" dirty="0"/>
              <a:t>Round 2</a:t>
            </a:r>
            <a:r>
              <a:rPr lang="en-US" dirty="0" smtClean="0"/>
              <a:t> </a:t>
            </a:r>
            <a:br>
              <a:rPr lang="en-US" dirty="0" smtClean="0"/>
            </a:br>
            <a:r>
              <a:rPr lang="en-US" sz="4000" dirty="0" smtClean="0"/>
              <a:t>Huang and </a:t>
            </a:r>
            <a:r>
              <a:rPr lang="en-US" sz="4000" dirty="0" err="1" smtClean="0"/>
              <a:t>Khanna</a:t>
            </a:r>
            <a:r>
              <a:rPr lang="en-US" sz="4000" dirty="0"/>
              <a:t/>
            </a:r>
            <a:br>
              <a:rPr lang="en-US" sz="4000" dirty="0"/>
            </a:b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What is Huang and </a:t>
            </a:r>
            <a:r>
              <a:rPr lang="en-US" dirty="0" err="1" smtClean="0"/>
              <a:t>Khanna’s</a:t>
            </a:r>
            <a:r>
              <a:rPr lang="en-US" dirty="0" smtClean="0"/>
              <a:t> main argument about why India might overtake China economically</a:t>
            </a:r>
            <a:r>
              <a:rPr lang="en-US" dirty="0" smtClean="0"/>
              <a:t>?</a:t>
            </a:r>
          </a:p>
          <a:p>
            <a:pPr lvl="1"/>
            <a:r>
              <a:rPr lang="en-US" dirty="0" smtClean="0"/>
              <a:t>India has allowed/supported domestic entrepreneurs to flourish whereas China has given greater support to FDI and state enterprises</a:t>
            </a:r>
            <a:r>
              <a:rPr lang="en-US" dirty="0" smtClean="0"/>
              <a:t> </a:t>
            </a: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What other supporting factors do they say are important</a:t>
            </a:r>
            <a:r>
              <a:rPr lang="en-US" dirty="0" smtClean="0"/>
              <a:t>?</a:t>
            </a:r>
          </a:p>
          <a:p>
            <a:pPr lvl="1"/>
            <a:r>
              <a:rPr lang="en-US" dirty="0" smtClean="0"/>
              <a:t>In India, better capital markets (stock market), better banking system (lower non performing loans) and better legal system for contracts and property rights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What type of analysis do they use? i.e. What </a:t>
            </a:r>
            <a:r>
              <a:rPr lang="en-US" b="1" dirty="0" smtClean="0"/>
              <a:t>type of evidence </a:t>
            </a:r>
            <a:r>
              <a:rPr lang="en-US" dirty="0" smtClean="0"/>
              <a:t>do they use to support their arguments? Do you agree with their analysis</a:t>
            </a:r>
            <a:r>
              <a:rPr lang="en-US" dirty="0" smtClean="0"/>
              <a:t>?</a:t>
            </a:r>
          </a:p>
          <a:p>
            <a:pPr lvl="1"/>
            <a:r>
              <a:rPr lang="en-US" dirty="0" smtClean="0"/>
              <a:t>No systematic evidence (such as systematic data analysis or econometrics). Find and fit together various pieces of evidence. Not always convincing?</a:t>
            </a:r>
          </a:p>
          <a:p>
            <a:pPr lvl="1"/>
            <a:r>
              <a:rPr lang="en-US" smtClean="0"/>
              <a:t>They are </a:t>
            </a:r>
            <a:r>
              <a:rPr lang="en-US" dirty="0" smtClean="0"/>
              <a:t>trying to making a broad and future assessment, may not be any other way to provide evidence. 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00786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429</TotalTime>
  <Words>272</Words>
  <Application>Microsoft Macintosh PowerPoint</Application>
  <PresentationFormat>On-screen Show (4:3)</PresentationFormat>
  <Paragraphs>22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Development Macroeconomics</vt:lpstr>
      <vt:lpstr>Round 1 Schrager </vt:lpstr>
      <vt:lpstr> Round 2  Huang and Khanna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Development Macroeconomics</dc:title>
  <dc:creator>Akiko Vandenberg</dc:creator>
  <cp:lastModifiedBy>Akiko Vandenberg</cp:lastModifiedBy>
  <cp:revision>17</cp:revision>
  <dcterms:created xsi:type="dcterms:W3CDTF">2016-08-17T11:19:23Z</dcterms:created>
  <dcterms:modified xsi:type="dcterms:W3CDTF">2017-08-31T10:21:35Z</dcterms:modified>
</cp:coreProperties>
</file>