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4"/>
  </p:notesMasterIdLst>
  <p:sldIdLst>
    <p:sldId id="256" r:id="rId2"/>
    <p:sldId id="260" r:id="rId3"/>
    <p:sldId id="261" r:id="rId4"/>
    <p:sldId id="262" r:id="rId5"/>
    <p:sldId id="263" r:id="rId6"/>
    <p:sldId id="257" r:id="rId7"/>
    <p:sldId id="258" r:id="rId8"/>
    <p:sldId id="259" r:id="rId9"/>
    <p:sldId id="264" r:id="rId10"/>
    <p:sldId id="266" r:id="rId11"/>
    <p:sldId id="268" r:id="rId12"/>
    <p:sldId id="267" r:id="rId13"/>
    <p:sldId id="269" r:id="rId14"/>
    <p:sldId id="270" r:id="rId15"/>
    <p:sldId id="273" r:id="rId16"/>
    <p:sldId id="274" r:id="rId17"/>
    <p:sldId id="275" r:id="rId18"/>
    <p:sldId id="276" r:id="rId19"/>
    <p:sldId id="277" r:id="rId20"/>
    <p:sldId id="278" r:id="rId21"/>
    <p:sldId id="279" r:id="rId22"/>
    <p:sldId id="280" r:id="rId23"/>
    <p:sldId id="296" r:id="rId24"/>
    <p:sldId id="281" r:id="rId25"/>
    <p:sldId id="282" r:id="rId26"/>
    <p:sldId id="283" r:id="rId27"/>
    <p:sldId id="284" r:id="rId28"/>
    <p:sldId id="295" r:id="rId29"/>
    <p:sldId id="285" r:id="rId30"/>
    <p:sldId id="289" r:id="rId31"/>
    <p:sldId id="288" r:id="rId32"/>
    <p:sldId id="290" r:id="rId33"/>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FB53"/>
    <a:srgbClr val="F5F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570" autoAdjust="0"/>
  </p:normalViewPr>
  <p:slideViewPr>
    <p:cSldViewPr>
      <p:cViewPr varScale="1">
        <p:scale>
          <a:sx n="67" d="100"/>
          <a:sy n="67" d="100"/>
        </p:scale>
        <p:origin x="-1170"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praemont\My%20Documents\Arbeit\Kurs%20BI%20201\Mappe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v>CC</c:v>
          </c:tx>
          <c:spPr>
            <a:ln>
              <a:solidFill>
                <a:srgbClr val="00B050"/>
              </a:solidFill>
            </a:ln>
          </c:spPr>
          <c:marker>
            <c:symbol val="none"/>
          </c:marker>
          <c:cat>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cat>
          <c:val>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val>
          <c:smooth val="0"/>
        </c:ser>
        <c:ser>
          <c:idx val="1"/>
          <c:order val="1"/>
          <c:tx>
            <c:v>OC</c:v>
          </c:tx>
          <c:marker>
            <c:symbol val="none"/>
          </c:marker>
          <c:cat>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cat>
          <c:val>
            <c:numRef>
              <c:f>Tabelle1!$C$8:$C$17</c:f>
              <c:numCache>
                <c:formatCode>0</c:formatCode>
                <c:ptCount val="10"/>
                <c:pt idx="0">
                  <c:v>1600</c:v>
                </c:pt>
                <c:pt idx="1">
                  <c:v>800</c:v>
                </c:pt>
                <c:pt idx="2">
                  <c:v>533.3333333333336</c:v>
                </c:pt>
                <c:pt idx="3">
                  <c:v>400</c:v>
                </c:pt>
                <c:pt idx="4">
                  <c:v>320</c:v>
                </c:pt>
                <c:pt idx="5">
                  <c:v>266.66666666666708</c:v>
                </c:pt>
                <c:pt idx="6">
                  <c:v>228.57142857142861</c:v>
                </c:pt>
                <c:pt idx="7">
                  <c:v>200</c:v>
                </c:pt>
                <c:pt idx="8">
                  <c:v>177.77777777777752</c:v>
                </c:pt>
                <c:pt idx="9">
                  <c:v>160</c:v>
                </c:pt>
              </c:numCache>
            </c:numRef>
          </c:val>
          <c:smooth val="0"/>
        </c:ser>
        <c:ser>
          <c:idx val="2"/>
          <c:order val="2"/>
          <c:tx>
            <c:v>Total Cost</c:v>
          </c:tx>
          <c:spPr>
            <a:ln>
              <a:solidFill>
                <a:srgbClr val="FF0000"/>
              </a:solidFill>
            </a:ln>
          </c:spPr>
          <c:marker>
            <c:symbol val="none"/>
          </c:marker>
          <c:val>
            <c:numRef>
              <c:f>Tabelle1!$F$8:$F$17</c:f>
              <c:numCache>
                <c:formatCode>0</c:formatCode>
                <c:ptCount val="10"/>
                <c:pt idx="0">
                  <c:v>1700</c:v>
                </c:pt>
                <c:pt idx="1">
                  <c:v>1000</c:v>
                </c:pt>
                <c:pt idx="2">
                  <c:v>833.3333333333336</c:v>
                </c:pt>
                <c:pt idx="3">
                  <c:v>800</c:v>
                </c:pt>
                <c:pt idx="4">
                  <c:v>820</c:v>
                </c:pt>
                <c:pt idx="5">
                  <c:v>866.66666666666674</c:v>
                </c:pt>
                <c:pt idx="6">
                  <c:v>928.57142857142856</c:v>
                </c:pt>
                <c:pt idx="7">
                  <c:v>1000</c:v>
                </c:pt>
                <c:pt idx="8">
                  <c:v>1077.7777777778003</c:v>
                </c:pt>
                <c:pt idx="9">
                  <c:v>1160</c:v>
                </c:pt>
              </c:numCache>
            </c:numRef>
          </c:val>
          <c:smooth val="0"/>
        </c:ser>
        <c:dLbls>
          <c:showLegendKey val="0"/>
          <c:showVal val="0"/>
          <c:showCatName val="0"/>
          <c:showSerName val="0"/>
          <c:showPercent val="0"/>
          <c:showBubbleSize val="0"/>
        </c:dLbls>
        <c:marker val="1"/>
        <c:smooth val="0"/>
        <c:axId val="62489344"/>
        <c:axId val="62490880"/>
      </c:lineChart>
      <c:catAx>
        <c:axId val="62489344"/>
        <c:scaling>
          <c:orientation val="minMax"/>
        </c:scaling>
        <c:delete val="0"/>
        <c:axPos val="b"/>
        <c:numFmt formatCode="General" sourceLinked="1"/>
        <c:majorTickMark val="out"/>
        <c:minorTickMark val="none"/>
        <c:tickLblPos val="nextTo"/>
        <c:crossAx val="62490880"/>
        <c:crosses val="autoZero"/>
        <c:auto val="1"/>
        <c:lblAlgn val="ctr"/>
        <c:lblOffset val="100"/>
        <c:noMultiLvlLbl val="0"/>
      </c:catAx>
      <c:valAx>
        <c:axId val="62490880"/>
        <c:scaling>
          <c:orientation val="minMax"/>
        </c:scaling>
        <c:delete val="0"/>
        <c:axPos val="l"/>
        <c:majorGridlines/>
        <c:numFmt formatCode="General" sourceLinked="1"/>
        <c:majorTickMark val="out"/>
        <c:minorTickMark val="none"/>
        <c:tickLblPos val="nextTo"/>
        <c:crossAx val="62489344"/>
        <c:crosses val="autoZero"/>
        <c:crossBetween val="between"/>
      </c:valAx>
    </c:plotArea>
    <c:legend>
      <c:legendPos val="b"/>
      <c:layout/>
      <c:overlay val="0"/>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2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t>3/8/2012</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t>‹#›</a:t>
            </a:fld>
            <a:endParaRPr lang="en-US"/>
          </a:p>
        </p:txBody>
      </p:sp>
    </p:spTree>
    <p:extLst>
      <p:ext uri="{BB962C8B-B14F-4D97-AF65-F5344CB8AC3E}">
        <p14:creationId xmlns:p14="http://schemas.microsoft.com/office/powerpoint/2010/main" val="2458227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smilingprefab.com/home_th.html"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dell.com/us/p/laptops"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http://www.mercedes-benz.de/content/germany/mpc/mpc_germany_website/de/home_mpc/passengercars/home/new_cars/configurator_showroom.flash.html"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youtube.com/watch?v=rXG1a6pU5K4&amp;feature=related" TargetMode="External"/><Relationship Id="rId2" Type="http://schemas.openxmlformats.org/officeDocument/2006/relationships/slide" Target="../slides/slide20.xml"/><Relationship Id="rId1" Type="http://schemas.openxmlformats.org/officeDocument/2006/relationships/notesMaster" Target="../notesMasters/notesMaster1.xml"/><Relationship Id="rId5" Type="http://schemas.openxmlformats.org/officeDocument/2006/relationships/hyperlink" Target="http://www.youtube.com/watch?v=2aNn1nRD15c" TargetMode="External"/><Relationship Id="rId4" Type="http://schemas.openxmlformats.org/officeDocument/2006/relationships/hyperlink" Target="http://www.youtube.com/watch?v=La73Oy9ZGVw&amp;feature=related"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Ask: transformation process in service industry</a:t>
            </a:r>
          </a:p>
          <a:p>
            <a:r>
              <a:rPr lang="de-DE" dirty="0" smtClean="0"/>
              <a:t>Airlines</a:t>
            </a:r>
            <a:r>
              <a:rPr lang="de-DE" baseline="0" dirty="0" smtClean="0"/>
              <a:t> input: employees, time , money, equipment </a:t>
            </a:r>
          </a:p>
          <a:p>
            <a:r>
              <a:rPr lang="de-DE" baseline="0" dirty="0" smtClean="0"/>
              <a:t>Process: booking flight, flying airplane, maintaining the equipment, training the crew</a:t>
            </a:r>
          </a:p>
          <a:p>
            <a:r>
              <a:rPr lang="de-DE" baseline="0" dirty="0" smtClean="0"/>
              <a:t>Output: flying passenger to the destination</a:t>
            </a:r>
          </a:p>
          <a:p>
            <a:r>
              <a:rPr lang="de-DE" baseline="0" dirty="0" smtClean="0"/>
              <a:t>More examples: p. 267</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3</a:t>
            </a:fld>
            <a:endParaRPr lang="en-US"/>
          </a:p>
        </p:txBody>
      </p:sp>
    </p:spTree>
    <p:extLst>
      <p:ext uri="{BB962C8B-B14F-4D97-AF65-F5344CB8AC3E}">
        <p14:creationId xmlns:p14="http://schemas.microsoft.com/office/powerpoint/2010/main" val="510760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Wingdings" pitchFamily="2" charset="2"/>
              <a:buChar char="Ø"/>
            </a:pPr>
            <a:r>
              <a:rPr lang="en-US" dirty="0" smtClean="0">
                <a:latin typeface="CordiaUPC" pitchFamily="34" charset="-34"/>
                <a:cs typeface="CordiaUPC" pitchFamily="34" charset="-34"/>
              </a:rPr>
              <a:t>Labor (quality of labor) (10%)</a:t>
            </a:r>
          </a:p>
          <a:p>
            <a:pPr>
              <a:buFont typeface="Wingdings" pitchFamily="2" charset="2"/>
              <a:buChar char="Ø"/>
            </a:pPr>
            <a:r>
              <a:rPr lang="en-US" dirty="0" smtClean="0">
                <a:latin typeface="CordiaUPC" pitchFamily="34" charset="-34"/>
                <a:cs typeface="CordiaUPC" pitchFamily="34" charset="-34"/>
              </a:rPr>
              <a:t>Capital fund (38%)</a:t>
            </a:r>
          </a:p>
          <a:p>
            <a:pPr>
              <a:buFont typeface="Wingdings" pitchFamily="2" charset="2"/>
              <a:buChar char="Ø"/>
            </a:pPr>
            <a:r>
              <a:rPr lang="en-US" dirty="0" smtClean="0">
                <a:latin typeface="CordiaUPC" pitchFamily="34" charset="-34"/>
                <a:cs typeface="CordiaUPC" pitchFamily="34" charset="-34"/>
              </a:rPr>
              <a:t>Management (52%)</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5</a:t>
            </a:fld>
            <a:endParaRPr lang="en-US"/>
          </a:p>
        </p:txBody>
      </p:sp>
    </p:spTree>
    <p:extLst>
      <p:ext uri="{BB962C8B-B14F-4D97-AF65-F5344CB8AC3E}">
        <p14:creationId xmlns:p14="http://schemas.microsoft.com/office/powerpoint/2010/main" val="305301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http://www.smilingprefab.com/home_th.html</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10</a:t>
            </a:fld>
            <a:endParaRPr lang="en-US"/>
          </a:p>
        </p:txBody>
      </p:sp>
    </p:spTree>
    <p:extLst>
      <p:ext uri="{BB962C8B-B14F-4D97-AF65-F5344CB8AC3E}">
        <p14:creationId xmlns:p14="http://schemas.microsoft.com/office/powerpoint/2010/main" val="4124176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http://www.dell.com/us/p/laptops</a:t>
            </a:r>
            <a:endParaRPr lang="en-GB" dirty="0" smtClean="0"/>
          </a:p>
          <a:p>
            <a:r>
              <a:rPr lang="en-GB" dirty="0" smtClean="0">
                <a:hlinkClick r:id="rId4"/>
              </a:rPr>
              <a:t>http://www.mercedes-benz.de/content/germany/mpc/mpc_germany_website/de/home_mpc/passengercars/home/new_cars/configurator_showroom.flash.html</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12</a:t>
            </a:fld>
            <a:endParaRPr lang="en-US"/>
          </a:p>
        </p:txBody>
      </p:sp>
    </p:spTree>
    <p:extLst>
      <p:ext uri="{BB962C8B-B14F-4D97-AF65-F5344CB8AC3E}">
        <p14:creationId xmlns:p14="http://schemas.microsoft.com/office/powerpoint/2010/main" val="283750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If the operating rate is high, this is called "overcapacity", while if the operating rate is low, a situation of "excess capacity" or "surplus capacity" exists</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13</a:t>
            </a:fld>
            <a:endParaRPr lang="en-US"/>
          </a:p>
        </p:txBody>
      </p:sp>
    </p:spTree>
    <p:extLst>
      <p:ext uri="{BB962C8B-B14F-4D97-AF65-F5344CB8AC3E}">
        <p14:creationId xmlns:p14="http://schemas.microsoft.com/office/powerpoint/2010/main" val="31908671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pPr>
            <a:r>
              <a:rPr lang="en-US" sz="1200" b="1" dirty="0" smtClean="0"/>
              <a:t>From the graph you can see that the two lowest cost intersections occur between C &amp; B (4667 units) and B &amp; A (9000 units)</a:t>
            </a:r>
          </a:p>
          <a:p>
            <a:pPr>
              <a:lnSpc>
                <a:spcPct val="80000"/>
              </a:lnSpc>
            </a:pPr>
            <a:r>
              <a:rPr lang="en-US" sz="1200" b="1" dirty="0" smtClean="0"/>
              <a:t>The best alternative up to 4667 units is C, between 4667 and 9000 units the best is B, and above 9000 units the best site is A</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17</a:t>
            </a:fld>
            <a:endParaRPr lang="en-US"/>
          </a:p>
        </p:txBody>
      </p:sp>
    </p:spTree>
    <p:extLst>
      <p:ext uri="{BB962C8B-B14F-4D97-AF65-F5344CB8AC3E}">
        <p14:creationId xmlns:p14="http://schemas.microsoft.com/office/powerpoint/2010/main" val="14233012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http://www.youtube.com/watch?v=rXG1a6pU5K4&amp;feature=related</a:t>
            </a:r>
            <a:endParaRPr lang="th-TH" dirty="0" smtClean="0"/>
          </a:p>
          <a:p>
            <a:r>
              <a:rPr lang="en-GB" dirty="0" smtClean="0">
                <a:hlinkClick r:id="rId4"/>
              </a:rPr>
              <a:t>http://www.youtube.com/watch?v=La73Oy9ZGVw&amp;feature=related</a:t>
            </a:r>
            <a:endParaRPr lang="th-TH" dirty="0" smtClean="0"/>
          </a:p>
          <a:p>
            <a:r>
              <a:rPr lang="en-GB" dirty="0" smtClean="0">
                <a:hlinkClick r:id="rId5"/>
              </a:rPr>
              <a:t>http://www.youtube.com/watch?v=2aNn1nRD15c</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20</a:t>
            </a:fld>
            <a:endParaRPr lang="en-US"/>
          </a:p>
        </p:txBody>
      </p:sp>
    </p:spTree>
    <p:extLst>
      <p:ext uri="{BB962C8B-B14F-4D97-AF65-F5344CB8AC3E}">
        <p14:creationId xmlns:p14="http://schemas.microsoft.com/office/powerpoint/2010/main" val="2283233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Cordia New" pitchFamily="34" charset="-34"/>
                <a:cs typeface="Cordia New" pitchFamily="34" charset="-34"/>
              </a:rPr>
              <a:t>Inventory: all raw materials, components, completed or partially completed products, and pieces of equipment a firm uses</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22</a:t>
            </a:fld>
            <a:endParaRPr lang="en-US"/>
          </a:p>
        </p:txBody>
      </p:sp>
    </p:spTree>
    <p:extLst>
      <p:ext uri="{BB962C8B-B14F-4D97-AF65-F5344CB8AC3E}">
        <p14:creationId xmlns:p14="http://schemas.microsoft.com/office/powerpoint/2010/main" val="40809877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JIT allows manufacturers to purchase and receive components just before they're needed on the assembly line, thus relieving manufacturers of the cost and burden of housing and managing idle parts</a:t>
            </a:r>
            <a:endParaRPr lang="en-US" dirty="0" smtClean="0">
              <a:latin typeface="CordiaUPC" pitchFamily="34" charset="-34"/>
              <a:cs typeface="CordiaUPC" pitchFamily="34" charset="-34"/>
            </a:endParaRPr>
          </a:p>
          <a:p>
            <a:r>
              <a:rPr lang="en-GB" sz="1200" b="0" i="0" kern="1200" dirty="0" err="1" smtClean="0">
                <a:solidFill>
                  <a:schemeClr val="tx1"/>
                </a:solidFill>
                <a:effectLst/>
                <a:latin typeface="+mn-lt"/>
                <a:ea typeface="+mn-ea"/>
                <a:cs typeface="+mn-cs"/>
              </a:rPr>
              <a:t>Labor</a:t>
            </a:r>
            <a:r>
              <a:rPr lang="en-GB" sz="1200" b="0" i="0" kern="1200" dirty="0" smtClean="0">
                <a:solidFill>
                  <a:schemeClr val="tx1"/>
                </a:solidFill>
                <a:effectLst/>
                <a:latin typeface="+mn-lt"/>
                <a:ea typeface="+mn-ea"/>
                <a:cs typeface="+mn-cs"/>
              </a:rPr>
              <a:t> strikes, stock outs, and port lockouts can quickly disrupt an entire supply chain while JIT processes are in place. "Adhering to the just-in-time concept can be expensive in times of emergency such as at ports" (Greenburg, 2002). When a ship arriving from Asia full of supplies cannot make it to shore, the company using JIT generally has very little inventory to compensate for the emergency. This lack of inventory is exactly what makes JIT so great to companies in reducing costs, yet making it risky as well by in some cases not having enough buffer inventories to react and keep the supply chain moving. </a:t>
            </a:r>
            <a:br>
              <a:rPr lang="en-GB" sz="1200" b="0" i="0" kern="1200" dirty="0" smtClean="0">
                <a:solidFill>
                  <a:schemeClr val="tx1"/>
                </a:solidFill>
                <a:effectLst/>
                <a:latin typeface="+mn-lt"/>
                <a:ea typeface="+mn-ea"/>
                <a:cs typeface="+mn-cs"/>
              </a:rPr>
            </a:br>
            <a:r>
              <a:rPr lang="en-GB" sz="1200" b="0" i="0" kern="1200" dirty="0" smtClean="0">
                <a:solidFill>
                  <a:schemeClr val="tx1"/>
                </a:solidFill>
                <a:effectLst/>
                <a:latin typeface="+mn-lt"/>
                <a:ea typeface="+mn-ea"/>
                <a:cs typeface="+mn-cs"/>
              </a:rPr>
              <a:t/>
            </a:r>
            <a:br>
              <a:rPr lang="en-GB" sz="1200" b="0" i="0" kern="1200" dirty="0" smtClean="0">
                <a:solidFill>
                  <a:schemeClr val="tx1"/>
                </a:solidFill>
                <a:effectLst/>
                <a:latin typeface="+mn-lt"/>
                <a:ea typeface="+mn-ea"/>
                <a:cs typeface="+mn-cs"/>
              </a:rPr>
            </a:br>
            <a:r>
              <a:rPr lang="en-GB" sz="1200" b="0" i="0" kern="1200" dirty="0" smtClean="0">
                <a:solidFill>
                  <a:schemeClr val="tx1"/>
                </a:solidFill>
                <a:effectLst/>
                <a:latin typeface="+mn-lt"/>
                <a:ea typeface="+mn-ea"/>
                <a:cs typeface="+mn-cs"/>
              </a:rPr>
              <a:t>Every year markets experience seasonal demand fluctuations as well as fluctuations due to demand from disasters or other unforeseen events. "Just-in-time delivery leaves retailers and manufacturers with little inventory as the holiday season approaches" (Greenberg, 2002). Relying solely on JIT systems would leave supply chains in shock due to the overwhelming seasonal market demand at different times of the year for seasonal products. Not all products should be produced with JIT systems in place. Custom made items will not work well with JIT as JIT systems respond best to mass produced and highly automated production items. </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27</a:t>
            </a:fld>
            <a:endParaRPr lang="en-US"/>
          </a:p>
        </p:txBody>
      </p:sp>
    </p:spTree>
    <p:extLst>
      <p:ext uri="{BB962C8B-B14F-4D97-AF65-F5344CB8AC3E}">
        <p14:creationId xmlns:p14="http://schemas.microsoft.com/office/powerpoint/2010/main" val="12971456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Quality – value</a:t>
            </a:r>
            <a:r>
              <a:rPr lang="de-DE" baseline="0" dirty="0" smtClean="0"/>
              <a:t> creation, differentiation</a:t>
            </a:r>
          </a:p>
          <a:p>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t>31</a:t>
            </a:fld>
            <a:endParaRPr lang="en-US"/>
          </a:p>
        </p:txBody>
      </p:sp>
    </p:spTree>
    <p:extLst>
      <p:ext uri="{BB962C8B-B14F-4D97-AF65-F5344CB8AC3E}">
        <p14:creationId xmlns:p14="http://schemas.microsoft.com/office/powerpoint/2010/main" val="2267310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t>3/8/2012</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t>3/8/2012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t>3/8/2012</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t>3/8/2012</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t>3/8/2012</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t>3/8/2012</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t>3/8/2012</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t>3/8/2012</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t>3/8/2012</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t>3/8/2012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t>3/8/2012</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t>3/8/2012</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2.png"/><Relationship Id="rId5" Type="http://schemas.openxmlformats.org/officeDocument/2006/relationships/oleObject" Target="../embeddings/oleObject1.bin"/><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a:t>
            </a:r>
            <a:r>
              <a:rPr lang="de-DE" sz="6000" b="1" dirty="0" smtClean="0">
                <a:solidFill>
                  <a:schemeClr val="bg1"/>
                </a:solidFill>
                <a:latin typeface="CordiaUPC" pitchFamily="34" charset="-34"/>
                <a:cs typeface="CordiaUPC" pitchFamily="34" charset="-34"/>
              </a:rPr>
              <a:t>operational management and control</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48753" y="6033247"/>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 New" pitchFamily="34" charset="-34"/>
                <a:cs typeface="Cordia New" pitchFamily="34" charset="-34"/>
              </a:rPr>
              <a:t>Operational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
            </a:pPr>
            <a:r>
              <a:rPr lang="en-US" dirty="0">
                <a:latin typeface="CordiaUPC" pitchFamily="34" charset="-34"/>
                <a:cs typeface="CordiaUPC" pitchFamily="34" charset="-34"/>
              </a:rPr>
              <a:t>Operations Management: The development and administration of the activities involved in transforming resources into goods and services</a:t>
            </a:r>
          </a:p>
          <a:p>
            <a:pPr>
              <a:buFont typeface="Wingdings" pitchFamily="2" charset="2"/>
              <a:buChar char="§"/>
            </a:pPr>
            <a:r>
              <a:rPr lang="en-US" dirty="0">
                <a:latin typeface="CordiaUPC" pitchFamily="34" charset="-34"/>
                <a:cs typeface="CordiaUPC" pitchFamily="34" charset="-34"/>
              </a:rPr>
              <a:t> Operations managers oversee transformation process and the planning and designing of operation system, managing logistic, quality and productivity</a:t>
            </a:r>
          </a:p>
          <a:p>
            <a:pPr>
              <a:buNone/>
            </a:pPr>
            <a:endParaRPr lang="en-US"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a:t>
            </a:fld>
            <a:endParaRPr lang="en-US" sz="1600" dirty="0">
              <a:latin typeface="CordiaUPC" pitchFamily="34" charset="-34"/>
              <a:cs typeface="CordiaUPC" pitchFamily="34" charset="-34"/>
            </a:endParaRPr>
          </a:p>
        </p:txBody>
      </p:sp>
      <p:pic>
        <p:nvPicPr>
          <p:cNvPr id="1026" name="Picture 2" descr="http://thumbs.dreamstime.com/thumblarge_548/12871543547XPYF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18112" y="4320708"/>
            <a:ext cx="1905000" cy="2052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solidFill>
                  <a:schemeClr val="accent2">
                    <a:lumMod val="50000"/>
                  </a:schemeClr>
                </a:solidFill>
                <a:latin typeface="Cordia New" pitchFamily="34" charset="-34"/>
                <a:cs typeface="Cordia New" pitchFamily="34" charset="-34"/>
              </a:rPr>
              <a:t>Transformation </a:t>
            </a:r>
            <a:r>
              <a:rPr lang="en-US" dirty="0" smtClean="0">
                <a:solidFill>
                  <a:schemeClr val="accent2">
                    <a:lumMod val="50000"/>
                  </a:schemeClr>
                </a:solidFill>
                <a:latin typeface="Cordia New" pitchFamily="34" charset="-34"/>
                <a:cs typeface="Cordia New" pitchFamily="34" charset="-34"/>
              </a:rPr>
              <a:t>Process</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a:t>
            </a:fld>
            <a:endParaRPr lang="en-US" sz="1600" dirty="0">
              <a:latin typeface="CordiaUPC" pitchFamily="34" charset="-34"/>
              <a:cs typeface="CordiaUPC" pitchFamily="34" charset="-34"/>
            </a:endParaRPr>
          </a:p>
        </p:txBody>
      </p:sp>
      <p:pic>
        <p:nvPicPr>
          <p:cNvPr id="8" name="Picture 269" descr="fer73587_0901"/>
          <p:cNvPicPr>
            <a:picLocks noChangeAspect="1" noChangeArrowheads="1"/>
          </p:cNvPicPr>
          <p:nvPr/>
        </p:nvPicPr>
        <p:blipFill>
          <a:blip r:embed="rId4">
            <a:clrChange>
              <a:clrFrom>
                <a:srgbClr val="FFF3C9"/>
              </a:clrFrom>
              <a:clrTo>
                <a:srgbClr val="FFF3C9">
                  <a:alpha val="0"/>
                </a:srgbClr>
              </a:clrTo>
            </a:clrChange>
            <a:extLst>
              <a:ext uri="{28A0092B-C50C-407E-A947-70E740481C1C}">
                <a14:useLocalDpi xmlns:a14="http://schemas.microsoft.com/office/drawing/2010/main" val="0"/>
              </a:ext>
            </a:extLst>
          </a:blip>
          <a:srcRect/>
          <a:stretch>
            <a:fillRect/>
          </a:stretch>
        </p:blipFill>
        <p:spPr bwMode="auto">
          <a:xfrm>
            <a:off x="783808" y="1828800"/>
            <a:ext cx="7531100" cy="404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solidFill>
                  <a:schemeClr val="tx1"/>
                </a:solidFill>
                <a:latin typeface="Cordia New" pitchFamily="34" charset="-34"/>
                <a:cs typeface="Cordia New" pitchFamily="34" charset="-34"/>
              </a:rPr>
              <a:t>Manufacturing vs. Service Providers</a:t>
            </a:r>
            <a:endParaRPr lang="en-US" b="1"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lvl="1">
              <a:buFont typeface="Arial" pitchFamily="34" charset="0"/>
              <a:buChar char="•"/>
              <a:defRPr/>
            </a:pPr>
            <a:r>
              <a:rPr lang="en-US" sz="2400" dirty="0" smtClean="0">
                <a:solidFill>
                  <a:schemeClr val="accent2">
                    <a:lumMod val="50000"/>
                  </a:schemeClr>
                </a:solidFill>
                <a:latin typeface="Cordia New" pitchFamily="34" charset="-34"/>
                <a:cs typeface="Cordia New" pitchFamily="34" charset="-34"/>
              </a:rPr>
              <a:t>Produce tangible or intangible goods</a:t>
            </a:r>
          </a:p>
          <a:p>
            <a:pPr lvl="1">
              <a:buFont typeface="Arial" pitchFamily="34" charset="0"/>
              <a:buChar char="•"/>
              <a:defRPr/>
            </a:pPr>
            <a:r>
              <a:rPr lang="en-US" sz="2400" dirty="0" smtClean="0">
                <a:solidFill>
                  <a:schemeClr val="accent2">
                    <a:lumMod val="50000"/>
                  </a:schemeClr>
                </a:solidFill>
                <a:latin typeface="Cordia New" pitchFamily="34" charset="-34"/>
                <a:cs typeface="Cordia New" pitchFamily="34" charset="-34"/>
              </a:rPr>
              <a:t>Most goods are manufactured prior to purchase, most services are performed after purchase</a:t>
            </a:r>
          </a:p>
          <a:p>
            <a:pPr lvl="1">
              <a:buFont typeface="Arial" pitchFamily="34" charset="0"/>
              <a:buChar char="•"/>
              <a:defRPr/>
            </a:pPr>
            <a:r>
              <a:rPr lang="en-US" sz="2400" dirty="0">
                <a:solidFill>
                  <a:schemeClr val="accent2">
                    <a:lumMod val="50000"/>
                  </a:schemeClr>
                </a:solidFill>
                <a:latin typeface="Cordia New" pitchFamily="34" charset="-34"/>
                <a:cs typeface="Cordia New" pitchFamily="34" charset="-34"/>
              </a:rPr>
              <a:t> </a:t>
            </a:r>
            <a:r>
              <a:rPr lang="en-US" sz="2400" dirty="0" smtClean="0">
                <a:solidFill>
                  <a:schemeClr val="accent2">
                    <a:lumMod val="50000"/>
                  </a:schemeClr>
                </a:solidFill>
                <a:latin typeface="Cordia New" pitchFamily="34" charset="-34"/>
                <a:cs typeface="Cordia New" pitchFamily="34" charset="-34"/>
              </a:rPr>
              <a:t>Manufacturing can occur in an isolated environment, away form customers. Customer contact is significant component to most services.</a:t>
            </a:r>
            <a:endParaRPr lang="en-US" sz="2400" dirty="0">
              <a:solidFill>
                <a:schemeClr val="accent2">
                  <a:lumMod val="50000"/>
                </a:schemeClr>
              </a:solidFill>
              <a:latin typeface="Cordia New" pitchFamily="34" charset="-34"/>
              <a:cs typeface="Cordia New" pitchFamily="34" charset="-34"/>
            </a:endParaRPr>
          </a:p>
          <a:p>
            <a:pPr lvl="1">
              <a:buFont typeface="Arial" pitchFamily="34" charset="0"/>
              <a:buChar char="•"/>
              <a:defRPr/>
            </a:pPr>
            <a:r>
              <a:rPr lang="en-US" sz="2400" dirty="0">
                <a:solidFill>
                  <a:schemeClr val="accent2">
                    <a:lumMod val="50000"/>
                  </a:schemeClr>
                </a:solidFill>
                <a:latin typeface="Cordia New" pitchFamily="34" charset="-34"/>
                <a:cs typeface="Cordia New" pitchFamily="34" charset="-34"/>
              </a:rPr>
              <a:t>Uniformity of </a:t>
            </a:r>
            <a:r>
              <a:rPr lang="en-US" sz="2400" dirty="0" smtClean="0">
                <a:solidFill>
                  <a:schemeClr val="accent2">
                    <a:lumMod val="50000"/>
                  </a:schemeClr>
                </a:solidFill>
                <a:latin typeface="Cordia New" pitchFamily="34" charset="-34"/>
                <a:cs typeface="Cordia New" pitchFamily="34" charset="-34"/>
              </a:rPr>
              <a:t>inputs – automated or customize</a:t>
            </a:r>
            <a:endParaRPr lang="en-US" sz="2400" dirty="0">
              <a:solidFill>
                <a:schemeClr val="accent2">
                  <a:lumMod val="50000"/>
                </a:schemeClr>
              </a:solidFill>
              <a:latin typeface="Cordia New" pitchFamily="34" charset="-34"/>
              <a:cs typeface="Cordia New" pitchFamily="34" charset="-34"/>
            </a:endParaRPr>
          </a:p>
          <a:p>
            <a:pPr lvl="1">
              <a:buFont typeface="Arial" pitchFamily="34" charset="0"/>
              <a:buChar char="•"/>
              <a:defRPr/>
            </a:pPr>
            <a:r>
              <a:rPr lang="en-US" sz="2400" dirty="0">
                <a:solidFill>
                  <a:schemeClr val="accent2">
                    <a:lumMod val="50000"/>
                  </a:schemeClr>
                </a:solidFill>
                <a:latin typeface="Cordia New" pitchFamily="34" charset="-34"/>
                <a:cs typeface="Cordia New" pitchFamily="34" charset="-34"/>
              </a:rPr>
              <a:t>Uniformity of outputs</a:t>
            </a:r>
          </a:p>
          <a:p>
            <a:pPr lvl="1">
              <a:buFont typeface="Arial" pitchFamily="34" charset="0"/>
              <a:buChar char="•"/>
              <a:defRPr/>
            </a:pPr>
            <a:r>
              <a:rPr lang="en-US" sz="2400" dirty="0">
                <a:solidFill>
                  <a:schemeClr val="accent2">
                    <a:lumMod val="50000"/>
                  </a:schemeClr>
                </a:solidFill>
                <a:latin typeface="Cordia New" pitchFamily="34" charset="-34"/>
                <a:cs typeface="Cordia New" pitchFamily="34" charset="-34"/>
              </a:rPr>
              <a:t>Labor </a:t>
            </a:r>
            <a:r>
              <a:rPr lang="en-US" sz="2400" dirty="0" smtClean="0">
                <a:solidFill>
                  <a:schemeClr val="accent2">
                    <a:lumMod val="50000"/>
                  </a:schemeClr>
                </a:solidFill>
                <a:latin typeface="Cordia New" pitchFamily="34" charset="-34"/>
                <a:cs typeface="Cordia New" pitchFamily="34" charset="-34"/>
              </a:rPr>
              <a:t>required – service is more labor intensive</a:t>
            </a:r>
            <a:endParaRPr lang="en-US" sz="2400" dirty="0">
              <a:solidFill>
                <a:schemeClr val="accent2">
                  <a:lumMod val="50000"/>
                </a:schemeClr>
              </a:solidFill>
              <a:latin typeface="Cordia New" pitchFamily="34" charset="-34"/>
              <a:cs typeface="Cordia New" pitchFamily="34" charset="-34"/>
            </a:endParaRPr>
          </a:p>
          <a:p>
            <a:pPr lvl="1">
              <a:buFont typeface="Arial" pitchFamily="34" charset="0"/>
              <a:buChar char="•"/>
              <a:defRPr/>
            </a:pPr>
            <a:r>
              <a:rPr lang="en-US" sz="2400" dirty="0">
                <a:solidFill>
                  <a:schemeClr val="accent2">
                    <a:lumMod val="50000"/>
                  </a:schemeClr>
                </a:solidFill>
                <a:latin typeface="Cordia New" pitchFamily="34" charset="-34"/>
                <a:cs typeface="Cordia New" pitchFamily="34" charset="-34"/>
              </a:rPr>
              <a:t>Measurement of </a:t>
            </a:r>
            <a:r>
              <a:rPr lang="en-US" sz="2400" dirty="0" smtClean="0">
                <a:solidFill>
                  <a:schemeClr val="accent2">
                    <a:lumMod val="50000"/>
                  </a:schemeClr>
                </a:solidFill>
                <a:latin typeface="Cordia New" pitchFamily="34" charset="-34"/>
                <a:cs typeface="Cordia New" pitchFamily="34" charset="-34"/>
              </a:rPr>
              <a:t>productivity – service industry has great variation</a:t>
            </a:r>
            <a:endParaRPr lang="en-US" sz="2400" dirty="0">
              <a:solidFill>
                <a:schemeClr val="accent2">
                  <a:lumMod val="50000"/>
                </a:schemeClr>
              </a:solidFill>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4</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Objectives of operational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a:buFont typeface="Wingdings" pitchFamily="2" charset="2"/>
              <a:buChar char="Ø"/>
            </a:pPr>
            <a:r>
              <a:rPr lang="en-US" dirty="0" smtClean="0">
                <a:latin typeface="CordiaUPC" pitchFamily="34" charset="-34"/>
                <a:cs typeface="CordiaUPC" pitchFamily="34" charset="-34"/>
              </a:rPr>
              <a:t>Increase output</a:t>
            </a:r>
          </a:p>
          <a:p>
            <a:pPr>
              <a:buFont typeface="Wingdings" pitchFamily="2" charset="2"/>
              <a:buChar char="Ø"/>
            </a:pPr>
            <a:r>
              <a:rPr lang="en-US" dirty="0" smtClean="0">
                <a:latin typeface="CordiaUPC" pitchFamily="34" charset="-34"/>
                <a:cs typeface="CordiaUPC" pitchFamily="34" charset="-34"/>
              </a:rPr>
              <a:t>Increase efficiency (productivity = output/ input)</a:t>
            </a:r>
            <a:endParaRPr lang="en-US" dirty="0">
              <a:latin typeface="CordiaUPC" pitchFamily="34" charset="-34"/>
              <a:cs typeface="CordiaUPC" pitchFamily="34" charset="-34"/>
            </a:endParaRPr>
          </a:p>
          <a:p>
            <a:pPr>
              <a:buFont typeface="Wingdings" pitchFamily="2" charset="2"/>
              <a:buChar char="Ø"/>
            </a:pPr>
            <a:r>
              <a:rPr lang="en-US" dirty="0" smtClean="0">
                <a:latin typeface="CordiaUPC" pitchFamily="34" charset="-34"/>
                <a:cs typeface="CordiaUPC" pitchFamily="34" charset="-34"/>
              </a:rPr>
              <a:t>Lower cost</a:t>
            </a:r>
          </a:p>
          <a:p>
            <a:pPr>
              <a:buFont typeface="Wingdings" pitchFamily="2" charset="2"/>
              <a:buChar char="Ø"/>
            </a:pPr>
            <a:r>
              <a:rPr lang="en-US" dirty="0" smtClean="0">
                <a:latin typeface="CordiaUPC" pitchFamily="34" charset="-34"/>
                <a:cs typeface="CordiaUPC" pitchFamily="34" charset="-34"/>
              </a:rPr>
              <a:t>Increase quality of products and services</a:t>
            </a:r>
          </a:p>
          <a:p>
            <a:pPr marL="0" indent="0">
              <a:buNone/>
            </a:pPr>
            <a:endParaRPr lang="en-US" dirty="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Factors influenced productivities</a:t>
            </a:r>
          </a:p>
          <a:p>
            <a:pPr>
              <a:buFont typeface="Wingdings" pitchFamily="2" charset="2"/>
              <a:buChar char="Ø"/>
            </a:pPr>
            <a:r>
              <a:rPr lang="en-US" dirty="0" smtClean="0">
                <a:latin typeface="CordiaUPC" pitchFamily="34" charset="-34"/>
                <a:cs typeface="CordiaUPC" pitchFamily="34" charset="-34"/>
              </a:rPr>
              <a:t>Labor (quality of labor) </a:t>
            </a:r>
          </a:p>
          <a:p>
            <a:pPr>
              <a:buFont typeface="Wingdings" pitchFamily="2" charset="2"/>
              <a:buChar char="Ø"/>
            </a:pPr>
            <a:r>
              <a:rPr lang="en-US" dirty="0" smtClean="0">
                <a:latin typeface="CordiaUPC" pitchFamily="34" charset="-34"/>
                <a:cs typeface="CordiaUPC" pitchFamily="34" charset="-34"/>
              </a:rPr>
              <a:t>Capital fund </a:t>
            </a:r>
          </a:p>
          <a:p>
            <a:pPr>
              <a:buFont typeface="Wingdings" pitchFamily="2" charset="2"/>
              <a:buChar char="Ø"/>
            </a:pPr>
            <a:r>
              <a:rPr lang="en-US" dirty="0" smtClean="0">
                <a:latin typeface="CordiaUPC" pitchFamily="34" charset="-34"/>
                <a:cs typeface="CordiaUPC" pitchFamily="34" charset="-34"/>
              </a:rPr>
              <a:t>Management </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395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Planning and designing operation systems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b="1" dirty="0" smtClean="0">
                <a:latin typeface="CordiaUPC" pitchFamily="34" charset="-34"/>
                <a:cs typeface="CordiaUPC" pitchFamily="34" charset="-34"/>
              </a:rPr>
              <a:t>Planning the products</a:t>
            </a:r>
          </a:p>
          <a:p>
            <a:pPr lvl="1">
              <a:buFont typeface="Arial" pitchFamily="34" charset="0"/>
              <a:buChar char="•"/>
              <a:defRPr/>
            </a:pPr>
            <a:r>
              <a:rPr lang="en-US" sz="2400" dirty="0" smtClean="0">
                <a:latin typeface="Cordia New" pitchFamily="34" charset="-34"/>
                <a:cs typeface="Cordia New" pitchFamily="34" charset="-34"/>
              </a:rPr>
              <a:t>What </a:t>
            </a:r>
            <a:r>
              <a:rPr lang="en-US" sz="2400" dirty="0">
                <a:latin typeface="Cordia New" pitchFamily="34" charset="-34"/>
                <a:cs typeface="Cordia New" pitchFamily="34" charset="-34"/>
              </a:rPr>
              <a:t>consumers want</a:t>
            </a:r>
          </a:p>
          <a:p>
            <a:pPr lvl="1">
              <a:buFont typeface="Arial" pitchFamily="34" charset="0"/>
              <a:buChar char="•"/>
              <a:defRPr/>
            </a:pPr>
            <a:r>
              <a:rPr lang="en-US" sz="2400" dirty="0">
                <a:latin typeface="Cordia New" pitchFamily="34" charset="-34"/>
                <a:cs typeface="Cordia New" pitchFamily="34" charset="-34"/>
              </a:rPr>
              <a:t>Design product to satisfy the want</a:t>
            </a:r>
          </a:p>
          <a:p>
            <a:pPr lvl="1">
              <a:buFont typeface="Arial" pitchFamily="34" charset="0"/>
              <a:buChar char="•"/>
              <a:defRPr/>
            </a:pPr>
            <a:r>
              <a:rPr lang="en-US" sz="2400" dirty="0">
                <a:latin typeface="Cordia New" pitchFamily="34" charset="-34"/>
                <a:cs typeface="Cordia New" pitchFamily="34" charset="-34"/>
              </a:rPr>
              <a:t>Marketing </a:t>
            </a:r>
            <a:r>
              <a:rPr lang="en-US" sz="2400" dirty="0" smtClean="0">
                <a:latin typeface="Cordia New" pitchFamily="34" charset="-34"/>
                <a:cs typeface="Cordia New" pitchFamily="34" charset="-34"/>
              </a:rPr>
              <a:t>research (focus group, survey, observation)</a:t>
            </a:r>
          </a:p>
          <a:p>
            <a:pPr lvl="1">
              <a:buFont typeface="Arial" pitchFamily="34" charset="0"/>
              <a:buChar char="•"/>
              <a:defRPr/>
            </a:pPr>
            <a:r>
              <a:rPr lang="en-US" sz="2400" dirty="0">
                <a:latin typeface="Cordia New" pitchFamily="34" charset="-34"/>
                <a:cs typeface="Cordia New" pitchFamily="34" charset="-34"/>
              </a:rPr>
              <a:t>Types and quantities of raw materials</a:t>
            </a:r>
          </a:p>
          <a:p>
            <a:pPr lvl="1">
              <a:buFont typeface="Arial" pitchFamily="34" charset="0"/>
              <a:buChar char="•"/>
              <a:defRPr/>
            </a:pPr>
            <a:r>
              <a:rPr lang="en-US" sz="2400" dirty="0">
                <a:latin typeface="Cordia New" pitchFamily="34" charset="-34"/>
                <a:cs typeface="Cordia New" pitchFamily="34" charset="-34"/>
              </a:rPr>
              <a:t>Skills &amp; quantity of labor</a:t>
            </a:r>
          </a:p>
          <a:p>
            <a:pPr lvl="1">
              <a:buFont typeface="Arial" pitchFamily="34" charset="0"/>
              <a:buChar char="•"/>
              <a:defRPr/>
            </a:pPr>
            <a:r>
              <a:rPr lang="en-US" sz="2400" dirty="0">
                <a:latin typeface="Cordia New" pitchFamily="34" charset="-34"/>
                <a:cs typeface="Cordia New" pitchFamily="34" charset="-34"/>
              </a:rPr>
              <a:t>Processes for transformation to </a:t>
            </a:r>
            <a:r>
              <a:rPr lang="en-US" sz="2400" dirty="0" smtClean="0">
                <a:latin typeface="Cordia New" pitchFamily="34" charset="-34"/>
                <a:cs typeface="Cordia New" pitchFamily="34" charset="-34"/>
              </a:rPr>
              <a:t>outputs</a:t>
            </a:r>
          </a:p>
          <a:p>
            <a:pPr lvl="1">
              <a:buFont typeface="Arial" pitchFamily="34" charset="0"/>
              <a:buChar char="•"/>
              <a:defRPr/>
            </a:pPr>
            <a:r>
              <a:rPr lang="en-US" sz="2400" dirty="0" smtClean="0">
                <a:latin typeface="Cordia New" pitchFamily="34" charset="-34"/>
                <a:cs typeface="Cordia New" pitchFamily="34" charset="-34"/>
              </a:rPr>
              <a:t>Cost and time intensive</a:t>
            </a:r>
            <a:endParaRPr lang="en-US" sz="2400"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a:xfrm>
            <a:off x="612648" y="1600200"/>
            <a:ext cx="8153400" cy="2133600"/>
          </a:xfrm>
        </p:spPr>
        <p:txBody>
          <a:bodyPr>
            <a:normAutofit/>
          </a:bodyPr>
          <a:lstStyle/>
          <a:p>
            <a:pPr>
              <a:buNone/>
            </a:pPr>
            <a:r>
              <a:rPr lang="en-US" b="1" dirty="0" smtClean="0">
                <a:latin typeface="CordiaUPC" pitchFamily="34" charset="-34"/>
                <a:cs typeface="CordiaUPC" pitchFamily="34" charset="-34"/>
              </a:rPr>
              <a:t>Designing the operation processes</a:t>
            </a:r>
          </a:p>
          <a:p>
            <a:pPr marL="0" indent="0">
              <a:buNone/>
            </a:pPr>
            <a:r>
              <a:rPr lang="en-GB" u="sng" dirty="0">
                <a:latin typeface="CordiaUPC" pitchFamily="34" charset="-34"/>
                <a:cs typeface="CordiaUPC" pitchFamily="34" charset="-34"/>
              </a:rPr>
              <a:t>Standardization</a:t>
            </a:r>
            <a:r>
              <a:rPr lang="en-GB" dirty="0">
                <a:latin typeface="CordiaUPC" pitchFamily="34" charset="-34"/>
                <a:cs typeface="CordiaUPC" pitchFamily="34" charset="-34"/>
              </a:rPr>
              <a:t> – the making of identical interchangeable components or products. </a:t>
            </a:r>
            <a:endParaRPr lang="en-GB" dirty="0" smtClean="0">
              <a:latin typeface="CordiaUPC" pitchFamily="34" charset="-34"/>
              <a:cs typeface="CordiaUPC" pitchFamily="34" charset="-34"/>
            </a:endParaRPr>
          </a:p>
          <a:p>
            <a:pPr marL="0" indent="0">
              <a:buNone/>
            </a:pPr>
            <a:r>
              <a:rPr lang="en-GB" dirty="0" smtClean="0">
                <a:latin typeface="CordiaUPC" pitchFamily="34" charset="-34"/>
                <a:cs typeface="CordiaUPC" pitchFamily="34" charset="-34"/>
              </a:rPr>
              <a:t>Example: Televisions, Ballpoint pens, Tortilla chips</a:t>
            </a:r>
          </a:p>
          <a:p>
            <a:pPr marL="0" indent="0">
              <a:buNone/>
            </a:pPr>
            <a:endParaRPr lang="en-GB" dirty="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7</a:t>
            </a:fld>
            <a:endParaRPr lang="en-US" sz="1600" dirty="0">
              <a:latin typeface="CordiaUPC" pitchFamily="34" charset="-34"/>
              <a:cs typeface="CordiaUPC" pitchFamily="34" charset="-34"/>
            </a:endParaRPr>
          </a:p>
        </p:txBody>
      </p:sp>
      <p:sp>
        <p:nvSpPr>
          <p:cNvPr id="5" name="Rectangle 4"/>
          <p:cNvSpPr/>
          <p:nvPr/>
        </p:nvSpPr>
        <p:spPr>
          <a:xfrm>
            <a:off x="762000" y="3962400"/>
            <a:ext cx="7848600" cy="2209800"/>
          </a:xfrm>
          <a:prstGeom prst="rect">
            <a:avLst/>
          </a:prstGeom>
          <a:solidFill>
            <a:srgbClr val="F7FB53"/>
          </a:solidFill>
          <a:ln>
            <a:solidFill>
              <a:srgbClr val="F5FA34"/>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de-DE" sz="2800" dirty="0" smtClean="0">
                <a:solidFill>
                  <a:schemeClr val="tx1"/>
                </a:solidFill>
                <a:latin typeface="Cordia New" pitchFamily="34" charset="-34"/>
                <a:cs typeface="Cordia New" pitchFamily="34" charset="-34"/>
              </a:rPr>
              <a:t>Advantages:</a:t>
            </a:r>
            <a:endParaRPr lang="en-GB" sz="2800" dirty="0">
              <a:solidFill>
                <a:schemeClr val="tx1"/>
              </a:solidFill>
              <a:latin typeface="Cordia New" pitchFamily="34" charset="-34"/>
              <a:cs typeface="Cordia New" pitchFamily="34" charset="-34"/>
            </a:endParaRPr>
          </a:p>
        </p:txBody>
      </p:sp>
    </p:spTree>
    <p:extLst>
      <p:ext uri="{BB962C8B-B14F-4D97-AF65-F5344CB8AC3E}">
        <p14:creationId xmlns:p14="http://schemas.microsoft.com/office/powerpoint/2010/main" val="22165399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Modular design</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8</a:t>
            </a:fld>
            <a:endParaRPr lang="en-US" sz="1600" dirty="0">
              <a:latin typeface="CordiaUPC" pitchFamily="34" charset="-34"/>
              <a:cs typeface="CordiaUPC" pitchFamily="34" charset="-34"/>
            </a:endParaRPr>
          </a:p>
        </p:txBody>
      </p:sp>
      <p:pic>
        <p:nvPicPr>
          <p:cNvPr id="5122" name="Picture 2" descr="http://www.redantconsulting.co.uk/wp-content/uploads/2006/10/lego.png"/>
          <p:cNvPicPr>
            <a:picLocks noGrp="1" noChangeAspect="1" noChangeArrowheads="1"/>
          </p:cNvPicPr>
          <p:nvPr>
            <p:ph sz="quarter" idx="1"/>
          </p:nvPr>
        </p:nvPicPr>
        <p:blipFill rotWithShape="1">
          <a:blip r:embed="rId3">
            <a:extLst>
              <a:ext uri="{28A0092B-C50C-407E-A947-70E740481C1C}">
                <a14:useLocalDpi xmlns:a14="http://schemas.microsoft.com/office/drawing/2010/main" val="0"/>
              </a:ext>
            </a:extLst>
          </a:blip>
          <a:srcRect r="3635" b="4644"/>
          <a:stretch/>
        </p:blipFill>
        <p:spPr bwMode="auto">
          <a:xfrm>
            <a:off x="228600" y="2819400"/>
            <a:ext cx="3029004" cy="241598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kamerabericht.de/wp-content/uploads/2009/01/lego-digitalkamer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29867" y="1382472"/>
            <a:ext cx="2209800" cy="148870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www.slipperybrick.com/wp-content/uploads/2008/06/wall-e-leg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67200" y="2126826"/>
            <a:ext cx="1715166" cy="1962150"/>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www.legolegolego.com/wp-content/uploads/2008/11/thewholetown.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 b="18089"/>
          <a:stretch/>
        </p:blipFill>
        <p:spPr bwMode="auto">
          <a:xfrm>
            <a:off x="4298576" y="4449822"/>
            <a:ext cx="4069064" cy="1724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5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Modular design</a:t>
            </a:r>
          </a:p>
        </p:txBody>
      </p:sp>
      <p:sp>
        <p:nvSpPr>
          <p:cNvPr id="3" name="Inhaltsplatzhalter 2"/>
          <p:cNvSpPr>
            <a:spLocks noGrp="1"/>
          </p:cNvSpPr>
          <p:nvPr>
            <p:ph sz="quarter" idx="1"/>
          </p:nvPr>
        </p:nvSpPr>
        <p:spPr/>
        <p:txBody>
          <a:bodyPr>
            <a:normAutofit/>
          </a:bodyPr>
          <a:lstStyle/>
          <a:p>
            <a:pPr marL="0" indent="0">
              <a:buNone/>
              <a:defRPr/>
            </a:pPr>
            <a:r>
              <a:rPr lang="en-US" sz="3200" dirty="0">
                <a:latin typeface="Cordia New" pitchFamily="34" charset="-34"/>
                <a:cs typeface="Cordia New" pitchFamily="34" charset="-34"/>
              </a:rPr>
              <a:t>creation of an item in self-contained units that can be combined or interchanged to create different products</a:t>
            </a:r>
            <a:endParaRPr lang="en-US" sz="3200" b="1" i="1" dirty="0">
              <a:latin typeface="Cordia New" pitchFamily="34" charset="-34"/>
              <a:cs typeface="Cordia New" pitchFamily="34" charset="-34"/>
            </a:endParaRPr>
          </a:p>
          <a:p>
            <a:pPr lvl="1">
              <a:buFont typeface="Arial" pitchFamily="34" charset="0"/>
              <a:buChar char="•"/>
              <a:defRPr/>
            </a:pPr>
            <a:r>
              <a:rPr lang="en-US" sz="2800" dirty="0">
                <a:latin typeface="Cordia New" pitchFamily="34" charset="-34"/>
                <a:cs typeface="Cordia New" pitchFamily="34" charset="-34"/>
              </a:rPr>
              <a:t>Personal computers  -- CPU’s, motherboards, monitors</a:t>
            </a:r>
          </a:p>
          <a:p>
            <a:pPr>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9</a:t>
            </a:fld>
            <a:endParaRPr lang="en-US" sz="1600" dirty="0">
              <a:latin typeface="CordiaUPC" pitchFamily="34" charset="-34"/>
              <a:cs typeface="CordiaUPC" pitchFamily="34" charset="-34"/>
            </a:endParaRPr>
          </a:p>
        </p:txBody>
      </p:sp>
      <p:sp>
        <p:nvSpPr>
          <p:cNvPr id="5" name="AutoShape 2" descr="data:image/jpg;base64,/9j/4AAQSkZJRgABAQAAAQABAAD/2wCEAAkGBhQSERUUExQVFRMWGR8aGRgYGR8YHhsaGh0aGRcdIhgdHyYgHRwkGR8aHy8gIygpLCwsHh8xNTAqNyYrLCkBCQoKDgwOGg8PGiwkHyQsLCwqLC0pLCwpLiwsLCwsLCwsKSwpLCwsLCwsLCwsLCwsKSwsLCwsLCwsKSwsLCwsKf/AABEIALgBEgMBIgACEQEDEQH/xAAcAAEAAgMBAQEAAAAAAAAAAAAABQYDBAcCCAH/xABHEAACAQIEAwUFBAkBBwIHAAABAhEAAwQSITEFQVEGEyIyYQdxgZGhI0JSsRQzYnKCkqLB0UNTc4OT4fDxFrIVFyRjwtLi/8QAGgEBAAMBAQEAAAAAAAAAAAAAAAECAwQFBv/EADIRAAICAQMDAAkDAwUAAAAAAAABAhEDBBIhEzFBFCIyUWFxgaHwM5GxBcHRFSNC4fH/2gAMAwEAAhEDEQA/AO3Ur9pQgUpShIpSlAKUpQClKUApSlAKUpQClKUApSlADWrgMUXEOMrjzD57elbVauMsHzpAdRz2I5g/KgNh3CgkkADcmsWFxq3Jy8jEHf3+6qR2h7dK4Nu1MjU6gZ4gwDB0zaT/AOKgOG9obiWBddjaYjxjMARmOgJ3+X9qiyDrtK59wn2qYdbi2LrXGutdyFoGRZIUS5I0B3IBqX7bcexGFCtaC922hMSwbcbyII9Kl8ElqpXOuzHby418LiHBtvAEwMjcjoBoToemm0V0WoTvsBSlKkClKUApSlAKUpQClKUApSlAKUpQClKUApSlAKUpQClKUArwt4Fcy+IESI5iJFft0wp9xqkYHtI2HuKlwzh2Vsumqv5gJ6EyAPUVDdA8X/aQ8kLYCkGCGbMZHoIrSf2hYiQR3cTMZdxzEkmNKq3tG7U2MPfVwHPernhQIB2MknnvtVJxPtIGuSz0gs/PSZAG2/PpVVb5QO38Z9pndNFuxnUqGVy8AgjoFOoMgidxWjwj2oXHxCLeS2lpjBKzKzsZJiAd9Nq5/wAC4o+JwRvXMgy3SqheQgEzJPM/WvJxqfiBPQCT8hvUOVdyUm+x07iXtCupda0LSKymNSWn10itfh/be7dZ7V4KVuKVWPDDEEDX1298VWl/SL9u264d2dRlzXQ1sZR5TOXU8tSOs61hvJeXS5iMFZ+KsR8M7n+msnmSNo6ecjBx9zZumV1mc0yTtP8A3pPwqObiBKmBLMZYwdSAANDpsOVSvEOJYW42a5iM7f8A2bTNP8Tla0LvG8Gu1i9c/wB5cW2PkAx+tU6yvhGsdJPy/wA+xz+5jSHZFUuVJGgmYMbCuy3cZexXBcLeu3CLq7r+LKzKocc2yATPWaqTdsAs91hsOg9Q90/1Nl+la+L7T4h7X+mQGAMItuM0QAqASZ5nb4mrrM5Omhk0myO6y7dnuzmHuEZi2onzR8NAPWuq4S3ltquphQNTJ0HM864Xw3HXsO4B5EHrpXauBcZt4qwl6y2ZGHyI0YHoQQRV8cdpxm/SlK2ApSlAKUpQClKUApSlAKUpQClKUApSlAKUoTQClReO7U4Sz+txNhI5NcUH5TNRF72n4EKzW3uXggljZs3LgA6lguUD1mKAtdK5ze9s9sgmxhMRcGhlyloGRKwSzHUelQ+L9sGMZZs2cIjESEe49x/dACiZ0iaEWdV4lcy2bh6Ix+SmuaYq6L2HknlPuZd/81UsZ7ReKXgVe4AjDKUtWws5tIDODO/I8qiuJ38Qty7ZcPbR7S5ZuFlzEEBg0mMxDCOoFKIIb2kYu5cvWjcTJCQBzPiILESYk6fCobs12dbF3MuYJbUS7nZR/c1I3eCXcWUVIN22Mj5nA8I1VizGOq/BetS/AcA1m3esOoLqSSA2jqCA0N0BC69CapJ9OFRNsSU50yf4XxDC2LJw+Dwr4rxSzXCzgtoCe6SBGg3PLat1eNY1V0FrC9ADaw/0Azn4VVMZxvE5Bb7xLSf7BDAA5EhdDyEtJ1G9Rl67dRQyuyZlGYyV15gNoOh3rleKb7nVHNji6RNcZxTmWv4g3X5Ke8IAO5zOQD8N6hlx34RP7o/wDWtafu/E4zn39fXWvT8bY6KgHzP5mqbDvjkdcI2M1w/db46fmf7U/Rbh6D5/2AH1rRfiF5uce4AflWs9t2OpJn3mrKJMpzSJG5bA1a6PhE/maz4TFfZXO78REatrGokARrPSRtUO+EyiWhR6mNt9N6lOD3kVAp8RuHRU1bbSV+ex/wA1ootcpHHlmpKpSLJg+IYnIpS4neskkeWFA/FBAJMaED0O1Xj2Xu2H74ofsXImx+G5Al1fSEbVYynZddp5pgc1k5kzK06F4DMNYidzBg9D9J7hPaxML43zHM7BlC5ufjzfMGeuU61o1LwcD2cUdqw3a/Dt3mZxbNogPn8O4B0nca1v8M4taxCZ7NxbizEr1r52wPH5xV5bpi3fuFgfwsSSp/79atHZPjzcPxUN+pcww/Ij8x8RWC1LTSkj0PQbi2nz3R2ylebdwMAykEESCOYO1eq7TzBSlKAUpSgFKUoBWO9iFQS7BR1YgD5muWe2DiN+zew5F66tlwU7q1cayWuToe8CnkRo3QxzNcmxHDnW5OJYmdpcvqTHUMxA6aVFkH0pie3OAtnK2LsZiYgXAx/pmKjsR7UcCrZRdLkgRlUmZJEDqdNuhB51yDguHxF3CtbwuF7y2W8xts4zGD945QNjrr6xWPtXw+7bxBtkOSURsmYtkJEMujRBYEip4ugdIxntnQMyW8NcLAwpclFY+GROUxE/lyM1ite069eFxVW3YuKhIDeMggdB5jsQFB0rmuCuXMPZum5bIEZlnrEMNxEr9QOtbHCLOOur+mWMPc7sT9ochBUaNAKgGCCJAn40+ZKTfYk+1HaviJwPfribxlsjsgVFTcFYCrGZiNfF7+tdwvGXxVvNdR77EwSXfKpEaC35RoQOQkNvXSeL9k8PicJdsWQ/29rv7Ja67jvRBIyk5QSxUEwfM3SucdguLthMTaQENlYsxHSGlRO+jNPrH4ajepXRFGxaGHZEtva7hdxdyyGZTOkJB6HfflW5w3tKyKFwz3EdhkuuzAkoehacp5yCK6B2o4QuLs3LVxp7ki/abU/ZMCTAB2Az6Dolct4wLIcWbdzvUPmhcoD/AHBmyhjz022MnlfC3me1eRL1VbGJTu7jotsXBIZdvCGExr79B0iveHwV7MhWwqFSDzBbcMCdiCDWit241s92L2cgKclyFUqQviB1bmJJ0GtdQ9nOIuDAm1AGJtMGInW4Cc0MTvmWV10BAPLRlTxPaykalyUjOCwtoHV31AIMnSANxBmdDMwvx1O1vYrEW7DX78z3i96c4uFUbwoSNWGo6xqN+Vl4x2PKYxhavuLcd9ZBuFUVJkCR90GQDqIX53G3et4vDC7cBKshsX0AmQxC6jSMreIEbAmsZS200Wo5H2etnC30fMpVGAylZzq2sE6aEfWKz8a7SC7jma3bVHGoVRCsyyHA1Mi5b05SQtYMdg7mExBs3tUtubJPp4XtPPQyPdWDiOAu9zaxRuWwgcqoJAZWUyCNNQCBoCd6lx3F4S2uzxi+FuMWlzDkC3eAIZjCgNyY8hMCeta/GFNt2s3rivLC5NsF8piCAZJ1Gkbf2th4QRaUr+qvDvbBHKQHuWvhuB1U1ApfZWNxEZwgy5bggxr3hWAQsg9evOBVMcrVe42yx2yteSG4jxNCiAI4UEAsVjQDYA862eD4Jr6ubCI2UgRcYhjI5KNCAec9KwYy4pJtMkqDJMw3LQEjYa9Nz763uzGL7oEWrndkzMg6AxrOvptrVunGuEOvO+W/oat3geLy98LauiyCAFgbAkrOYxO5Gm+1bp7HXlu2We8LfeMYK5pVSPuo2UxqQfT5VK4fFsbTob+VW8yxLHpOXYek1qXL9sQQGZgddIkRyJyn/vnV0n4KOab55+bNhOzVi3cvW8TfS4QQ/eAeLxDUEhW19M0fPTXvHDLh7fd4cG8upcqAAvlJYgy0gwSdtxXgYlVeVUFTGhM7DpHX1r9u8SLK1sopU7KqhAeYnealJlHPxRHji+ZAq6AaBhOcyepJgk6wpEViwfGrLOhvQWDiQE1aNFJbUdJHPWpfs5hu5um4qWrltzl+0/0zp97ddTE8xE8qiO13D7dvEK7upa4xZxaKwg0iILazJ1MmPWair4Jjx6yMVh86lT51+o/yKtfB8b+lWcjfrrY0/aUf3G9UsYkMTctknK25gE9CQNNdRUhYxZR0v2tNfkeYrgyQPfxzUknH6f4O1+zHtbP/ANJePiH6snn6f3HxFdHr59e5mVMVY011A+63MfPb/wA12rsrxpsTYVriMlwCGDKVn9oA8jWmnyf8GcGtwr9WPnv8yYpSldh5opSlAKUpQFF9rnCe9wTOFDNZ+1AP7OjfHISZ6gVxjF3xfVG7vNMPuQM2zLptrMb719LcUw4e0wIkRqPTY/Svm7E4f9FZrDMCUdl3jKJYKSYO6ZD8q0xJOXJzahNRteC3eznGB++wkwr2wFeZllXMrAcoUtp+yo5VKdrbzhLWJSylx7i5HBBJW4k/hIO+ZY/YFU/spxMi4txQv2TxIfcCI8Mbcp9da6XxHApdW/aKm4jgYm2oMFubAEcyQP8Am1zZVsyG+KTcUz5/7Q3rvekXD4ic0AaS3mAEROg2qU4LxzE28M1tblwYd/MgYhAfv+g9frW/7QMMjKjWcM1q1bEFmIzHMdigYwAdZPrVc7LYW3dvrbuglCY84T3anT0jT3itu6LSW10dj7GcULYWNc+GYXVHM2mkXAPgW+LL0qv9sOzNrCYx8UL1tEunvEt7s5c/aBQBooJZp2AIp2Oxq4THFCQbasUmcw7p9UMjeNPipqc9oPZ83cCygTdwVyV6my8D4wuX/lNXP7M/mO6JrgfEAbFq4DJw5yPP+xubE9QpAPuQ9a5V2w4LawmNu2fGs+O0dMpVpZRMzI1SeZBEbTavZxxDVUcSjg2n6FW0U+6Yk++vXtU4Cb2CS9BN7Bt3Vw82ttGVj8Sjf8R+lTjk8eTgNWikW8QSQZJDroAYhl3UdAw1HSCanOynbNMPftm2HOhDKxHPVRMCYfpyJqrcPuF0I+95h++u4+P5VivgLdW591vENNQeenUHWPWvX1cVkgsi/Px/yc2L1W4nQ+1vFDdS0pVVCswUIpJGfUiWbYtsJA2Aiorg/GbljvLfjsoSCRMeJYQ6ryJIk7T7qwq6ooN3UMZUCSCDDagjlpGp5jlW3Z4gt2ZkBTOUGN46TI0Og303ivLUeKN7IviLJcuSW8N3wNJ1Dr5Wjcfh15gdagcPcRlMMVJJXKV5MfFr7gRPqPWpftLiLUkSucDUameYkgaH3noeQFaWAwhtmDahltuTBVhqpIJEyDHrOo02q67EruWixxMLgHUFiMPcDgrJjcjzdGYzO8VqcT4hCIVS13F1sxOQEi5tBaJK7wCYhhOhrX7JY4N3tpv9QeIDQMB5gQND1HxrPwq1BuYR95m2fUar8xGnqOlcO7bJtHqdPcqkb+LwFhkB+ya2qnYZgkAyZQkdAQNt95mJu4rDT3du2i59AYgnQkCTqCZEHqB61k4DiO6vG03lfVQds2oI+IkfAdajuK8MCubeYqNDbMSYJ8PxVpU/xelaxyXKmYZNPti2iQt4Zb692ilXEgd4wnNOYrnVdoPhJHyg1oxMgiCCQZOoP/iDW2DAzZvFbIS6RyjyXI9Nz1UvWXjOFz/bKSGbR0EGWXRhH1BETPMV0JtOji7kbcsj417uWTGm9ZLzaAaAkbHf5b1gbE5R94jlAy/+6K1KG7auqUGdQQNDPhgfdaRtBJB9Cd4Fbz21v2DYxHcWQhGaDDsq7EEtknSCVE76a1BtjBGrBRP4hqfVY+lbHD+JgkG0tvvbcasYB5Aa6NpK8jOWJO2biaRlRFJhlts1lUGbzAlozId9+egYRtBnnWrhLoU5T5H+h5H51sdscTdv3gzrbU21/VrrCzJJ1Yx7ztyqOt4wXnCrbVPDELsWH5Tr9KyyQtbjt02bbLZ4f2ZcuzWK7s90PvSGG4mZRo6xI00/v33s82Zc/wCJVPzEmuJ9n+BXFCPdBXIugO4B1kztzyjcn0kjq/ZDtZhbrthbd1Tft7pB0CwCAxENB3g1y4Y+vZrqZXFlspSld55opSlAKUpQAiuDe1ngfd8RtOICYiEYkAgMpyg6j8LD5V3muf8Atk4H32BZ189qLgP7ujf0En4U7EM4zhroN3KQQ1tztrr5WBJgDlz5Hc117guPnD2LswbD5H/3dyBJ9xKn/h1yteIsbUoqQqm5BJ8WpzKAQ0kOZGx2jbS6+z/iKXGNh7iMt9CCFGx8RAjk2XOvvIrHI9yNnhlBKT7FR9qFt7WKe095igOe3b8RAR/f4dAWWRJ8MVQ0JtvvDA77ajUH+9dh9rHChcwtjEA53sk2LrRE7wevnDf8wVyDE2zAP8PxXb+mPlWuOVoyaL1i8Uzm1ie6uqjjK9y5cV8xYnIQBBVQyuoJ92kRXVuB47vksXiM2cHD3gNdR+rJ9+3/ABTXG+zfEGuYK5YVAzqQynQFQx0bOx0y3AgganPV69nHFWuLcw+Zl75DB1BW4gP9pMfsis8seCIkPxK5ftcQupfuSyZbYkx9mZNllUAQImQNiee9dK4fcW8qXXYBb6dzdGsm4JAIgRJBbcjdelUz2m4G5cs4fFwVMd3cERluAyJO8ZgRrpCDrWXsdxtHsXEuP3YdcysQfBdSI0Gu4HxUCqS5SZYpHaDg9zD4m5JBKHxR1HlIkycw1JM8usVG42zmVgP94n/5j56+9h0q6e0DFYd8Th76DM7qUujKwkgALHWBtpPhHwqd60bZZdzaOZfVPvCP3Tp6+6vX0c1kg8cvz3nNlVNSRhNi/ZthrqZ7DMoFxWW4AQPCA6MQDlBEHWJ6VKW+KYe0JS5lYhZJDGRMxuddBIERtOpqxcNJxvD3wiqjupCqzuVC2yC9hwcjTkK3E+74QAT4qqNvAu2GfLh2D4cnO47tcpSWaZHeuwWS0MAoA00k8M4uMnF+DVNNWZxjbDXwwQMynPmAzJBglcpidfTck1u8Wxdu9nu2FyHIV8QWWCzmP7Mgx4Ty57DTt4i7jXN63btKV8DKcxIDEsknfeVBGpjWd60ODWiXfM5NxPCwJzBkEhwCN/DmiJ5RvVH8DWMuyfY0MBijbuK40IP1H+RpVr40My28TbmRE/unb4gkj4+lVe5hwHE+Wa3xj9MuZsvSTGu+ledOdNcH0kdPv9ZOiW45h+8VL9swW1PKHEE+6dD8hXript37CkkLdX7uuswHGg6+ITyHU144fbKqzRmtMBmSY1GzA8jv19xrdtWcMQG7x0H7VqY/iViD8hWXUk0tpXpY4yanf0Klw7Gd1c8QkLKsOqf/AMnX3FqkMDiWuo9tCFuqJUMw1UaLqSJIANsx0tnYE1MjgvDEJZ8TfuFp0VFtjUyQCSx9Ntq8XeJcJtgEYQ3o2N24z7ATooXlFegs1rseJPA9z8I1eF8He4pN7E2rLqQMgPe6HqbZbXcRpy1qRs8Dts57tXujSBaBEn75MAsoJ21ms+B7b2iQLNvB2CTA+yzN6auCT86kcVxnFFTnxNzKOVs5QQNwANNvrUOU5eCuyEe8jxw3stdsyy4RELmWfEuVgcozOpPxFYsR2eW4St7FYZQ58VvD2QxbaPEFXWRM5unxj3sFmALNnK5hJ7zMIIOkCQGjUgcvUD33ACTCsQM0RAzAaAQdCYJ16j0ptn5Y3Yl2tmZuD8PwiFiL16QRDXQAQdD9nazGPiKzcD4nmUnB4S1YtgxnCBCepzkloGktmUa7zpVn7IcDwd3D95fZdCQ1lgAFaNRHmbQnkJJOk1W+1XDr9l+6LC1ZbxWxHiKicsqPvAcuXxqjg32dmkcij3VHrjmKdLTNabvbigkMRFtW0LNl3hRqJ8TkAnQBTG+zXthasY7vsQjBsS2Q3GjLbLa6HcKWgE6aSTsa0OH4nu74YfaQIYEQCWmZjSJ1EdCOtaVzDtdDJ3Vu2LjQAq5fvNAGaMp+mnKRW8MaiYzyuR9Pq01+1TvZ9xC6tlMNiWDXUXwP/tLYgfzLIB+HvNxrROzIUpSpApSlAK1OLYQXLTKwkEEEdQRBHyrboRQHzBxLh4w023JJR2TSJ0LKOfMZTOm9ZezHGUtXFhALqPIaN/vQfFGh205nWrL7UOBFOII+XNbvL4tMwVkGXNB02Kb7xVaYC2diywQFgSrjMcwEARAiOhHuq2PTb05pm+TXf7SwtfX6nSeN8Swt21ibWZmTEIGUBYy3ABEkkc1tyRzDda4/xXhQFtsiiVMse8B8SzKgHXymasV7tNhwhHi7zaRsvKI3mtDhvB8G4a5exRZ1MmAZJHQw2b4xWME4mPfyV3s3jRaxCliAh0Ylcwytuco3g6x6Crbw7jCjFEWLjZZDocvdkMSS4A3AzEkdJrn158rwp0G2nI6ifhVo7K2LLKczL3pPhEldI5DSdZ9a1kuCpZu173Fsb5mdhIBDkjczvG3vqJ4JxNbUi4YRvED+fz838VbD4AI1tXAyuk5gfETPiE7Fp022isdrC2luZSq+IaCAYYQy6wAc0FSI5/GqRx2qQcj1x/Gi4bJshshIYZj5oP7AJ3B0Go03qHxeNcXJlVKgRKnwiIOYGTzBHv20gS2Avm49poAFotKaAZvvEnmNRHKZJ01rHxjALcfOVk5QJAIkDT5ctelXx5OlJNeA47kR2Cxb5HFvEQ5UooQm1mXQvbI0GUiInmB1rxZe8/fC4txzfWZQZj3imVLAesggwfFO++r3As3hIHdkQSyyASJVsqkSQI05+KpLhmIt2r4ZLkodFAtnM8grMFgF8UGJ6DXc75ssMnNcmcIuPHg9YDAIWuWnJtyuyEnMwIYW3LDywJBjfJGY61IYvgFpLtpsI32kFmDHRdsviKaGf/Iq2Y/2f3Lr/pS21CG2GN1nWIglmiMwZRofDyqAxGM4ba3xV5rk6lLIgxyGZgY9RFcTnR1Qg5L+5E43hbXFHdpLEBlRQZAJgrH7JkfugGo9eAYjMR3bAjcH1rfxnbSyzZMPbbIT42uOA7jmAT4U06yeU8q/MJ2g7pCLNrD2RmEyz3G10BiADHOJrmlCbbaR6EM8YxUZS7e42eLYC49m0ttlBMAiTvG0gRIIj31o4/sy9nDm48tAAO6jxGAZPTStfBdob/enwG8jawLZUA+gQ+H3g/PSrKLFlgWuYW/4gA2fFDKYMgZSubcfnWNPFxJ8HTG86uCdlQWy+VXKuqtuY8EzBJkGBsdV91XA+znxRdxOGQ7BUz3iPcAEB6ztr61vJjUUfZ4ayNtWD3zoIGreHYRWHE9qbiiGxAtj8KMlr+m3JrR6teEYr+lZO8mkbeH9nGHQZnfFN7kt4Vf5rknat60mAw4ygWj/ALy6+KaZB8qKLf1+VUrE9orEyWa4euUt9XIH0rSudsBsls/Fo/pQD86nqZ5ezH8+pb0TSY/1Ml/L/ouOKxGHNxrgTEMWM5RlsWx7gxcgaVrjiRVs1m1btn8Wt99PU+HT4VR7/ai7yyJ7lE/NpNR2J407+e6zekk/TQU6GaftMn0jRYvYi3+fng6F2T7bXMDxDKQ13vcxcDxMSQWU+EnWdTGvyqU7e8YvY+9ZQK4CsIW2uYy3TSZAG49BVA4T2NxGIsrftsFTWHJ2AkP5QY5nUj61132XYyzbJslbd7EgeG/4M9xTqftCZKiVAAroiljSjZwZm80pZEq/wc0t4hcMzZVd8ulx8pGR8xBzMQcrA6ETGnykMPbts6d9dW2oC3FhCIOsBoGhGu4OoHI1O+2vsu9hf0xTpecLetBiFzR4WCiCxMQx5mDGpii4XD3nwsuEVSpALsBHJYAJcxKjURW3DRxJ07Om8L7a4a5ctquJVWsnwQjQ8wWbPlO8lSPCIzaazXTOzfaC3jcOl+0ZVtxzVhoyn1B/sedfKPDeKX81pASVtuCJG0aHU6RE6V0H2b9rG4fiIumMNfcpcB/07ggBz0EmCeYB/CKmq7Et2fQNK/AZr9oBSlKAUpSgKJ7WMEf0Q3lEta8RHVfLcGn7Jn+EVxrF4+AGLEZpIyWy+xAJJLACYB26V9J8YwYu2XRhIIII9CIP0r587lLBeyTBstlbMeY8LQTyKww/6V16Se2bj7zm1EeLInimEe9etWyfsngoypJ1AmQupIgSBygxWHA4hRbym2hI2LFhKnM2oGp193PWrVwfi6M1u04S9btFnCnMMpfWVIiQCW05j4VXcBwktfZsk2w5XKwAyjOBqZEkAjntr6Vz5Y7JuJrjluimVy/hWLOrBSY0yqNdQRB0PPbeOVb/AGasWmuqWgOvjWJBzWwWiBAMwD9K3+McRQ2sihAx3yKDBVhHizaCJ5T8KisOmveLCGedwCDzhR4v+lUvg0LPjuNI9rvCrNbRjCrHmYKFB5gE8h0OlaWLvW7uGZreS3MGCpDaSCpYmCSw0jlE71jwFrDXCttmm7cJWRmKLMwRm6aDUcyRsK0sLwfvr9/DsIvLPdzOUC3mJ8K7sVCkE6RmJnSoi+aDjxZixfFWtQ9m8MzDxqYJVhOo3HXX1O4JrZxHay22FyBboxBAl5GWQRJAnmoiI6dKYXCW2tC7+j2FQ87l99xodI+lesBbFxtcJhxZB1uHMoy9QWIJ9NPlVOqvd/BbaZ+EcDW7YHiDl9cykkyMsCCNwSwOkxqNxO9heyy4ZQ+PHdKfEtombj+4Hyg6DMY0GxqJ4N2s/Qb94YRVdXgW2YFsjdVEwdyPEDsDWJ7F7F3e8v3j3hcSdWOaebToenKokpy+C+5eDhHl8naPZ92us3bJRnayoc5QDpl/CSQYEagiJk1zHj3s/tLirotXc1nMSmVWJCnUAkwJG3wrFwni3dYi2bhcpdyI5BUEE5QCYgeUztPv3qx9sPZLcsYS9i7eIW7bQ5xatoVHdyAzeciQPERHWqbZ1UXRtCeKM901a93xID9BwtpcrFIiIZlHxhAWn4/lWH/4vhLfkUH923P9Tn+1U5bpPlVj7v8ApX6VfnlX4gn5amo9Fv25NnT/AKgofpY4r7lpu9suSWz/ABOT/SgArSbtZe1GZbYO+UBfqZNaOB4Hdu7ZyPRTHzMCt5OxjA65B+++v8q/5NR09Pj70T19dm9m/oq+5FYni7P57jP7yT+cCtdbhPlRj7v+g/vVxsdilCZjcOn4LYT+tzJr8bBYO352Vj+1cNw/yppRarEuIK/kg/6fqJ85Wl83/wCkZ2V4fauXT+lyluDlK6+IEaN5mAidhvXvjvZ4NfP6KLr2TtoTqPN5iCBO0ipH/wBR4e0Itof4UVB82k1qX+17N5bY/iLP9NBTq5pP1YfuPRtNBVky/sv7mlZ7H3PvBF/feT/KutSNjsaBqz6fs2wP6rlRd7tNeP8AqZB0WE/LWo/EY0nV2Zp5mT+Zqdmol3kl8ivU0WP2YOXzdfn7Fwc4a2CC6wd1NwsD70t6H3E1G/8AqLusVZuYd8gDgzGVQQdfAGJyARvrvVdFxjsjR12H0A/Os2H4fcuA620UkAywAnltJ/7NWhp1F7pSbZTNrt8OnCCii/8AabjjY8WlNy7dQjNNsFgWHIsSSoExEaFgTtWhcSzZ8HdFjlBGYAesxGp01J1+lV5CtkKTdVmQxkBBUiZnSZXfeDrIqyJjreOtHu/DdtcjzHptPQ6DkdhW1Ueczzw7DWrjqvdIrA5lkli0akZid+YnT6VuY3A22nO0jZsrCFDSwYwuY5mgxrBjkahFt3BlYKVnVSYXbUEZiPSp/F4g90XKS8CQFJhgJB5eHXMOpmJIMy4tckWdC9kna8upwV5pu2R9kxkd5ZGg35rt7o6E10ivma7jzbe3fsXwbtkgq+XL1YhpME7iBoZPWvoDsl2lTHYZLy6E6OszlceZfyIPMEHnUEkzSlKkkUpSgBFcH9qnAWt4t7i7XArGPx2zBP8AJH0rvFUb2pcMz4fvACSmpAUMSNiIO/3flzqVJxdohqziWHxh797ikyysfEZ8vhiOh2G5/OvL3LmbNnHi0OXQxEIc+8xl+VSFvBoLisltUic0qwYxoQfESCTocx0LD0rSL5tYIBHPpEj6ZhWWoyOT3ndoYxb2M84LBXWJOVmWfDqdzoNZAG4JBInrMGtTi2FNzEd2V7p7aERpDFVzoJHVZE68vWrDguKHIq/ezRMzEebSJjQbTTiOHN5hehe8SBIeCYDZGKkzqRHLQHTSimjin6uV433RE4bjbvbtrlVUlULyJJ0G2WemuvPaa88cZreKt4r8LIHIAMlRBMHQkqCYPUVh4zgAGUWluC6zbzlUTJgayDEH06mrBwfAs6m1iFtqGIKFdRmQEAkHcEFlP8PTWJPb6yNYLd6r8kJjhZtYpmU2e7vKLttiGfu824yAkhzvBOmnurRx2PtuwJa9iHDAwQFSARIyDXUaVZcXwXA2ZNx8OD6En6A/SKw2cbY2s2r139xO7X5ms96k9yTNOk48Noir1vvgAyMqhs5a4FUqg3VQokj36elWTh3GLN6ycMqq4BINwCIXU6KRKg9STA91ah4hctS74VLdqCrNPeOAwIBgSuh1PpNa3Zy3aJItyyyDnMiSPEg5kiV5GNwamDatMrkUa9V2amDwqOVtXCzoCRmUGYVWNsiCSddIAnLz0AHYeyXa/Dvg5vqrqgIzMFPh3hg23hO/SqEr4C0AwGoueIBFYq3n0ZhmyjlkO0DU71vHdrblg3e5XKLp0cjUZdDAGk7HWY0rTmTVGSqnfckOJJg8zfai5azEpnuchop7u2Brl02rWHHsNa/Vr/JbC/1PJ+lVD9IZyWhmYkkneSTJOgrcwXCb10+BAJ5kgD5mayelT5nJs9CP9QcEljhFfGuSav8AbAny2x/GzP8AQQKj73ae+dM4QdFCp+Wte8L2UuOxV7oBB1Ak7bxMD8qlezPZqx+lW8y97aBYOGDHYRMZVEhyPCSeXI63WDFDwYz1+on3l+3BVn4iWbxM1wnTWWP9Vb2F7N4u7qmGugby47tYGu7ZRt612rh/Z11EWVt211UsmS0DBlGi0M2unOYrcHAlBzXLqAyG8K5tYh/E5Jg+6q9auyOZty5k7OP4X2cYlvPcsW9pCk3SA2x8AYR/FUvY9l9ofrr1521GXwWvED5dTcOo9BXSCMImhL3NCNWJEHlCxWSzxm0vktpbHIkAEkCB6kxWT1LurIpHNO0nYCwmEe9h7RBtQ8kuwa3s8loXOpg6ASM3pVMt8T+ya2uHtkkyLkMHG2gKkCDvqDvy0rsfa/tRaOHdb0slxSugImRBhgNSJBidvSuR8OuMrplCuEZTlhjmAMwdAIPOurG3XJVmDDcExN3VbTe/LI/mM/nUvY9n19zLEKsTq2Y/ALP1IqyXOM42+090LYmZUAH5vm/KvB7K4rEmC7Zfwgm79AAvyArSyDTsdh8DZg4nFCOaqyhiPRBmY8uQrV7ANhxjUF62RaMiZykEgwTsSAJ+dXDhvscuMPErx+02QfIa/SrPwz2M2k8xtj3KWPzMVFgpPtDx1u4MPbwuipmUpaRSBooU7g8iJ1H94fhOFv2w3d2nZngF7pA0HIBdfr0PKu5YP2e4VNwzfGP/AGxUxhuCWLfktID1iT8zrS3VCjhXA+weLZmZWKZ9xaUxrvqIgek11PsF2QbAo41JuFScxAjKCAAqzGhP06VcAKUFClKUJFKUoBWlxjBi7ZdTsQfkRB+lbtCKA+ceIrcF0rdjMvhk6eUm2SOX4Xg1r8RI8JmTOo0BE+JRG++Ya9Pl0TtF2VF3HNZ2W+MxYk6FVZdAPvElTHOaqXbHghw2INoMo0kAA+LUGdTGYzEDYD0FYSXdGuGeyal7isC0xzC0AbjRlbYiI2beYy8+teheyuELP3hTIXtgGWDA2yAYJldDOs667V+M8QeQP0Ou3uLfIVJ4XsffxbtcttbW3aIgtIgAZhIA8o1GY6aHpTA7VM6tfjSmprySNvBAG0l8kJszkKzZspZDENpuJiZI9ax8Zw6NnUNcaycpDMpG4hgRlBIBAbQDzabVEcEx4zd2pBZ/IdPCYYE85lYmRMiYNY+JuwYjPcZ2MeMZVy52y+GORBBEbn1o1TswwxU5KD8+SXt4C1YuMoOFS2AJcPmMknnbVo0/FlNYsdj7aZ8plyfNKwVk5SNplS0DWB66VXHtlvM5b3a//tGnUCtHidlhlgtrOjNMRH0M7HWqRbk6PUno8WCG+Sbr4lgvdolJIYwDJzTlifujQGJ00B0qMu9oQBA29ddfefFpy8X5xUD3RG7Ae7X/AAKzYXBNcMJbuXD0UFvd5RO1b9H3s41q4x/TxpfctPZ6/ZxRFu8yoySynRcw+8kiDzB5k+LXXS48Au2sLeUBLThiRDq5CyAZDOSQSQCdeZ01qndneyOKFzOcM6BVYnVFfynZC2YkaGPodjOdlMXaw162969YdCINsMzkSPC05cgYHWZJGvU027ezOPLKUpbpLuRvaHg7Nca+9z7LMzrbtgDLLTopBEarrB3Hvqb7A8LGLvm2L7jKpJtXNQw5wFA1n6AiNRG1217S/paILEuykgjKWDodCsxlGomZBiYOtRfDBjQwcJbsxOXIFtBZBB8qydDzb507mRl7cWP0bHt3a92uVDBzEElNTlAmN+fvrS4Fx6zbu3O/SWgmAwRc26lSdRppB5c6l27J38U4a5dZjEQiF533LZpOp19alMB7IdZNpietxgPoP8UqwR//AMwbT3FtJmIY5c2yrOgYnXT1jSpQ2FM5rykzsga6d9QHErHqYqy8P9mKoNWRPRF1+Z/xU7huxeHXzBnP7TGPkIFZvBBu2ibZz1UtbBLtz95wnPomYnTTYGpDBcLxLfq8Miz97uyT/NcMfSukYbAW7fkRV9wArPWkYRj2RFFBu9hMRiQBibilQZCnUA7TkUKsxOtSeB9nVhPMWb0ACD6a/WrXSriiMsdmsMm1lZ6t4vzmpG3bCiAAB6CK9UoSKUpQClKUApSlAKUpQClKUApSlAUv2kK1pLeJt72XVm9VBAb+x+FVj2lWFupavIxH3c0AxmGe3IJgjK5XXY68q6Xx7AC9YdG2ZSD7iIP51xB+1txLLYO4FBtArmKFmLJmAOYHwx1jb3TWU1yEVjiNq6t11CNlLZVMhQCdQJ577TVw7Idnr1yznkQ6lGLkgAoYYAgEkzrtzqC4m7AyrMpaAR1IBG2h00E5eQ6Ct/gHGsRatvaRGyF86jLoNADzU/Sij7jWeaU0k/BA8Q4Eli/dRlzFQ0BWIyEGFzeGTmENpyPIbY8VbUs91wVAgCGZ4OnmYtJHMQCCRy0JncbwHF4q8LrEo2mkltRsRMR8Aal8D7Kr13Vxdf8AeMD+qKtTKKVclD7lysvdt2t4ViS08pGhE9YNSXZnguFxDOMVdfwrNsjMFJ0zAkJPSANdDr16dw32PqsSLS/Nz/b86suD9n1lfMzN6ABR/c/WpjGmbS1WSftO/wCDmlrgmBtH7LD5+jG1zkc7xJ+I6+6pa3cu3PDbsjLEQS1zlHlQKB+VdLw3ZrDW/LaWereI/WakkQAQAAPTSr2U60vHBzjD8C4hcEZntj9kJZ+o8f1rLw72UKm/dr7lLn5mK6HSofJm233ZW8L2EsLuXb4hR9BP1qUw/Z/Dp5bST1IzH5makKUIPxVA0AgelftKUApSlAKUpQClKUApSlAKUpQClKUApSlAKUpQClKUApSlAfjCao/F/Zzav3jd7oKzHUlon10mlKigbHD/AGbWbf4R+6J+p/xU1h+yuHX7mb3nT5CBSlSCSsYVE8iqvuAH5VlpSgFKUoBSlKAUpSgFKUoBSlKAUpSgFKUoBSlKAUpSgFKUoBSlKAUpSgFKUo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4" descr="data:image/jpg;base64,/9j/4AAQSkZJRgABAQAAAQABAAD/2wCEAAkGBhQSERUUExQVFRMWGR8aGRgYGR8YHhsaGh0aGRcdIhgdHyYgHRwkGR8aHy8gIygpLCwsHh8xNTAqNyYrLCkBCQoKDgwOGg8PGiwkHyQsLCwqLC0pLCwpLiwsLCwsLCwsKSwpLCwsLCwsLCwsLCwsKSwsLCwsLCwsKSwsLCwsKf/AABEIALgBEgMBIgACEQEDEQH/xAAcAAEAAgMBAQEAAAAAAAAAAAAABQYDBAcCCAH/xABHEAACAQIEAwUFBAkBBwIHAAABAhEAAwQSITEFQVEGEyIyYQdxgZGhI0JSsRQzYnKCkqLB0UNTc4OT4fDxFrIVFyRjwtLi/8QAGgEBAAMBAQEAAAAAAAAAAAAAAAECAwQFBv/EADIRAAICAQMDAAkDAwUAAAAAAAABAhEDBBIhEzFBFCIyUWFxgaHwM5GxBcHRFSNC4fH/2gAMAwEAAhEDEQA/AO3Ur9pQgUpShIpSlAKUpQClKUApSlAKUpQClKUApSlADWrgMUXEOMrjzD57elbVauMsHzpAdRz2I5g/KgNh3CgkkADcmsWFxq3Jy8jEHf3+6qR2h7dK4Nu1MjU6gZ4gwDB0zaT/AOKgOG9obiWBddjaYjxjMARmOgJ3+X9qiyDrtK59wn2qYdbi2LrXGutdyFoGRZIUS5I0B3IBqX7bcexGFCtaC922hMSwbcbyII9Kl8ElqpXOuzHby418LiHBtvAEwMjcjoBoToemm0V0WoTvsBSlKkClKUApSlAKUpQClKUApSlAKUpQClKUApSlAKUpQClKUArwt4Fcy+IESI5iJFft0wp9xqkYHtI2HuKlwzh2Vsumqv5gJ6EyAPUVDdA8X/aQ8kLYCkGCGbMZHoIrSf2hYiQR3cTMZdxzEkmNKq3tG7U2MPfVwHPernhQIB2MknnvtVJxPtIGuSz0gs/PSZAG2/PpVVb5QO38Z9pndNFuxnUqGVy8AgjoFOoMgidxWjwj2oXHxCLeS2lpjBKzKzsZJiAd9Nq5/wAC4o+JwRvXMgy3SqheQgEzJPM/WvJxqfiBPQCT8hvUOVdyUm+x07iXtCupda0LSKymNSWn10itfh/be7dZ7V4KVuKVWPDDEEDX1298VWl/SL9u264d2dRlzXQ1sZR5TOXU8tSOs61hvJeXS5iMFZ+KsR8M7n+msnmSNo6ecjBx9zZumV1mc0yTtP8A3pPwqObiBKmBLMZYwdSAANDpsOVSvEOJYW42a5iM7f8A2bTNP8Tla0LvG8Gu1i9c/wB5cW2PkAx+tU6yvhGsdJPy/wA+xz+5jSHZFUuVJGgmYMbCuy3cZexXBcLeu3CLq7r+LKzKocc2yATPWaqTdsAs91hsOg9Q90/1Nl+la+L7T4h7X+mQGAMItuM0QAqASZ5nb4mrrM5Omhk0myO6y7dnuzmHuEZi2onzR8NAPWuq4S3ltquphQNTJ0HM864Xw3HXsO4B5EHrpXauBcZt4qwl6y2ZGHyI0YHoQQRV8cdpxm/SlK2ApSlAKUpQClKUApSlAKUpQClKUApSlAKUoTQClReO7U4Sz+txNhI5NcUH5TNRF72n4EKzW3uXggljZs3LgA6lguUD1mKAtdK5ze9s9sgmxhMRcGhlyloGRKwSzHUelQ+L9sGMZZs2cIjESEe49x/dACiZ0iaEWdV4lcy2bh6Ix+SmuaYq6L2HknlPuZd/81UsZ7ReKXgVe4AjDKUtWws5tIDODO/I8qiuJ38Qty7ZcPbR7S5ZuFlzEEBg0mMxDCOoFKIIb2kYu5cvWjcTJCQBzPiILESYk6fCobs12dbF3MuYJbUS7nZR/c1I3eCXcWUVIN22Mj5nA8I1VizGOq/BetS/AcA1m3esOoLqSSA2jqCA0N0BC69CapJ9OFRNsSU50yf4XxDC2LJw+Dwr4rxSzXCzgtoCe6SBGg3PLat1eNY1V0FrC9ADaw/0Azn4VVMZxvE5Bb7xLSf7BDAA5EhdDyEtJ1G9Rl67dRQyuyZlGYyV15gNoOh3rleKb7nVHNji6RNcZxTmWv4g3X5Ke8IAO5zOQD8N6hlx34RP7o/wDWtafu/E4zn39fXWvT8bY6KgHzP5mqbDvjkdcI2M1w/db46fmf7U/Rbh6D5/2AH1rRfiF5uce4AflWs9t2OpJn3mrKJMpzSJG5bA1a6PhE/maz4TFfZXO78REatrGokARrPSRtUO+EyiWhR6mNt9N6lOD3kVAp8RuHRU1bbSV+ex/wA1ootcpHHlmpKpSLJg+IYnIpS4neskkeWFA/FBAJMaED0O1Xj2Xu2H74ofsXImx+G5Al1fSEbVYynZddp5pgc1k5kzK06F4DMNYidzBg9D9J7hPaxML43zHM7BlC5ufjzfMGeuU61o1LwcD2cUdqw3a/Dt3mZxbNogPn8O4B0nca1v8M4taxCZ7NxbizEr1r52wPH5xV5bpi3fuFgfwsSSp/79atHZPjzcPxUN+pcww/Ij8x8RWC1LTSkj0PQbi2nz3R2ylebdwMAykEESCOYO1eq7TzBSlKAUpSgFKUoBWO9iFQS7BR1YgD5muWe2DiN+zew5F66tlwU7q1cayWuToe8CnkRo3QxzNcmxHDnW5OJYmdpcvqTHUMxA6aVFkH0pie3OAtnK2LsZiYgXAx/pmKjsR7UcCrZRdLkgRlUmZJEDqdNuhB51yDguHxF3CtbwuF7y2W8xts4zGD945QNjrr6xWPtXw+7bxBtkOSURsmYtkJEMujRBYEip4ugdIxntnQMyW8NcLAwpclFY+GROUxE/lyM1ite069eFxVW3YuKhIDeMggdB5jsQFB0rmuCuXMPZum5bIEZlnrEMNxEr9QOtbHCLOOur+mWMPc7sT9ochBUaNAKgGCCJAn40+ZKTfYk+1HaviJwPfribxlsjsgVFTcFYCrGZiNfF7+tdwvGXxVvNdR77EwSXfKpEaC35RoQOQkNvXSeL9k8PicJdsWQ/29rv7Ja67jvRBIyk5QSxUEwfM3SucdguLthMTaQENlYsxHSGlRO+jNPrH4ajepXRFGxaGHZEtva7hdxdyyGZTOkJB6HfflW5w3tKyKFwz3EdhkuuzAkoehacp5yCK6B2o4QuLs3LVxp7ki/abU/ZMCTAB2Az6Dolct4wLIcWbdzvUPmhcoD/AHBmyhjz022MnlfC3me1eRL1VbGJTu7jotsXBIZdvCGExr79B0iveHwV7MhWwqFSDzBbcMCdiCDWit241s92L2cgKclyFUqQviB1bmJJ0GtdQ9nOIuDAm1AGJtMGInW4Cc0MTvmWV10BAPLRlTxPaykalyUjOCwtoHV31AIMnSANxBmdDMwvx1O1vYrEW7DX78z3i96c4uFUbwoSNWGo6xqN+Vl4x2PKYxhavuLcd9ZBuFUVJkCR90GQDqIX53G3et4vDC7cBKshsX0AmQxC6jSMreIEbAmsZS200Wo5H2etnC30fMpVGAylZzq2sE6aEfWKz8a7SC7jma3bVHGoVRCsyyHA1Mi5b05SQtYMdg7mExBs3tUtubJPp4XtPPQyPdWDiOAu9zaxRuWwgcqoJAZWUyCNNQCBoCd6lx3F4S2uzxi+FuMWlzDkC3eAIZjCgNyY8hMCeta/GFNt2s3rivLC5NsF8piCAZJ1Gkbf2th4QRaUr+qvDvbBHKQHuWvhuB1U1ApfZWNxEZwgy5bggxr3hWAQsg9evOBVMcrVe42yx2yteSG4jxNCiAI4UEAsVjQDYA862eD4Jr6ubCI2UgRcYhjI5KNCAec9KwYy4pJtMkqDJMw3LQEjYa9Nz763uzGL7oEWrndkzMg6AxrOvptrVunGuEOvO+W/oat3geLy98LauiyCAFgbAkrOYxO5Gm+1bp7HXlu2We8LfeMYK5pVSPuo2UxqQfT5VK4fFsbTob+VW8yxLHpOXYek1qXL9sQQGZgddIkRyJyn/vnV0n4KOab55+bNhOzVi3cvW8TfS4QQ/eAeLxDUEhW19M0fPTXvHDLh7fd4cG8upcqAAvlJYgy0gwSdtxXgYlVeVUFTGhM7DpHX1r9u8SLK1sopU7KqhAeYnealJlHPxRHji+ZAq6AaBhOcyepJgk6wpEViwfGrLOhvQWDiQE1aNFJbUdJHPWpfs5hu5um4qWrltzl+0/0zp97ddTE8xE8qiO13D7dvEK7upa4xZxaKwg0iILazJ1MmPWair4Jjx6yMVh86lT51+o/yKtfB8b+lWcjfrrY0/aUf3G9UsYkMTctknK25gE9CQNNdRUhYxZR0v2tNfkeYrgyQPfxzUknH6f4O1+zHtbP/ANJePiH6snn6f3HxFdHr59e5mVMVY011A+63MfPb/wA12rsrxpsTYVriMlwCGDKVn9oA8jWmnyf8GcGtwr9WPnv8yYpSldh5opSlAKUpQFF9rnCe9wTOFDNZ+1AP7OjfHISZ6gVxjF3xfVG7vNMPuQM2zLptrMb719LcUw4e0wIkRqPTY/Svm7E4f9FZrDMCUdl3jKJYKSYO6ZD8q0xJOXJzahNRteC3eznGB++wkwr2wFeZllXMrAcoUtp+yo5VKdrbzhLWJSylx7i5HBBJW4k/hIO+ZY/YFU/spxMi4txQv2TxIfcCI8Mbcp9da6XxHApdW/aKm4jgYm2oMFubAEcyQP8Am1zZVsyG+KTcUz5/7Q3rvekXD4ic0AaS3mAEROg2qU4LxzE28M1tblwYd/MgYhAfv+g9frW/7QMMjKjWcM1q1bEFmIzHMdigYwAdZPrVc7LYW3dvrbuglCY84T3anT0jT3itu6LSW10dj7GcULYWNc+GYXVHM2mkXAPgW+LL0qv9sOzNrCYx8UL1tEunvEt7s5c/aBQBooJZp2AIp2Oxq4THFCQbasUmcw7p9UMjeNPipqc9oPZ83cCygTdwVyV6my8D4wuX/lNXP7M/mO6JrgfEAbFq4DJw5yPP+xubE9QpAPuQ9a5V2w4LawmNu2fGs+O0dMpVpZRMzI1SeZBEbTavZxxDVUcSjg2n6FW0U+6Yk++vXtU4Cb2CS9BN7Bt3Vw82ttGVj8Sjf8R+lTjk8eTgNWikW8QSQZJDroAYhl3UdAw1HSCanOynbNMPftm2HOhDKxHPVRMCYfpyJqrcPuF0I+95h++u4+P5VivgLdW591vENNQeenUHWPWvX1cVkgsi/Px/yc2L1W4nQ+1vFDdS0pVVCswUIpJGfUiWbYtsJA2Aiorg/GbljvLfjsoSCRMeJYQ6ryJIk7T7qwq6ooN3UMZUCSCDDagjlpGp5jlW3Z4gt2ZkBTOUGN46TI0Og303ivLUeKN7IviLJcuSW8N3wNJ1Dr5Wjcfh15gdagcPcRlMMVJJXKV5MfFr7gRPqPWpftLiLUkSucDUameYkgaH3noeQFaWAwhtmDahltuTBVhqpIJEyDHrOo02q67EruWixxMLgHUFiMPcDgrJjcjzdGYzO8VqcT4hCIVS13F1sxOQEi5tBaJK7wCYhhOhrX7JY4N3tpv9QeIDQMB5gQND1HxrPwq1BuYR95m2fUar8xGnqOlcO7bJtHqdPcqkb+LwFhkB+ya2qnYZgkAyZQkdAQNt95mJu4rDT3du2i59AYgnQkCTqCZEHqB61k4DiO6vG03lfVQds2oI+IkfAdajuK8MCubeYqNDbMSYJ8PxVpU/xelaxyXKmYZNPti2iQt4Zb692ilXEgd4wnNOYrnVdoPhJHyg1oxMgiCCQZOoP/iDW2DAzZvFbIS6RyjyXI9Nz1UvWXjOFz/bKSGbR0EGWXRhH1BETPMV0JtOji7kbcsj417uWTGm9ZLzaAaAkbHf5b1gbE5R94jlAy/+6K1KG7auqUGdQQNDPhgfdaRtBJB9Cd4Fbz21v2DYxHcWQhGaDDsq7EEtknSCVE76a1BtjBGrBRP4hqfVY+lbHD+JgkG0tvvbcasYB5Aa6NpK8jOWJO2biaRlRFJhlts1lUGbzAlozId9+egYRtBnnWrhLoU5T5H+h5H51sdscTdv3gzrbU21/VrrCzJJ1Yx7ztyqOt4wXnCrbVPDELsWH5Tr9KyyQtbjt02bbLZ4f2ZcuzWK7s90PvSGG4mZRo6xI00/v33s82Zc/wCJVPzEmuJ9n+BXFCPdBXIugO4B1kztzyjcn0kjq/ZDtZhbrthbd1Tft7pB0CwCAxENB3g1y4Y+vZrqZXFlspSld55opSlAKUpQAiuDe1ngfd8RtOICYiEYkAgMpyg6j8LD5V3muf8Atk4H32BZ189qLgP7ujf0En4U7EM4zhroN3KQQ1tztrr5WBJgDlz5Hc117guPnD2LswbD5H/3dyBJ9xKn/h1yteIsbUoqQqm5BJ8WpzKAQ0kOZGx2jbS6+z/iKXGNh7iMt9CCFGx8RAjk2XOvvIrHI9yNnhlBKT7FR9qFt7WKe095igOe3b8RAR/f4dAWWRJ8MVQ0JtvvDA77ajUH+9dh9rHChcwtjEA53sk2LrRE7wevnDf8wVyDE2zAP8PxXb+mPlWuOVoyaL1i8Uzm1ie6uqjjK9y5cV8xYnIQBBVQyuoJ92kRXVuB47vksXiM2cHD3gNdR+rJ9+3/ABTXG+zfEGuYK5YVAzqQynQFQx0bOx0y3AgganPV69nHFWuLcw+Zl75DB1BW4gP9pMfsis8seCIkPxK5ftcQupfuSyZbYkx9mZNllUAQImQNiee9dK4fcW8qXXYBb6dzdGsm4JAIgRJBbcjdelUz2m4G5cs4fFwVMd3cERluAyJO8ZgRrpCDrWXsdxtHsXEuP3YdcysQfBdSI0Gu4HxUCqS5SZYpHaDg9zD4m5JBKHxR1HlIkycw1JM8usVG42zmVgP94n/5j56+9h0q6e0DFYd8Th76DM7qUujKwkgALHWBtpPhHwqd60bZZdzaOZfVPvCP3Tp6+6vX0c1kg8cvz3nNlVNSRhNi/ZthrqZ7DMoFxWW4AQPCA6MQDlBEHWJ6VKW+KYe0JS5lYhZJDGRMxuddBIERtOpqxcNJxvD3wiqjupCqzuVC2yC9hwcjTkK3E+74QAT4qqNvAu2GfLh2D4cnO47tcpSWaZHeuwWS0MAoA00k8M4uMnF+DVNNWZxjbDXwwQMynPmAzJBglcpidfTck1u8Wxdu9nu2FyHIV8QWWCzmP7Mgx4Ty57DTt4i7jXN63btKV8DKcxIDEsknfeVBGpjWd60ODWiXfM5NxPCwJzBkEhwCN/DmiJ5RvVH8DWMuyfY0MBijbuK40IP1H+RpVr40My28TbmRE/unb4gkj4+lVe5hwHE+Wa3xj9MuZsvSTGu+ledOdNcH0kdPv9ZOiW45h+8VL9swW1PKHEE+6dD8hXript37CkkLdX7uuswHGg6+ITyHU144fbKqzRmtMBmSY1GzA8jv19xrdtWcMQG7x0H7VqY/iViD8hWXUk0tpXpY4yanf0Klw7Gd1c8QkLKsOqf/AMnX3FqkMDiWuo9tCFuqJUMw1UaLqSJIANsx0tnYE1MjgvDEJZ8TfuFp0VFtjUyQCSx9Ntq8XeJcJtgEYQ3o2N24z7ATooXlFegs1rseJPA9z8I1eF8He4pN7E2rLqQMgPe6HqbZbXcRpy1qRs8Dts57tXujSBaBEn75MAsoJ21ms+B7b2iQLNvB2CTA+yzN6auCT86kcVxnFFTnxNzKOVs5QQNwANNvrUOU5eCuyEe8jxw3stdsyy4RELmWfEuVgcozOpPxFYsR2eW4St7FYZQ58VvD2QxbaPEFXWRM5unxj3sFmALNnK5hJ7zMIIOkCQGjUgcvUD33ACTCsQM0RAzAaAQdCYJ16j0ptn5Y3Yl2tmZuD8PwiFiL16QRDXQAQdD9nazGPiKzcD4nmUnB4S1YtgxnCBCepzkloGktmUa7zpVn7IcDwd3D95fZdCQ1lgAFaNRHmbQnkJJOk1W+1XDr9l+6LC1ZbxWxHiKicsqPvAcuXxqjg32dmkcij3VHrjmKdLTNabvbigkMRFtW0LNl3hRqJ8TkAnQBTG+zXthasY7vsQjBsS2Q3GjLbLa6HcKWgE6aSTsa0OH4nu74YfaQIYEQCWmZjSJ1EdCOtaVzDtdDJ3Vu2LjQAq5fvNAGaMp+mnKRW8MaiYzyuR9Pq01+1TvZ9xC6tlMNiWDXUXwP/tLYgfzLIB+HvNxrROzIUpSpApSlAK1OLYQXLTKwkEEEdQRBHyrboRQHzBxLh4w023JJR2TSJ0LKOfMZTOm9ZezHGUtXFhALqPIaN/vQfFGh205nWrL7UOBFOII+XNbvL4tMwVkGXNB02Kb7xVaYC2diywQFgSrjMcwEARAiOhHuq2PTb05pm+TXf7SwtfX6nSeN8Swt21ibWZmTEIGUBYy3ABEkkc1tyRzDda4/xXhQFtsiiVMse8B8SzKgHXymasV7tNhwhHi7zaRsvKI3mtDhvB8G4a5exRZ1MmAZJHQw2b4xWME4mPfyV3s3jRaxCliAh0Ylcwytuco3g6x6Crbw7jCjFEWLjZZDocvdkMSS4A3AzEkdJrn158rwp0G2nI6ifhVo7K2LLKczL3pPhEldI5DSdZ9a1kuCpZu173Fsb5mdhIBDkjczvG3vqJ4JxNbUi4YRvED+fz838VbD4AI1tXAyuk5gfETPiE7Fp022isdrC2luZSq+IaCAYYQy6wAc0FSI5/GqRx2qQcj1x/Gi4bJshshIYZj5oP7AJ3B0Go03qHxeNcXJlVKgRKnwiIOYGTzBHv20gS2Avm49poAFotKaAZvvEnmNRHKZJ01rHxjALcfOVk5QJAIkDT5ctelXx5OlJNeA47kR2Cxb5HFvEQ5UooQm1mXQvbI0GUiInmB1rxZe8/fC4txzfWZQZj3imVLAesggwfFO++r3As3hIHdkQSyyASJVsqkSQI05+KpLhmIt2r4ZLkodFAtnM8grMFgF8UGJ6DXc75ssMnNcmcIuPHg9YDAIWuWnJtyuyEnMwIYW3LDywJBjfJGY61IYvgFpLtpsI32kFmDHRdsviKaGf/Iq2Y/2f3Lr/pS21CG2GN1nWIglmiMwZRofDyqAxGM4ba3xV5rk6lLIgxyGZgY9RFcTnR1Qg5L+5E43hbXFHdpLEBlRQZAJgrH7JkfugGo9eAYjMR3bAjcH1rfxnbSyzZMPbbIT42uOA7jmAT4U06yeU8q/MJ2g7pCLNrD2RmEyz3G10BiADHOJrmlCbbaR6EM8YxUZS7e42eLYC49m0ttlBMAiTvG0gRIIj31o4/sy9nDm48tAAO6jxGAZPTStfBdob/enwG8jawLZUA+gQ+H3g/PSrKLFlgWuYW/4gA2fFDKYMgZSubcfnWNPFxJ8HTG86uCdlQWy+VXKuqtuY8EzBJkGBsdV91XA+znxRdxOGQ7BUz3iPcAEB6ztr61vJjUUfZ4ayNtWD3zoIGreHYRWHE9qbiiGxAtj8KMlr+m3JrR6teEYr+lZO8mkbeH9nGHQZnfFN7kt4Vf5rknat60mAw4ygWj/ALy6+KaZB8qKLf1+VUrE9orEyWa4euUt9XIH0rSudsBsls/Fo/pQD86nqZ5ezH8+pb0TSY/1Ml/L/ouOKxGHNxrgTEMWM5RlsWx7gxcgaVrjiRVs1m1btn8Wt99PU+HT4VR7/ai7yyJ7lE/NpNR2J407+e6zekk/TQU6GaftMn0jRYvYi3+fng6F2T7bXMDxDKQ13vcxcDxMSQWU+EnWdTGvyqU7e8YvY+9ZQK4CsIW2uYy3TSZAG49BVA4T2NxGIsrftsFTWHJ2AkP5QY5nUj61132XYyzbJslbd7EgeG/4M9xTqftCZKiVAAroiljSjZwZm80pZEq/wc0t4hcMzZVd8ulx8pGR8xBzMQcrA6ETGnykMPbts6d9dW2oC3FhCIOsBoGhGu4OoHI1O+2vsu9hf0xTpecLetBiFzR4WCiCxMQx5mDGpii4XD3nwsuEVSpALsBHJYAJcxKjURW3DRxJ07Om8L7a4a5ctquJVWsnwQjQ8wWbPlO8lSPCIzaazXTOzfaC3jcOl+0ZVtxzVhoyn1B/sedfKPDeKX81pASVtuCJG0aHU6RE6V0H2b9rG4fiIumMNfcpcB/07ggBz0EmCeYB/CKmq7Et2fQNK/AZr9oBSlKAUpSgKJ7WMEf0Q3lEta8RHVfLcGn7Jn+EVxrF4+AGLEZpIyWy+xAJJLACYB26V9J8YwYu2XRhIIII9CIP0r587lLBeyTBstlbMeY8LQTyKww/6V16Se2bj7zm1EeLInimEe9etWyfsngoypJ1AmQupIgSBygxWHA4hRbym2hI2LFhKnM2oGp193PWrVwfi6M1u04S9btFnCnMMpfWVIiQCW05j4VXcBwktfZsk2w5XKwAyjOBqZEkAjntr6Vz5Y7JuJrjluimVy/hWLOrBSY0yqNdQRB0PPbeOVb/AGasWmuqWgOvjWJBzWwWiBAMwD9K3+McRQ2sihAx3yKDBVhHizaCJ5T8KisOmveLCGedwCDzhR4v+lUvg0LPjuNI9rvCrNbRjCrHmYKFB5gE8h0OlaWLvW7uGZreS3MGCpDaSCpYmCSw0jlE71jwFrDXCttmm7cJWRmKLMwRm6aDUcyRsK0sLwfvr9/DsIvLPdzOUC3mJ8K7sVCkE6RmJnSoi+aDjxZixfFWtQ9m8MzDxqYJVhOo3HXX1O4JrZxHay22FyBboxBAl5GWQRJAnmoiI6dKYXCW2tC7+j2FQ87l99xodI+lesBbFxtcJhxZB1uHMoy9QWIJ9NPlVOqvd/BbaZ+EcDW7YHiDl9cykkyMsCCNwSwOkxqNxO9heyy4ZQ+PHdKfEtombj+4Hyg6DMY0GxqJ4N2s/Qb94YRVdXgW2YFsjdVEwdyPEDsDWJ7F7F3e8v3j3hcSdWOaebToenKokpy+C+5eDhHl8naPZ92us3bJRnayoc5QDpl/CSQYEagiJk1zHj3s/tLirotXc1nMSmVWJCnUAkwJG3wrFwni3dYi2bhcpdyI5BUEE5QCYgeUztPv3qx9sPZLcsYS9i7eIW7bQ5xatoVHdyAzeciQPERHWqbZ1UXRtCeKM901a93xID9BwtpcrFIiIZlHxhAWn4/lWH/4vhLfkUH923P9Tn+1U5bpPlVj7v8ApX6VfnlX4gn5amo9Fv25NnT/AKgofpY4r7lpu9suSWz/ABOT/SgArSbtZe1GZbYO+UBfqZNaOB4Hdu7ZyPRTHzMCt5OxjA65B+++v8q/5NR09Pj70T19dm9m/oq+5FYni7P57jP7yT+cCtdbhPlRj7v+g/vVxsdilCZjcOn4LYT+tzJr8bBYO352Vj+1cNw/yppRarEuIK/kg/6fqJ85Wl83/wCkZ2V4fauXT+lyluDlK6+IEaN5mAidhvXvjvZ4NfP6KLr2TtoTqPN5iCBO0ipH/wBR4e0Itof4UVB82k1qX+17N5bY/iLP9NBTq5pP1YfuPRtNBVky/sv7mlZ7H3PvBF/feT/KutSNjsaBqz6fs2wP6rlRd7tNeP8AqZB0WE/LWo/EY0nV2Zp5mT+Zqdmol3kl8ivU0WP2YOXzdfn7Fwc4a2CC6wd1NwsD70t6H3E1G/8AqLusVZuYd8gDgzGVQQdfAGJyARvrvVdFxjsjR12H0A/Os2H4fcuA620UkAywAnltJ/7NWhp1F7pSbZTNrt8OnCCii/8AabjjY8WlNy7dQjNNsFgWHIsSSoExEaFgTtWhcSzZ8HdFjlBGYAesxGp01J1+lV5CtkKTdVmQxkBBUiZnSZXfeDrIqyJjreOtHu/DdtcjzHptPQ6DkdhW1Ueczzw7DWrjqvdIrA5lkli0akZid+YnT6VuY3A22nO0jZsrCFDSwYwuY5mgxrBjkahFt3BlYKVnVSYXbUEZiPSp/F4g90XKS8CQFJhgJB5eHXMOpmJIMy4tckWdC9kna8upwV5pu2R9kxkd5ZGg35rt7o6E10ivma7jzbe3fsXwbtkgq+XL1YhpME7iBoZPWvoDsl2lTHYZLy6E6OszlceZfyIPMEHnUEkzSlKkkUpSgBFcH9qnAWt4t7i7XArGPx2zBP8AJH0rvFUb2pcMz4fvACSmpAUMSNiIO/3flzqVJxdohqziWHxh797ikyysfEZ8vhiOh2G5/OvL3LmbNnHi0OXQxEIc+8xl+VSFvBoLisltUic0qwYxoQfESCTocx0LD0rSL5tYIBHPpEj6ZhWWoyOT3ndoYxb2M84LBXWJOVmWfDqdzoNZAG4JBInrMGtTi2FNzEd2V7p7aERpDFVzoJHVZE68vWrDguKHIq/ezRMzEebSJjQbTTiOHN5hehe8SBIeCYDZGKkzqRHLQHTSimjin6uV433RE4bjbvbtrlVUlULyJJ0G2WemuvPaa88cZreKt4r8LIHIAMlRBMHQkqCYPUVh4zgAGUWluC6zbzlUTJgayDEH06mrBwfAs6m1iFtqGIKFdRmQEAkHcEFlP8PTWJPb6yNYLd6r8kJjhZtYpmU2e7vKLttiGfu824yAkhzvBOmnurRx2PtuwJa9iHDAwQFSARIyDXUaVZcXwXA2ZNx8OD6En6A/SKw2cbY2s2r139xO7X5ms96k9yTNOk48Noir1vvgAyMqhs5a4FUqg3VQokj36elWTh3GLN6ycMqq4BINwCIXU6KRKg9STA91ah4hctS74VLdqCrNPeOAwIBgSuh1PpNa3Zy3aJItyyyDnMiSPEg5kiV5GNwamDatMrkUa9V2amDwqOVtXCzoCRmUGYVWNsiCSddIAnLz0AHYeyXa/Dvg5vqrqgIzMFPh3hg23hO/SqEr4C0AwGoueIBFYq3n0ZhmyjlkO0DU71vHdrblg3e5XKLp0cjUZdDAGk7HWY0rTmTVGSqnfckOJJg8zfai5azEpnuchop7u2Brl02rWHHsNa/Vr/JbC/1PJ+lVD9IZyWhmYkkneSTJOgrcwXCb10+BAJ5kgD5mayelT5nJs9CP9QcEljhFfGuSav8AbAny2x/GzP8AQQKj73ae+dM4QdFCp+Wte8L2UuOxV7oBB1Ak7bxMD8qlezPZqx+lW8y97aBYOGDHYRMZVEhyPCSeXI63WDFDwYz1+on3l+3BVn4iWbxM1wnTWWP9Vb2F7N4u7qmGugby47tYGu7ZRt612rh/Z11EWVt211UsmS0DBlGi0M2unOYrcHAlBzXLqAyG8K5tYh/E5Jg+6q9auyOZty5k7OP4X2cYlvPcsW9pCk3SA2x8AYR/FUvY9l9ofrr1521GXwWvED5dTcOo9BXSCMImhL3NCNWJEHlCxWSzxm0vktpbHIkAEkCB6kxWT1LurIpHNO0nYCwmEe9h7RBtQ8kuwa3s8loXOpg6ASM3pVMt8T+ya2uHtkkyLkMHG2gKkCDvqDvy0rsfa/tRaOHdb0slxSugImRBhgNSJBidvSuR8OuMrplCuEZTlhjmAMwdAIPOurG3XJVmDDcExN3VbTe/LI/mM/nUvY9n19zLEKsTq2Y/ALP1IqyXOM42+090LYmZUAH5vm/KvB7K4rEmC7Zfwgm79AAvyArSyDTsdh8DZg4nFCOaqyhiPRBmY8uQrV7ANhxjUF62RaMiZykEgwTsSAJ+dXDhvscuMPErx+02QfIa/SrPwz2M2k8xtj3KWPzMVFgpPtDx1u4MPbwuipmUpaRSBooU7g8iJ1H94fhOFv2w3d2nZngF7pA0HIBdfr0PKu5YP2e4VNwzfGP/AGxUxhuCWLfktID1iT8zrS3VCjhXA+weLZmZWKZ9xaUxrvqIgek11PsF2QbAo41JuFScxAjKCAAqzGhP06VcAKUFClKUJFKUoBWlxjBi7ZdTsQfkRB+lbtCKA+ceIrcF0rdjMvhk6eUm2SOX4Xg1r8RI8JmTOo0BE+JRG++Ya9Pl0TtF2VF3HNZ2W+MxYk6FVZdAPvElTHOaqXbHghw2INoMo0kAA+LUGdTGYzEDYD0FYSXdGuGeyal7isC0xzC0AbjRlbYiI2beYy8+teheyuELP3hTIXtgGWDA2yAYJldDOs667V+M8QeQP0Ou3uLfIVJ4XsffxbtcttbW3aIgtIgAZhIA8o1GY6aHpTA7VM6tfjSmprySNvBAG0l8kJszkKzZspZDENpuJiZI9ax8Zw6NnUNcaycpDMpG4hgRlBIBAbQDzabVEcEx4zd2pBZ/IdPCYYE85lYmRMiYNY+JuwYjPcZ2MeMZVy52y+GORBBEbn1o1TswwxU5KD8+SXt4C1YuMoOFS2AJcPmMknnbVo0/FlNYsdj7aZ8plyfNKwVk5SNplS0DWB66VXHtlvM5b3a//tGnUCtHidlhlgtrOjNMRH0M7HWqRbk6PUno8WCG+Sbr4lgvdolJIYwDJzTlifujQGJ00B0qMu9oQBA29ddfefFpy8X5xUD3RG7Ae7X/AAKzYXBNcMJbuXD0UFvd5RO1b9H3s41q4x/TxpfctPZ6/ZxRFu8yoySynRcw+8kiDzB5k+LXXS48Au2sLeUBLThiRDq5CyAZDOSQSQCdeZ01qndneyOKFzOcM6BVYnVFfynZC2YkaGPodjOdlMXaw162969YdCINsMzkSPC05cgYHWZJGvU027ezOPLKUpbpLuRvaHg7Nca+9z7LMzrbtgDLLTopBEarrB3Hvqb7A8LGLvm2L7jKpJtXNQw5wFA1n6AiNRG1217S/paILEuykgjKWDodCsxlGomZBiYOtRfDBjQwcJbsxOXIFtBZBB8qydDzb507mRl7cWP0bHt3a92uVDBzEElNTlAmN+fvrS4Fx6zbu3O/SWgmAwRc26lSdRppB5c6l27J38U4a5dZjEQiF533LZpOp19alMB7IdZNpietxgPoP8UqwR//AMwbT3FtJmIY5c2yrOgYnXT1jSpQ2FM5rykzsga6d9QHErHqYqy8P9mKoNWRPRF1+Z/xU7huxeHXzBnP7TGPkIFZvBBu2ibZz1UtbBLtz95wnPomYnTTYGpDBcLxLfq8Miz97uyT/NcMfSukYbAW7fkRV9wArPWkYRj2RFFBu9hMRiQBibilQZCnUA7TkUKsxOtSeB9nVhPMWb0ACD6a/WrXSriiMsdmsMm1lZ6t4vzmpG3bCiAAB6CK9UoSKUpQClKUApSlAKUpQClKUApSlAUv2kK1pLeJt72XVm9VBAb+x+FVj2lWFupavIxH3c0AxmGe3IJgjK5XXY68q6Xx7AC9YdG2ZSD7iIP51xB+1txLLYO4FBtArmKFmLJmAOYHwx1jb3TWU1yEVjiNq6t11CNlLZVMhQCdQJ577TVw7Idnr1yznkQ6lGLkgAoYYAgEkzrtzqC4m7AyrMpaAR1IBG2h00E5eQ6Ct/gHGsRatvaRGyF86jLoNADzU/Sij7jWeaU0k/BA8Q4Eli/dRlzFQ0BWIyEGFzeGTmENpyPIbY8VbUs91wVAgCGZ4OnmYtJHMQCCRy0JncbwHF4q8LrEo2mkltRsRMR8Aal8D7Kr13Vxdf8AeMD+qKtTKKVclD7lysvdt2t4ViS08pGhE9YNSXZnguFxDOMVdfwrNsjMFJ0zAkJPSANdDr16dw32PqsSLS/Nz/b86suD9n1lfMzN6ABR/c/WpjGmbS1WSftO/wCDmlrgmBtH7LD5+jG1zkc7xJ+I6+6pa3cu3PDbsjLEQS1zlHlQKB+VdLw3ZrDW/LaWereI/WakkQAQAAPTSr2U60vHBzjD8C4hcEZntj9kJZ+o8f1rLw72UKm/dr7lLn5mK6HSofJm233ZW8L2EsLuXb4hR9BP1qUw/Z/Dp5bST1IzH5makKUIPxVA0AgelftKUApSlAKUpQClKUApSlAKUpQClKUApSlAKUpQClKUApSlAfjCao/F/Zzav3jd7oKzHUlon10mlKigbHD/AGbWbf4R+6J+p/xU1h+yuHX7mb3nT5CBSlSCSsYVE8iqvuAH5VlpSgFKUoBSlKAUpSgFKUoBSlKAUpSgFKUoBSlKAUpSgFKUoBSlKAUpSgFKUoD/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0" name="Picture 6" descr="Vollbild anzei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480" y="4038600"/>
            <a:ext cx="1471519" cy="123670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http://img.tomshardware.com/de/2005/09/16/wohnzimmer_pc_im_eigenbau_i_suche_nach_optimaler_hardware/motherboard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7400" y="4652470"/>
            <a:ext cx="1905001" cy="1712261"/>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http://blog.cqst.com/wp-content/uploads/2011/04/graphics-card1.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16699"/>
          <a:stretch/>
        </p:blipFill>
        <p:spPr bwMode="auto">
          <a:xfrm>
            <a:off x="3511610" y="3116916"/>
            <a:ext cx="1843368" cy="1535554"/>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http://www.goodslook.com/wp-content/uploads/2010/12/harddisk.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48619" y="4191000"/>
            <a:ext cx="2167654" cy="2380063"/>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http://64.27.16.235/images/cs/zero/cs-211-11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19600" y="4665917"/>
            <a:ext cx="1879719" cy="18797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Modular design</a:t>
            </a:r>
          </a:p>
        </p:txBody>
      </p:sp>
      <p:sp>
        <p:nvSpPr>
          <p:cNvPr id="3" name="Inhaltsplatzhalter 2"/>
          <p:cNvSpPr>
            <a:spLocks noGrp="1"/>
          </p:cNvSpPr>
          <p:nvPr>
            <p:ph sz="quarter" idx="1"/>
          </p:nvPr>
        </p:nvSpPr>
        <p:spPr/>
        <p:txBody>
          <a:bodyPr>
            <a:normAutofit/>
          </a:bodyPr>
          <a:lstStyle/>
          <a:p>
            <a:pPr>
              <a:buNone/>
            </a:pPr>
            <a:r>
              <a:rPr lang="en-GB" sz="3600" dirty="0" smtClean="0">
                <a:latin typeface="Cordia New" pitchFamily="34" charset="-34"/>
                <a:cs typeface="Cordia New" pitchFamily="34" charset="-34"/>
              </a:rPr>
              <a:t>Prefabrication</a:t>
            </a:r>
            <a:endParaRPr lang="en-US" sz="36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10</a:t>
            </a:fld>
            <a:endParaRPr lang="en-US" sz="1600" dirty="0">
              <a:latin typeface="CordiaUPC" pitchFamily="34" charset="-34"/>
              <a:cs typeface="CordiaUPC" pitchFamily="34" charset="-34"/>
            </a:endParaRPr>
          </a:p>
        </p:txBody>
      </p:sp>
      <p:pic>
        <p:nvPicPr>
          <p:cNvPr id="7172" name="Picture 4" descr="prefabricatioin syste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884" y="2209800"/>
            <a:ext cx="3907732" cy="2605155"/>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www.smilingprefab.com/images/news/news110330g.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799" y="2209799"/>
            <a:ext cx="3907733" cy="260515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http://www.smilingprefab.com/images/news/news110330k.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70866" y="4814954"/>
            <a:ext cx="28575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Customization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200" dirty="0">
                <a:latin typeface="Cordia New" pitchFamily="34" charset="-34"/>
                <a:cs typeface="Cordia New" pitchFamily="34" charset="-34"/>
              </a:rPr>
              <a:t>making products to meet a particular customer’s needs or </a:t>
            </a:r>
            <a:r>
              <a:rPr lang="en-US" sz="3200" dirty="0" smtClean="0">
                <a:latin typeface="Cordia New" pitchFamily="34" charset="-34"/>
                <a:cs typeface="Cordia New" pitchFamily="34" charset="-34"/>
              </a:rPr>
              <a:t>wants</a:t>
            </a:r>
          </a:p>
          <a:p>
            <a:pPr marL="0" indent="0">
              <a:buNone/>
            </a:pPr>
            <a:r>
              <a:rPr lang="en-US" sz="3200" dirty="0" smtClean="0">
                <a:latin typeface="Cordia New" pitchFamily="34" charset="-34"/>
                <a:cs typeface="Cordia New" pitchFamily="34" charset="-34"/>
              </a:rPr>
              <a:t>One-size doesn’t fit all</a:t>
            </a:r>
          </a:p>
          <a:p>
            <a:pPr marL="0" indent="0">
              <a:buNone/>
            </a:pPr>
            <a:r>
              <a:rPr lang="en-US" sz="3200" dirty="0">
                <a:latin typeface="Cordia New" pitchFamily="34" charset="-34"/>
                <a:cs typeface="Cordia New" pitchFamily="34" charset="-34"/>
              </a:rPr>
              <a:t>Produce unique </a:t>
            </a:r>
            <a:r>
              <a:rPr lang="en-US" sz="3200" dirty="0" smtClean="0">
                <a:latin typeface="Cordia New" pitchFamily="34" charset="-34"/>
                <a:cs typeface="Cordia New" pitchFamily="34" charset="-34"/>
              </a:rPr>
              <a:t>product to serve individual’s needs</a:t>
            </a:r>
          </a:p>
          <a:p>
            <a:pPr marL="0" indent="0">
              <a:buNone/>
            </a:pPr>
            <a:endParaRPr lang="en-US" sz="3200" dirty="0">
              <a:latin typeface="Cordia New" pitchFamily="34" charset="-34"/>
              <a:cs typeface="Cordia New" pitchFamily="34" charset="-34"/>
            </a:endParaRPr>
          </a:p>
          <a:p>
            <a:pPr marL="0" indent="0">
              <a:buNone/>
            </a:pPr>
            <a:endParaRPr lang="en-US" sz="3200" dirty="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11</a:t>
            </a:fld>
            <a:endParaRPr lang="en-US" sz="1600" dirty="0">
              <a:latin typeface="CordiaUPC" pitchFamily="34" charset="-34"/>
              <a:cs typeface="CordiaUPC" pitchFamily="34" charset="-34"/>
            </a:endParaRPr>
          </a:p>
        </p:txBody>
      </p:sp>
      <p:pic>
        <p:nvPicPr>
          <p:cNvPr id="9218" name="Picture 2" descr="http://static.desktopnexus.com/thumbnails/61576-bigthumbnai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656" y="3724835"/>
            <a:ext cx="3835066" cy="259080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cdn.freshome.com/wp-content/uploads/2007/10/toilet-hous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3724834"/>
            <a:ext cx="3854379" cy="2595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Mass customization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GB" dirty="0" smtClean="0">
                <a:latin typeface="Cordia New" pitchFamily="34" charset="-34"/>
                <a:cs typeface="Cordia New" pitchFamily="34" charset="-34"/>
              </a:rPr>
              <a:t>Mass </a:t>
            </a:r>
            <a:r>
              <a:rPr lang="en-GB" dirty="0">
                <a:latin typeface="Cordia New" pitchFamily="34" charset="-34"/>
                <a:cs typeface="Cordia New" pitchFamily="34" charset="-34"/>
              </a:rPr>
              <a:t>customization calls for a </a:t>
            </a:r>
            <a:r>
              <a:rPr lang="en-GB" dirty="0" smtClean="0">
                <a:latin typeface="Cordia New" pitchFamily="34" charset="-34"/>
                <a:cs typeface="Cordia New" pitchFamily="34" charset="-34"/>
              </a:rPr>
              <a:t>customer-</a:t>
            </a:r>
            <a:r>
              <a:rPr lang="en-GB" dirty="0" err="1" smtClean="0">
                <a:latin typeface="Cordia New" pitchFamily="34" charset="-34"/>
                <a:cs typeface="Cordia New" pitchFamily="34" charset="-34"/>
              </a:rPr>
              <a:t>centered</a:t>
            </a:r>
            <a:r>
              <a:rPr lang="en-GB" dirty="0" smtClean="0">
                <a:latin typeface="Cordia New" pitchFamily="34" charset="-34"/>
                <a:cs typeface="Cordia New" pitchFamily="34" charset="-34"/>
              </a:rPr>
              <a:t> </a:t>
            </a:r>
            <a:r>
              <a:rPr lang="en-GB" dirty="0">
                <a:latin typeface="Cordia New" pitchFamily="34" charset="-34"/>
                <a:cs typeface="Cordia New" pitchFamily="34" charset="-34"/>
              </a:rPr>
              <a:t>orientation in production and delivery processes, requiring the </a:t>
            </a:r>
            <a:r>
              <a:rPr lang="en-GB" dirty="0" smtClean="0">
                <a:latin typeface="Cordia New" pitchFamily="34" charset="-34"/>
                <a:cs typeface="Cordia New" pitchFamily="34" charset="-34"/>
              </a:rPr>
              <a:t>company </a:t>
            </a:r>
            <a:r>
              <a:rPr lang="en-GB" dirty="0">
                <a:latin typeface="Cordia New" pitchFamily="34" charset="-34"/>
                <a:cs typeface="Cordia New" pitchFamily="34" charset="-34"/>
              </a:rPr>
              <a:t>to collaborate with individual customers to design each one's desired product or service, which is then constructed from a base of pre-engineered modules that can be assembled in myriad </a:t>
            </a:r>
            <a:r>
              <a:rPr lang="en-GB" dirty="0" smtClean="0">
                <a:latin typeface="Cordia New" pitchFamily="34" charset="-34"/>
                <a:cs typeface="Cordia New" pitchFamily="34" charset="-34"/>
              </a:rPr>
              <a:t>ways. </a:t>
            </a:r>
          </a:p>
          <a:p>
            <a:pPr>
              <a:buFont typeface="Wingdings" pitchFamily="2" charset="2"/>
              <a:buChar char="Ø"/>
            </a:pPr>
            <a:r>
              <a:rPr lang="de-DE" dirty="0" smtClean="0">
                <a:latin typeface="Cordia New" pitchFamily="34" charset="-34"/>
                <a:cs typeface="Cordia New" pitchFamily="34" charset="-34"/>
              </a:rPr>
              <a:t>Using modular design, flexible production layout</a:t>
            </a:r>
            <a:endParaRPr lang="en-GB" dirty="0">
              <a:latin typeface="Cordia New" pitchFamily="34" charset="-34"/>
              <a:cs typeface="Cordia New" pitchFamily="34" charset="-34"/>
            </a:endParaRPr>
          </a:p>
          <a:p>
            <a:pPr marL="0" indent="0">
              <a:buNone/>
            </a:pPr>
            <a:endParaRPr lang="en-GB" dirty="0" smtClean="0">
              <a:latin typeface="Cordia New" pitchFamily="34" charset="-34"/>
              <a:cs typeface="Cordia New" pitchFamily="34" charset="-34"/>
            </a:endParaRPr>
          </a:p>
          <a:p>
            <a:pPr>
              <a:buFontTx/>
              <a:buChar char="-"/>
            </a:pPr>
            <a:r>
              <a:rPr lang="de-DE" dirty="0" smtClean="0">
                <a:latin typeface="Cordia New" pitchFamily="34" charset="-34"/>
                <a:cs typeface="Cordia New" pitchFamily="34" charset="-34"/>
              </a:rPr>
              <a:t>Dell computer</a:t>
            </a:r>
          </a:p>
          <a:p>
            <a:pPr>
              <a:buFontTx/>
              <a:buChar char="-"/>
            </a:pPr>
            <a:r>
              <a:rPr lang="de-DE" dirty="0">
                <a:latin typeface="Cordia New" pitchFamily="34" charset="-34"/>
                <a:cs typeface="Cordia New" pitchFamily="34" charset="-34"/>
              </a:rPr>
              <a:t> </a:t>
            </a:r>
            <a:r>
              <a:rPr lang="de-DE" dirty="0" smtClean="0">
                <a:latin typeface="Cordia New" pitchFamily="34" charset="-34"/>
                <a:cs typeface="Cordia New" pitchFamily="34" charset="-34"/>
              </a:rPr>
              <a:t>Automobile industry</a:t>
            </a: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12</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p:txBody>
          <a:bodyPr>
            <a:normAutofit/>
          </a:bodyPr>
          <a:lstStyle/>
          <a:p>
            <a:pPr>
              <a:buNone/>
            </a:pPr>
            <a:r>
              <a:rPr lang="en-US" b="1" dirty="0" smtClean="0">
                <a:latin typeface="CordiaUPC" pitchFamily="34" charset="-34"/>
                <a:cs typeface="CordiaUPC" pitchFamily="34" charset="-34"/>
              </a:rPr>
              <a:t>Planning capacity</a:t>
            </a:r>
          </a:p>
          <a:p>
            <a:pPr marL="0" indent="0">
              <a:buNone/>
            </a:pPr>
            <a:r>
              <a:rPr lang="en-US" dirty="0" smtClean="0">
                <a:latin typeface="CordiaUPC" pitchFamily="34" charset="-34"/>
                <a:cs typeface="CordiaUPC" pitchFamily="34" charset="-34"/>
              </a:rPr>
              <a:t>Capacity – The maximum load that an organizational unit can carry or operate</a:t>
            </a:r>
          </a:p>
          <a:p>
            <a:pPr marL="0" indent="0">
              <a:buNone/>
            </a:pPr>
            <a:r>
              <a:rPr lang="en-US" dirty="0" smtClean="0">
                <a:latin typeface="CordiaUPC" pitchFamily="34" charset="-34"/>
                <a:cs typeface="CordiaUPC" pitchFamily="34" charset="-34"/>
              </a:rPr>
              <a:t>Capacity utilization – the degree to which current scale of operation is actually being used.</a:t>
            </a:r>
            <a:endParaRPr lang="en-US" dirty="0">
              <a:latin typeface="CordiaUPC" pitchFamily="34" charset="-34"/>
              <a:cs typeface="CordiaUPC" pitchFamily="34" charset="-34"/>
            </a:endParaRPr>
          </a:p>
          <a:p>
            <a:pPr>
              <a:buFont typeface="Wingdings" pitchFamily="2" charset="2"/>
              <a:buChar char="Ø"/>
            </a:pPr>
            <a:r>
              <a:rPr lang="en-GB" dirty="0" smtClean="0">
                <a:latin typeface="Cordia New" pitchFamily="34" charset="-34"/>
                <a:cs typeface="Cordia New" pitchFamily="34" charset="-34"/>
              </a:rPr>
              <a:t>Capacity </a:t>
            </a:r>
            <a:r>
              <a:rPr lang="en-GB" dirty="0">
                <a:latin typeface="Cordia New" pitchFamily="34" charset="-34"/>
                <a:cs typeface="Cordia New" pitchFamily="34" charset="-34"/>
              </a:rPr>
              <a:t>can be increased through introducing new techniques, equipment and materials, increasing the number of workers or machines, increasing the number of shifts, or acquiring additional production </a:t>
            </a:r>
            <a:r>
              <a:rPr lang="en-GB" dirty="0" smtClean="0">
                <a:latin typeface="Cordia New" pitchFamily="34" charset="-34"/>
                <a:cs typeface="Cordia New" pitchFamily="34" charset="-34"/>
              </a:rPr>
              <a:t>facilities</a:t>
            </a:r>
          </a:p>
          <a:p>
            <a:pPr marL="0" indent="0">
              <a:buNone/>
            </a:pPr>
            <a:endParaRPr lang="en-US" dirty="0" smtClean="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13</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p:txBody>
          <a:bodyPr/>
          <a:lstStyle/>
          <a:p>
            <a:pPr>
              <a:buNone/>
            </a:pPr>
            <a:r>
              <a:rPr lang="en-US" b="1" dirty="0" smtClean="0">
                <a:latin typeface="CordiaUPC" pitchFamily="34" charset="-34"/>
                <a:cs typeface="CordiaUPC" pitchFamily="34" charset="-34"/>
              </a:rPr>
              <a:t>Planning facilities</a:t>
            </a:r>
          </a:p>
          <a:p>
            <a:pPr>
              <a:buFontTx/>
              <a:buChar char="-"/>
            </a:pPr>
            <a:r>
              <a:rPr lang="en-US" b="1" dirty="0" smtClean="0">
                <a:latin typeface="CordiaUPC" pitchFamily="34" charset="-34"/>
                <a:cs typeface="CordiaUPC" pitchFamily="34" charset="-34"/>
              </a:rPr>
              <a:t>Planning facility location</a:t>
            </a:r>
          </a:p>
          <a:p>
            <a:pPr marL="0" indent="0">
              <a:buNone/>
            </a:pPr>
            <a:r>
              <a:rPr lang="en-US" dirty="0">
                <a:latin typeface="Cordia New" pitchFamily="34" charset="-34"/>
                <a:cs typeface="Cordia New" pitchFamily="34" charset="-34"/>
              </a:rPr>
              <a:t>Facility location is the process of identifying the best geographic location for a service or production </a:t>
            </a:r>
            <a:r>
              <a:rPr lang="en-US" dirty="0" smtClean="0">
                <a:latin typeface="Cordia New" pitchFamily="34" charset="-34"/>
                <a:cs typeface="Cordia New" pitchFamily="34" charset="-34"/>
              </a:rPr>
              <a:t>facility</a:t>
            </a:r>
          </a:p>
          <a:p>
            <a:pPr marL="0" indent="0">
              <a:buNone/>
            </a:pPr>
            <a:r>
              <a:rPr lang="en-US" dirty="0" smtClean="0">
                <a:latin typeface="Cordia New" pitchFamily="34" charset="-34"/>
                <a:cs typeface="Cordia New" pitchFamily="34" charset="-34"/>
              </a:rPr>
              <a:t>Choosing country – region – exactly place</a:t>
            </a:r>
          </a:p>
          <a:p>
            <a:pPr marL="0" indent="0">
              <a:buNone/>
            </a:pPr>
            <a:endParaRPr lang="en-US" dirty="0">
              <a:latin typeface="Cordia New" pitchFamily="34" charset="-34"/>
              <a:cs typeface="Cordia New" pitchFamily="34" charset="-34"/>
            </a:endParaRPr>
          </a:p>
          <a:p>
            <a:pPr marL="0" indent="0">
              <a:buNone/>
            </a:pP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14</a:t>
            </a:fld>
            <a:endParaRPr lang="en-US" sz="1600" dirty="0">
              <a:latin typeface="CordiaUPC" pitchFamily="34" charset="-34"/>
              <a:cs typeface="CordiaUPC" pitchFamily="34" charset="-34"/>
            </a:endParaRPr>
          </a:p>
        </p:txBody>
      </p:sp>
      <p:pic>
        <p:nvPicPr>
          <p:cNvPr id="10242" name="Picture 2" descr="http://data.motor-talk.de/data/galleries/651156/3231223/fabrik-23424.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77000" y="4789945"/>
            <a:ext cx="2667000" cy="2068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Facility location</a:t>
            </a:r>
          </a:p>
        </p:txBody>
      </p:sp>
      <p:sp>
        <p:nvSpPr>
          <p:cNvPr id="3" name="Inhaltsplatzhalter 2"/>
          <p:cNvSpPr>
            <a:spLocks noGrp="1"/>
          </p:cNvSpPr>
          <p:nvPr>
            <p:ph sz="quarter" idx="1"/>
          </p:nvPr>
        </p:nvSpPr>
        <p:spPr/>
        <p:txBody>
          <a:bodyPr>
            <a:normAutofit/>
          </a:bodyPr>
          <a:lstStyle/>
          <a:p>
            <a:pPr>
              <a:buNone/>
            </a:pPr>
            <a:r>
              <a:rPr lang="en-US" sz="4400" dirty="0">
                <a:latin typeface="CordiaUPC" pitchFamily="34" charset="-34"/>
                <a:cs typeface="CordiaUPC" pitchFamily="34" charset="-34"/>
              </a:rPr>
              <a:t>Making Location </a:t>
            </a:r>
            <a:r>
              <a:rPr lang="en-US" sz="4400" dirty="0" smtClean="0">
                <a:latin typeface="CordiaUPC" pitchFamily="34" charset="-34"/>
                <a:cs typeface="CordiaUPC" pitchFamily="34" charset="-34"/>
              </a:rPr>
              <a:t>Decisions</a:t>
            </a:r>
          </a:p>
          <a:p>
            <a:pPr marL="365760" lvl="1" indent="0">
              <a:lnSpc>
                <a:spcPct val="90000"/>
              </a:lnSpc>
              <a:buNone/>
            </a:pPr>
            <a:r>
              <a:rPr lang="en-US" sz="3600" dirty="0">
                <a:latin typeface="CordiaUPC" pitchFamily="34" charset="-34"/>
                <a:cs typeface="CordiaUPC" pitchFamily="34" charset="-34"/>
              </a:rPr>
              <a:t>Step 1: Identify dominant location factors</a:t>
            </a:r>
          </a:p>
          <a:p>
            <a:pPr marL="365760" lvl="1" indent="0">
              <a:lnSpc>
                <a:spcPct val="90000"/>
              </a:lnSpc>
              <a:buNone/>
            </a:pPr>
            <a:r>
              <a:rPr lang="en-US" sz="3600" dirty="0">
                <a:latin typeface="CordiaUPC" pitchFamily="34" charset="-34"/>
                <a:cs typeface="CordiaUPC" pitchFamily="34" charset="-34"/>
              </a:rPr>
              <a:t>Step 2: Develop location alternatives</a:t>
            </a:r>
          </a:p>
          <a:p>
            <a:pPr marL="365760" lvl="1" indent="0">
              <a:lnSpc>
                <a:spcPct val="90000"/>
              </a:lnSpc>
              <a:buNone/>
            </a:pPr>
            <a:r>
              <a:rPr lang="en-US" sz="3600" dirty="0">
                <a:latin typeface="CordiaUPC" pitchFamily="34" charset="-34"/>
                <a:cs typeface="CordiaUPC" pitchFamily="34" charset="-34"/>
              </a:rPr>
              <a:t>Step 3: Evaluate locations </a:t>
            </a:r>
            <a:r>
              <a:rPr lang="en-US" sz="3600" dirty="0" smtClean="0">
                <a:latin typeface="CordiaUPC" pitchFamily="34" charset="-34"/>
                <a:cs typeface="CordiaUPC" pitchFamily="34" charset="-34"/>
              </a:rPr>
              <a:t>alternatives</a:t>
            </a:r>
            <a:endParaRPr lang="en-US" sz="3600" dirty="0">
              <a:latin typeface="CordiaUPC" pitchFamily="34" charset="-34"/>
              <a:cs typeface="CordiaUPC" pitchFamily="34" charset="-34"/>
            </a:endParaRPr>
          </a:p>
          <a:p>
            <a:pPr>
              <a:buNone/>
            </a:pPr>
            <a:endParaRPr lang="en-US" sz="44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1759776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Evaluate </a:t>
            </a:r>
            <a:r>
              <a:rPr lang="en-US" b="1" dirty="0" smtClean="0">
                <a:latin typeface="CordiaUPC" pitchFamily="34" charset="-34"/>
                <a:cs typeface="CordiaUPC" pitchFamily="34" charset="-34"/>
              </a:rPr>
              <a:t>Facility </a:t>
            </a:r>
            <a:r>
              <a:rPr lang="en-US" b="1" dirty="0">
                <a:latin typeface="CordiaUPC" pitchFamily="34" charset="-34"/>
                <a:cs typeface="CordiaUPC" pitchFamily="34" charset="-34"/>
              </a:rPr>
              <a:t>location</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16</a:t>
            </a:fld>
            <a:endParaRPr lang="en-US" sz="1600" dirty="0">
              <a:latin typeface="CordiaUPC" pitchFamily="34" charset="-34"/>
              <a:cs typeface="CordiaUPC" pitchFamily="34" charset="-34"/>
            </a:endParaRPr>
          </a:p>
        </p:txBody>
      </p:sp>
      <p:pic>
        <p:nvPicPr>
          <p:cNvPr id="8" name="Content Placeholder 7" descr="ch"/>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bwMode="auto">
          <a:xfrm>
            <a:off x="443570" y="2895600"/>
            <a:ext cx="8477491" cy="2514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Rectangle 4"/>
          <p:cNvSpPr/>
          <p:nvPr/>
        </p:nvSpPr>
        <p:spPr>
          <a:xfrm>
            <a:off x="496366" y="1676400"/>
            <a:ext cx="7809434" cy="1077218"/>
          </a:xfrm>
          <a:prstGeom prst="rect">
            <a:avLst/>
          </a:prstGeom>
        </p:spPr>
        <p:txBody>
          <a:bodyPr wrap="square">
            <a:spAutoFit/>
          </a:bodyPr>
          <a:lstStyle/>
          <a:p>
            <a:r>
              <a:rPr lang="en-US" sz="3200" dirty="0" smtClean="0">
                <a:latin typeface="Cordia New" pitchFamily="34" charset="-34"/>
                <a:cs typeface="Cordia New" pitchFamily="34" charset="-34"/>
              </a:rPr>
              <a:t>- Cost comparison (establishing cost, yearly cost)</a:t>
            </a:r>
          </a:p>
          <a:p>
            <a:r>
              <a:rPr lang="en-US" sz="3200" dirty="0" smtClean="0">
                <a:latin typeface="Cordia New" pitchFamily="34" charset="-34"/>
                <a:cs typeface="Cordia New" pitchFamily="34" charset="-34"/>
              </a:rPr>
              <a:t>- Factor Rating</a:t>
            </a:r>
            <a:endParaRPr lang="en-GB" sz="3200" dirty="0">
              <a:latin typeface="Cordia New" pitchFamily="34" charset="-34"/>
              <a:cs typeface="Cordia New" pitchFamily="34" charset="-34"/>
            </a:endParaRPr>
          </a:p>
        </p:txBody>
      </p:sp>
    </p:spTree>
    <p:extLst>
      <p:ext uri="{BB962C8B-B14F-4D97-AF65-F5344CB8AC3E}">
        <p14:creationId xmlns:p14="http://schemas.microsoft.com/office/powerpoint/2010/main" val="25506464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Facility location</a:t>
            </a:r>
          </a:p>
        </p:txBody>
      </p:sp>
      <p:sp>
        <p:nvSpPr>
          <p:cNvPr id="3" name="Inhaltsplatzhalter 2"/>
          <p:cNvSpPr>
            <a:spLocks noGrp="1"/>
          </p:cNvSpPr>
          <p:nvPr>
            <p:ph sz="quarter" idx="1"/>
          </p:nvPr>
        </p:nvSpPr>
        <p:spPr>
          <a:xfrm>
            <a:off x="284328" y="1600200"/>
            <a:ext cx="8481720" cy="4495800"/>
          </a:xfrm>
        </p:spPr>
        <p:txBody>
          <a:bodyPr/>
          <a:lstStyle/>
          <a:p>
            <a:pPr>
              <a:buNone/>
            </a:pPr>
            <a:r>
              <a:rPr lang="en-US" sz="3200" b="1" dirty="0">
                <a:latin typeface="Cordia New" pitchFamily="34" charset="-34"/>
                <a:cs typeface="Cordia New" pitchFamily="34" charset="-34"/>
              </a:rPr>
              <a:t>Break-even </a:t>
            </a:r>
            <a:r>
              <a:rPr lang="en-US" sz="3200" b="1" dirty="0" smtClean="0">
                <a:latin typeface="Cordia New" pitchFamily="34" charset="-34"/>
                <a:cs typeface="Cordia New" pitchFamily="34" charset="-34"/>
              </a:rPr>
              <a:t>Analysis</a:t>
            </a:r>
          </a:p>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4"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17</a:t>
            </a:fld>
            <a:endParaRPr lang="en-US" sz="1600" dirty="0">
              <a:latin typeface="CordiaUPC" pitchFamily="34" charset="-34"/>
              <a:cs typeface="CordiaUPC" pitchFamily="34" charset="-34"/>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3187963898"/>
              </p:ext>
            </p:extLst>
          </p:nvPr>
        </p:nvGraphicFramePr>
        <p:xfrm>
          <a:off x="5239871" y="2286000"/>
          <a:ext cx="5638800" cy="3733800"/>
        </p:xfrm>
        <a:graphic>
          <a:graphicData uri="http://schemas.openxmlformats.org/presentationml/2006/ole">
            <mc:AlternateContent xmlns:mc="http://schemas.openxmlformats.org/markup-compatibility/2006">
              <mc:Choice xmlns:v="urn:schemas-microsoft-com:vml" Requires="v">
                <p:oleObj spid="_x0000_s11290" name="Photo Editor Photo" r:id="rId5" imgW="13428571" imgH="7800000" progId="MSPhotoEd.3">
                  <p:embed/>
                </p:oleObj>
              </mc:Choice>
              <mc:Fallback>
                <p:oleObj name="Photo Editor Photo" r:id="rId5" imgW="13428571" imgH="7800000" progId="MSPhotoEd.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39871" y="2286000"/>
                        <a:ext cx="5638800" cy="3733800"/>
                      </a:xfrm>
                      <a:prstGeom prst="rect">
                        <a:avLst/>
                      </a:prstGeom>
                      <a:noFill/>
                      <a:ln>
                        <a:noFill/>
                      </a:ln>
                    </p:spPr>
                  </p:pic>
                </p:oleObj>
              </mc:Fallback>
            </mc:AlternateContent>
          </a:graphicData>
        </a:graphic>
      </p:graphicFrame>
      <p:sp>
        <p:nvSpPr>
          <p:cNvPr id="8" name="Rectangle 7"/>
          <p:cNvSpPr/>
          <p:nvPr/>
        </p:nvSpPr>
        <p:spPr>
          <a:xfrm>
            <a:off x="284328" y="2286000"/>
            <a:ext cx="4572000" cy="1569660"/>
          </a:xfrm>
          <a:prstGeom prst="rect">
            <a:avLst/>
          </a:prstGeom>
        </p:spPr>
        <p:txBody>
          <a:bodyPr>
            <a:spAutoFit/>
          </a:bodyPr>
          <a:lstStyle/>
          <a:p>
            <a:r>
              <a:rPr lang="en-US" sz="2400" dirty="0">
                <a:latin typeface="Cordia New" pitchFamily="34" charset="-34"/>
                <a:cs typeface="Cordia New" pitchFamily="34" charset="-34"/>
              </a:rPr>
              <a:t>Clean-Clothes Cleaners is considering four possible sites for its new operation. They expect to clean 10,000 garments. The table and graph below are used for the analysis.</a:t>
            </a:r>
            <a:endParaRPr lang="en-GB" sz="2400" dirty="0">
              <a:latin typeface="Cordia New" pitchFamily="34" charset="-34"/>
              <a:cs typeface="Cordia New" pitchFamily="34" charset="-34"/>
            </a:endParaRPr>
          </a:p>
        </p:txBody>
      </p:sp>
      <p:graphicFrame>
        <p:nvGraphicFramePr>
          <p:cNvPr id="9" name="Table 8"/>
          <p:cNvGraphicFramePr>
            <a:graphicFrameLocks noGrp="1"/>
          </p:cNvGraphicFramePr>
          <p:nvPr>
            <p:extLst>
              <p:ext uri="{D42A27DB-BD31-4B8C-83A1-F6EECF244321}">
                <p14:modId xmlns:p14="http://schemas.microsoft.com/office/powerpoint/2010/main" val="3681258280"/>
              </p:ext>
            </p:extLst>
          </p:nvPr>
        </p:nvGraphicFramePr>
        <p:xfrm>
          <a:off x="242812" y="4038600"/>
          <a:ext cx="4613516" cy="2362200"/>
        </p:xfrm>
        <a:graphic>
          <a:graphicData uri="http://schemas.openxmlformats.org/drawingml/2006/table">
            <a:tbl>
              <a:tblPr>
                <a:tableStyleId>{5C22544A-7EE6-4342-B048-85BDC9FD1C3A}</a:tableStyleId>
              </a:tblPr>
              <a:tblGrid>
                <a:gridCol w="1184516"/>
                <a:gridCol w="762000"/>
                <a:gridCol w="838200"/>
                <a:gridCol w="1014650"/>
                <a:gridCol w="814150"/>
              </a:tblGrid>
              <a:tr h="472440">
                <a:tc>
                  <a:txBody>
                    <a:bodyPr/>
                    <a:lstStyle/>
                    <a:p>
                      <a:pPr algn="l" fontAlgn="b"/>
                      <a:r>
                        <a:rPr lang="en-GB" sz="2400" u="none" strike="noStrike" dirty="0">
                          <a:effectLst/>
                          <a:latin typeface="Cordia New" pitchFamily="34" charset="-34"/>
                          <a:cs typeface="Cordia New" pitchFamily="34" charset="-34"/>
                        </a:rPr>
                        <a:t> </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ctr" fontAlgn="b"/>
                      <a:r>
                        <a:rPr lang="en-GB" sz="2400" u="none" strike="noStrike" dirty="0">
                          <a:effectLst/>
                          <a:latin typeface="Cordia New" pitchFamily="34" charset="-34"/>
                          <a:cs typeface="Cordia New" pitchFamily="34" charset="-34"/>
                        </a:rPr>
                        <a:t>fix cost</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ctr" fontAlgn="b"/>
                      <a:r>
                        <a:rPr lang="en-GB" sz="2400" u="none" strike="noStrike" dirty="0" err="1">
                          <a:effectLst/>
                          <a:latin typeface="Cordia New" pitchFamily="34" charset="-34"/>
                          <a:cs typeface="Cordia New" pitchFamily="34" charset="-34"/>
                        </a:rPr>
                        <a:t>var</a:t>
                      </a:r>
                      <a:r>
                        <a:rPr lang="en-GB" sz="2400" u="none" strike="noStrike" dirty="0">
                          <a:effectLst/>
                          <a:latin typeface="Cordia New" pitchFamily="34" charset="-34"/>
                          <a:cs typeface="Cordia New" pitchFamily="34" charset="-34"/>
                        </a:rPr>
                        <a:t> cost</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ctr" fontAlgn="b"/>
                      <a:r>
                        <a:rPr lang="en-GB" sz="2400" u="none" strike="noStrike" dirty="0" err="1">
                          <a:effectLst/>
                          <a:latin typeface="Cordia New" pitchFamily="34" charset="-34"/>
                          <a:cs typeface="Cordia New" pitchFamily="34" charset="-34"/>
                        </a:rPr>
                        <a:t>var</a:t>
                      </a:r>
                      <a:r>
                        <a:rPr lang="en-GB" sz="2400" u="none" strike="noStrike" dirty="0">
                          <a:effectLst/>
                          <a:latin typeface="Cordia New" pitchFamily="34" charset="-34"/>
                          <a:cs typeface="Cordia New" pitchFamily="34" charset="-34"/>
                        </a:rPr>
                        <a:t> cost</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ctr" fontAlgn="b"/>
                      <a:r>
                        <a:rPr lang="en-GB" sz="2400" u="none" strike="noStrike" dirty="0" smtClean="0">
                          <a:effectLst/>
                          <a:latin typeface="Cordia New" pitchFamily="34" charset="-34"/>
                          <a:cs typeface="Cordia New" pitchFamily="34" charset="-34"/>
                        </a:rPr>
                        <a:t>total</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r>
              <a:tr h="472440">
                <a:tc>
                  <a:txBody>
                    <a:bodyPr/>
                    <a:lstStyle/>
                    <a:p>
                      <a:pPr algn="l" fontAlgn="b"/>
                      <a:r>
                        <a:rPr lang="en-GB" sz="2400" u="none" strike="noStrike">
                          <a:effectLst/>
                          <a:latin typeface="Cordia New" pitchFamily="34" charset="-34"/>
                          <a:cs typeface="Cordia New" pitchFamily="34" charset="-34"/>
                        </a:rPr>
                        <a:t>Location A</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350000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5</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50000</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400000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r>
              <a:tr h="472440">
                <a:tc>
                  <a:txBody>
                    <a:bodyPr/>
                    <a:lstStyle/>
                    <a:p>
                      <a:pPr algn="l" fontAlgn="b"/>
                      <a:r>
                        <a:rPr lang="en-GB" sz="2400" u="none" strike="noStrike">
                          <a:effectLst/>
                          <a:latin typeface="Cordia New" pitchFamily="34" charset="-34"/>
                          <a:cs typeface="Cordia New" pitchFamily="34" charset="-34"/>
                        </a:rPr>
                        <a:t>Location B</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170000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25</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250000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420000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r>
              <a:tr h="472440">
                <a:tc>
                  <a:txBody>
                    <a:bodyPr/>
                    <a:lstStyle/>
                    <a:p>
                      <a:pPr algn="l" fontAlgn="b"/>
                      <a:r>
                        <a:rPr lang="en-GB" sz="2400" u="none" strike="noStrike" dirty="0">
                          <a:effectLst/>
                          <a:latin typeface="Cordia New" pitchFamily="34" charset="-34"/>
                          <a:cs typeface="Cordia New" pitchFamily="34" charset="-34"/>
                        </a:rPr>
                        <a:t>Location </a:t>
                      </a:r>
                      <a:r>
                        <a:rPr lang="en-GB" sz="2400" u="none" strike="noStrike" dirty="0" smtClean="0">
                          <a:effectLst/>
                          <a:latin typeface="Cordia New" pitchFamily="34" charset="-34"/>
                          <a:cs typeface="Cordia New" pitchFamily="34" charset="-34"/>
                        </a:rPr>
                        <a:t>D</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100000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40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400000</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500000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r>
              <a:tr h="472440">
                <a:tc>
                  <a:txBody>
                    <a:bodyPr/>
                    <a:lstStyle/>
                    <a:p>
                      <a:pPr algn="l" fontAlgn="b"/>
                      <a:r>
                        <a:rPr lang="en-GB" sz="2400" u="none" strike="noStrike" dirty="0">
                          <a:effectLst/>
                          <a:latin typeface="Cordia New" pitchFamily="34" charset="-34"/>
                          <a:cs typeface="Cordia New" pitchFamily="34" charset="-34"/>
                        </a:rPr>
                        <a:t>Location </a:t>
                      </a:r>
                      <a:r>
                        <a:rPr lang="en-GB" sz="2400" u="none" strike="noStrike" dirty="0" smtClean="0">
                          <a:effectLst/>
                          <a:latin typeface="Cordia New" pitchFamily="34" charset="-34"/>
                          <a:cs typeface="Cordia New" pitchFamily="34" charset="-34"/>
                        </a:rPr>
                        <a:t>E</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250000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a:effectLst/>
                          <a:latin typeface="Cordia New" pitchFamily="34" charset="-34"/>
                          <a:cs typeface="Cordia New" pitchFamily="34" charset="-34"/>
                        </a:rPr>
                        <a:t>20</a:t>
                      </a:r>
                      <a:endParaRPr lang="en-GB" sz="2400" b="0" i="0" u="none" strike="noStrike">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200000</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c>
                  <a:txBody>
                    <a:bodyPr/>
                    <a:lstStyle/>
                    <a:p>
                      <a:pPr algn="r" fontAlgn="b"/>
                      <a:r>
                        <a:rPr lang="en-GB" sz="2400" u="none" strike="noStrike" dirty="0">
                          <a:effectLst/>
                          <a:latin typeface="Cordia New" pitchFamily="34" charset="-34"/>
                          <a:cs typeface="Cordia New" pitchFamily="34" charset="-34"/>
                        </a:rPr>
                        <a:t>450000</a:t>
                      </a:r>
                      <a:endParaRPr lang="en-GB" sz="2400" b="0" i="0" u="none" strike="noStrike" dirty="0">
                        <a:solidFill>
                          <a:srgbClr val="000000"/>
                        </a:solidFill>
                        <a:effectLst/>
                        <a:latin typeface="Cordia New" pitchFamily="34" charset="-34"/>
                        <a:cs typeface="Cordia New" pitchFamily="34" charset="-34"/>
                      </a:endParaRPr>
                    </a:p>
                  </a:txBody>
                  <a:tcPr marL="9525" marR="9525" marT="9525" marB="0" anchor="b"/>
                </a:tc>
              </a:tr>
            </a:tbl>
          </a:graphicData>
        </a:graphic>
      </p:graphicFrame>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and designing operation systems</a:t>
            </a:r>
          </a:p>
        </p:txBody>
      </p:sp>
      <p:sp>
        <p:nvSpPr>
          <p:cNvPr id="3" name="Inhaltsplatzhalter 2"/>
          <p:cNvSpPr>
            <a:spLocks noGrp="1"/>
          </p:cNvSpPr>
          <p:nvPr>
            <p:ph sz="quarter" idx="1"/>
          </p:nvPr>
        </p:nvSpPr>
        <p:spPr/>
        <p:txBody>
          <a:bodyPr>
            <a:normAutofit/>
          </a:bodyPr>
          <a:lstStyle/>
          <a:p>
            <a:pPr>
              <a:buFontTx/>
              <a:buChar char="-"/>
            </a:pPr>
            <a:r>
              <a:rPr lang="en-US" b="1" dirty="0" smtClean="0">
                <a:latin typeface="CordiaUPC" pitchFamily="34" charset="-34"/>
                <a:cs typeface="CordiaUPC" pitchFamily="34" charset="-34"/>
              </a:rPr>
              <a:t>Planning facility layout</a:t>
            </a:r>
          </a:p>
          <a:p>
            <a:pPr marL="0" indent="0">
              <a:buNone/>
              <a:defRPr/>
            </a:pPr>
            <a:r>
              <a:rPr lang="en-US" sz="2800" b="1" dirty="0">
                <a:latin typeface="Cordia New" pitchFamily="34" charset="-34"/>
                <a:cs typeface="Cordia New" pitchFamily="34" charset="-34"/>
              </a:rPr>
              <a:t>Fixed-Position Layout-</a:t>
            </a:r>
            <a:r>
              <a:rPr lang="en-US" sz="2800" dirty="0">
                <a:latin typeface="Cordia New" pitchFamily="34" charset="-34"/>
                <a:cs typeface="Cordia New" pitchFamily="34" charset="-34"/>
              </a:rPr>
              <a:t>-Project organization</a:t>
            </a:r>
          </a:p>
          <a:p>
            <a:pPr marL="0" lvl="1" indent="0">
              <a:buNone/>
              <a:defRPr/>
            </a:pPr>
            <a:r>
              <a:rPr lang="en-US" sz="2400" dirty="0">
                <a:latin typeface="Cordia New" pitchFamily="34" charset="-34"/>
                <a:cs typeface="Cordia New" pitchFamily="34" charset="-34"/>
              </a:rPr>
              <a:t>All resources needed for a product are brought to a central location</a:t>
            </a:r>
            <a:r>
              <a:rPr lang="en-US" sz="2400" dirty="0" smtClean="0">
                <a:latin typeface="Cordia New" pitchFamily="34" charset="-34"/>
                <a:cs typeface="Cordia New" pitchFamily="34" charset="-34"/>
              </a:rPr>
              <a:t>.</a:t>
            </a:r>
          </a:p>
          <a:p>
            <a:pPr marL="0" lvl="1" indent="0">
              <a:buNone/>
              <a:defRPr/>
            </a:pPr>
            <a:endParaRPr lang="en-US" sz="24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18</a:t>
            </a:fld>
            <a:endParaRPr lang="en-US" sz="1600" dirty="0">
              <a:latin typeface="CordiaUPC" pitchFamily="34" charset="-34"/>
              <a:cs typeface="CordiaUPC" pitchFamily="34" charset="-34"/>
            </a:endParaRPr>
          </a:p>
        </p:txBody>
      </p:sp>
      <p:pic>
        <p:nvPicPr>
          <p:cNvPr id="12290" name="Picture 2" descr="http://www.augsburger-allgemeine.de/img/9329601-1295269021000/topTeaser_crop_Montage-an-einem-Airbus-A320-in-Hamburg-Airbus-mit-seinen-52-500-Mitarbeitern-ist-eine-Tochter-von-Europas-dominierendem-Luft-und-Raumfahrtkonzern-EAD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3200400"/>
            <a:ext cx="5448300" cy="3067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a:latin typeface="CordiaUPC" pitchFamily="34" charset="-34"/>
                <a:cs typeface="CordiaUPC" pitchFamily="34" charset="-34"/>
              </a:rPr>
              <a:t>Planning facility </a:t>
            </a:r>
            <a:r>
              <a:rPr lang="en-US" b="1" dirty="0" smtClean="0">
                <a:latin typeface="CordiaUPC" pitchFamily="34" charset="-34"/>
                <a:cs typeface="CordiaUPC" pitchFamily="34" charset="-34"/>
              </a:rPr>
              <a:t>layout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defRPr/>
            </a:pPr>
            <a:r>
              <a:rPr lang="en-US" sz="2800" b="1" dirty="0" smtClean="0">
                <a:latin typeface="Cordia New" pitchFamily="34" charset="-34"/>
                <a:cs typeface="Cordia New" pitchFamily="34" charset="-34"/>
              </a:rPr>
              <a:t>Process Layout-</a:t>
            </a:r>
            <a:r>
              <a:rPr lang="en-US" sz="2800" dirty="0" smtClean="0">
                <a:latin typeface="Cordia New" pitchFamily="34" charset="-34"/>
                <a:cs typeface="Cordia New" pitchFamily="34" charset="-34"/>
              </a:rPr>
              <a:t>-Intermittent organization</a:t>
            </a:r>
          </a:p>
          <a:p>
            <a:pPr marL="93663" lvl="1" indent="0">
              <a:buNone/>
              <a:defRPr/>
            </a:pPr>
            <a:r>
              <a:rPr lang="en-US" sz="2400" dirty="0" smtClean="0">
                <a:latin typeface="Cordia New" pitchFamily="34" charset="-34"/>
                <a:cs typeface="Cordia New" pitchFamily="34" charset="-34"/>
              </a:rPr>
              <a:t>Layout is organized into departments that group related processes.</a:t>
            </a:r>
          </a:p>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19</a:t>
            </a:fld>
            <a:endParaRPr lang="en-US" sz="1600" dirty="0">
              <a:latin typeface="CordiaUPC" pitchFamily="34" charset="-34"/>
              <a:cs typeface="CordiaUPC" pitchFamily="34" charset="-34"/>
            </a:endParaRPr>
          </a:p>
        </p:txBody>
      </p:sp>
      <p:pic>
        <p:nvPicPr>
          <p:cNvPr id="8" name="Picture 5" descr="Picture 5"/>
          <p:cNvPicPr>
            <a:picLocks noChangeAspect="1" noChangeArrowheads="1"/>
          </p:cNvPicPr>
          <p:nvPr/>
        </p:nvPicPr>
        <p:blipFill rotWithShape="1">
          <a:blip r:embed="rId3" cstate="print">
            <a:clrChange>
              <a:clrFrom>
                <a:srgbClr val="FFFFFF"/>
              </a:clrFrom>
              <a:clrTo>
                <a:srgbClr val="FFFFFF">
                  <a:alpha val="0"/>
                </a:srgbClr>
              </a:clrTo>
            </a:clrChange>
          </a:blip>
          <a:srcRect l="28711"/>
          <a:stretch/>
        </p:blipFill>
        <p:spPr bwMode="auto">
          <a:xfrm>
            <a:off x="1981199" y="2590800"/>
            <a:ext cx="4897143" cy="2501900"/>
          </a:xfrm>
          <a:prstGeom prst="rect">
            <a:avLst/>
          </a:prstGeom>
          <a:noFill/>
        </p:spPr>
      </p:pic>
    </p:spTree>
    <p:extLst>
      <p:ext uri="{BB962C8B-B14F-4D97-AF65-F5344CB8AC3E}">
        <p14:creationId xmlns:p14="http://schemas.microsoft.com/office/powerpoint/2010/main" val="314515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Planning facility layout</a:t>
            </a:r>
          </a:p>
        </p:txBody>
      </p:sp>
      <p:sp>
        <p:nvSpPr>
          <p:cNvPr id="3" name="Inhaltsplatzhalter 2"/>
          <p:cNvSpPr>
            <a:spLocks noGrp="1"/>
          </p:cNvSpPr>
          <p:nvPr>
            <p:ph sz="quarter" idx="1"/>
          </p:nvPr>
        </p:nvSpPr>
        <p:spPr/>
        <p:txBody>
          <a:bodyPr>
            <a:normAutofit/>
          </a:bodyPr>
          <a:lstStyle/>
          <a:p>
            <a:pPr marL="0" indent="0">
              <a:buNone/>
              <a:defRPr/>
            </a:pPr>
            <a:r>
              <a:rPr lang="en-US" sz="3200" b="1" dirty="0">
                <a:latin typeface="Cordia New" pitchFamily="34" charset="-34"/>
                <a:cs typeface="Cordia New" pitchFamily="34" charset="-34"/>
              </a:rPr>
              <a:t>Product Layout-</a:t>
            </a:r>
            <a:r>
              <a:rPr lang="en-US" sz="3200" dirty="0">
                <a:latin typeface="Cordia New" pitchFamily="34" charset="-34"/>
                <a:cs typeface="Cordia New" pitchFamily="34" charset="-34"/>
              </a:rPr>
              <a:t>-Continuous manufacturing organization</a:t>
            </a:r>
          </a:p>
          <a:p>
            <a:pPr marL="0" lvl="1" indent="0">
              <a:buNone/>
              <a:defRPr/>
            </a:pPr>
            <a:r>
              <a:rPr lang="en-US" sz="2800" dirty="0">
                <a:latin typeface="Cordia New" pitchFamily="34" charset="-34"/>
                <a:cs typeface="Cordia New" pitchFamily="34" charset="-34"/>
              </a:rPr>
              <a:t>Production is broken down into relatively simple tasks assigned to workers positioned along a line.</a:t>
            </a:r>
          </a:p>
          <a:p>
            <a:pPr marL="0" indent="0">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20</a:t>
            </a:fld>
            <a:endParaRPr lang="en-US" sz="1600" dirty="0">
              <a:latin typeface="CordiaUPC" pitchFamily="34" charset="-34"/>
              <a:cs typeface="CordiaUPC" pitchFamily="34" charset="-34"/>
            </a:endParaRPr>
          </a:p>
        </p:txBody>
      </p:sp>
      <p:pic>
        <p:nvPicPr>
          <p:cNvPr id="8" name="Picture 4" descr="Picture 6"/>
          <p:cNvPicPr>
            <a:picLocks noChangeAspect="1" noChangeArrowheads="1"/>
          </p:cNvPicPr>
          <p:nvPr/>
        </p:nvPicPr>
        <p:blipFill rotWithShape="1">
          <a:blip r:embed="rId4" cstate="print"/>
          <a:srcRect l="3986"/>
          <a:stretch/>
        </p:blipFill>
        <p:spPr bwMode="auto">
          <a:xfrm>
            <a:off x="1264024" y="3429000"/>
            <a:ext cx="6584576" cy="1346356"/>
          </a:xfrm>
          <a:prstGeom prst="rect">
            <a:avLst/>
          </a:prstGeom>
          <a:noFill/>
        </p:spPr>
      </p:pic>
    </p:spTree>
    <p:extLst>
      <p:ext uri="{BB962C8B-B14F-4D97-AF65-F5344CB8AC3E}">
        <p14:creationId xmlns:p14="http://schemas.microsoft.com/office/powerpoint/2010/main" val="314515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latin typeface="Cordia New" pitchFamily="34" charset="-34"/>
                <a:cs typeface="Cordia New" pitchFamily="34" charset="-34"/>
              </a:rPr>
              <a:t>Managing the Supply Chain</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r>
              <a:rPr lang="en-US" sz="3200" dirty="0" smtClean="0">
                <a:latin typeface="Cordia New" pitchFamily="34" charset="-34"/>
                <a:cs typeface="Cordia New" pitchFamily="34" charset="-34"/>
              </a:rPr>
              <a:t>Connecting and integrating all parties or members of the distribution system in order to satisfy customers</a:t>
            </a:r>
          </a:p>
          <a:p>
            <a:r>
              <a:rPr lang="en-US" sz="3200" dirty="0" smtClean="0">
                <a:latin typeface="Cordia New" pitchFamily="34" charset="-34"/>
                <a:cs typeface="Cordia New" pitchFamily="34" charset="-34"/>
              </a:rPr>
              <a:t>Include all the activities involved in obtaining and managing raw materials and component parts, managing finished products, packaging them and getting them to customers. </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21</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Purchasing</a:t>
            </a:r>
            <a:r>
              <a:rPr lang="th-TH" b="1" dirty="0" smtClean="0">
                <a:latin typeface="CordiaUPC" pitchFamily="34" charset="-34"/>
                <a:cs typeface="CordiaUPC" pitchFamily="34" charset="-34"/>
              </a:rPr>
              <a:t> </a:t>
            </a:r>
            <a:r>
              <a:rPr lang="de-DE" b="1" dirty="0" smtClean="0">
                <a:latin typeface="CordiaUPC" pitchFamily="34" charset="-34"/>
                <a:cs typeface="CordiaUPC" pitchFamily="34" charset="-34"/>
              </a:rPr>
              <a:t>and Inventory control</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Purchasing or procurement is the buying of all the materials needed by the organization. The aim is to obtain items of the desired quality in the right quantities at the lowest possible cost. </a:t>
            </a:r>
          </a:p>
          <a:p>
            <a:pPr marL="0" indent="0">
              <a:buNone/>
            </a:pPr>
            <a:endParaRPr lang="en-US" dirty="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Inventory control is the process of determining how many supplies and goods are needed and keeping track of quantities on hand, where each item is and who is responsible for it. Aim of inventory control is to determine the proper inventory level for each item.</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22</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The important of inventory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Inventory in the warehouse costs money</a:t>
            </a:r>
          </a:p>
          <a:p>
            <a:pPr>
              <a:buNone/>
            </a:pPr>
            <a:r>
              <a:rPr lang="en-US" dirty="0" smtClean="0">
                <a:latin typeface="CordiaUPC" pitchFamily="34" charset="-34"/>
                <a:cs typeface="CordiaUPC" pitchFamily="34" charset="-34"/>
              </a:rPr>
              <a:t>Money not tied up in inventory can be used in other productive ventures</a:t>
            </a:r>
          </a:p>
          <a:p>
            <a:pPr>
              <a:buNone/>
            </a:pPr>
            <a:r>
              <a:rPr lang="en-US" dirty="0" smtClean="0">
                <a:latin typeface="CordiaUPC" pitchFamily="34" charset="-34"/>
                <a:cs typeface="CordiaUPC" pitchFamily="34" charset="-34"/>
              </a:rPr>
              <a:t>Products lose value every day</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23</a:t>
            </a:fld>
            <a:endParaRPr lang="en-US" sz="1600" dirty="0">
              <a:latin typeface="CordiaUPC" pitchFamily="34" charset="-34"/>
              <a:cs typeface="CordiaUPC" pitchFamily="34" charset="-34"/>
            </a:endParaRPr>
          </a:p>
        </p:txBody>
      </p:sp>
      <p:pic>
        <p:nvPicPr>
          <p:cNvPr id="13314" name="Picture 2" descr="http://img.dailymail.co.uk/i/pix/2007/12_01/warehouse1SWNS_1000x56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505200"/>
            <a:ext cx="5334000" cy="299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6711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4724400"/>
            <a:ext cx="8153400" cy="1371600"/>
          </a:xfrm>
        </p:spPr>
        <p:txBody>
          <a:bodyPr>
            <a:normAutofit/>
          </a:bodyPr>
          <a:lstStyle/>
          <a:p>
            <a:pPr marL="0" indent="0">
              <a:buNone/>
            </a:pPr>
            <a:r>
              <a:rPr lang="en-US" sz="3000" dirty="0" smtClean="0">
                <a:latin typeface="Cordia New" pitchFamily="34" charset="-34"/>
                <a:cs typeface="Cordia New" pitchFamily="34" charset="-34"/>
              </a:rPr>
              <a:t>EOQ is a </a:t>
            </a:r>
            <a:r>
              <a:rPr lang="en-US" sz="3000" dirty="0">
                <a:latin typeface="Cordia New" pitchFamily="34" charset="-34"/>
                <a:cs typeface="Cordia New" pitchFamily="34" charset="-34"/>
              </a:rPr>
              <a:t>model that identifies the optimum number of </a:t>
            </a:r>
            <a:r>
              <a:rPr lang="en-US" sz="3000">
                <a:latin typeface="Cordia New" pitchFamily="34" charset="-34"/>
                <a:cs typeface="Cordia New" pitchFamily="34" charset="-34"/>
              </a:rPr>
              <a:t>items </a:t>
            </a:r>
            <a:r>
              <a:rPr lang="en-US" sz="3000" smtClean="0">
                <a:latin typeface="Cordia New" pitchFamily="34" charset="-34"/>
                <a:cs typeface="Cordia New" pitchFamily="34" charset="-34"/>
              </a:rPr>
              <a:t>in </a:t>
            </a:r>
            <a:r>
              <a:rPr lang="en-US" sz="3000" dirty="0">
                <a:latin typeface="Cordia New" pitchFamily="34" charset="-34"/>
                <a:cs typeface="Cordia New" pitchFamily="34" charset="-34"/>
              </a:rPr>
              <a:t>order to minimize the costs for  managing them (ordering, </a:t>
            </a:r>
            <a:r>
              <a:rPr lang="en-US" sz="3000" dirty="0" smtClean="0">
                <a:latin typeface="Cordia New" pitchFamily="34" charset="-34"/>
                <a:cs typeface="Cordia New" pitchFamily="34" charset="-34"/>
              </a:rPr>
              <a:t>storing)</a:t>
            </a:r>
            <a:endParaRPr lang="en-US" i="1"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24</a:t>
            </a:fld>
            <a:endParaRPr lang="en-US" sz="1600" dirty="0">
              <a:latin typeface="CordiaUPC" pitchFamily="34" charset="-34"/>
              <a:cs typeface="CordiaUPC" pitchFamily="34" charset="-34"/>
            </a:endParaRPr>
          </a:p>
        </p:txBody>
      </p:sp>
      <p:sp>
        <p:nvSpPr>
          <p:cNvPr id="5" name="Oval 4"/>
          <p:cNvSpPr/>
          <p:nvPr/>
        </p:nvSpPr>
        <p:spPr>
          <a:xfrm>
            <a:off x="207820" y="2072186"/>
            <a:ext cx="3657600" cy="1466740"/>
          </a:xfrm>
          <a:prstGeom prst="ellipse">
            <a:avLst/>
          </a:prstGeom>
          <a:solidFill>
            <a:srgbClr val="F7FB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smtClean="0">
                <a:solidFill>
                  <a:schemeClr val="tx1"/>
                </a:solidFill>
                <a:latin typeface="Cordia New" pitchFamily="34" charset="-34"/>
                <a:cs typeface="Cordia New" pitchFamily="34" charset="-34"/>
              </a:rPr>
              <a:t>Order in a large quantity</a:t>
            </a:r>
          </a:p>
          <a:p>
            <a:pPr algn="ctr"/>
            <a:r>
              <a:rPr lang="de-DE" sz="2400" dirty="0" smtClean="0">
                <a:solidFill>
                  <a:schemeClr val="tx1"/>
                </a:solidFill>
                <a:latin typeface="Cordia New" pitchFamily="34" charset="-34"/>
                <a:cs typeface="Cordia New" pitchFamily="34" charset="-34"/>
              </a:rPr>
              <a:t>Economy of scales</a:t>
            </a:r>
          </a:p>
          <a:p>
            <a:pPr algn="ctr"/>
            <a:r>
              <a:rPr lang="de-DE" sz="2400" dirty="0" smtClean="0">
                <a:solidFill>
                  <a:schemeClr val="tx1"/>
                </a:solidFill>
                <a:latin typeface="Cordia New" pitchFamily="34" charset="-34"/>
                <a:cs typeface="Cordia New" pitchFamily="34" charset="-34"/>
              </a:rPr>
              <a:t>Bulk discount</a:t>
            </a:r>
            <a:endParaRPr lang="en-GB" sz="2400" dirty="0">
              <a:solidFill>
                <a:schemeClr val="tx1"/>
              </a:solidFill>
              <a:latin typeface="Cordia New" pitchFamily="34" charset="-34"/>
              <a:cs typeface="Cordia New" pitchFamily="34" charset="-34"/>
            </a:endParaRPr>
          </a:p>
        </p:txBody>
      </p:sp>
      <p:sp>
        <p:nvSpPr>
          <p:cNvPr id="10" name="Oval 9"/>
          <p:cNvSpPr/>
          <p:nvPr/>
        </p:nvSpPr>
        <p:spPr>
          <a:xfrm>
            <a:off x="5029200" y="2005766"/>
            <a:ext cx="3657600" cy="1613414"/>
          </a:xfrm>
          <a:prstGeom prst="ellipse">
            <a:avLst/>
          </a:prstGeom>
          <a:solidFill>
            <a:srgbClr val="F7FB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smtClean="0">
                <a:solidFill>
                  <a:schemeClr val="tx1"/>
                </a:solidFill>
                <a:latin typeface="Cordia New" pitchFamily="34" charset="-34"/>
                <a:cs typeface="Cordia New" pitchFamily="34" charset="-34"/>
              </a:rPr>
              <a:t>Order in a large quantity</a:t>
            </a:r>
          </a:p>
          <a:p>
            <a:pPr algn="ctr"/>
            <a:r>
              <a:rPr lang="de-DE" sz="2400" dirty="0" smtClean="0">
                <a:solidFill>
                  <a:schemeClr val="tx1"/>
                </a:solidFill>
                <a:latin typeface="Cordia New" pitchFamily="34" charset="-34"/>
                <a:cs typeface="Cordia New" pitchFamily="34" charset="-34"/>
              </a:rPr>
              <a:t>High storage cost</a:t>
            </a:r>
            <a:endParaRPr lang="en-GB" sz="2400" dirty="0">
              <a:solidFill>
                <a:schemeClr val="tx1"/>
              </a:solidFill>
              <a:latin typeface="Cordia New" pitchFamily="34" charset="-34"/>
              <a:cs typeface="Cordia New" pitchFamily="34" charset="-34"/>
            </a:endParaRPr>
          </a:p>
        </p:txBody>
      </p:sp>
      <p:sp>
        <p:nvSpPr>
          <p:cNvPr id="11" name="Left-Right Arrow 10"/>
          <p:cNvSpPr/>
          <p:nvPr/>
        </p:nvSpPr>
        <p:spPr>
          <a:xfrm>
            <a:off x="3969327" y="2514601"/>
            <a:ext cx="914400" cy="5334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25</a:t>
            </a:fld>
            <a:endParaRPr lang="en-US" sz="1600" dirty="0">
              <a:latin typeface="CordiaUPC" pitchFamily="34" charset="-34"/>
              <a:cs typeface="CordiaUPC" pitchFamily="34" charset="-34"/>
            </a:endParaRPr>
          </a:p>
        </p:txBody>
      </p:sp>
      <p:sp>
        <p:nvSpPr>
          <p:cNvPr id="8" name="Inhaltsplatzhalter 2"/>
          <p:cNvSpPr txBox="1">
            <a:spLocks/>
          </p:cNvSpPr>
          <p:nvPr/>
        </p:nvSpPr>
        <p:spPr>
          <a:xfrm>
            <a:off x="491884" y="1752600"/>
            <a:ext cx="8153400" cy="20574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spcBef>
                <a:spcPts val="300"/>
              </a:spcBef>
              <a:buClr>
                <a:schemeClr val="accent3"/>
              </a:buClr>
              <a:buSzTx/>
              <a:buFont typeface="Wingdings"/>
              <a:buNone/>
              <a:defRPr/>
            </a:pPr>
            <a:r>
              <a:rPr lang="de-DE" sz="2800" dirty="0" smtClean="0">
                <a:latin typeface="CordiaUPC" pitchFamily="34" charset="-34"/>
                <a:cs typeface="CordiaUPC" pitchFamily="34" charset="-34"/>
              </a:rPr>
              <a:t>Company XYZ sells television to customers. It buys the TVs directly from manufacturer at price 1000 bath each. Every oder will cost company XYZ 20 bath. Based on the statistic, customers demand for TV per year is 8000 units. The storage cost is 2 bath per units. </a:t>
            </a:r>
          </a:p>
          <a:p>
            <a:pPr>
              <a:buFont typeface="Wingdings"/>
              <a:buNone/>
            </a:pPr>
            <a:endParaRPr lang="en-US" dirty="0">
              <a:latin typeface="Cordia New" pitchFamily="34" charset="-34"/>
              <a:cs typeface="Cordia New" pitchFamily="34" charset="-34"/>
            </a:endParaRPr>
          </a:p>
        </p:txBody>
      </p:sp>
      <p:graphicFrame>
        <p:nvGraphicFramePr>
          <p:cNvPr id="9" name="Tabelle 7"/>
          <p:cNvGraphicFramePr>
            <a:graphicFrameLocks noGrp="1"/>
          </p:cNvGraphicFramePr>
          <p:nvPr>
            <p:extLst>
              <p:ext uri="{D42A27DB-BD31-4B8C-83A1-F6EECF244321}">
                <p14:modId xmlns:p14="http://schemas.microsoft.com/office/powerpoint/2010/main" val="1588982166"/>
              </p:ext>
            </p:extLst>
          </p:nvPr>
        </p:nvGraphicFramePr>
        <p:xfrm>
          <a:off x="1600200" y="3581396"/>
          <a:ext cx="5867399" cy="3078892"/>
        </p:xfrm>
        <a:graphic>
          <a:graphicData uri="http://schemas.openxmlformats.org/drawingml/2006/table">
            <a:tbl>
              <a:tblPr/>
              <a:tblGrid>
                <a:gridCol w="936327"/>
                <a:gridCol w="936327"/>
                <a:gridCol w="982376"/>
                <a:gridCol w="1043776"/>
                <a:gridCol w="1047613"/>
                <a:gridCol w="920980"/>
              </a:tblGrid>
              <a:tr h="692152">
                <a:tc>
                  <a:txBody>
                    <a:bodyPr/>
                    <a:lstStyle/>
                    <a:p>
                      <a:pPr algn="ctr" fontAlgn="b"/>
                      <a:r>
                        <a:rPr lang="de-DE" sz="1400" b="0" i="0" u="none" strike="noStrike" dirty="0" smtClean="0">
                          <a:solidFill>
                            <a:srgbClr val="000000"/>
                          </a:solidFill>
                          <a:latin typeface="CordiaUPC" pitchFamily="34" charset="-34"/>
                          <a:cs typeface="CordiaUPC" pitchFamily="34" charset="-34"/>
                        </a:rPr>
                        <a:t>Ordered</a:t>
                      </a:r>
                      <a:r>
                        <a:rPr lang="de-DE" sz="1400" b="0" i="0" u="none" strike="noStrike" baseline="0" dirty="0" smtClean="0">
                          <a:solidFill>
                            <a:srgbClr val="000000"/>
                          </a:solidFill>
                          <a:latin typeface="CordiaUPC" pitchFamily="34" charset="-34"/>
                          <a:cs typeface="CordiaUPC" pitchFamily="34" charset="-34"/>
                        </a:rPr>
                        <a:t> </a:t>
                      </a:r>
                      <a:r>
                        <a:rPr lang="de-DE" sz="1400" b="0" i="0" u="none" strike="noStrike" dirty="0" smtClean="0">
                          <a:solidFill>
                            <a:srgbClr val="000000"/>
                          </a:solidFill>
                          <a:latin typeface="CordiaUPC" pitchFamily="34" charset="-34"/>
                          <a:cs typeface="CordiaUPC" pitchFamily="34" charset="-34"/>
                        </a:rPr>
                        <a:t>quantity</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Frequence of order</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baseline="0" dirty="0" smtClean="0">
                          <a:solidFill>
                            <a:srgbClr val="000000"/>
                          </a:solidFill>
                          <a:latin typeface="CordiaUPC" pitchFamily="34" charset="-34"/>
                          <a:cs typeface="CordiaUPC" pitchFamily="34" charset="-34"/>
                        </a:rPr>
                        <a:t>Cost of order (</a:t>
                      </a:r>
                      <a:r>
                        <a:rPr lang="de-DE" sz="1400" b="0" i="0" u="none" strike="noStrike" dirty="0" smtClean="0">
                          <a:solidFill>
                            <a:srgbClr val="000000"/>
                          </a:solidFill>
                          <a:latin typeface="CordiaUPC" pitchFamily="34" charset="-34"/>
                          <a:cs typeface="CordiaUPC" pitchFamily="34" charset="-34"/>
                        </a:rPr>
                        <a:t>OC)</a:t>
                      </a:r>
                      <a:endParaRPr lang="de-DE"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Averaged</a:t>
                      </a:r>
                      <a:r>
                        <a:rPr lang="de-DE" sz="1400" b="0" i="0" u="none" strike="noStrike" baseline="0" dirty="0" smtClean="0">
                          <a:solidFill>
                            <a:srgbClr val="000000"/>
                          </a:solidFill>
                          <a:latin typeface="CordiaUPC" pitchFamily="34" charset="-34"/>
                          <a:cs typeface="CordiaUPC" pitchFamily="34" charset="-34"/>
                        </a:rPr>
                        <a:t> storaged number</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Storage cost</a:t>
                      </a:r>
                      <a:endParaRPr lang="de-DE"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Total Cost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26.67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533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a:solidFill>
                            <a:srgbClr val="000000"/>
                          </a:solidFill>
                          <a:latin typeface="CordiaUPC" pitchFamily="34" charset="-34"/>
                          <a:cs typeface="CordiaUPC" pitchFamily="34" charset="-34"/>
                        </a:rPr>
                        <a:t>20.00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38674">
                <a:tc>
                  <a:txBody>
                    <a:bodyPr/>
                    <a:lstStyle/>
                    <a:p>
                      <a:pPr algn="ctr" fontAlgn="b"/>
                      <a:r>
                        <a:rPr lang="de-DE" sz="1400" b="0" i="0" u="none" strike="noStrike">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13.33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11.43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229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929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900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8.89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178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900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1078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1160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26</a:t>
            </a:fld>
            <a:endParaRPr lang="en-US" sz="1600" dirty="0">
              <a:latin typeface="CordiaUPC" pitchFamily="34" charset="-34"/>
              <a:cs typeface="CordiaUPC" pitchFamily="34" charset="-34"/>
            </a:endParaRPr>
          </a:p>
        </p:txBody>
      </p:sp>
      <p:graphicFrame>
        <p:nvGraphicFramePr>
          <p:cNvPr id="8" name="Inhaltsplatzhalter 6"/>
          <p:cNvGraphicFramePr>
            <a:graphicFrameLocks/>
          </p:cNvGraphicFramePr>
          <p:nvPr/>
        </p:nvGraphicFramePr>
        <p:xfrm>
          <a:off x="457200" y="1752600"/>
          <a:ext cx="8229600" cy="48212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Just-in-time inventory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UPC" pitchFamily="34" charset="-34"/>
                <a:cs typeface="CordiaUPC" pitchFamily="34" charset="-34"/>
              </a:rPr>
              <a:t>An inventory control system that schedules materials to arrive precisely when they are needed on a production line. </a:t>
            </a:r>
          </a:p>
          <a:p>
            <a:pPr>
              <a:buFont typeface="Wingdings" pitchFamily="2" charset="2"/>
              <a:buChar char="Ø"/>
            </a:pPr>
            <a:r>
              <a:rPr lang="en-US" dirty="0" smtClean="0">
                <a:latin typeface="CordiaUPC" pitchFamily="34" charset="-34"/>
                <a:cs typeface="CordiaUPC" pitchFamily="34" charset="-34"/>
              </a:rPr>
              <a:t>Reducing raw material inventories: Suppliers deliver materials only at the exact moment need</a:t>
            </a:r>
          </a:p>
          <a:p>
            <a:pPr>
              <a:buFont typeface="Wingdings" pitchFamily="2" charset="2"/>
              <a:buChar char="Ø"/>
            </a:pPr>
            <a:r>
              <a:rPr lang="en-US" dirty="0">
                <a:latin typeface="CordiaUPC" pitchFamily="34" charset="-34"/>
                <a:cs typeface="CordiaUPC" pitchFamily="34" charset="-34"/>
              </a:rPr>
              <a:t> </a:t>
            </a:r>
            <a:r>
              <a:rPr lang="en-US" dirty="0" smtClean="0">
                <a:latin typeface="CordiaUPC" pitchFamily="34" charset="-34"/>
                <a:cs typeface="CordiaUPC" pitchFamily="34" charset="-34"/>
              </a:rPr>
              <a:t>Work-in process inventories are kept to minimum because goods are produced only as needed to service the next stage of production.</a:t>
            </a:r>
          </a:p>
          <a:p>
            <a:pPr>
              <a:buFont typeface="Wingdings" pitchFamily="2" charset="2"/>
              <a:buChar char="Ø"/>
            </a:pPr>
            <a:r>
              <a:rPr lang="en-US" dirty="0" smtClean="0">
                <a:latin typeface="CordiaUPC" pitchFamily="34" charset="-34"/>
                <a:cs typeface="CordiaUPC" pitchFamily="34" charset="-34"/>
              </a:rPr>
              <a:t>Finished good inventories are minimized by matching them exactly to sales demand. </a:t>
            </a:r>
          </a:p>
          <a:p>
            <a:pPr>
              <a:buFont typeface="Wingdings" pitchFamily="2" charset="2"/>
              <a:buChar char="Ø"/>
            </a:pPr>
            <a:r>
              <a:rPr lang="en-US" dirty="0">
                <a:latin typeface="CordiaUPC" pitchFamily="34" charset="-34"/>
                <a:cs typeface="CordiaUPC" pitchFamily="34" charset="-34"/>
              </a:rPr>
              <a:t>Stockless system, zero inventory system</a:t>
            </a:r>
          </a:p>
          <a:p>
            <a:pPr>
              <a:buFontTx/>
              <a:buChar char="-"/>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27</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451546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Just-in-time inventory management</a:t>
            </a: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28</a:t>
            </a:fld>
            <a:endParaRPr lang="en-US" sz="1600" dirty="0">
              <a:latin typeface="CordiaUPC" pitchFamily="34" charset="-34"/>
              <a:cs typeface="CordiaUPC" pitchFamily="34" charset="-34"/>
            </a:endParaRPr>
          </a:p>
        </p:txBody>
      </p:sp>
      <p:graphicFrame>
        <p:nvGraphicFramePr>
          <p:cNvPr id="8" name="Table 7"/>
          <p:cNvGraphicFramePr>
            <a:graphicFrameLocks noGrp="1"/>
          </p:cNvGraphicFramePr>
          <p:nvPr>
            <p:extLst>
              <p:ext uri="{D42A27DB-BD31-4B8C-83A1-F6EECF244321}">
                <p14:modId xmlns:p14="http://schemas.microsoft.com/office/powerpoint/2010/main" val="3161285603"/>
              </p:ext>
            </p:extLst>
          </p:nvPr>
        </p:nvGraphicFramePr>
        <p:xfrm>
          <a:off x="1066800" y="2209800"/>
          <a:ext cx="7162800" cy="3810000"/>
        </p:xfrm>
        <a:graphic>
          <a:graphicData uri="http://schemas.openxmlformats.org/drawingml/2006/table">
            <a:tbl>
              <a:tblPr firstRow="1" bandRow="1">
                <a:tableStyleId>{073A0DAA-6AF3-43AB-8588-CEC1D06C72B9}</a:tableStyleId>
              </a:tblPr>
              <a:tblGrid>
                <a:gridCol w="3581400"/>
                <a:gridCol w="3581400"/>
              </a:tblGrid>
              <a:tr h="635000">
                <a:tc>
                  <a:txBody>
                    <a:bodyPr/>
                    <a:lstStyle/>
                    <a:p>
                      <a:pPr algn="ctr"/>
                      <a:r>
                        <a:rPr lang="de-DE" sz="2400" b="1" dirty="0" smtClean="0">
                          <a:solidFill>
                            <a:schemeClr val="tx1"/>
                          </a:solidFill>
                          <a:latin typeface="Cordia New" pitchFamily="34" charset="-34"/>
                          <a:cs typeface="Cordia New" pitchFamily="34" charset="-34"/>
                        </a:rPr>
                        <a:t>Strenghts</a:t>
                      </a:r>
                      <a:endParaRPr lang="en-GB" sz="2400" b="1" dirty="0">
                        <a:solidFill>
                          <a:schemeClr val="tx1"/>
                        </a:solidFill>
                        <a:latin typeface="Cordia New" pitchFamily="34" charset="-34"/>
                        <a:cs typeface="Cordia New"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de-DE" sz="2400" b="1" dirty="0" smtClean="0">
                          <a:solidFill>
                            <a:schemeClr val="tx1"/>
                          </a:solidFill>
                          <a:latin typeface="Cordia New" pitchFamily="34" charset="-34"/>
                          <a:cs typeface="Cordia New" pitchFamily="34" charset="-34"/>
                        </a:rPr>
                        <a:t>Weakness</a:t>
                      </a:r>
                      <a:endParaRPr lang="en-GB" sz="2400" b="1" dirty="0">
                        <a:solidFill>
                          <a:schemeClr val="tx1"/>
                        </a:solidFill>
                        <a:latin typeface="Cordia New" pitchFamily="34" charset="-34"/>
                        <a:cs typeface="Cordia New"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175000">
                <a:tc>
                  <a:txBody>
                    <a:bodyPr/>
                    <a:lstStyle/>
                    <a:p>
                      <a:endParaRPr lang="de-DE" dirty="0" smtClean="0"/>
                    </a:p>
                    <a:p>
                      <a:endParaRPr lang="de-DE" dirty="0" smtClean="0"/>
                    </a:p>
                    <a:p>
                      <a:endParaRPr lang="de-DE" dirty="0" smtClean="0"/>
                    </a:p>
                    <a:p>
                      <a:endParaRPr lang="de-DE" dirty="0" smtClean="0"/>
                    </a:p>
                    <a:p>
                      <a:endParaRPr lang="de-DE" dirty="0" smtClean="0"/>
                    </a:p>
                    <a:p>
                      <a:endParaRPr lang="de-DE" dirty="0" smtClean="0"/>
                    </a:p>
                    <a:p>
                      <a:endParaRPr lang="de-DE" dirty="0" smtClean="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108373790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Outsourcing</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Ø"/>
            </a:pPr>
            <a:r>
              <a:rPr lang="en-US" dirty="0" smtClean="0">
                <a:latin typeface="CordiaUPC" pitchFamily="34" charset="-34"/>
                <a:cs typeface="CordiaUPC" pitchFamily="34" charset="-34"/>
              </a:rPr>
              <a:t>Outsourcing has become a component of supply chain management in operation</a:t>
            </a:r>
          </a:p>
          <a:p>
            <a:pPr>
              <a:buFont typeface="Wingdings" pitchFamily="2" charset="2"/>
              <a:buChar char="Ø"/>
            </a:pPr>
            <a:r>
              <a:rPr lang="en-US" dirty="0" smtClean="0">
                <a:latin typeface="CordiaUPC" pitchFamily="34" charset="-34"/>
                <a:cs typeface="CordiaUPC" pitchFamily="34" charset="-34"/>
              </a:rPr>
              <a:t>Outsourcing refers to the contracting of manufacturing or other tasks to independent companies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29</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6151696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solidFill>
                  <a:schemeClr val="tx1"/>
                </a:solidFill>
                <a:latin typeface="Cordia New" pitchFamily="34" charset="-34"/>
                <a:cs typeface="Cordia New" pitchFamily="34" charset="-34"/>
              </a:rPr>
              <a:t>Quality Management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smtClean="0">
                <a:latin typeface="Cordia New" pitchFamily="34" charset="-34"/>
                <a:cs typeface="Cordia New" pitchFamily="34" charset="-34"/>
              </a:rPr>
              <a:t>Quality is the degree </a:t>
            </a:r>
            <a:r>
              <a:rPr lang="en-US" sz="3200" dirty="0">
                <a:latin typeface="Cordia New" pitchFamily="34" charset="-34"/>
                <a:cs typeface="Cordia New" pitchFamily="34" charset="-34"/>
              </a:rPr>
              <a:t>to which a good or service meets the demands and requirements of customers.</a:t>
            </a:r>
          </a:p>
          <a:p>
            <a:pPr marL="0" indent="0">
              <a:buNone/>
            </a:pPr>
            <a:endParaRPr lang="en-US" sz="3200" dirty="0" smtClean="0">
              <a:latin typeface="Cordia New" pitchFamily="34" charset="-34"/>
              <a:cs typeface="Cordia New" pitchFamily="34" charset="-34"/>
            </a:endParaRPr>
          </a:p>
          <a:p>
            <a:pPr marL="0" indent="0">
              <a:buNone/>
            </a:pPr>
            <a:r>
              <a:rPr lang="en-US" sz="3200" dirty="0" smtClean="0">
                <a:latin typeface="Cordia New" pitchFamily="34" charset="-34"/>
                <a:cs typeface="Cordia New" pitchFamily="34" charset="-34"/>
              </a:rPr>
              <a:t>Quality control is the processes an organization uses to maintain its established quality standard.</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30</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108373790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a:solidFill>
                  <a:schemeClr val="tx1"/>
                </a:solidFill>
                <a:latin typeface="Cordia New" pitchFamily="34" charset="-34"/>
                <a:cs typeface="Cordia New" pitchFamily="34" charset="-34"/>
              </a:rPr>
              <a:t>Quality Management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31</a:t>
            </a:fld>
            <a:endParaRPr lang="en-US" sz="1600" dirty="0">
              <a:latin typeface="CordiaUPC" pitchFamily="34" charset="-34"/>
              <a:cs typeface="CordiaUPC" pitchFamily="34" charset="-34"/>
            </a:endParaRPr>
          </a:p>
        </p:txBody>
      </p:sp>
      <p:sp>
        <p:nvSpPr>
          <p:cNvPr id="8" name="Inhaltsplatzhalter 2"/>
          <p:cNvSpPr txBox="1">
            <a:spLocks/>
          </p:cNvSpPr>
          <p:nvPr/>
        </p:nvSpPr>
        <p:spPr>
          <a:xfrm>
            <a:off x="779628" y="1600200"/>
            <a:ext cx="8153400" cy="44958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de-DE" i="1" smtClean="0">
                <a:latin typeface="CordiaUPC" pitchFamily="34" charset="-34"/>
                <a:cs typeface="CordiaUPC" pitchFamily="34" charset="-34"/>
              </a:rPr>
              <a:t>„</a:t>
            </a:r>
            <a:r>
              <a:rPr lang="en-US" i="1" smtClean="0">
                <a:latin typeface="CordiaUPC" pitchFamily="34" charset="-34"/>
                <a:cs typeface="CordiaUPC" pitchFamily="34" charset="-34"/>
              </a:rPr>
              <a:t>Quality is free; by contrast, not having high quality goods and services can be very expensive, especially in term of dissatisfied customers“ </a:t>
            </a:r>
          </a:p>
          <a:p>
            <a:pPr marL="0" indent="0" algn="r">
              <a:buFont typeface="Wingdings"/>
              <a:buNone/>
            </a:pPr>
            <a:r>
              <a:rPr lang="en-US" sz="2000" smtClean="0">
                <a:latin typeface="CordiaUPC" pitchFamily="34" charset="-34"/>
                <a:cs typeface="CordiaUPC" pitchFamily="34" charset="-34"/>
              </a:rPr>
              <a:t>(Philip B. Crosby, 1979, P. 9)</a:t>
            </a:r>
          </a:p>
          <a:p>
            <a:pPr>
              <a:buFont typeface="Wingdings"/>
              <a:buNone/>
            </a:pPr>
            <a:endParaRPr lang="en-US" dirty="0">
              <a:latin typeface="Cordia New" pitchFamily="34" charset="-34"/>
              <a:cs typeface="Cordia New" pitchFamily="34" charset="-34"/>
            </a:endParaRPr>
          </a:p>
        </p:txBody>
      </p:sp>
      <p:pic>
        <p:nvPicPr>
          <p:cNvPr id="9" name="Picture 2" descr="http://2.bp.blogspot.com/_TVlKsd3M7Yk/SQ7DqNYN_rI/AAAAAAAAAAc/YrdAa0UW2z8/s400/bservc.jpg"/>
          <p:cNvPicPr>
            <a:picLocks noChangeAspect="1" noChangeArrowheads="1"/>
          </p:cNvPicPr>
          <p:nvPr/>
        </p:nvPicPr>
        <p:blipFill>
          <a:blip r:embed="rId4" cstate="print"/>
          <a:srcRect/>
          <a:stretch>
            <a:fillRect/>
          </a:stretch>
        </p:blipFill>
        <p:spPr bwMode="auto">
          <a:xfrm>
            <a:off x="2986380" y="3124200"/>
            <a:ext cx="3810000" cy="2543175"/>
          </a:xfrm>
          <a:prstGeom prst="rect">
            <a:avLst/>
          </a:prstGeom>
          <a:noFill/>
        </p:spPr>
      </p:pic>
    </p:spTree>
    <p:extLst>
      <p:ext uri="{BB962C8B-B14F-4D97-AF65-F5344CB8AC3E}">
        <p14:creationId xmlns:p14="http://schemas.microsoft.com/office/powerpoint/2010/main" val="16151696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Total quality management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32</a:t>
            </a:fld>
            <a:endParaRPr lang="en-US" sz="1600" dirty="0">
              <a:latin typeface="CordiaUPC" pitchFamily="34" charset="-34"/>
              <a:cs typeface="CordiaUPC" pitchFamily="34" charset="-34"/>
            </a:endParaRPr>
          </a:p>
        </p:txBody>
      </p:sp>
      <p:pic>
        <p:nvPicPr>
          <p:cNvPr id="8" name="Picture 2" descr="http://www.pharmainfo.net/files/images/stories/article_images/TQMModel.jpg"/>
          <p:cNvPicPr>
            <a:picLocks noGrp="1" noChangeAspect="1" noChangeArrowheads="1"/>
          </p:cNvPicPr>
          <p:nvPr>
            <p:ph sz="quarter" idx="1"/>
          </p:nvPr>
        </p:nvPicPr>
        <p:blipFill>
          <a:blip r:embed="rId3" cstate="print"/>
          <a:srcRect/>
          <a:stretch>
            <a:fillRect/>
          </a:stretch>
        </p:blipFill>
        <p:spPr bwMode="auto">
          <a:xfrm>
            <a:off x="2514600" y="3822032"/>
            <a:ext cx="3429000" cy="2616868"/>
          </a:xfrm>
          <a:prstGeom prst="rect">
            <a:avLst/>
          </a:prstGeom>
          <a:noFill/>
        </p:spPr>
      </p:pic>
      <p:sp>
        <p:nvSpPr>
          <p:cNvPr id="5" name="Rectangle 4"/>
          <p:cNvSpPr/>
          <p:nvPr/>
        </p:nvSpPr>
        <p:spPr>
          <a:xfrm>
            <a:off x="512666" y="1905000"/>
            <a:ext cx="7945534" cy="1384995"/>
          </a:xfrm>
          <a:prstGeom prst="rect">
            <a:avLst/>
          </a:prstGeom>
          <a:solidFill>
            <a:srgbClr val="F7FB53"/>
          </a:solidFill>
        </p:spPr>
        <p:txBody>
          <a:bodyPr wrap="square">
            <a:spAutoFit/>
          </a:bodyPr>
          <a:lstStyle/>
          <a:p>
            <a:pPr>
              <a:defRPr/>
            </a:pPr>
            <a:r>
              <a:rPr lang="en-US" sz="2800" dirty="0">
                <a:latin typeface="Cordia New" pitchFamily="34" charset="-34"/>
                <a:cs typeface="Cordia New" pitchFamily="34" charset="-34"/>
              </a:rPr>
              <a:t>Total Quality Management (TQM) – philosophy that uniform commitment to quality will promote a culture that meets customers’ perceptions of quality.</a:t>
            </a:r>
          </a:p>
        </p:txBody>
      </p:sp>
    </p:spTree>
    <p:extLst>
      <p:ext uri="{BB962C8B-B14F-4D97-AF65-F5344CB8AC3E}">
        <p14:creationId xmlns:p14="http://schemas.microsoft.com/office/powerpoint/2010/main" val="10837379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464</TotalTime>
  <Words>1580</Words>
  <Application>Microsoft Office PowerPoint</Application>
  <PresentationFormat>On-screen Show (4:3)</PresentationFormat>
  <Paragraphs>287</Paragraphs>
  <Slides>32</Slides>
  <Notes>10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32</vt:i4>
      </vt:variant>
    </vt:vector>
  </HeadingPairs>
  <TitlesOfParts>
    <vt:vector size="34" baseType="lpstr">
      <vt:lpstr>Galathea</vt:lpstr>
      <vt:lpstr>Photo Editor Photo</vt:lpstr>
      <vt:lpstr>BA 291 – operational management and control</vt:lpstr>
      <vt:lpstr>Operational Management</vt:lpstr>
      <vt:lpstr>Transformation Process</vt:lpstr>
      <vt:lpstr>Manufacturing vs. Service Providers</vt:lpstr>
      <vt:lpstr>Objectives of operational management</vt:lpstr>
      <vt:lpstr>Planning and designing operation systems</vt:lpstr>
      <vt:lpstr>Planning and designing operation systems</vt:lpstr>
      <vt:lpstr>Modular design</vt:lpstr>
      <vt:lpstr>Modular design</vt:lpstr>
      <vt:lpstr>Modular design</vt:lpstr>
      <vt:lpstr>Customization</vt:lpstr>
      <vt:lpstr>Mass customization</vt:lpstr>
      <vt:lpstr>Planning and designing operation systems</vt:lpstr>
      <vt:lpstr>Planning and designing operation systems</vt:lpstr>
      <vt:lpstr>Facility location</vt:lpstr>
      <vt:lpstr>Evaluate Facility location</vt:lpstr>
      <vt:lpstr>Facility location</vt:lpstr>
      <vt:lpstr>Planning and designing operation systems</vt:lpstr>
      <vt:lpstr>Planning facility layout</vt:lpstr>
      <vt:lpstr>Planning facility layout</vt:lpstr>
      <vt:lpstr>Managing the Supply Chain</vt:lpstr>
      <vt:lpstr>Purchasing and Inventory control</vt:lpstr>
      <vt:lpstr>The important of inventory management</vt:lpstr>
      <vt:lpstr>Economic Order Quantity</vt:lpstr>
      <vt:lpstr>Economic Order Quantity</vt:lpstr>
      <vt:lpstr>Economic Order Quantity</vt:lpstr>
      <vt:lpstr>Just-in-time inventory management</vt:lpstr>
      <vt:lpstr>Just-in-time inventory management</vt:lpstr>
      <vt:lpstr>Outsourcing</vt:lpstr>
      <vt:lpstr>Quality Management</vt:lpstr>
      <vt:lpstr>Quality Management</vt:lpstr>
      <vt:lpstr>Total quality management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dell</cp:lastModifiedBy>
  <cp:revision>49</cp:revision>
  <dcterms:created xsi:type="dcterms:W3CDTF">2011-06-18T02:09:47Z</dcterms:created>
  <dcterms:modified xsi:type="dcterms:W3CDTF">2012-03-08T04:40:35Z</dcterms:modified>
</cp:coreProperties>
</file>