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3"/>
  </p:notesMasterIdLst>
  <p:sldIdLst>
    <p:sldId id="256" r:id="rId2"/>
    <p:sldId id="327" r:id="rId3"/>
    <p:sldId id="305" r:id="rId4"/>
    <p:sldId id="317" r:id="rId5"/>
    <p:sldId id="316" r:id="rId6"/>
    <p:sldId id="315" r:id="rId7"/>
    <p:sldId id="326" r:id="rId8"/>
    <p:sldId id="328" r:id="rId9"/>
    <p:sldId id="300" r:id="rId10"/>
    <p:sldId id="301" r:id="rId11"/>
    <p:sldId id="303" r:id="rId12"/>
    <p:sldId id="330" r:id="rId13"/>
    <p:sldId id="304" r:id="rId14"/>
    <p:sldId id="329" r:id="rId15"/>
    <p:sldId id="319" r:id="rId16"/>
    <p:sldId id="318" r:id="rId17"/>
    <p:sldId id="306" r:id="rId18"/>
    <p:sldId id="307" r:id="rId19"/>
    <p:sldId id="308" r:id="rId20"/>
    <p:sldId id="320" r:id="rId21"/>
    <p:sldId id="321" r:id="rId22"/>
    <p:sldId id="309" r:id="rId23"/>
    <p:sldId id="322" r:id="rId24"/>
    <p:sldId id="310" r:id="rId25"/>
    <p:sldId id="313" r:id="rId26"/>
    <p:sldId id="325" r:id="rId27"/>
    <p:sldId id="323" r:id="rId28"/>
    <p:sldId id="324" r:id="rId29"/>
    <p:sldId id="312" r:id="rId30"/>
    <p:sldId id="311" r:id="rId31"/>
    <p:sldId id="314" r:id="rId3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78DAE4"/>
    <a:srgbClr val="EF772D"/>
    <a:srgbClr val="FFFF99"/>
    <a:srgbClr val="FF66CC"/>
    <a:srgbClr val="FF3399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92" autoAdjust="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41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ihappy.com/knowleage/230-social-enterprise3.html" TargetMode="External"/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change.org/th" TargetMode="Externa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ihappy.com/knowleage/230-social-enterprise3.html" TargetMode="External"/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change.org/th" TargetMode="Externa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ihappy.com/knowleage/230-social-enterprise3.html" TargetMode="External"/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change.org/th" TargetMode="Externa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http://ilaw.or.th/node/203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https://www.youtube.com/watch?v=ej7afkypUsc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https://www.youtube.com/watch?v=ej7afkypUsc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http://ilaw.or.th/node/203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http://en.wikipedia.org/wiki/Lawrence_Kohlberg's_stages_of_moral_development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921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http://www.hrcsrnetwork.com/2013/10/csr-strategic-csr-michael-e-porter.html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>
                <a:hlinkClick r:id="rId3"/>
              </a:rPr>
              <a:t>http://www.thesedge.org/whats-new/22-awesome-social-enterprise-business-ideas</a:t>
            </a:r>
          </a:p>
          <a:p>
            <a:r>
              <a:rPr lang="en-US" dirty="0" smtClean="0">
                <a:hlinkClick r:id="rId3"/>
              </a:rPr>
              <a:t>http://www.puihappy.com/knowleage/230-social-enterprise3.html</a:t>
            </a:r>
            <a:endParaRPr lang="th-TH" dirty="0" smtClean="0"/>
          </a:p>
          <a:p>
            <a:r>
              <a:rPr lang="en-US" dirty="0" smtClean="0">
                <a:hlinkClick r:id="rId4"/>
              </a:rPr>
              <a:t>http://www.change.org/th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http://www.thesedge.org/whats-new/22-awesome-social-enterprise-business-ideas</a:t>
            </a:r>
          </a:p>
          <a:p>
            <a:r>
              <a:rPr lang="en-US" dirty="0" smtClean="0">
                <a:hlinkClick r:id="rId3"/>
              </a:rPr>
              <a:t>http://www.puihappy.com/knowleage/230-social-enterprise3.html</a:t>
            </a:r>
            <a:endParaRPr lang="th-TH" dirty="0" smtClean="0"/>
          </a:p>
          <a:p>
            <a:r>
              <a:rPr lang="en-US" dirty="0" smtClean="0">
                <a:hlinkClick r:id="rId4"/>
              </a:rPr>
              <a:t>http://www.change.org/th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>
                <a:hlinkClick r:id="rId3"/>
              </a:rPr>
              <a:t>http://www.thesedge.org/whats-new/22-awesome-social-enterprise-business-ideas</a:t>
            </a:r>
          </a:p>
          <a:p>
            <a:r>
              <a:rPr lang="en-US" dirty="0" smtClean="0">
                <a:hlinkClick r:id="rId3"/>
              </a:rPr>
              <a:t>http://www.puihappy.com/knowleage/230-social-enterprise3.html</a:t>
            </a:r>
            <a:endParaRPr lang="th-TH" dirty="0" smtClean="0"/>
          </a:p>
          <a:p>
            <a:r>
              <a:rPr lang="en-US" dirty="0" smtClean="0">
                <a:hlinkClick r:id="rId4"/>
              </a:rPr>
              <a:t>http://www.change.org/th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2/8/2016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rgbClr val="106CB5"/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228600" y="228600"/>
            <a:ext cx="1447800" cy="16764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1905000" y="4743271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BI 201/BA 291 Business Ethics and Social Responsibility  </a:t>
            </a:r>
            <a:endParaRPr lang="en-US" sz="36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Laws and Ethics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https://i.ytimg.com/vi/y_KfrBwXR9w/hq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1667"/>
          <a:stretch/>
        </p:blipFill>
        <p:spPr bwMode="auto">
          <a:xfrm>
            <a:off x="546468" y="1633537"/>
            <a:ext cx="3551832" cy="202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oknation.net/blog/home/blog_data/611/29611/images/FriedBanana/b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752600"/>
            <a:ext cx="3098799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fternarcissisticabuse.files.wordpress.com/2014/07/prostitute.jpg?w=604&amp;h=45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56" y="3810000"/>
            <a:ext cx="2876550" cy="215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1.wp.com/www.jamiajournal.com/wp-content/uploads/2013/02/euthanasia-facenfactscom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391025"/>
            <a:ext cx="34290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Laws and Ethics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In some instances, law and ethics overlap and what is perceived as unethical is also illegal. In other situations, they do not overlap.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47912" y="2595255"/>
            <a:ext cx="3824288" cy="4071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Laws and Ethics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Ethics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are rules of conduct. Laws are rules developed by governments in order to provide balance in society and protection to its citizens.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Ethics comes from people’s awareness of what is right and wrong. Laws are enforced by governments to its people.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Law is something you must obey. Ethics is how society expects you to behave.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Laws carry with them a punishment for violations , ethics does not.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Ethics comes from within a person’s moral sense and desire to preserve his self respect, laws does not.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People obey the laws in order to avoid the consequences, people behave ethically because they believe, it is a good way to do so. </a:t>
            </a:r>
          </a:p>
          <a:p>
            <a:pPr marL="0" indent="0">
              <a:buFont typeface="Wingdings" pitchFamily="2" charset="2"/>
              <a:buChar char="§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29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Sexual Harassment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400800" y="1600200"/>
            <a:ext cx="2514600" cy="4495799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Verbal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Physical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Visual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Written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4" name="Picture 2" descr="https://ionehellobeautiful.files.wordpress.com/2013/11/sexual-harassment-2.jpg?w=6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4" y="1828799"/>
            <a:ext cx="6000750" cy="36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data:image/jpeg;base64,/9j/4AAQSkZJRgABAQAAAQABAAD/2wCEAAkGBxEQEhQUEBQVFRQWGR0VGBgYGR0UHBgcFRkWFxoYFRUcHyggGxwlHBcVIjEhJSorLi4uFx8zODMsNygtLisBCgoKDg0OGxAQGywkICUsLCwtLSwsLCwsLCwsLCwsLCwsLCwvLCwsLCwsLCwsLCwsLCwsLCwsLCwsLCwsLCwsLP/AABEIAOEA4QMBEQACEQEDEQH/xAAbAAEAAgMBAQAAAAAAAAAAAAAABAcDBQYCAf/EAEgQAAEDAQQECAsHAQgCAwAAAAEAAgMRBBIhMQUGQVEHEyJTYXGR0RQXMjRCYoGSobHBFVJyc7LC4UMjMzWChKLD8FSTFiTS/8QAGgEBAAIDAQAAAAAAAAAAAAAAAAMEAQIGBf/EADMRAAIBAwEFBQgCAwEBAAAAAAABAgMEERIFEyExURQyQVKRFSI0YXGBobEzwUJigvAj/9oADAMBAAIRAxEAPwC8UAQBAEAQBAEBGtE2xue07v5+SA11qtFnjNJXxtJx5bgCenFYckuZJClOfGKbMP2lY+dg95vesa4m/Za3lfoPtKxc7B7ze9NcR2Wt5X6H37SsXOwe83vTXEdlreV+g+0rFzsHvN701xHZq3lfofftGxc7B7ze9NcR2at5X6D7SsXOwe83vTXEdmreV+h9+0rFzsHvN701xHZq3lfoPtKxc7B7ze9NcR2at5X6H37SsXOwe83vTXEdmreV+h9+0rFzsHvN701xHZq3lfoS2Na5odCW44gjyXDrHzWyaZDJNPDJFltAdgcHDMIYJCAIAgCAIAgCAIAgCAIAgCAICNPN6Lc9p3fz8kBz2s+sMdhjqeVI7yGbz9525tcz9VHUqqCLtlZTuZY8PFlP6Rt0lokdJK6892Z3bgBsA3Lz5Ny4s7ClShRgoQ5Eai1JBRAKIBRAKIBRAKIBRAKIBRAdVqVra6xO4uWrrO44jMxk+k0bt49uec9KtpeGeXtDZ0a61Q4S/ZbPJla2SFwNRVrhk4dP/cFfTTOUlFxel8yRZrRewODhgQhqSEAQBAEAQBAEAQBAEAQBARp5vRbntO7+UBz2s+sMdhjqeVI7yGVz9Z25o2n6qOpUUEXbKynczwuC8WU/pC3SWiR0krrz3ZnduAGwDcvPlJyeWdhSpQow0Q5EZakgQBAEAQBAEAQBAEAQBZB1WpWtzrE7i5aus7jiMywn0m9G8fXOalW08GeXtDZyrrXDhL9ltcmVrZInA1FWuBqHDdX/ALRX1xOUlFxbUlxM9ltF7A4OGBCGpIQBAEAQBAEAQBAEAQEaeb0W57Tu/lAc9rPrDHYI6nlSO8hm/wBZ25u8/VR1Kigi7ZWU7meFy8WU/pC3SWiR0krrz3Zn5ADYBsC8+UnJ5Z2FKlCjBQguBGWpuEMhZAWAEAQBAEAQBAEAWQFgBAdVqVrc6xO4uWrrO44jMxk+kzo3j65z0qul8Ty9obOVwtcO9+y2yGytbJE4Goq1wxDgccTu+Svp54o5SUXFtSXFGazWi9gcHDAhDUkIAgCAIAgCAIAgI082xue07v5QHPaz6wx2GOp5UjvIZXP1nHY3efqo6lRQRdsrKdzPC5eLKf0hbpLRI6SV157sz8gBsA3Lz5ScnlnYUqUKMFCCJmreg5LdMIo8BS89xxDWjbTadgCzTg5shvLqNtT1y+yLVsGoVgiaA6PjDtc8k19goB2K9GhBeBzNXalzN8JY+SMWleD6xStPFNML9jmkke1hNCOxYlRgzahta4g/eeV8yptK6Nks0zoZRymmmGRByI6CFSlHTLDOmpV41qW8gXENRdHcx/ud3q9uYdDlntO58w/+C6O5j/c7vTcw6GPal15wdRdHcx/ud3puYdDK2ndeYpFee1xOvi8xTO81J1FFpYJ7UXCN2LGDAuH3nO2NOwDPOqs0qGeLPF2htR0pOnS5+LO1dqTo4ing7R0gur21qp91DoeP7Ruc51sr/XfUvwIcbAS6EmhBxMZOAqdrScK9SrVaOnij3Nn7S370VO9+zjlXPXLG4PNWrJarM588d9wkLa1cMAG4YHpKt0acZRyzn9p3tejW0wlhYOp/+CaO5j/c7vU25h0PO9qXXnIekODmwyNPFh8Ttha4u7WuqD8FrK3i+RLS2vcQeZPK+ZV+sGhJbFMYpaH0muGTm5VG7LEbFTqU3B4Z0drdQuIa4/f5G31J1udYncXLV1nccRmWH7zejeP+mWlV08HyKu0dnK4WuHe/ZbZDZWtkicDUVa4YhwOIx3dOxXs54o5SUXFuLWGZrLaL2BwcMCENSQgCAIAgCAICNPNsbntO7+UBz2s+sMVgjqeVI7yGVz9Z25tcz9VHUqKCLtlZTuZ4XLxZT+kLdJaJHSSuvPdmfkANgG5efKTk8s7ClShRgoQXAjLU3LQ4H4m8VaH+kXhvsDQR8XFXLVLSzm9uSeuMfkaDhM0hObY+JznNiYG3GgkAhzQS6m03rw/yqO4lLVjwLmyKNLcKeE285MOp2uLrEXCbjJYiMGg1LXA5tvHAUrX2LFKs48yW/wBmquk6eEyNrrp+K3yskijewtbddepjQ1bShOVSsVaim8o32faTtoOM2nxNOdJT89L/AOx3eo9Uupb3FLyr0ReN8+AVqa+D1rXGvF513r0f8PscZhdox/t/ZRw0lPz0v/sd3rztcup2m4peVeiPWh7F4RPFFzjw09ROPwqswWZYNbipuqUp9EXZrRpMWGxvewAFoDIxsqeS3DcM/YvQnLRHJx9pRdxXUX48ylYNM2lkomEr+MrW8XE16HDaOhefvJJ5Ovla0XT3elY+hdtmfHpCxgkcmeOhG4kUPtBr2L0E9cTj5KVtXwucWUPLGWOc12bSWnraSD8l5r4M7aElKKl1La4JvM3/AJrv0sV227hyu2fiPsjhtcrfM23WkNlkAD8AHuAHJbkAVXqyam+J7Wz6NN20G4r0RN4P9YZ2WuOJ8j3xym6Q5xdQkEhza5Ygdq2o1GpYZFtOzpug5xSTXQ6fhbsgdZo5PSZJdr0PBqO0BTXK93J52xajjWceq/RU6onUHV6k63OsTuLlq6zuOIzLCfSb0bx7c87FGrp4PkeXtHZ6uFrh3v2W0Q2VrZInA1FWuGTgd53K9nJykouL0tcTNZrRewODhgQhqSEAQBAEBGnm9Fue07v5+SA57WfWGOwx1PKkdW4zf6ztzd5+qjqVFBF2ysp3M8LkubKf0hbpLRI6SV157sz8gBsA3Lz5ScnlnYUqUKMFCC4EZam4QydTqDrKLDMRL/cyUDjndIrR1N2ND/CnoVNDw+R5m07J3EE495fks7TGhLJpKNpfR2HIlYcRX7rto6DUK5KEZric5Qua1rP3eHVMqvWjU+0WHlH+0h5xuz8bdnXkqVSjKPE6Sz2jTuOHKXTr9DnFEekCgL6P+H/6b/iXpf4fY4d/E/8AX9lCheYdwdLwcxXtIQ19G87sY4fVTUFmZ5u1ZYtZfPB1/C/KRZ4G75bx/wArHD9ysXL91HlbEj/9pP5f2iq1SOnLk4LZr1haPuve3tN79yvW7zA5LbEcXL+aRWOtkQZbbSBlxrvia/VVKnCbOisXm3g/kWPwTeZv/Nd+litW3cOe2z8R9kctrXqrbprZPJFA5zHPq1wcwVF0b3VUNWlNybSPTsb+3p28Yylhr6kzUfUy1MtLJrTHxbIjeAJaS51CBQNJoBWtTuW1Gi9WWR7R2lSlRdOm8tmy4XLe0QxQA8pzuMI3NaCK+0n4Fb3MuGCtsSk3UdTwSKtVI6YIDqtStbnWJ3Fy1dZ3HEZlhPpNG7ePbnnPRq6eDPL2hs9V1rh3l+S2yGytbJC4Goq1wycN3/clfzlHKSi4vEuZms1ovYHBwwIQ1JCAICNPN6Lc9p3fygOe1n1hjsMdTR0jvIZXE+s7aG7z9VHVqKCLtlZTuZ8OXiyn9IW6S0SOkldee7M7twA2Abl58pOTyzsKVKFGGiHIjLUkCAIAgNroLWG02J1YH0bmWHFjutuw9IoVJCpKPIqXNlSrr319/EuDVrT0OkoCboBHJkjONKj4tOwq9Camjlbu1na1MejKm1z0ILFanRtrxbgHs/C6vJrtoQR2KlVhpkdPs+57RRUnzXBmjKjLvgX0f8P/ANN/xL0v8PscQ/if+v7KFC8w7g6ng0dTSEXS14/2lT2/fPL2us2z+qOn4YW/2VnPruHa2v0U1zyR52w3/wDSS+RV6pHSlv8ABQyliJ3yuPwaPor9v3Dk9s/E/ZFc65OrbrT+YfhQfRVKvfZ0Gz/hofQsTgm8zf8Amu/SxWrbuHP7Z+I+yMuluEGz2aaSF8UpdGbpIu0OAOFXdKzKvGLwa0Nk1a1NVItYZqdIcKLLv/14HXt8hAA9jSa9oWsrleBbp7Dln35LHyK90lpCW0yOlmdee7buGwAbANyqSk5PLPeo0YUYaIcERVglCwAsg6rUrW51idxctXWdxxGZjJzczo3j65zUarjwZ5e0Nnq4WuPe/ZbXJla2SJwNRVrgahw69yvp5WUcpKLi8SXEz2W03sDg4ZgoameqA1YfRjnbr57C4pngbRjmSTKJt1vktDzLK6892JO7cANgG5eW5anlnd0qUKMFGC4EdakgQBAEBYOgOD6G1WaKbj5AXtqQA0gHEEdoVqFBOOcngXG16lGrKnpXB/M4GeIsc5pwLSWnraSD8lWfB4PdhJSipLxO54IXO8ImA8kxivWHYfNysWz4s8XbiW7i/mZOGCnHWffcdXqvNp9Vm55oxsPuT+qK/Kq+B7pfR/w//Tf8S9P/AA+xw7+J/wCv7KFC8w7g2+qNrENts7zkHhp6n1Z+5SUniaKl/T1284rp+iz+E6wGaxOcBUxOEvsALXfBxPsVyvHMPoc5smtu7hJ+PApklUDri9NSrD4NYYWvwN0yOrsvkvx6gQPYvRprTBHFX1Xe3EmuuClNJWnjppJPvvc/2OcSPgvPk8vJ2FCnopxh0WC1OCbzN/5rv0sVy27hzG2fiPsivddvP7T+P9rVWrd9nvbO+FgaRRl4LACAIAgCA7/go0lLxr4C6sVwyAH0XAtHJ3A1xCt203nB4G2qMFFVEuOcHc2ycttDRvYPm5WznTbX0Brf6Tup/wA3LVm9PvooJmQXlnfH1AEAQBAWPwYayMY3wWZwbiXRE4A3sSyu+tSN9SrdvUWNLOe2vZSct9BfU6fTepVjtbzI9rmPObmG7e/ECCCelTSpRk8nm2+0q9GOmL4fMlaH0LZdGxvMfJacXvecTdyvOyAGOHSsxhGC4Eda4rXU1q4vwSKj1x034baXSNrcAuMr91tcSOkknsVKrPVI6nZ9r2eiovm+LNGVGXS+j/h/+m/4l6X+H2OIfxP/AF/ZQoXmHcBZMMuzUzWKO3QBryOOa27I07cKXgNrT9aL0KU1OJx19aStqmVy8GY4OD+wslEoa40N4MLqsBzypWnQTRY3EM5NpbUuJQ0Z+/iReEbWRkEDoI3VmlbdIB8hjsCTuJFQO3YsV6iUcEuyrOVSqqku6vyyoVQOrLd4JvM3/mu/SxXrbuHJ7Z+I+yK9128/tP4/2tVat32e9s74WBpFGXgsAIAgCALIOz4KPPH/AJLv1MU9t3jxtt/wL6lgaS85Z+Afqcrxy5uEBB/pO6n/ADcsPkb0++vsUDHkOpeUd8fUAQBAEAQG1seslthF2O0ShuwF14DqDq0HUpVVmvEqVLG3qPMoL9EfSGl7RaP7+aSQbnONOsNyr7FrKcpcySlbUqXcikQloThAbD7ctd274RNdpdu8Y6lKUpStKU2LfXLqV+yUNWrQs/RGvWhYCA9wyuY4OY5zXDJzSWkdRGIWU8cjWUVNYkso2ztareW3TaZadDqH3hyvipN7PHMqqwtk86F/75Goe4kkkkk4kk1J6STmo+ZbSSWEeVgyTbHpa0QtuwzSxtrWjHuaK76A55LZSkuTIJ29Go8yim/miNPM6Rxc9xc44lzjUnrJzWG88yWMIwWmKwjGsGwQBAEAQBZB2fBR54/8l36mKe27x422/wCBfU7/AEj5yz8A/U5XjlzcoCD/AEndT/m5YZvT76+xUGpOgGW6R0b3uYGsvgtpvApj1qhSgpvDOv2heStoKUVnLOw8WUHPy9je5T9mj1PJ9uVPKvyPFlBz8vY3uWOzR6sx7cqeVfkeLKDn5exvcnZo9WPblTyr8jxZQc/L2N7k7NHqx7cqeVfkeLKDn5exvcnZo9R7cqeVfkeLKDn5exvcnZo9WZ9uVPKh4soOfl7G9yz2aPVj25U8qHiyg5+Xsb3LHZo9WY9uVPKvyffFlBz8vY3uTs0erHtyp5V+R4soOfl7G9ydmj1Y9uVPKvyPFlBz8vY3uTs0erHtyp5V+R4soOfl7G9ydmj1Y9uVPKvyPFlBz8vY3uTs0eo9uVPKvyPFlBz8vY3uTs0eo9uVPKvyPFlBz8vY3uTs0erHtyp5V+R4soOfl7G9ydmj1Y9uVPKvyPFlBz8vY3uTs0erHtyp5V+R4soOfl7G9ydmj1Y9uVPKvyPFlBz8vY3uTs0erHtyp5V+R4soOfl7G9ydmj1Y9uVPKvyPFlBz8vY3uTs0erHtyp5V+R4soOfl7G9ydmj1Y9uVPKvyPFlBz8vY3uTs0erHtyp5V+Ty7gzgAP8Aby9je5OzR6mVtuo3jSjS8FXnj/ynfqYtLbhJlzbXGhH6nf6R85Z+Afqcrpy5uUBC/pO6n/Nywzen30VvwSecS/k/vYqlr3mdHtz+KP1LTVw5kIAgCAJkBAEAQBAEyAgCAIAgCAIAgCAIAgCAIAgPMmR6ij5G0e8iq+Cvzx/5Tv1MVK377Ol2x8PH6/0d/pHzln4B+pyunMG5QEL+k7qf83LDN6ffRW/BJ5xL+T+9ip2veZ0e3P4o/UtNXTmQgNPrJbZYWNdEQBWjqgHMYZ9R7VHUk1xRcs6UKknGR4fpd3gYlBF88nL0q0OHUCVjX7uTKtlv9HgLPpZxsjpSRfFW5ekTRuHtasxn7uRO3Sr6PAxaT01JGWRMoZSGhzjkC6mAA61iVRrgb0bWMk5vkfNIaStFke3jHNla4VwbcOGYGPSEcnF8RSoUq8Xp4NGXWDSj42RPhIo/GpFcKAjNZnJpZRra26nOUZ+BGmt9qZAyfjGODqVaWUpWozBx+C1bklk3jSoyqOnjH3Mtq0282USx8l166RmNuVfYsym9OTELWKraJcUZbDpd3g4kk5Ty4ta0YXjWgACzGfDiaVbdb1xXJcyXNJLHZ3ue4GQNLqgCgO4DaAjbUSKKhOqkuRqdE221WhshbI1pZTAsBrWu3ZluK1hKTRar0qVKUU1z+Z8sesEj4pa0D2NvNIGBxANR7UVR4M1LOEZxxyZN1a0hJOHmQg0IpgBmDuW1OTfMhvKMaTWk2tqnEbHPOTQT2Bbt8MlSEXKSic/oHTUsk3FzEYg0wDaEY/KqjjNt4Z6FzawjT1QJ+ntM+DgBoDnuxAOQG89y2nPSQW1tveL4JGKWa1RR8a9zHAULo7t2gNMnVzx3LGZYyzZRoznoSx88kTWDTMsUgEZAaWB2IBzLt/UFrObTwiW2tYTg3LwZuILPOHAunDm7RxQbX23sFIlLqVJyp4wo4+5OWxAEB5kyPUVh8jaHeRVfBX54/wDKd+pip23fZ0u2Ph4/X+jvtIecs/CP1OV05g3SAh/0ndT/AJuWGb0++ituCTziX8n97FTte8zo9ufxR+paaunMhAa/T9n4yCQbQLw/y4960msxLFrPRVTOT0c107OJGTb0vY2g+J+KgjxWD1quKct51wj3oJ5e5sPomQSHqYCSPbQLMOLwa3KUU6njjHqZdIAi3Y84w+zkJJe+YpcbXh0ZN11/o/5/2LesV9nZzIi6ZBFlstdx+QotZ91E1v8AzzwY7dHKLLC4vrGT5FA2mZGO3Io09KM0nB1pJLj1JekeL8BjMQo0uGBxNeUDU7carMsaFgio6u0vVzNMY5GxxyA8m8Q31SDX4/RaYeEy2nCUpQ9TrLRbBNY3vG1hqNxGYUzeY5PKjS3dwo/M0urTZy2UQcWK3QS8nDyqXaA9Oajp544Lt46alFzz9iW7Qvg9nmc5155ZTDICoy37Fto0xZF2re1YpLCPWpfky9bfkUpcmY2l3ok3WOZoYxjiAJHgOJwo0Grj8u1bzfAgtItycl4I5/SNpYy18ZE4ObeD6txHrD59qifCR6FKDlQ0yPWtPnFTldaR1f8AapU7xiz/AIcfU7GaUNaXHENBd7AK4Kfw4nkJNywjjNaZhJIx7cnRNIrhmX5qvU5o9ezjoptPqzq7LZHsNXTPeKZOu068BVTpHl1JqXBRwTFsQhAeZMj1FYfI2h3kVXwV+eP/ACnfqYqVt32dLtj4eP1/o77SHnLPwj9TleOYN0gIf9J3U/5uWGb0++ituCPziX8n97FTte8zo9ufxR+paaunMhAfHCooUCeHk1OhNC+DOc4uDqigwpQVr3dijhDSy3cXO9SWOR80ToTiJXPvA1qGilKAmu/dgkaeHkV7p1IKODLpbQzZyHAljxk4Y1piKhZlDLya0Ll00480YJtCPme11okvBuADW3a9ZrtWHDPMkjdKmmqaxkzab0SbQ1jWuDbp3V2UWZw1LBpb3G6bb45PFp0MX2dkN8AsIN6mBpXZXpWHDKwZhc6arqY5mI6CcbOIb4wdeBu7N1K7yU0e7g2V2lV3iRmh0MBZzA5wOJIdSlDWoNEUPdwayuXvd4jBYtBSRxyx8YC2RtPJOB357kVPCxk3qXUZyUsciToLRJs1+rg69TIUpSveswhpI7m43zXDGCZpGzcbG9gNLwpXOnsW0llYIaU9E1I1ejtDz2cOEcrOVQmrCcv8yjjCUeTLVa5p1X70X6kqKwSGRskz2vughoDaAXqY4k7ltpecshdWKg4wWMmLTWhBaLpaQwtqDhnWm7q+KxOGo3trrdZzxFr0G2WNjXu5bGhoeBnTeFlwyhTu3Tk2uT8D63RkxYI5Jqx5G62jiBsLq5LGl8mzDr01LVGPEwaW1e45wLXBjQwMAoTlXp6ViVPPIko3miLUlnJNbDasKyx0/LP/AOlulIhcqPhF+psFsVwgPMmR6isPkbQ7yKq4LPPH/lO/UxUrbvs6XbHw8fr/AEd/b/OWfgH6nK8cwbpARP6Tup/zcsM3p99Fa8EfnEv5P72Kna95nR7c/ij9S01dOZCAIAgCAIAgCAIAgCAIAgCAIAgCAIAgCAIAgCA8yZHqKw+RtDvIqrgt88f+U79TFStu+zpdsfDx+v8AR39u84Z+AfqcrxzBukBFH9y7qf8ANyx4G9Pvr6lacEnnEv5P72Kpa95nR7c/ij9S01cOZCA57Rem5ZZ+LcGXeVkCDya02qKM25YPQrWsIUlNC2ablZaeKAZdvNbiDXlUrjXpSU3qwKdpCVHX4mx07bzBHeaAXEgCuI3moHQCtpy0or21JVZYfIxav6TdaGOLw0OaaYYYEYHEnpSnPUje6oKjLgQPtqd1oMLBGOUWgkO2Vzo7oWutuWCd2tNUlUeeRlbpySObirQ1uYF5lR5VKGhrhis7xp4Zq7SE6e8psl6f0k6zsBYAXONMcRQAkmgI6O1ZnLSuBBa0FVlh8j1oHSJtEZc6gcCQaYDeMydhSEsriLmhup4XIw2fSM1oL+IEbWNNKvqSfYKUCKTlyN50YUktecvoZrNpM/2omAa6IAuu4ggioI27MkUueTSdFPS4PgzFZLZaZ2iSMRNaa0DrxOGGJGARSk+KNp06VN6ZZyfTpZxs75Q0B7CWlpxALSAd1Qsa+GTHZ1vVB8mYtXtMvtDntkDQQARdBGGRrUnoSnPVzN7q1VJJxIjtYpDPxbQy5fuVoa0rSta9a13nvYJuxR3Wp88GTSem5o7QYmBlKtAJBJ5VM6O6VmVR6sGlG1hKlrlk21nFpDv7QxFu261wPRmVutRVluv8UzWaE08ZZDHKGgnySKitK4GpOK0jPLwyxcWmiKlE2VptMglbGy7yo3OBcCcQQBkcsVvl5wV4wjocn1NPpXTFps7g13EuqK4Ndvp97oUcpyiXKFtSqrKyjb6PdO6jpDHdLagNDgamhGJJG9SpvxKdVU1wjnJOWSE8yZHqKw+RtDvIqrgt88f+U79TFStu+zpdsfDx+v8AR31u84Z+AfNyvHMG7QEUf3Lup/zcsPkb0++iseCaVrbS8OIBdFRoO03mmg9gKp2zxJnS7bi3SWOpayunLgIDh9EMe61ERuuOq/Gl7fsVaHePbuHFUVqWVwPtrY5tsAe686+yrqXa+TsR5UuIptO34LHBm+t72PtLWPIDWMc41NMXi6Bj0ElSy4ywUaScKTkvFr8Gn1Vl4udzCfKBb7W4j69qjpPEsFu9jqpKRijDvDTcIDuMdQkVHpZgLCzr4G8sK249DLA29bKWo1feAF3ySR5IO2mSz/nxNJcLf/5cja24slne17mgMiLRUgcqTdXoopHhsq09UKaa8X+jW6nz3ZHsPpCvtb/BPYtKT44LN/DVFTXgeJtFyxky2R15hrQsOOeRHpAe1YcGuKMxr05LRVWH8ydorS3hDJIrRQckku8nDyTXcQSFtGepNMgr2+6lGdM1zrHarLy4nEx+VebiCNhcw9C1xKPFFhVaNf3ZribJ2k/CLHKXCjmgA0yNSKEfFb6tUSvuNzXj0NQJTZLQ+my8B1ObVvxI7FFnTIuOKr0ln/3E8mz8XaIm7QY69Zuk/ErLWJBT1UZP6mfTgJtmBobzKHOnk40Sfe4Gltjs3H5nVWWGVpPGSh4plcDKHfUFT4Z5UpQljSsfc4+1WAthjnZXEm90EPddd8AoJJ4yj16dZSnKnL/3A3WitIeETRO9IRvDh01bj1HNSRllop16LpU5LwyiBrn/AHrPwfUrSrzJ9n9x/U6mw/3cf4W/IKdHmVe+/qZlkjMVqlaxjnPIa0Akk4AADaUk0lk3ppuaSKt4LfO3/lO/UxUrfvs6XbPw8fqd9bfOGfhHzKunLm7QEeCQNPFuzqadNSTTrxyQFc67aoOszvCbGCGA3nNbgYj95nq9Gzqyp1aWl6onSbP2iqq3Nbn16/U3+pOtzbW0RTECcDqEgG0dO8KWjWUuD5lHaGznQeuHd/R1qnPJOf0XoOSKfjHOYW8rImvKrTZ0qKMGpZL9a6jOloSFs0HI+08aCy7ea6hJryadFNiOm9WTNO7hGjoxxJ8Gi2l8r5mxvL3VbUXqNAoBiMCt1Hi8leVd6Yxg2sI10ugHi0CWExtaHBwbi3KlQABShx7Vpu3qyixG7i6WiXM9Q6DkbaeOLmXb5dSprQ12Upt3ooPVkxK7g6O7wfLboOV1o41jmUvNdQkg4UrkDuRwerIp3UI0tDJ9k0U3lunZG973l1S0OoDkAXDYFsoLjkgncS4KDaSRAZoGRlo4yMsDL1buIN0ihFAKbStVTerJYd3GVHRLmS4LFaIAWwujcypID7wLa40q3NbaZLkQzq06nvTTz8jxY9AgCUyuvPlBBIwAqamntp2IqfU3q3bbiorCR7FmtbWcW10RbS6HEODqZZDCtFjEksGu8pOWppniLQnF2d8TCC9+bjgMCOvBFDCErrVVUnyR50noQzTRvBaGi6Hg1qbp2YbsElTy8m9G7UKbj9cHi3aEkfaRKCy7VpoSa8mldlNiw4PVkzSuoxouGOJ40noOWScysLKVaQHE+jTOg6ElBt5RmldwjS0PJsozaqi8ILu2hfWnRULfEis9zzWT1YbDdgEUlHYOBplynE4dqRj7uGYnVzU1x+RrdDaDfBMXlzS2hApWuJFKilNm9aQhpZZuLtVaelLietP6FktD2uYWABtOUSNpOwFZnByYtbqNKOGjc2aMtY1pzDQOwAKRLBSm8ybQnmbG0ueQ1rRUk4AAbSj4cTEYuT0rmVVrNrBNpOZtnszXcVWjW5GQj037mjOhyzOOVKpUdR6YnUWlnTs6e9q8/wBHbar6uxaPjJcQZSKySHCgGN1u5o+Ks06SgjxL6+lcz/1XJGSzz+ETX2ghoF0E7cSa02ZqQonR3EBjttkEg6dhQGCzWgk8XL5Ww7HDv6EHIrrXfVB1mcbVYwQwG85rc4j95nq/Lqyp1aWHqidHs/aKqx3Nb7N+Jv8AUnW5traIpiBOB1CQDaOneFLRrauD5lLaOz3QeuHd/R1qnPJCAIAgCAIAgCAIAgCAIAgCAIAgCAIAgMc8zY2l7yGtaKknAADaSjeFxMxi5tJcyqtZtYJtJyiz2YO4qtGtyMhHpv3NGdDlmccqNSo6j0xOotLSnZw3tXn+vkdtqvq5Fo+IlxBlIrJIcgPut3NHxVqnSUEeJe30rmfSPgjxPM+2PusqIgeq90no6FIUjo9H2FsQwCGCagCAi2yyCQdO9AYbLaCTxcvlbDscO/oQFda76nuszjarHUMBvOa3OM/eZ6vRs6sqdWlh6onR7P2gqq3Nbn4Pqb7UnW5trAimIbOB1CQbx07wpaNbVwfMpbR2e6D1w7v6OtU55IQBAEBobXp50VpMbw3ixQE0N4VANa1p8FE6mJYL8LRTo61zNnpG1GNrXNoava3HHBxANKLeTwsoq0aeuTT6Mh6Z01xLhGxt6Q0zwArlXpK1lPHBE9va7yOqTwjBa9LzWdzRO1ha7GrKilM8ya0WHNx5m8LanVT3beV1PGmdOyQvbcDHRuaHgkGpBzxvU+CTm0+BmhawqQbecok6f0u6BrDGGkvqeVU4ADcRvCzOeORHbWyqtqXgSLXbyBDxdCZXNArU8kipOBGQWXJ8MEcKKblq8CFbNNSMtIhDGlpLW1xqb1MQa027tiw5tSwTU7WMqLnnjxPesOl5LOWBjWm9UkuqcqYChG9JzcTFpbxrJ5fI28Ly5rSRSoBpuqMluipJYbR7WTUIAgPE8zWNLnkNa0VJOAAG0lG8LibRi5NJLiVRrNrDNpOZtnsodxVeS0YGQj037mjOmzM9FGpUdSWmJ09nZ07OnvavP9fI7fVfVyLR8Zc4gykVkkOQGd1u5o+KtU6agjxL2+lcy/18EeLRM+2PutqIgfe6T0bgpCkdHo+wtiaKBDBNQBAEAQEW2WUPHTsKAw2S0mvFy+VsOxw7+hAV1rxqe6zO8KsdQwG85rc4zneZ6vRs6sqdWk09UTo9nbQjVW5rfZ9Tfak63NtYEUxAnA9kgG0dO8KWjW1cHzKW0NnOg9cO7+jrVOeSEAQHLaX0cZn2hzfKYWEDeC3EdeHwUMo5bPUoV93GCfJ5I1h0nfiZE/ymyR3elt4Yez5LVSysElWhpqOcfFM8aS8+x5xnZyPoj75tS+G+zJ+uuUX+b9izV5Ig2dzl9iJpWzk2SzP2gXT1OxHy+KxNe4iWhPFecSJanOniD9kLWR9db2P6Vq/eWSWGKc9PVtm11bkMz465QMI9ryQP9qkpvL+hVu1u4y/2ZNtlgc62RSAG6G1JpgC29Sp9oWzj7+SGFZK3lHxGs9hdMIroJIfQ0FaB2Z6sAlSOcCzqqm5Z6G6UhT8QhgIDxPM1jS55DWtFSTgABtKNpcTaMXJpJcSqdZtYJtJyts9ma7iq8lu2Q/ffuaN2zM9FGpUlUlpidPZ2dOzp72rz/R22q+rsWj4y5xBkIrJJu23W7mj4qzTpqC+Z4t9fSuZf6rkjxPM+2PutqIgfeptPR0KUoHSaPsLYwKBATEAQBAEAQBARbZZBIOnYe5AYrLaTXi5fK2HY4d/QgK6141PdZneFWMEMBvOa3OI53mer0bOrKnVpNe9E6PZ+0FVW5rc/B9Te6la3NtbRFMQJwOoSAbR07wpaNbVwfMpbR2c6L1w4x/R1qnPJCAiWWzObLK80o+7SmfJFDXBYSw2TTqJwjFeBqLVq67jxJEWBl4PIJIIoQTdABFFE6fvZRbherdaJZyS9M6F45wkjddkFM8jTEV3ELaUM8UQ0LrdpxkuBgteh5rS5pncwNbhSOprXPEgURwb5m8LinST0J5fU2OkrBxkJibQYANrkLtKfJbSjlYRXo1tFTWyFYtDFlmkicW3n1NRWlcLuNK7BsWqhiOCapdKVZTXJGXV/RbrOxweWlzjXk1IoBgMQOlZhHSuJrdV1VkmuQtOjpnWhkrZKRilW1OzMAZGqOL1ZMwrU1RcGuI07o+Wa5xUly7WuJbWtKHDaKHtScW+Ri2rQp51rJtGjDetys3xPqGDHPM2Npc8hrWipJwAA2lM44mYxcnhcyqtZtYJtJyiz2ZruKrRrcjIR6b9zRnQ5Z9VGpUlUemJ1FnZ07OnvavP9Hbar6uxaPjJcQZCKySHZtut3NHxVmnTUF8zxb6+lcy6R8EeJ5n2x91tRED73SfoFKUDo9H2FsTRQICagCAIAgCAIAgCAjWyyh46dh/lAYbLaTXi5fK2HY4d/QgK5141PdZnG1WMEMBvOa3OM/eZ6vRs6sqdWk170To9n7QVVbmt9E+pvtStbm2toimIE4HUJANo6d4UtGtqWHzKW0dnOg9cO7+jrVOeSEAQBAEAQBAEAQBAEBjnmaxpc8hrWipJwAA2kpnBmMXJ4jzKq1m1gm0nKLPZQ7iq0a3IyEem/c0Z0OWZxyo1KjqPTE6izs6dnT3tXn+vodtqvq7Fo+MlxBkIrJIcgPut3NHxVqlTUEeLfX07mXSPgjzPK+2OutqIgeq90n6BSFA6OwWFsQFAgJiAIAgCAIAgCAIAgCAjWyyh46dhQGGzWg14uXyth2OHf0ICudd9UHWZxtVjqGA3nNbnEc77PV+XVlTq0mveidHs7aCqrc1vt8zeana5MtLLloc1kzRmSGh43iuFd4UtKspLDKd/s2VKWqmsxf4Ol+0oOei99vepdUep5u4q+V+g+0oOei99vemqPUbir5X6D7Sg56L3296ao9RuKvlfoPtKDnovfb3pqj1G4q+V+g+0oOei99vemqPUbir5X6D7Sg56L3296ao9RuKvlfoPtKDnovfb3pqj1G4q+V+g+0oOei99vemqPUbir5X6D7Sg56L3296ao9RuKvlfoeX6Vs7QSZogBieW3Z7VnXHqZVtVbwov0Ky1m1hm0nK2z2UO4qvJaMDIR6b9zRnQ5ZnFU6lR1HpR0dnZ07OnvavP9Hbar6uxaPiJcQZCKySHIDO63c0fFWaVNQR4l9fSuZf6+CPk0r7Y+62oiB97pPcpCkdFYLE2NoACGCYgCAIAgCAIAgCAIAgCAICNbLKHjp2IDBZrQa8XL5Ww7HDv6EHI4rTnBsJZS+zSNiY7Esc0kA7btMh0bFWnbpvgz3LbbLhT01I5a8TXeK2b/AMiP3Hd607M+pP7ch5H6jxXTc/H7ju9OzPqPbkPI/UeK6bn4/cd3p2Z9R7ch5H6nzxXTf+RH7ju9OzPqPbkPI/UeK+bn4/cd3p2Z9R7ch5H6nzxYTc/H7ju9OzPqPbkPI/UeLCbn4/cd3p2Z9R7ch5H6jxYTc/H7ju9OzPqPblPyP1Hixl5+P3D3p2Z9TPtyn5H6nzxZS8/H7h707M+o9uU/I/U63VnVyLR8ZJIdIRV8hwwGxu5vzVilTUEeTfX07mXRdDxPK+2PutqIgfeptP0CkKJ0dgsTY2igQExAEAQBAEAQBAEAQBAEAQBAEBGtllEg6diA1VpmtTcGlpHS3+UBh8Ltnqe6e9DJ88Ltnqe7/KAeFWz1Pd/lAPCrZ6nu/wAoD54TbPU93+UA8Jtfqe7/ACgHhNr9T3f5QDwi1+p7p70B88Itfqe6e9APCLX6nunvQHiSzTz0bKRdBrQClevehg39gsTY2gAICWgCAIAgCAIAgCAIAgCAIAgCAID4UBjkQHhDIQBAEAQBAEAQBAEBkYhgyIAgCAIAgCAIAgC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8" name="Picture 6" descr="http://www.stopworkplaceharassmentnow.com/wp-content/uploads/2012/07/STO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64844"/>
            <a:ext cx="2538413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52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Bullying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0" name="Picture 2" descr="https://upload.wikimedia.org/wikipedia/en/d/d8/AmandaToddVide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085975"/>
            <a:ext cx="4886325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68" y="5734051"/>
            <a:ext cx="799147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http://foodandwaterwatch.org/wp-content/uploads/2011/12/NoBullySig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15574"/>
            <a:ext cx="1971675" cy="269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7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Bullies Behavior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Spreading rumors to damage others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Blocking others communication in the workplace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Flaunting status or authority to take advantage of others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Discrediting others ideas and opinions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Use of e-mails to demean others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Insult, yelling and shouting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Using terminology to discriminate others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Taking credit for others work or ideas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14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Stealing Office Supplies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817728" y="1981200"/>
            <a:ext cx="8077200" cy="4495799"/>
          </a:xfrm>
        </p:spPr>
        <p:txBody>
          <a:bodyPr/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AutoShape 4" descr="data:image/jpeg;base64,/9j/4AAQSkZJRgABAQAAAQABAAD/2wCEAAkGBxEQEhQUEBQVFRQWGR0VGBgYGR0UHBgcFRkWFxoYFRUcHyggGxwlHBcVIjEhJSorLi4uFx8zODMsNygtLisBCgoKDg0OGxAQGywkICUsLCwtLSwsLCwsLCwsLCwsLCwsLCwvLCwsLCwsLCwsLCwsLCwsLCwsLCwsLCwsLCwsLP/AABEIAOEA4QMBEQACEQEDEQH/xAAbAAEAAgMBAQAAAAAAAAAAAAAABAcDBQYCAf/EAEgQAAEDAQQECAsHAQgCAwAAAAEAAgMRBBIhMQUGQVEHEyJTYXGR0RQXMjRCYoGSobHBFVJyc7LC4UMjMzWChKLD8FSTFiTS/8QAGgEBAAIDAQAAAAAAAAAAAAAAAAMEAQIGBf/EADMRAAIBAwEFBQgCAwEBAAAAAAABAgMEERIFEyExURQyQVKRFSI0YXGBobEzwUJigvAj/9oADAMBAAIRAxEAPwC8UAQBAEAQBAEBGtE2xue07v5+SA11qtFnjNJXxtJx5bgCenFYckuZJClOfGKbMP2lY+dg95vesa4m/Za3lfoPtKxc7B7ze9NcR2Wt5X6H37SsXOwe83vTXEdlreV+g+0rFzsHvN701xHZq3lfofftGxc7B7ze9NcR2at5X6D7SsXOwe83vTXEdmreV+h9+0rFzsHvN701xHZq3lfoPtKxc7B7ze9NcR2at5X6H37SsXOwe83vTXEdmreV+h9+0rFzsHvN701xHZq3lfoS2Na5odCW44gjyXDrHzWyaZDJNPDJFltAdgcHDMIYJCAIAgCAIAgCAIAgCAIAgCAICNPN6Lc9p3fz8kBz2s+sMdhjqeVI7yGbz9525tcz9VHUqqCLtlZTuZY8PFlP6Rt0lokdJK6892Z3bgBsA3Lz5Ny4s7ClShRgoQ5Eai1JBRAKIBRAKIBRAKIBRAKIBRAdVqVra6xO4uWrrO44jMxk+k0bt49uec9KtpeGeXtDZ0a61Q4S/ZbPJla2SFwNRVrhk4dP/cFfTTOUlFxel8yRZrRewODhgQhqSEAQBAEAQBAEAQBAEAQBARp5vRbntO7+UBz2s+sMdhjqeVI7yGVz9Z25o2n6qOpUUEXbKynczwuC8WU/pC3SWiR0krrz3ZnduAGwDcvPlJyeWdhSpQow0Q5EZakgQBAEAQBAEAQBAEAQBZB1WpWtzrE7i5aus7jiMywn0m9G8fXOalW08GeXtDZyrrXDhL9ltcmVrZInA1FWuBqHDdX/ALRX1xOUlFxbUlxM9ltF7A4OGBCGpIQBAEAQBAEAQBAEAQEaeb0W57Tu/lAc9rPrDHYI6nlSO8hm/wBZ25u8/VR1Kigi7ZWU7meFy8WU/pC3SWiR0krrz3Zn5ADYBsC8+UnJ5Z2FKlCjBQguBGWpuEMhZAWAEAQBAEAQBAEAWQFgBAdVqVrc6xO4uWrrO44jMxk+kzo3j65z0qul8Ty9obOVwtcO9+y2yGytbJE4Goq1wxDgccTu+Svp54o5SUXFtSXFGazWi9gcHDAhDUkIAgCAIAgCAIAgI082xue07v5QHPaz6wx2GOp5UjvIZXP1nHY3efqo6lRQRdsrKdzPC5eLKf0hbpLRI6SV157sz8gBsA3Lz5ScnlnYUqUKMFCCJmreg5LdMIo8BS89xxDWjbTadgCzTg5shvLqNtT1y+yLVsGoVgiaA6PjDtc8k19goB2K9GhBeBzNXalzN8JY+SMWleD6xStPFNML9jmkke1hNCOxYlRgzahta4g/eeV8yptK6Nks0zoZRymmmGRByI6CFSlHTLDOmpV41qW8gXENRdHcx/ud3q9uYdDlntO58w/+C6O5j/c7vTcw6GPal15wdRdHcx/ud3puYdDK2ndeYpFee1xOvi8xTO81J1FFpYJ7UXCN2LGDAuH3nO2NOwDPOqs0qGeLPF2htR0pOnS5+LO1dqTo4ing7R0gur21qp91DoeP7Ruc51sr/XfUvwIcbAS6EmhBxMZOAqdrScK9SrVaOnij3Nn7S370VO9+zjlXPXLG4PNWrJarM588d9wkLa1cMAG4YHpKt0acZRyzn9p3tejW0wlhYOp/+CaO5j/c7vU25h0PO9qXXnIekODmwyNPFh8Ttha4u7WuqD8FrK3i+RLS2vcQeZPK+ZV+sGhJbFMYpaH0muGTm5VG7LEbFTqU3B4Z0drdQuIa4/f5G31J1udYncXLV1nccRmWH7zejeP+mWlV08HyKu0dnK4WuHe/ZbZDZWtkicDUVa4YhwOIx3dOxXs54o5SUXFuLWGZrLaL2BwcMCENSQgCAIAgCAICNPNsbntO7+UBz2s+sMVgjqeVI7yGVz9Z25tcz9VHUqKCLtlZTuZ4XLxZT+kLdJaJHSSuvPdmfkANgG5efKTk8s7ClShRgoQXAjLU3LQ4H4m8VaH+kXhvsDQR8XFXLVLSzm9uSeuMfkaDhM0hObY+JznNiYG3GgkAhzQS6m03rw/yqO4lLVjwLmyKNLcKeE285MOp2uLrEXCbjJYiMGg1LXA5tvHAUrX2LFKs48yW/wBmquk6eEyNrrp+K3yskijewtbddepjQ1bShOVSsVaim8o32faTtoOM2nxNOdJT89L/AOx3eo9Uupb3FLyr0ReN8+AVqa+D1rXGvF513r0f8PscZhdox/t/ZRw0lPz0v/sd3rztcup2m4peVeiPWh7F4RPFFzjw09ROPwqswWZYNbipuqUp9EXZrRpMWGxvewAFoDIxsqeS3DcM/YvQnLRHJx9pRdxXUX48ylYNM2lkomEr+MrW8XE16HDaOhefvJJ5Ovla0XT3elY+hdtmfHpCxgkcmeOhG4kUPtBr2L0E9cTj5KVtXwucWUPLGWOc12bSWnraSD8l5r4M7aElKKl1La4JvM3/AJrv0sV227hyu2fiPsjhtcrfM23WkNlkAD8AHuAHJbkAVXqyam+J7Wz6NN20G4r0RN4P9YZ2WuOJ8j3xym6Q5xdQkEhza5Ygdq2o1GpYZFtOzpug5xSTXQ6fhbsgdZo5PSZJdr0PBqO0BTXK93J52xajjWceq/RU6onUHV6k63OsTuLlq6zuOIzLCfSb0bx7c87FGrp4PkeXtHZ6uFrh3v2W0Q2VrZInA1FWuGTgd53K9nJykouL0tcTNZrRewODhgQhqSEAQBAEBGnm9Fue07v5+SA57WfWGOwx1PKkdW4zf6ztzd5+qjqVFBF2ysp3M8LkubKf0hbpLRI6SV157sz8gBsA3Lz5ScnlnYUqUKMFCC4EZam4QydTqDrKLDMRL/cyUDjndIrR1N2ND/CnoVNDw+R5m07J3EE495fks7TGhLJpKNpfR2HIlYcRX7rto6DUK5KEZric5Qua1rP3eHVMqvWjU+0WHlH+0h5xuz8bdnXkqVSjKPE6Sz2jTuOHKXTr9DnFEekCgL6P+H/6b/iXpf4fY4d/E/8AX9lCheYdwdLwcxXtIQ19G87sY4fVTUFmZ5u1ZYtZfPB1/C/KRZ4G75bx/wArHD9ysXL91HlbEj/9pP5f2iq1SOnLk4LZr1haPuve3tN79yvW7zA5LbEcXL+aRWOtkQZbbSBlxrvia/VVKnCbOisXm3g/kWPwTeZv/Nd+litW3cOe2z8R9kctrXqrbprZPJFA5zHPq1wcwVF0b3VUNWlNybSPTsb+3p28Yylhr6kzUfUy1MtLJrTHxbIjeAJaS51CBQNJoBWtTuW1Gi9WWR7R2lSlRdOm8tmy4XLe0QxQA8pzuMI3NaCK+0n4Fb3MuGCtsSk3UdTwSKtVI6YIDqtStbnWJ3Fy1dZ3HEZlhPpNG7ePbnnPRq6eDPL2hs9V1rh3l+S2yGytbJC4Goq1wycN3/clfzlHKSi4vEuZms1ovYHBwwIQ1JCAICNPN6Lc9p3fygOe1n1hjsMdTR0jvIZXE+s7aG7z9VHVqKCLtlZTuZ8OXiyn9IW6S0SOkldee7M7twA2Abl58pOTyzsKVKFGGiHIjLUkCAIAgNroLWG02J1YH0bmWHFjutuw9IoVJCpKPIqXNlSrr319/EuDVrT0OkoCboBHJkjONKj4tOwq9Camjlbu1na1MejKm1z0ILFanRtrxbgHs/C6vJrtoQR2KlVhpkdPs+57RRUnzXBmjKjLvgX0f8P/ANN/xL0v8PscQ/if+v7KFC8w7g6ng0dTSEXS14/2lT2/fPL2us2z+qOn4YW/2VnPruHa2v0U1zyR52w3/wDSS+RV6pHSlv8ABQyliJ3yuPwaPor9v3Dk9s/E/ZFc65OrbrT+YfhQfRVKvfZ0Gz/hofQsTgm8zf8Amu/SxWrbuHP7Z+I+yMuluEGz2aaSF8UpdGbpIu0OAOFXdKzKvGLwa0Nk1a1NVItYZqdIcKLLv/14HXt8hAA9jSa9oWsrleBbp7Dln35LHyK90lpCW0yOlmdee7buGwAbANyqSk5PLPeo0YUYaIcERVglCwAsg6rUrW51idxctXWdxxGZjJzczo3j65zUarjwZ5e0Nnq4WuPe/ZbXJla2SJwNRVrgahw69yvp5WUcpKLi8SXEz2W03sDg4ZgoameqA1YfRjnbr57C4pngbRjmSTKJt1vktDzLK6892JO7cANgG5eW5anlnd0qUKMFGC4EdakgQBAEBYOgOD6G1WaKbj5AXtqQA0gHEEdoVqFBOOcngXG16lGrKnpXB/M4GeIsc5pwLSWnraSD8lWfB4PdhJSipLxO54IXO8ImA8kxivWHYfNysWz4s8XbiW7i/mZOGCnHWffcdXqvNp9Vm55oxsPuT+qK/Kq+B7pfR/w//Tf8S9P/AA+xw7+J/wCv7KFC8w7g2+qNrENts7zkHhp6n1Z+5SUniaKl/T1284rp+iz+E6wGaxOcBUxOEvsALXfBxPsVyvHMPoc5smtu7hJ+PApklUDri9NSrD4NYYWvwN0yOrsvkvx6gQPYvRprTBHFX1Xe3EmuuClNJWnjppJPvvc/2OcSPgvPk8vJ2FCnopxh0WC1OCbzN/5rv0sVy27hzG2fiPsivddvP7T+P9rVWrd9nvbO+FgaRRl4LACAIAgCA7/go0lLxr4C6sVwyAH0XAtHJ3A1xCt203nB4G2qMFFVEuOcHc2ycttDRvYPm5WznTbX0Brf6Tup/wA3LVm9PvooJmQXlnfH1AEAQBAWPwYayMY3wWZwbiXRE4A3sSyu+tSN9SrdvUWNLOe2vZSct9BfU6fTepVjtbzI9rmPObmG7e/ECCCelTSpRk8nm2+0q9GOmL4fMlaH0LZdGxvMfJacXvecTdyvOyAGOHSsxhGC4Eda4rXU1q4vwSKj1x034baXSNrcAuMr91tcSOkknsVKrPVI6nZ9r2eiovm+LNGVGXS+j/h/+m/4l6X+H2OIfxP/AF/ZQoXmHcBZMMuzUzWKO3QBryOOa27I07cKXgNrT9aL0KU1OJx19aStqmVy8GY4OD+wslEoa40N4MLqsBzypWnQTRY3EM5NpbUuJQ0Z+/iReEbWRkEDoI3VmlbdIB8hjsCTuJFQO3YsV6iUcEuyrOVSqqku6vyyoVQOrLd4JvM3/mu/SxXrbuHJ7Z+I+yK9128/tP4/2tVat32e9s74WBpFGXgsAIAgCALIOz4KPPH/AJLv1MU9t3jxtt/wL6lgaS85Z+Afqcrxy5uEBB/pO6n/ADcsPkb0++vsUDHkOpeUd8fUAQBAEAQG1seslthF2O0ShuwF14DqDq0HUpVVmvEqVLG3qPMoL9EfSGl7RaP7+aSQbnONOsNyr7FrKcpcySlbUqXcikQloThAbD7ctd274RNdpdu8Y6lKUpStKU2LfXLqV+yUNWrQs/RGvWhYCA9wyuY4OY5zXDJzSWkdRGIWU8cjWUVNYkso2ztareW3TaZadDqH3hyvipN7PHMqqwtk86F/75Goe4kkkkk4kk1J6STmo+ZbSSWEeVgyTbHpa0QtuwzSxtrWjHuaK76A55LZSkuTIJ29Go8yim/miNPM6Rxc9xc44lzjUnrJzWG88yWMIwWmKwjGsGwQBAEAQBZB2fBR54/8l36mKe27x422/wCBfU7/AEj5yz8A/U5XjlzcoCD/AEndT/m5YZvT76+xUGpOgGW6R0b3uYGsvgtpvApj1qhSgpvDOv2heStoKUVnLOw8WUHPy9je5T9mj1PJ9uVPKvyPFlBz8vY3uWOzR6sx7cqeVfkeLKDn5exvcnZo9WPblTyr8jxZQc/L2N7k7NHqx7cqeVfkeLKDn5exvcnZo9R7cqeVfkeLKDn5exvcnZo9WZ9uVPKh4soOfl7G9yz2aPVj25U8qHiyg5+Xsb3LHZo9WY9uVPKvyffFlBz8vY3uTs0erHtyp5V+R4soOfl7G9ydmj1Y9uVPKvyPFlBz8vY3uTs0erHtyp5V+R4soOfl7G9ydmj1Y9uVPKvyPFlBz8vY3uTs0eo9uVPKvyPFlBz8vY3uTs0eo9uVPKvyPFlBz8vY3uTs0erHtyp5V+R4soOfl7G9ydmj1Y9uVPKvyPFlBz8vY3uTs0erHtyp5V+R4soOfl7G9ydmj1Y9uVPKvyPFlBz8vY3uTs0erHtyp5V+R4soOfl7G9ydmj1Y9uVPKvyPFlBz8vY3uTs0erHtyp5V+R4soOfl7G9ydmj1Y9uVPKvyPFlBz8vY3uTs0erHtyp5V+Ty7gzgAP8Aby9je5OzR6mVtuo3jSjS8FXnj/ynfqYtLbhJlzbXGhH6nf6R85Z+Afqcrpy5uUBC/pO6n/Nywzen30VvwSecS/k/vYqlr3mdHtz+KP1LTVw5kIAgCAJkBAEAQBAEyAgCAIAgCAIAgCAIAgCAIAgPMmR6ij5G0e8iq+Cvzx/5Tv1MVK377Ol2x8PH6/0d/pHzln4B+pyunMG5QEL+k7qf83LDN6ffRW/BJ5xL+T+9ip2veZ0e3P4o/UtNXTmQgNPrJbZYWNdEQBWjqgHMYZ9R7VHUk1xRcs6UKknGR4fpd3gYlBF88nL0q0OHUCVjX7uTKtlv9HgLPpZxsjpSRfFW5ekTRuHtasxn7uRO3Sr6PAxaT01JGWRMoZSGhzjkC6mAA61iVRrgb0bWMk5vkfNIaStFke3jHNla4VwbcOGYGPSEcnF8RSoUq8Xp4NGXWDSj42RPhIo/GpFcKAjNZnJpZRra26nOUZ+BGmt9qZAyfjGODqVaWUpWozBx+C1bklk3jSoyqOnjH3Mtq0282USx8l166RmNuVfYsym9OTELWKraJcUZbDpd3g4kk5Ty4ta0YXjWgACzGfDiaVbdb1xXJcyXNJLHZ3ue4GQNLqgCgO4DaAjbUSKKhOqkuRqdE221WhshbI1pZTAsBrWu3ZluK1hKTRar0qVKUU1z+Z8sesEj4pa0D2NvNIGBxANR7UVR4M1LOEZxxyZN1a0hJOHmQg0IpgBmDuW1OTfMhvKMaTWk2tqnEbHPOTQT2Bbt8MlSEXKSic/oHTUsk3FzEYg0wDaEY/KqjjNt4Z6FzawjT1QJ+ntM+DgBoDnuxAOQG89y2nPSQW1tveL4JGKWa1RR8a9zHAULo7t2gNMnVzx3LGZYyzZRoznoSx88kTWDTMsUgEZAaWB2IBzLt/UFrObTwiW2tYTg3LwZuILPOHAunDm7RxQbX23sFIlLqVJyp4wo4+5OWxAEB5kyPUVh8jaHeRVfBX54/wDKd+pip23fZ0u2Ph4/X+jvtIecs/CP1OV05g3SAh/0ndT/AJuWGb0++ituCTziX8n97FTte8zo9ufxR+paaunMhAa/T9n4yCQbQLw/y4960msxLFrPRVTOT0c107OJGTb0vY2g+J+KgjxWD1quKct51wj3oJ5e5sPomQSHqYCSPbQLMOLwa3KUU6njjHqZdIAi3Y84w+zkJJe+YpcbXh0ZN11/o/5/2LesV9nZzIi6ZBFlstdx+QotZ91E1v8AzzwY7dHKLLC4vrGT5FA2mZGO3Io09KM0nB1pJLj1JekeL8BjMQo0uGBxNeUDU7carMsaFgio6u0vVzNMY5GxxyA8m8Q31SDX4/RaYeEy2nCUpQ9TrLRbBNY3vG1hqNxGYUzeY5PKjS3dwo/M0urTZy2UQcWK3QS8nDyqXaA9Oajp544Lt46alFzz9iW7Qvg9nmc5155ZTDICoy37Fto0xZF2re1YpLCPWpfky9bfkUpcmY2l3ok3WOZoYxjiAJHgOJwo0Grj8u1bzfAgtItycl4I5/SNpYy18ZE4ObeD6txHrD59qifCR6FKDlQ0yPWtPnFTldaR1f8AapU7xiz/AIcfU7GaUNaXHENBd7AK4Kfw4nkJNywjjNaZhJIx7cnRNIrhmX5qvU5o9ezjoptPqzq7LZHsNXTPeKZOu068BVTpHl1JqXBRwTFsQhAeZMj1FYfI2h3kVXwV+eP/ACnfqYqVt32dLtj4eP1/o77SHnLPwj9TleOYN0gIf9J3U/5uWGb0++ituCPziX8n97FTte8zo9ufxR+paaunMhAfHCooUCeHk1OhNC+DOc4uDqigwpQVr3dijhDSy3cXO9SWOR80ToTiJXPvA1qGilKAmu/dgkaeHkV7p1IKODLpbQzZyHAljxk4Y1piKhZlDLya0Ll00480YJtCPme11okvBuADW3a9ZrtWHDPMkjdKmmqaxkzab0SbQ1jWuDbp3V2UWZw1LBpb3G6bb45PFp0MX2dkN8AsIN6mBpXZXpWHDKwZhc6arqY5mI6CcbOIb4wdeBu7N1K7yU0e7g2V2lV3iRmh0MBZzA5wOJIdSlDWoNEUPdwayuXvd4jBYtBSRxyx8YC2RtPJOB357kVPCxk3qXUZyUsciToLRJs1+rg69TIUpSveswhpI7m43zXDGCZpGzcbG9gNLwpXOnsW0llYIaU9E1I1ejtDz2cOEcrOVQmrCcv8yjjCUeTLVa5p1X70X6kqKwSGRskz2vughoDaAXqY4k7ltpecshdWKg4wWMmLTWhBaLpaQwtqDhnWm7q+KxOGo3trrdZzxFr0G2WNjXu5bGhoeBnTeFlwyhTu3Tk2uT8D63RkxYI5Jqx5G62jiBsLq5LGl8mzDr01LVGPEwaW1e45wLXBjQwMAoTlXp6ViVPPIko3miLUlnJNbDasKyx0/LP/AOlulIhcqPhF+psFsVwgPMmR6isPkbQ7yKq4LPPH/lO/UxUrbvs6XbHw8fr/AEd/b/OWfgH6nK8cwbpARP6Tup/zcsM3p99Fa8EfnEv5P72Kna95nR7c/ij9S01dOZCAIAgCAIAgCAIAgCAIAgCAIAgCAIAgCAIAgCA8yZHqKw+RtDvIqrgt88f+U79TFStu+zpdsfDx+v8AR39u84Z+AfqcrxzBukBFH9y7qf8ANyx4G9Pvr6lacEnnEv5P72Kpa95nR7c/ij9S01cOZCA57Rem5ZZ+LcGXeVkCDya02qKM25YPQrWsIUlNC2ablZaeKAZdvNbiDXlUrjXpSU3qwKdpCVHX4mx07bzBHeaAXEgCuI3moHQCtpy0or21JVZYfIxav6TdaGOLw0OaaYYYEYHEnpSnPUje6oKjLgQPtqd1oMLBGOUWgkO2Vzo7oWutuWCd2tNUlUeeRlbpySObirQ1uYF5lR5VKGhrhis7xp4Zq7SE6e8psl6f0k6zsBYAXONMcRQAkmgI6O1ZnLSuBBa0FVlh8j1oHSJtEZc6gcCQaYDeMydhSEsriLmhup4XIw2fSM1oL+IEbWNNKvqSfYKUCKTlyN50YUktecvoZrNpM/2omAa6IAuu4ggioI27MkUueTSdFPS4PgzFZLZaZ2iSMRNaa0DrxOGGJGARSk+KNp06VN6ZZyfTpZxs75Q0B7CWlpxALSAd1Qsa+GTHZ1vVB8mYtXtMvtDntkDQQARdBGGRrUnoSnPVzN7q1VJJxIjtYpDPxbQy5fuVoa0rSta9a13nvYJuxR3Wp88GTSem5o7QYmBlKtAJBJ5VM6O6VmVR6sGlG1hKlrlk21nFpDv7QxFu261wPRmVutRVluv8UzWaE08ZZDHKGgnySKitK4GpOK0jPLwyxcWmiKlE2VptMglbGy7yo3OBcCcQQBkcsVvl5wV4wjocn1NPpXTFps7g13EuqK4Ndvp97oUcpyiXKFtSqrKyjb6PdO6jpDHdLagNDgamhGJJG9SpvxKdVU1wjnJOWSE8yZHqKw+RtDvIqrgt88f+U79TFStu+zpdsfDx+v8AR31u84Z+AfNyvHMG7QEUf3Lup/zcsPkb0++iseCaVrbS8OIBdFRoO03mmg9gKp2zxJnS7bi3SWOpayunLgIDh9EMe61ERuuOq/Gl7fsVaHePbuHFUVqWVwPtrY5tsAe686+yrqXa+TsR5UuIptO34LHBm+t72PtLWPIDWMc41NMXi6Bj0ElSy4ywUaScKTkvFr8Gn1Vl4udzCfKBb7W4j69qjpPEsFu9jqpKRijDvDTcIDuMdQkVHpZgLCzr4G8sK249DLA29bKWo1feAF3ySR5IO2mSz/nxNJcLf/5cja24slne17mgMiLRUgcqTdXoopHhsq09UKaa8X+jW6nz3ZHsPpCvtb/BPYtKT44LN/DVFTXgeJtFyxky2R15hrQsOOeRHpAe1YcGuKMxr05LRVWH8ydorS3hDJIrRQckku8nDyTXcQSFtGepNMgr2+6lGdM1zrHarLy4nEx+VebiCNhcw9C1xKPFFhVaNf3ZribJ2k/CLHKXCjmgA0yNSKEfFb6tUSvuNzXj0NQJTZLQ+my8B1ObVvxI7FFnTIuOKr0ln/3E8mz8XaIm7QY69Zuk/ErLWJBT1UZP6mfTgJtmBobzKHOnk40Sfe4Gltjs3H5nVWWGVpPGSh4plcDKHfUFT4Z5UpQljSsfc4+1WAthjnZXEm90EPddd8AoJJ4yj16dZSnKnL/3A3WitIeETRO9IRvDh01bj1HNSRllop16LpU5LwyiBrn/AHrPwfUrSrzJ9n9x/U6mw/3cf4W/IKdHmVe+/qZlkjMVqlaxjnPIa0Akk4AADaUk0lk3ppuaSKt4LfO3/lO/UxUrfvs6XbPw8fqd9bfOGfhHzKunLm7QEeCQNPFuzqadNSTTrxyQFc67aoOszvCbGCGA3nNbgYj95nq9Gzqyp1aWl6onSbP2iqq3Nbn16/U3+pOtzbW0RTECcDqEgG0dO8KWjWUuD5lHaGznQeuHd/R1qnPJOf0XoOSKfjHOYW8rImvKrTZ0qKMGpZL9a6jOloSFs0HI+08aCy7ea6hJryadFNiOm9WTNO7hGjoxxJ8Gi2l8r5mxvL3VbUXqNAoBiMCt1Hi8leVd6Yxg2sI10ugHi0CWExtaHBwbi3KlQABShx7Vpu3qyixG7i6WiXM9Q6DkbaeOLmXb5dSprQ12Upt3ooPVkxK7g6O7wfLboOV1o41jmUvNdQkg4UrkDuRwerIp3UI0tDJ9k0U3lunZG973l1S0OoDkAXDYFsoLjkgncS4KDaSRAZoGRlo4yMsDL1buIN0ihFAKbStVTerJYd3GVHRLmS4LFaIAWwujcypID7wLa40q3NbaZLkQzq06nvTTz8jxY9AgCUyuvPlBBIwAqamntp2IqfU3q3bbiorCR7FmtbWcW10RbS6HEODqZZDCtFjEksGu8pOWppniLQnF2d8TCC9+bjgMCOvBFDCErrVVUnyR50noQzTRvBaGi6Hg1qbp2YbsElTy8m9G7UKbj9cHi3aEkfaRKCy7VpoSa8mldlNiw4PVkzSuoxouGOJ40noOWScysLKVaQHE+jTOg6ElBt5RmldwjS0PJsozaqi8ILu2hfWnRULfEis9zzWT1YbDdgEUlHYOBplynE4dqRj7uGYnVzU1x+RrdDaDfBMXlzS2hApWuJFKilNm9aQhpZZuLtVaelLietP6FktD2uYWABtOUSNpOwFZnByYtbqNKOGjc2aMtY1pzDQOwAKRLBSm8ybQnmbG0ueQ1rRUk4AAbSj4cTEYuT0rmVVrNrBNpOZtnszXcVWjW5GQj037mjOhyzOOVKpUdR6YnUWlnTs6e9q8/wBHbar6uxaPjJcQZSKySHCgGN1u5o+Ks06SgjxL6+lcz/1XJGSzz+ETX2ghoF0E7cSa02ZqQonR3EBjttkEg6dhQGCzWgk8XL5Ww7HDv6EHIrrXfVB1mcbVYwQwG85rc4j95nq/Lqyp1aWHqidHs/aKqx3Nb7N+Jv8AUnW5traIpiBOB1CQDaOneFLRrauD5lLaOz3QeuHd/R1qnPJCAIAgCAIAgCAIAgCAIAgCAIAgCAIAgMc8zY2l7yGtaKknAADaSjeFxMxi5tJcyqtZtYJtJyiz2YO4qtGtyMhHpv3NGdDlmccqNSo6j0xOotLSnZw3tXn+vkdtqvq5Fo+IlxBlIrJIcgPut3NHxVqnSUEeJe30rmfSPgjxPM+2PusqIgeq90no6FIUjo9H2FsQwCGCagCAi2yyCQdO9AYbLaCTxcvlbDscO/oQFda76nuszjarHUMBvOa3OM/eZ6vRs6sqdWlh6onR7P2gqq3Nbn4Pqb7UnW5trAimIbOB1CQbx07wpaNbVwfMpbR2e6D1w7v6OtU55IQBAEBobXp50VpMbw3ixQE0N4VANa1p8FE6mJYL8LRTo61zNnpG1GNrXNoava3HHBxANKLeTwsoq0aeuTT6Mh6Z01xLhGxt6Q0zwArlXpK1lPHBE9va7yOqTwjBa9LzWdzRO1ha7GrKilM8ya0WHNx5m8LanVT3beV1PGmdOyQvbcDHRuaHgkGpBzxvU+CTm0+BmhawqQbecok6f0u6BrDGGkvqeVU4ADcRvCzOeORHbWyqtqXgSLXbyBDxdCZXNArU8kipOBGQWXJ8MEcKKblq8CFbNNSMtIhDGlpLW1xqb1MQa027tiw5tSwTU7WMqLnnjxPesOl5LOWBjWm9UkuqcqYChG9JzcTFpbxrJ5fI28Ly5rSRSoBpuqMluipJYbR7WTUIAgPE8zWNLnkNa0VJOAAG0lG8LibRi5NJLiVRrNrDNpOZtnsodxVeS0YGQj037mjOmzM9FGpUdSWmJ09nZ07OnvavP9fI7fVfVyLR8Zc4gykVkkOQGd1u5o+KtU6agjxL2+lcy/18EeLRM+2PutqIgfe6T0bgpCkdHo+wtiaKBDBNQBAEAQEW2WUPHTsKAw2S0mvFy+VsOxw7+hAV1rxqe6zO8KsdQwG85rc4zneZ6vRs6sqdWk09UTo9nbQjVW5rfZ9Tfak63NtYEUxAnA9kgG0dO8KWjW1cHzKW0NnOg9cO7+jrVOeSEAQHLaX0cZn2hzfKYWEDeC3EdeHwUMo5bPUoV93GCfJ5I1h0nfiZE/ymyR3elt4Yez5LVSysElWhpqOcfFM8aS8+x5xnZyPoj75tS+G+zJ+uuUX+b9izV5Ig2dzl9iJpWzk2SzP2gXT1OxHy+KxNe4iWhPFecSJanOniD9kLWR9db2P6Vq/eWSWGKc9PVtm11bkMz465QMI9ryQP9qkpvL+hVu1u4y/2ZNtlgc62RSAG6G1JpgC29Sp9oWzj7+SGFZK3lHxGs9hdMIroJIfQ0FaB2Z6sAlSOcCzqqm5Z6G6UhT8QhgIDxPM1jS55DWtFSTgABtKNpcTaMXJpJcSqdZtYJtJyts9ma7iq8lu2Q/ffuaN2zM9FGpUlUlpidPZ2dOzp72rz/R22q+rsWj4y5xBkIrJJu23W7mj4qzTpqC+Z4t9fSuZf6rkjxPM+2PutqIgfeptPR0KUoHSaPsLYwKBATEAQBAEAQBARbZZBIOnYe5AYrLaTXi5fK2HY4d/QgK6141PdZneFWMEMBvOa3OI53mer0bOrKnVpNe9E6PZ+0FVW5rc/B9Te6la3NtbRFMQJwOoSAbR07wpaNbVwfMpbR2c6L1w4x/R1qnPJCAiWWzObLK80o+7SmfJFDXBYSw2TTqJwjFeBqLVq67jxJEWBl4PIJIIoQTdABFFE6fvZRbherdaJZyS9M6F45wkjddkFM8jTEV3ELaUM8UQ0LrdpxkuBgteh5rS5pncwNbhSOprXPEgURwb5m8LinST0J5fU2OkrBxkJibQYANrkLtKfJbSjlYRXo1tFTWyFYtDFlmkicW3n1NRWlcLuNK7BsWqhiOCapdKVZTXJGXV/RbrOxweWlzjXk1IoBgMQOlZhHSuJrdV1VkmuQtOjpnWhkrZKRilW1OzMAZGqOL1ZMwrU1RcGuI07o+Wa5xUly7WuJbWtKHDaKHtScW+Ri2rQp51rJtGjDetys3xPqGDHPM2Npc8hrWipJwAA2lM44mYxcnhcyqtZtYJtJyiz2ZruKrRrcjIR6b9zRnQ5Z9VGpUlUemJ1FnZ07OnvavP9Hbar6uxaPjJcQZCKySHZtut3NHxVmnTUF8zxb6+lcy6R8EeJ5n2x91tRED73SfoFKUDo9H2FsTRQICagCAIAgCAIAgCAjWyyh46dh/lAYbLaTXi5fK2HY4d/QgK5141PdZnG1WMEMBvOa3OM/eZ6vRs6sqdWk170To9n7QVVbmt9E+pvtStbm2toimIE4HUJANo6d4UtGtqWHzKW0dnOg9cO7+jrVOeSEAQBAEAQBAEAQBAEBjnmaxpc8hrWipJwAA2kpnBmMXJ4jzKq1m1gm0nKLPZQ7iq0a3IyEem/c0Z0OWZxyo1KjqPTE6izs6dnT3tXn+vodtqvq7Fo+MlxBkIrJIcgPut3NHxVqlTUEeLfX07mXSPgjzPK+2OutqIgeq90n6BSFA6OwWFsQFAgJiAIAgCAIAgCAIAgCAjWyyh46dhQGGzWg14uXyth2OHf0ICudd9UHWZxtVjqGA3nNbnEc77PV+XVlTq0mveidHs7aCqrc1vt8zeana5MtLLloc1kzRmSGh43iuFd4UtKspLDKd/s2VKWqmsxf4Ol+0oOei99vepdUep5u4q+V+g+0oOei99vemqPUbir5X6D7Sg56L3296ao9RuKvlfoPtKDnovfb3pqj1G4q+V+g+0oOei99vemqPUbir5X6D7Sg56L3296ao9RuKvlfoPtKDnovfb3pqj1G4q+V+g+0oOei99vemqPUbir5X6D7Sg56L3296ao9RuKvlfoeX6Vs7QSZogBieW3Z7VnXHqZVtVbwov0Ky1m1hm0nK2z2UO4qvJaMDIR6b9zRnQ5ZnFU6lR1HpR0dnZ07OnvavP9Hbar6uxaPiJcQZCKySHIDO63c0fFWaVNQR4l9fSuZf6+CPk0r7Y+62oiB97pPcpCkdFYLE2NoACGCYgCAIAgCAIAgCAIAgCAICNbLKHjp2IDBZrQa8XL5Ww7HDv6EHI4rTnBsJZS+zSNiY7Esc0kA7btMh0bFWnbpvgz3LbbLhT01I5a8TXeK2b/AMiP3Hd607M+pP7ch5H6jxXTc/H7ju9OzPqPbkPI/UeK6bn4/cd3p2Z9R7ch5H6nzxXTf+RH7ju9OzPqPbkPI/UeK+bn4/cd3p2Z9R7ch5H6nzxYTc/H7ju9OzPqPbkPI/UeLCbn4/cd3p2Z9R7ch5H6jxYTc/H7ju9OzPqPblPyP1Hixl5+P3D3p2Z9TPtyn5H6nzxZS8/H7h707M+o9uU/I/U63VnVyLR8ZJIdIRV8hwwGxu5vzVilTUEeTfX07mXRdDxPK+2PutqIgfeptP0CkKJ0dgsTY2igQExAEAQBAEAQBAEAQBAEAQBAEBGtllEg6diA1VpmtTcGlpHS3+UBh8Ltnqe6e9DJ88Ltnqe7/KAeFWz1Pd/lAPCrZ6nu/wAoD54TbPU93+UA8Jtfqe7/ACgHhNr9T3f5QDwi1+p7p70B88Itfqe6e9APCLX6nunvQHiSzTz0bKRdBrQClevehg39gsTY2gAICWgCAIAgCAIAgCAIAgCAIAgCAID4UBjkQHhDIQBAEAQBAEAQBAEBkYhgyIAgCAIAgCAIAgC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0" name="Picture 2" descr="http://www.thedigeratilife.com/images/office-supply-surve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514600"/>
            <a:ext cx="4743450" cy="201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nr.nlh1.com/images/BMD2014/office-supplies-thef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985962"/>
            <a:ext cx="3619500" cy="448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28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Up to 90% of seabirds have plastic in their guts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http://www.thailandsurvival.com/image/savetheearth/albatross_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7" y="2438400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0" name="Picture 2" descr="http://www.manager.co.th/asp-bin/Image.aspx?ID=15037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age.dek-d.com/contentimg/2013/mint/Science/July/prao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328" y="4229100"/>
            <a:ext cx="3733800" cy="251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6" y="1600200"/>
            <a:ext cx="3833812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56" y="4229100"/>
            <a:ext cx="3955187" cy="24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328" y="1685924"/>
            <a:ext cx="3754272" cy="2359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328" y="4243387"/>
            <a:ext cx="3962400" cy="2544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98" name="Picture 2" descr="http://www.dailynews.co.th/images/109248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0"/>
            <a:ext cx="4810720" cy="3199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gaensevater.de/180-8060_IM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475864"/>
            <a:ext cx="3766628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55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2" descr="http://cdn3.spiegel.de/images/image-429082-panoV9free-lcvu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8" r="7694"/>
          <a:stretch/>
        </p:blipFill>
        <p:spPr bwMode="auto">
          <a:xfrm>
            <a:off x="685800" y="1752600"/>
            <a:ext cx="3980716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static.guim.co.uk/sys-images/Media/Pix/pictures/2009/8/19/1250674472605/Lehman-Brothers-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43" y="4257675"/>
            <a:ext cx="438150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.dailymail.co.uk/i/pix/2010/12/22/article-0-02EBE55900000578-273_634x4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443" y="1752600"/>
            <a:ext cx="3316786" cy="220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takeholder11.files.wordpress.com/2014/11/lehman-brothers-collaps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095750"/>
            <a:ext cx="2430629" cy="26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4" name="Picture 2" descr="http://www.taladnadonline.com/image7/lishou_slimming_coffee_new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76400"/>
            <a:ext cx="6667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26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de-DE" b="1" dirty="0" smtClean="0">
                <a:latin typeface="Cordia New" pitchFamily="34" charset="-34"/>
                <a:cs typeface="Cordia New" pitchFamily="34" charset="-34"/>
              </a:rPr>
              <a:t>Factors affecting Ethical behavior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91884" y="1600200"/>
            <a:ext cx="8274164" cy="4495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Individual factors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Individual knowledge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Level of personal moral development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Social factors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Cultural norms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Coworkers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Significant others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Presence of “Opportunity”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502"/>
          <p:cNvPicPr>
            <a:picLocks noChangeAspect="1" noChangeArrowheads="1"/>
          </p:cNvPicPr>
          <p:nvPr/>
        </p:nvPicPr>
        <p:blipFill rotWithShape="1">
          <a:blip r:embed="rId3" cstate="print"/>
          <a:srcRect l="9786" b="24745"/>
          <a:stretch/>
        </p:blipFill>
        <p:spPr bwMode="auto">
          <a:xfrm>
            <a:off x="3505200" y="3276600"/>
            <a:ext cx="5326765" cy="1905000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094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50060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 New" panose="020B0304020202020204" pitchFamily="34" charset="-34"/>
                <a:cs typeface="Cordia New" panose="020B0304020202020204" pitchFamily="34" charset="-34"/>
              </a:rPr>
              <a:t>Business costs of Ethical Failures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Level 1: Government fines and penalty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Level 2: Administrative and audit. Legal and Investigative, Remedial education,  Corrective actions, Government Oversight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Level 3: Customer defections, Loss of reputation, Employee cynicism, lost employee morale, employee turnover, government cynicism, government regulation. 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786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b="1" dirty="0">
                <a:latin typeface="CordiaUPC" pitchFamily="34" charset="-34"/>
                <a:cs typeface="CordiaUPC" pitchFamily="34" charset="-34"/>
              </a:rPr>
              <a:t>Building Ethical Environment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Inhaltsplatzhalter 1"/>
          <p:cNvSpPr txBox="1">
            <a:spLocks/>
          </p:cNvSpPr>
          <p:nvPr/>
        </p:nvSpPr>
        <p:spPr>
          <a:xfrm>
            <a:off x="4419600" y="1676400"/>
            <a:ext cx="4267200" cy="50292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Ethical Awareness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Code of Conduct</a:t>
            </a:r>
            <a:r>
              <a:rPr kumimoji="0" lang="en-US" sz="24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</a:t>
            </a:r>
            <a:r>
              <a:rPr kumimoji="0" lang="de-DE" sz="24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: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Formal statement that defines how the organization expects and requires employees to resolve ethical questions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Ethical</a:t>
            </a:r>
            <a:r>
              <a:rPr kumimoji="0" lang="de-DE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Education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Codes of conduct cannot detail a solution for every ethical situation, so corporations provide training in ethical reasoning.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Ethical</a:t>
            </a:r>
            <a:r>
              <a:rPr kumimoji="0" lang="de-D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Action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Helping employees recognize and reason through ethical problems and turning them into ethical actions.</a:t>
            </a:r>
            <a:endParaRPr kumimoji="0" lang="de-DE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Ethical</a:t>
            </a:r>
            <a:r>
              <a:rPr kumimoji="0" lang="de-D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</a:t>
            </a:r>
            <a:r>
              <a:rPr kumimoji="0" lang="de-D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Leadership</a:t>
            </a:r>
            <a:endParaRPr kumimoji="0" lang="de-DE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Executives must demonstrate ethical behavior in their actions.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</p:txBody>
      </p:sp>
      <p:pic>
        <p:nvPicPr>
          <p:cNvPr id="9" name="Picture 6" descr="Figure 2"/>
          <p:cNvPicPr>
            <a:picLocks noChangeAspect="1" noChangeArrowheads="1"/>
          </p:cNvPicPr>
          <p:nvPr/>
        </p:nvPicPr>
        <p:blipFill>
          <a:blip r:embed="rId4" cstate="print"/>
          <a:srcRect t="10361"/>
          <a:stretch>
            <a:fillRect/>
          </a:stretch>
        </p:blipFill>
        <p:spPr bwMode="auto">
          <a:xfrm>
            <a:off x="381000" y="2286000"/>
            <a:ext cx="4069920" cy="3243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Corporate Social Responsibility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CSR – A concept whereby companies integrate social and environment concern in their business operations and in their interaction with their stakeholders on a voluntary basis. </a:t>
            </a:r>
          </a:p>
          <a:p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2" descr="http://www.triplepundit.com/wp-content/uploads/2009/07/3bl-ima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124200"/>
            <a:ext cx="3044952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979121" y="5794618"/>
            <a:ext cx="57544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"</a:t>
            </a:r>
            <a:r>
              <a:rPr lang="en-US" sz="2000" i="1" dirty="0">
                <a:latin typeface="Cordia New" pitchFamily="34" charset="-34"/>
                <a:cs typeface="Cordia New" pitchFamily="34" charset="-34"/>
              </a:rPr>
              <a:t>The idea is to balance the needs of people, the planet and the company's profits to create long-term share-holder value."</a:t>
            </a:r>
            <a:endParaRPr lang="en-US" sz="20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Triple Bottom Line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People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" pertains to fair and beneficial business practices toward labor and the community and region in which a corporation conducts its business. 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"Planet"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refers to sustainable environmental practices, do no harm and minimize environmental impact, reduces its ecological footprint, carefully managing its consumption of energy and non-renewables and reducing manufacturing waste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"Profit"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is the economic value created by the organization after deducting the cost of all inputs.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Arguments for Increased Social Responsibility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Business must do more than simply seek profits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Because business is part of our society, it cannot ignore social issues.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Business has the technical, financial and managerial resources needed to tackle today’s complex social issues.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By helping resolve social issues, business can create a more stable environment for long-term profitability.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Socially responsible decision making by firms can prevent increased government intervention, which could force businesses to do what they fail to do voluntarily.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95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What is your own argument?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77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CSR Approach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2" descr="CSR Approach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143000"/>
            <a:ext cx="7620000" cy="5715000"/>
          </a:xfrm>
          <a:prstGeom prst="rect">
            <a:avLst/>
          </a:prstGeom>
          <a:noFill/>
        </p:spPr>
      </p:pic>
      <p:sp>
        <p:nvSpPr>
          <p:cNvPr id="9" name="Rechteck 7"/>
          <p:cNvSpPr/>
          <p:nvPr/>
        </p:nvSpPr>
        <p:spPr>
          <a:xfrm>
            <a:off x="0" y="2667000"/>
            <a:ext cx="1066800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CSR</a:t>
            </a:r>
            <a:endParaRPr lang="en-US" sz="20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8"/>
          <p:cNvSpPr/>
          <p:nvPr/>
        </p:nvSpPr>
        <p:spPr>
          <a:xfrm>
            <a:off x="0" y="3962400"/>
            <a:ext cx="1066800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Responsive CSR</a:t>
            </a:r>
            <a:endParaRPr lang="en-US" sz="20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9"/>
          <p:cNvSpPr/>
          <p:nvPr/>
        </p:nvSpPr>
        <p:spPr>
          <a:xfrm>
            <a:off x="0" y="5334000"/>
            <a:ext cx="1219200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Philanthropy</a:t>
            </a:r>
            <a:endParaRPr lang="en-US" sz="20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8139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CSR Approach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3500" indent="-6350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http://2.bp.blogspot.com/-1QDxlNBoeis/Ul7V0pBtmPI/AAAAAAAAA3c/Ci5oZW9LULU/s1600/strategic+cs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728" y="2085064"/>
            <a:ext cx="6553200" cy="428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92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CSR Approach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u="sng" dirty="0">
                <a:latin typeface="Cordia New" pitchFamily="34" charset="-34"/>
                <a:cs typeface="Cordia New" pitchFamily="34" charset="-34"/>
              </a:rPr>
              <a:t>Corporate philanthropy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widespread business practice of donating money, goods, and services to charitable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causes. </a:t>
            </a:r>
          </a:p>
          <a:p>
            <a:pPr marL="0" indent="0">
              <a:buNone/>
            </a:pPr>
            <a:r>
              <a:rPr lang="en-US" sz="2800" b="1" u="sng" dirty="0">
                <a:latin typeface="Cordia New" panose="020B0304020202020204" pitchFamily="34" charset="-34"/>
                <a:cs typeface="Cordia New" panose="020B0304020202020204" pitchFamily="34" charset="-34"/>
              </a:rPr>
              <a:t>Responsive CSR </a:t>
            </a: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depends on being a good corporate citizen and addressing every social harm that a business creates.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Responsive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CSR aims to mitigate adverse or anticipated adverse effects from the business activity, essentially from company operations.</a:t>
            </a:r>
          </a:p>
          <a:p>
            <a:pPr marL="0" indent="0">
              <a:buNone/>
            </a:pPr>
            <a:r>
              <a:rPr lang="en-US" sz="3200" b="1" u="sng" dirty="0">
                <a:latin typeface="Cordia New" pitchFamily="34" charset="-34"/>
                <a:cs typeface="Cordia New" pitchFamily="34" charset="-34"/>
              </a:rPr>
              <a:t>Strategic CSR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moves beyond good corporate citizenship and mitigating harmful value chain impacts to mount a small number of initiatives whose social and business benefits are large and distinctive. 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23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Examples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Patagonia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Starbucks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Nike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Coca Cola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Samsung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IKEA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SCG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utoShape 2" descr="data:image/jpeg;base64,/9j/4AAQSkZJRgABAQAAAQABAAD/2wCEAAkGBxQSEhUTEhQWFhUXGB4bGBgYGRsfHxwgHRwfHB4gHx8gHCogHiAnHxkfITEkJSkrLi4uHB8zODMsNygtLisBCgoKDg0OGxAQGy8kHyQsLCwwLDQsLDQsMCwsLCwsNCwsLCwsLCwsLCwsLCwsLCwsLCwsLCwsLCwsLCwsLCwsLP/AABEIAJcBTQMBIgACEQEDEQH/xAAcAAACAgMBAQAAAAAAAAAAAAAFBgMEAAIHAQj/xABBEAACAQIEAwYCCAQFBAIDAAABAhEDIQAEEjEFQVEGEyJhcYEykQcUQqGxwdHwFSNSU1RikuHxFhdy0iRDM6Ky/8QAGgEAAwEBAQEAAAAAAAAAAAAAAQIDAAQFBv/EADIRAAICAQMDAgUBBwUAAAAAAAABAhEDEiExBBNBUZEiYXGBofAyQlKxwdHxBSNicoL/2gAMAwEAAhEDEQA/AHJeO5n+6f8ASv8A643HHMx/dPyX9MIvZvthTrlaVQaKhsP6WPl0PlhsjH0ChhkrUV7I8VyyxdNv3YQHG8x/cPyX9Me/xvMf3D8l/TFKvTKAEjeYHp1xUy2fV/L1wNOF+F7IN5fV+4YHGsx/cPyX9Me/xqv/AHD8l/TEdbIOia2Uxy852xby/CdQpby0ax/TIm+JOXTrwvYoo535fuSZPM5ur8LkD+ohQPwxV4jx56Jg5jUf8qqfywbr19LaV+FfDcW9cL54NQZqlSqdzKgGImTf5TjlWWLduKS+iOntySpNt/VmuW7RVnErVP8ApX9MTfxqv/cPyX9MKIrlGcU5UTzvz3wydnqtOoD3hBYRCyQWnHY441DVpXsjk/3HPSpP3Za/jVf+4fkv6Y9/jVf+4fkv6Yu1+Gp31On8JYEkAztN79cT1eCUgHOs+ETytbniPe6fzFexTtZ/4vyC/wCM1/7h+S/pjP4zX/uH5L+mKOQPeglYsQDe0mwHvi2uQqH7J3I+W++LOOFcpfgjeX1f5JP4zX/uH5L+mM/jNf8AuH5L+mA9fiNJLs0DvDTJgwGAmDg3lKCxrENAkH7JxGeXp4q6XsisMeeTq3+SbK5vN1DCsx89Kx84wwZLLVAJqVSx6AKB+E4VE7V0mqaVfu2mDJ+EXsF2Mm0j7sUszxqrSVTmL0mMGtMFQfhlRt0mcefm6hS2jFL7HdiwuO8m39x14hxIUrRJ+4eZOIqWcYMEdoLXUgWiCY9Rv54Rn42yR4lakQdEkzp3mfUbeeLmX41T4hTZFbRVPiFNrMNIgEciJ6YWGl8jz1LgJ558yVZ6eaOsDUtPQsFRYmSsziHhvGKpqUzVrxTvJIEGx2OnrjZOImjqGZcArQHjm8s2luUWMR1k9MeLkO8oUaaVF/lgmooEksb+3Mxi8cuJJqVV60SlCd7WMGT4mtZC1JtQDFbW/HyviPK5qqQCYgCCf80x79cLDZ18uFarTXuUI8aONyNNxEzJvhopZhChak6Mhk6gQwFuUeWIS08x4KK/JmZ4gyX5RFrmbmwxXy/Eah0o16hE/wBIJi67E23xRzPFqZrIFqhQp8RkbgbY8zfEkSKurwi5c3AB58z79MZaaDuFqvEgpA1+I2I8wL6bX3xUfi7B9GvYAmADYzE28sRtxbLAI5fVrUsCoLWi8xsP0wKrdp8syGoHjUQANJkRtq+WFtG3GepxAlhTWZ0zqIt+zgdncxmCQEq6HUyQQpDDpMWnrjccQpghgwYaOVxG8ziLN11ZyyEyygXFvCT998GPPBpcG7cbUsKYrEVGW2oKIa8DSRPL9zgVlO0Fd5Bcq4MMsLIv6c8QcX0FCrjYEh93EHlzMfMeeK4oU9QpqddYoSGJIYgdGHxDleYx14nCPKv7HPljKXDr7lzO9qjRIFXMqhIkBigke4xWPbul/jaX+pMc87b8RSvUphgaZpppPOTqN9vLC2Vp/wBZ+X+2OlQvdKP4I8cyl9rOzf8AXtL/ABtH/VTxn/X1H/HUf9dPHGCKf9bfL/bHs0v6m/ftjdtekfwb7z9mdnHb6j/jqP8Arp4z/r6j/jqP+unjjA7r+pvv/TFqnlKZWdQuGZQSQzBPiKiLgQfkYmDG7a86Taq/j9jrv/X1H/HUf9dPGf8AX1H/AB1H/XTxxrVR6n78baqPU/fg9pf8Tav+/sdnyvbVKrBKecpu7bKrISbTYR0GCJ4vX/uH5L+mOPdkjTOcoaSdWoxv/Q2OtLlydhgqEF+0ok5ynfw6vufO65k0600/smVPmMd8y3aLLZ3L0WoOFqmDUBF6cWMgb3Fo3x87o0G9jynBXsf2srcPrmtSVG1QrBxNgZt0O4nzxxfM7KPoypwhq5DKGUSZapYnzA3+eIn4fRyalEXvcw83YTAPONgPvOFnhP0t083U7sDutQhQ3M23YHwjf5YdMrUpBRULpBsuk6i0Wt1wlyS349Btm9iXs8MwAe/EiBpJIm3kOWL2erU0BLtEj4QYJ/PAPjHaY0wwURa3WOv/ABhN4tmTUpirJLliHEyBIEGfMiRho4pZHq4A5qCoMUu0dOvU7ogUlGoLqO52EnlzxrWRly5AdXZjIKRtH/r+OKOc4QKqIQ2lgCPDceh85xQyBbK1k+sWUmIBkHlP34s+3Wzp+gi13xt6g7OZqX1KIBEQMS5LOsGVuamQescsUq7LJ0m2ox88T8JCmouoFlEkgA8sdqkow+RzOLcjo/CKozVda/RIb/KTYKOfX54LcbzIFGoqrcqRMgAW3J9ML/Z7jWVTLmqyur0wWYlPFF4I6iPfFA9rDnO7AUimWJlgAsqbTN/PHj5skdVx4R344SrfyScZeklGnlqPxfEzf5gJLH0G09RihS4szVxrYPPhDSCTqFjpGxmAT549zHDaid6+sa2YlmIFxFgDuFtgf2ZoLpLL9qdU9Z5ekdcc8puW7ZZRUdkFKgVtdFSvelwSTHhaIJv5YJ1F001pLYeQPW5t1nrzxNwTJ0bllHeatRJkyRYH1A5YzN8eoKxWoHVVfTZDBgTIIFxy+eJDcC3nOznetTq0NA0NI8ICixBvuTfeTitxuu1SpIZnuEWmJ0Btgx5MZk329sOnEeIqaTd0rT9m07kQQBcjywL4gjQzsEHNdSxJ8oMnB1MFIAVkoUK9M5halXVTEmJVTOkljtAF8QdoePLQr99QprUYLaG8K6RAgbGb/PBvM5f6xS1ZjQotdZKEA3B5zvzxpn+y1MIRTcINNxBaYM9bYyfqZ/IDZvjLZigxrJDErrHh8QF43JjqOuBOVzNWkxIZlnbTKlT72/5wQHBSynuqi1wd2UGx/LHgqGURVZhMlgAWkbg2Fvng3RqJhx+kqd07uAQdRMMCzGST+Xvj3gvEzRdGpVUekzQ9N1I0qec+thGBJ4U1Woe8phAbgF4MexNyYF8F61KEXXl2hTp0rpJAA/qUzadiOeNtRgfxRKNSoWyxVZE6JMA7HxbC17xgpw3i1OjlzRKgGJMHXv8AkfuxLQACBmowj2ZW02A6EdfbG2boKi6aFNKepdRLxA9r35X8sByCkAa9TulWnRXuqZA+ESSDbnc88RZtAGCSYGoEsYI6f74v1uJqaYCogfYwoEcp2/c4HV8wjMWYDbcdRY72I9RjA4CPBWzVFdNOChI1672EmxHWZ9sMvBOOrWqBSr6jIHQRck2sMK/D8yayyNQg7bLESB1mxsMFMjwzvEWrliF1GTM+Q5nnHQYPelHkPbTWwyLl1qQlRgCWOnlJifD1xdy/DKFADRGsGZtJY2t09Bjn+Wq10rUw7Cacimr2FjBgxt5nyxvVSvUqDvGLMhGmGjnO/ljSzSa5Asa9Cv27Wl3+qEVEQmq7ANHi3M3LHYDcmBhWyFWjXGqgiE3mmyoXEHeABqBEGVFtjtJi7dZF62Zy9JCDVqwIJ0jWzQJZjB33xX4n9G2ey6GoTRbu6qU37uqC1Nn06S+2m7rflIO18XxZY0rin9Vz9yc1kTajNr6Pj7BVEp6xSAo98RqFLR4iDt5aovp3iDio3E8qajUdNIMthUYLocizKDHhHRiYMHaRiSh9FOdq1qWqtl3StUZTWWrrErJbkCzQrED/AC3IxQyf0cZivUq06FXLMUqvTUGqFaoUAJKrF7MAeQII5YEu23agl7+w8cudKnNv2LeazWXohi5osVt3dMKWLchOkgDqwJAuPithVp8Zf6yuZaCwYHTssbaAPsrp8IHIYYeF/Rnm6kaylImk9UUyZqlEtIQby0LvNwcV6f0dZ40y4RNYpCsaHeL33dmwfu94ttvyibY05JvZJfRCfHW8m/qwvw7NitR75AtMAlagJAVSIglmixDCJ5hoxuM1TJCivQLH4RqUz7xC+jFSeU4HN9GPEFRnanTGil3xXvkLFb7BSZMCelxebYscS+j11NBadRVNTLis5zD0qaCWVYVg7AiWESZMe2H7sKSeOL+yEfeu1kmv/TDfZ5mfMUzRqI5DXNMq2iVO8C1pg7E2nDznO13dtoFO6iGLWn25Y5Rwng1fhvE6CVAO/QsSgNoKNpIbYgi/kRBx1HieWXMsHamFsOceuIZZRk1UVH5LZFcetr4pOT+bt/Q5RnOANSYVKhBDLKWkFY39cA+J0UDfyp0kXmN4vHlOGEZoMAjOag2HRRuQvT2xSqZRNUgTpI8J2PrzxeE9L3ElG+Bc7vnfBTs/2jr5OoKlF40/Za6md5H6YdeBfR9TzFFq1Z2QtBWnTjwqdt+pwt9tuyDZFxpYvTJhSYmehjFFlhJ0K4NK2H/+6juB3tFQ4AGpDuJvY7SMXqvbHKhCquzd4Zfwbf8AjsBG0Y5Tq5YkpLJth9Po2C68HUch24ppUDHUtNViNM6zt18JjmcGMz26y1ZonQQsqxX4T02M+uE8dl6L8PWqtZTVmXLNZB009cBeH5JWZZ2XeGgmN4m0npiUoQlb3GUpoZky2Xqv/MzhLEk6aYIvOwJEYeeFZGkihacuhHxsRI/D19sJnDsjTpVu8pgyRKSQ5HUmLBhh84H2fai8iqYYS4NyZva3hPzOOfLL0KwRvw/IDU2o63awM8tx54rrwOsrP/8AHV6bgAaqukmdyVj7sMGQzmXRnpqwVlu8m99pJ/DA3i3bVEUxTeRIVokH1INvTfEUOyHM8Dr06Ks9QeEXUeIBQfaSByAvj3h9VG0qtSjURbNUDaTO8RythK4L2iz8kUgarlm1Kw8N+SmYET1wNyXC80A9cKRSqvDA38/kDzxft82yev0OrVCKS94TKCZ/Lbc4oUe0AaClNnGrxEWWdgBPLr545vks1nMnmNCg1KYEsglwAd9P9O24w99n+M0MyV003pRZVJnXN7ddsLLHpV8oKlexdBYVqteNPgJKH7cXseo8sS8HzdSpqRiAgIOgiSo3AjcHnOKfavJVKgDKPguZPLr62wR4FRd0SqxU1YkE0wCQeUgDy6m2J3sMkbdp+MJQoqSqhiwCAi0+Y8t8TniFJwtMuuttypmTbbf5YpHhwlqTUKhJaWcOG35y1hc7YJcUySskBgsAgEGDtHS2BYUgBToFHrtSp9woN2c2aRA0r1nAzKZDOmq1NVXxDxEMo0yb7DfB/KKlGkBmllSw1sW1rG2qTsBY4qZXjGUeqamRcMVZda6impdpExqjpthlFvegNpE2WWnl2ajUpd5UIUa2I0kDkJgSL7c8BkzLhH0UgveORqpEEgTsYm/SThh4hlqebcU6q1UZWDqIgHT5jeJ2wM4jkBSYrTVqNSowWkdVmHO0SDgGB+ZcVCKLPUVEEfDMmdzCxOKHFKtSkD3id4dlLT+Ajy5YJ8frRppZjMKrowJFJSQZjcsYkfmMe18hUJ+sU6yuhWGJTVI2NgRFsKNzwAamWpFqRAqICJJMc+cTtjbMZMd4ERNYA8LEgKTM3BPwnywdz1OkBTpPTBJU3CkT5ADEPGMiVIqhBUprpLIRAULNr+pGBqDpRoiFajr3iKBDERA2ItFzAJgY84G1WyUWDKCSwIjfa9/3OC9XhVOqpqhoNRYAHwqt4ECJ9ThboZsZeuIZAFgEHUJ9rkm84SrQ7dMKJk6q62rUi7ICEcEWBuQBuR7Yl4dmkqsz7EC6kgaYHLrMx7Y38LUSq5qS5sWI+1yHMAxiivB2y01W0OVIJETHnJPToMCtXJra4FbtNxBTn8hVqDuaaVQ5Zg0aVqqSdiTAXpgxxr6Tstls3XbJ0/rC161KrVdm8JFNQAqKaYKtKzLTcfLTtDkqPEe7qVBWUU5ViNIUAte5ETztiVfowyenVrrkRIIdf/T8MXjNRVMi4uTbRDS+mGkrIfq1dgmYesC9cMSHV1K3SwHeHSuwCgYg4b9K9CgKQTK1gKVarUAFcAOKuo/zAE8ZBew2EAyYxt/26yzNCrmgP6mZRH/63HmMVq/YXJCNNWoCylll1OqOnhHy3wVlQvbkH8j2xytbJGq2aGXzKrmFpuxR6lJGYaaYQKpbUIggNGn4hthe/wC6aGqudOWYZ4ZY5ckOO5IJnWVjVIM+GfKbTi/w/wCjTKPT1PUrAyZAZdpsCNFjjZ/o3ygoGr/PBBgDvEveLfy9/LG7qD25FZ/pRy5rPV+rVhryYyka0sAWOrbfxbeWJT9KmXNLu/q9dT9WSgKiVEWouiYKtpOnVN46Cx5QUOweRYQtWoagMMocf+kgTscV8t2EoGppdMwFiZDrzMf0YyypgeOaPMx2jpcU4zRrCm9NWUKVLCZRHNiORt9+H7ukQ6BUAgA+MyxB2J+/ADgfYnK0Kq5hDWVqRaO8ZY2K3GgbgnY4Z61HVELqgb6QZnbfCSlY8ItI5TRyzgMiqpvuTBsdukXxb7umqzWGlQViRe+8EcsUadZ6ZJeoSSPhIHsQZwTGdFSnDFdU/CYM9LY6GxEG+I9o6NMKMrSUsoAiT4x8IWNwbzjTiOYXPUDk2oOmbWWWY0i3MzzGArujjxqAOZQwce8LzzZXMGoimqHEEtJbT0md7YaKXjkDb88CJncpoYq0Bl3HOcQ0G6YP9qEFSr3tJSJklZBiOe+AmZVSZSbdbH5Y6oysg1QQ4fmqiahIZHEMhmDF8X8tNa6qIWFA1XHtuecYX8tWhhvG59MO3BO1NHLZddNLvcx3hMsoAVdrHcmMLkb/AHVuGC9XsEey/ZnMLXTMVVCUaTT/ADCRy5Y6FmeJ6aZ1MgVwYZSSRM89sLPGqdVmLppbLmmrAOZXXuPIKZgicAUL16VSrVUp/MAaH8JY28KchA3nHI7nuzo/Z2Q15CnRrHvqZV9R094JkNykH8cWeM8NIpVEJ/kgtKqL6tzB5Dz64ocF4k6U1A7lVSAUKadvtAgmT7YizyZohu6ZGRiSaRLRLE+XlOEfOwVdbip2VpVGqEKK4pz4XWNJnctJiYHLDS/EimrKGoAHGkMFCrfqAZ23OCfBFzKhe9ek6wFIkgqecLEYk4tlJXVRFNiN6ZVZkdZtyIjnh5z1MWMaAXBP/h1NULVUoR/L6yImdl88Hq2Wr5UlqWh7F3oGbatwlQDefLBFezYzGXhQoJESVAIvey8ieWFPPcMzdBSjDWAS5OogiF6zeR16DphLthpoecpxqlWyq1ijqp8JX4mUi0HTMHGnZfM66dWvWNRZZhpM6VVelvn54o9k+II+WNTujS/q0FuUXM3J9AfXBatxNKhbL3LFJZSYEHrHzwjVMZFXM8YSpRarRqEAG/WeSkHaSRgXxPj1dEpgIuqIaDJJ5+eKbZSjRqvSXUZXWaaEkORYD3wTyFZaxDNRdHSbET09t/wxqMK2Z4zU1AspFOoZVDcrDQWXTcgQZ5XwapcKytchly9N6YM+GVnlOoDfnGDvdMoAcatSnTKjw84Jiw+eBlXvSihKDRsw+GB/lvB8jGCpegNKJqPawNnUpim5pxpSCAQYvrU8xEb4Z81RSrBq0gYuNVwOluuOaZ/L1aTIAjBFMqzCYN92WDE7YYslXK5ct37u2mAAIieQneOWBJ7GSNsxwlFzNSoaNM0mALMxBiL2XkD+WLFVly7LUDkZdiZAC2JiIHIfrhf4TX1V3YvUp2kywIJ5C42vtjfi2SzFaSWQowtc26ERaY/HAtB3GvM0wjOCxJA1iwiDsAecROAWa49TMLSZWdzA1I0CNwY39L404Rm3y1KatR1UgKVeDBuDG5v64FZPKt3mmm4sTUplYN9oIm3WcLS5Gt8DAlU94BFRpUAhFJUE7TzHO+2PGpUO/alCO53tba4BAx7w5M4ynXpVyPCftGOR6DzOA9dmyYFZ4FSTLEnTB2sDcgSdsFRRtTLOUzuWNZ0amlIKYDEG4Bi1rbYvrUBqMdStSN1ZQbaeRMxMXwrcU4pl8yiMjM2g38QJ073HImx98T5SpTt3JYpU+IRAiOm4v0xtJlIL01TPUTuNLEQDzEhT8r4io5PMU6QSioVgQDrcsCB0JvvaIwXyPGgKZgQl4ZfLcXFzhRbj7d8ZrBUJgawWBk9OUdeV8DS3sG0hno5estEs7B6gmQpBv0xSpJVanrr0NKz9qNyYAAPr+GJuydCmcxUqNVIcEDuw1mnYxz6+WPOL1sy+a0KgaiNy58O/hgRciN8GvQCbZaFBqalqmkBZNunn54W+LZ5K1IVS5DIT/LVgCZ2M9I6YaO+1LcA3IIMx06eWIKmS8BWkAjRYhQQPbEeN2Ue6EnI50xUVQKSHwnwHVci4I5b7+eD/ANWqkhaVZGKwHLCCZ2+4YkGZcM2pFalT/wDyOAYm3kbiZ+/Eme7hUaoFu0eKDJ5zAuNt8O75FVVRRy2cr1WajThtAAeq1xJtMRfY4t1ePfVoWquo9aeobdRy3xTyf8upTBDJUeTOrwMOXh8xa/PE/FOJGk5FOjrBMmQWja2M7QFVWc9XKKSSQSTyvHyxtUyDI0lSpiAecEYcqnZxlaAVmJvz8sCc/kXDkEgmOXXfDRzOx3ijWwu1eH1acGm4MDVBuJ88NnBMi3dgVEVmrsCDYGmIM+Qk7DAutw6oBaCBc3xJ9WzDuEogg2YibeERP5YfuWhJYlHdA80Qz1EaTpJGuBy5DqfTFPMZGnc6RJuOg6Yu1MjVMl0hgY0jl1222xNw+l4brOrrNiPW+KLIT7dvdFPJdnacEwZbqY3/AAxLx3sYKJpBGJBWXvaSdgcEK0BSelzi/wAPRjT8I7yVkzJgdROCs0lvY7wxa4CXBEV+FnKMx1SVOq9tRIg9NhGNuE9naVEjQDDhUKlp2vq855+uBNCk1PV42AN4O3tjXI98Ky1kqxHJgD5RcztiXcu6YXjpcBZ8goKteiurQA4MteAY5jztywW4qCKjpSMsIIkbWiZ+ZwJ4pn2qsuskaAdouZkQNhiBOMuJdgSzXkb/AH/phdY3bDdPiyJQPfsghbzIJbqsi/zxV4bUdnU6iqxsyqdQPiFwQDYb4FZnPLUANQttfz/flgnksvTHjDVGSAF8ZJAX7IOygk7DlfD2I4FfjnaOquruWdDBnrAsLbYzs92kfMUhSLuzgldRgyLQD53iTzOA/FchUrViJGg3MGNjtjMmGpUzqTQLkKBJFxzFzYYRSXkGljtwDgVXLKSzAq9yFIsZIifaOnrjbJcKOupUpmdbjntEzB64BZHib60CU6zoqmUB8Nibe5PPoMNtSuVphEEEr4QBeY2wWBEC8HKDwsBU0RPPaJJ5nzON6tRqYWWuF8Tcha5/fXFJM0+vROwg23I9cQ9oqs92jSFY+KL2HKPf8MZS8Bot5Xir1WRNJDaZc3KiLwPO+JmBv/NJETp56jtc/Zjl5Y24TTp0qepeh33AH5nc4ynXpqrXvuZ5AfhsT741oALqd7XenRQfG2+4teTPIC+GNey1IKyl3ZhuxMXifCIt9/44m7KMpptVHMwPLrjbjGc0qxmLYbHBcvcLbfBzjiFZGqBEEsRs3xT06T5jfGp4pXSkVFkjwxNgpEwec+2AOcrsuY724GqQfS+GbgudoZ1e9U6kEh0n4TPMe3vOKZsMY/FEWMnwy1xDMGvRQGkGDxcqQQTzAnz5xi9wzIplnNSn3SysOum+q2m8kAWMjzxs2YCfBGkDwrboNvuOK9SpU+zAEnynxC0+YkYg3Ww6iHMpxmU8YK1LkwJHtz2j54GcT4dSrnXVDOCfhnSLdbzgI2fqqaVRj4XqFbdJIWPW0+uLNDjxeoqBLa4Jnax+d1j3wLdh0oM5fh1Gmop0UWmI20iPPbfF4ZKmIOlQbCY9z54jZ0EAHxD54FuWUkk/bE3ncT+f3Yzs2wZqVqakU/D5eGwG/LbniGjw6iD4VW5MsI/H3wLoCkahb4iImPly3wYaqtJBq3NyFHM/sYZIVsF8TztLL1Vc0i76T4lNwJ9b43yvEhmUdCr0iDpMg2M8m54v084sgKBIBjbEwzYdSsEEEi/ngUjJlXh9MIBTJYkT5kjf4uuL9B0fnF7jnHpijTsR1iJ/XGUHIYMRusTFxH/ONQ1lTj+doirToHwUm1GoACNUggLbqdzi1lMukqyFEy4AGkR7X6zAxDxVKLya9NHCiRI5fn6Y3ZctWpJTIikIIUWH3YathLIX4NUOaq1ixhwFVR9kDYSbdfnj2r2fplizNVBMfCTeMXG4nTRfDMLynz88RDjEmwkbgkx1H5Ym5IokxaXiupdXMGTa8eWMzGbUrrYARyj88Asi2zmQWNgeQNseZ7OhF8bG+/PcEx+WJ3fA6jQZzXFUBBRRdJ2tPnihwziIqN3gBUwxAmJ5H2xW8FShdgjG9p5i2BC5A0SoRtQkAsx5CSB6T95w6i/JtS4QzcT4voqSDBIvbmOvlOKa8VUlQ4DTuOt7kdDgFm8+aryqi9p6dY98VkylQ1N4gGbgCSxFycP20Jro6HkMzl6iulJFOq7Kwk7g9fP7sXqbM4IAUADZbC/lhG7M5eu1Vu7YAqSCd7WM+e+GmjmSlKpDEld2EchP+2A4b8m1mVsrWqjxqhgwDBkRgjkeCUSupjqblqG3tjnnE+2VRakhivhACsbyefQdcG+CdqqlQavCwg+Fdw0feDgvGxdV7DTmeEU20kTIHTn5jA+rw/ujqcyOgGCcOqA3EiSep+cxgNl6LGqxZ/Y8x6H3+eFULG1tF3LcNUqxZfi2kCMZmMnUUCdJ3ECRAG0csX89Ski8CPblgHxfPGmRpcCOROAuaGvyeU8jXNQAIAsSWJuT0jqMSZfhFYl2ZhAHhkdeXtfAV+1rDSrC/wBphz/3w2ZCqxTSAzMTYRudrc8ZwXkXUzTh2RqUwyk6ZaZB/flgtlq6g3M8hPXA6nXIZrw15WdsUX4pUWoulIBO8zfrzi2NSRuQ3UK6izEAwecSeXvfFc6XLOPEeXKI5+8YDcVzaVGA1G8xuZERe/8AzOCuXZVhJWZAbzPIjyi+C2CmQ0Kjd2yK0Xk6RsPtH1J+V8Dkzq1XNFQXks1QyYi8Cee4xaznGaNCm5PiJ8JIsJud/cTgD2a4oQKjnuwjfEwuxmQoJIMD0H4421Ap2OPCeMjLN3JQ6H+EpJIKjSRBPPyj88L/AG17REqVRayggHU1JwI9SMR5vinjUKQdGkgapBPLa0SQLm+2Ffi3FKjVGoZiuaVMBav8xo1KUUEUxABggykSSDznFIOdaktkPHRxJ7i3xTipuBqZmsPe2B+SoV6VcUaTEVZ+wxHLVc2sBfEnAstUzOZXu0LBDqJ5CLgk8rjF7L1kTjCENrUV0WRzmFMe5OPQwXs39DkzSVtR9BwyPF3owmdg3vVXVE73AvYz4gOZtucMWQzIAYqyspMq0yL9OZEsfTFfiuQVp1qpCzFrfsbT+uFXgGd+q54JUH8mo0L0VmGkE9R5bbHlBv1XRRpzh7HL0/VSb0yHL644YLKCmrAEkQP6iBblBvvikldHZSAQveBhFgIsgE3IMdIxHnuGO4Pd5lwdcvrU+LYG14G8WMTGL+W4MJLd5T1HxKASGIgLzADGxNr9MeVsd9Mly1ap4ixEsxYGbXtBHKIHPBBKZZNQAvERzuI52sDOPMvkSsTaQBDCxEjz6fLG75jUNABC+Vrcj5XwNQaNOG5c6zCmAd+u+kG/z9cEatAv4gbAbRfoekiRv5mfOxlGU+ED4OXn5+lsVlOltT2WeR53nzI8U/KMazVZXy1ILVMkgKNQYixOm977R+GL+UqKwJDagYZffY+9/vxnGqmlDaIBMEcoN5HLy9+WKGWfuqRVFIDMfG1oJtJPLaNouMBqzJsv53MqAoH2mge0yT0/4wKzNZnqaEsAwJmdvT1vGK1TNCo4p7LSiW6xAO5gn2gXN+Xmf433bRSG8k28zJ6kg+tx5YyRiSplihqK7se8YsJuVuJieUkERsGjkMD3ho8UGzEc7zaOW2LD581VUaoIEzHw6gJUzzj8sDc1WgErbcgWkkyY+RPyxKeVp0PGFnubpuCAZKk6SegJt7ec4beAcO0ghoJ0objrJP44p08jJVjGnu48yRq26dfbBpM2iR8IMaSCdtJNrm9mifIYEYhlOjmmQzQp0U7ydRA5baTEfvrgbxdAzgAi49hA5+V8acSrNWUqFM32BI/2xQocPqCmhqkrc/FI2MrM8zsMUg1yB2ElzKmVCAhRAgc9JiwueeBucPcgANJIBe9vKL9Bj3stkkzFRnzWbGWSmLgfG+8wZgdJM4ZuM5jhVJTToo9ZgI1l2J2/qmPkMdCx7kXMCZPO0SpBQEAAztcEmJtG/vOLyZ+hmXKhGSpykrpLTzPLc4X+FcPFQvLhVnaxMTaGLgDBOh2cy41Malc2MKF1SfVDA+eNLGlyFSY/5LhrUMvTpU2XvAtyPtHpPmcCBl6yVB3vwk30QTfrijkq9amqhTmKiRZGpTHS9zfpbDJ2dymaFdaz5KEiRJppfkxG9r2IxPS0gs55x7sm9ap3tFalQSQZX05ncWxtwbs7naJ1UaYVVgksVEXmbnHYeNLmaxAWnSK85cgi/IgX9CPcYF5rgFYMzU2Wmp3UgGDyubfdhlkdaWgaVd2KeezeeI1PS1AfaiAR5XnbyxJlc7J1tRq6pFgDG/8A4ncb4acvwzMIdNSuKjRcLSWedhDXg88X9Naj3L00Nc6yKoJiF0m45SGgc7ThG0PRTou1dCWyxUADSCfinfcCIwD452ZFUapemZ8RBBB9p9sPP1mVlgFkydX2YwLz2VpVlKmGBgxAIBmZjzIxNOKGaYs5T6N0bV3ldwrL4fDBU6t5JO/TDbw7gA0qNQmmZLjc2Meh2PyxeymT0U1UMzCBBa5gc564sVczACqIG3Pf5fs4HLNwLvG+Amoj6HhtOkMFAiCCTeZJEi4OAFJKqkioTCuFVnAEzabWO+4t6bYd+91WAtI29ZPTG9bIyjGBcSA1hHMficNJKqBFsTv4atNBUMMbCJkwTJiPIE+WDn8ODU1CsblTIsbHb8ZxU41xnLUCtMsxYrqhYZYO5Frx+V8WaGdA0oghdMyQbCDz3DXkzcbcxhdD5M506F/tvwem2X0DWztU1KFO2pgpY9dIvfqTOEU5BGSrlhVWU0spAAlgqIwYz1uOuoY6fn+IsAQVAhVG03YTBOwmCDMTIG2KXDaCqxQ0wFdi7MfO0GQIERe8meljp+EGrcW+y3Y0hXq1GDAzuLwNpA2tyH2vTG3bejSrZJy4GqlDU3jm14B6GYIw6Z/OU6R0JAXcxtbbn7/LyxzntRxVXzGUoKAKZrl2XlYAAR0knHr9Hj04HOX73+DzupyOWZRj4/yCWpZ4U/q+WRcvSYjUAf5jFwJLsBP2hZYiQLxi32d7JrlqwqS1SpTaxKwg1gqrabmzeKSR6AjDFwviaq2ZZo8LhdR5yis3Pmb/ACwv9oe0tNmUobgwSpvB6dSCJHuOZx2xwwW78EHlm/hXkZc/nw0JSBeCdRidjEt7giLTqtEW5z2hoVtTPVESbAn4RsBbdjztHzx1Svm6FFClME3gBRJJN/U2uT67nCJ2qzWukxam6CbarHe1rz8x+tWttyeN1JUMfC8070qWZ06vANbRJZlAQiJ+EGeYNji/lMyWGkqgqD4SwPLaY2E8vXbFD6Mane5N0mTSrGB1DKCBuLapPzwxcRanTpkKRzvvvt9074+Z6iXbnJfM9yG8UyzlnjVUA2jUJtMT6wRcb7dce5amj1J32W32SPssPkZI5Yj4Nw0LS7/USxtcf0jTcR4dtx9+M4txzKZTW+YqinUa8L8T6bAhRPSJMT7YlGWp7BdUFe8kQyikzyF1RExyIJBJIO/PEHe2C6WaqkGNMg7jkLiw8x9+OY8c+k4V/wCXSolU5tUgvPMqAYG3Mn2wwZepSzFOk71KgUIpY3ktFySWAA9ZuTtiPVdRLDW3J39F0KzptypfJWxtGdm1VCuoEbWgARIPuse+KXD+KoaZpVYLIz0xAEFbFYj/ACH/AJwm8SFY5rK0srUcK4NdjpBOlSVki8jePNp5A4pdoe0IWrWpPR7t2pLLBgAWkBnpteNSAwxAvOxnFcGTuJX+01dfIh1PT9qT07xTq/mNOTFN37pA1iAQQdJ8VoJtyBIO1hvEe8U4RBVafeQWlmLXtO1ucR0PzwK4V2ooKqmoyAUwzeB9Rs0gBQCD5t/l8zgo3ayhVKIqOzqPHcT4SAxIDSdxABBseV8dDUvBy2jfL5AAc2LEWALE3lrchy9L4izmSZ1kzAguAJgWB9xf5Yv8K43RrORS/wDsN2EkamtYDYbC/OBPMs1LLrBS5JWZ5HaxPrP3455QaZRSIK6ABSVYjRumwi5jzmYnzxIuYpkDUUNtjcD06T+9sRmjVR1AKwFAaecdRz3Nx1x7RyKgHvSNyQIFr7fKBHlh0ybifPz9s85YDMVBFvDAn5DfEYFXMAvVdiJ+KpUMT0Em/thlr9l8kSTSq1dI+02kT6CPzxpkey1JhL1HCDYyNvwx3KeNcfyJOEmKtfKCYU6vNWMffi3w3h+oS9YUwDERqJ9gRhyqdmsqxARaoWLQYL/OSb25YLcM+jNagJalUpjkalTSfkJYAeYGN3l4N22uRKqcMyunw5mp3giCyQvntcfPBThfD6VMBjmmLBgPDTG7Wgyx9cOQ+jLLoZYL4YMSxPzJGL2T4VlKTyaaGBzE7WEz/wCXPCSyNqt/wMopDV2U4UtFO+YsxIsXMwBz8ib4M1cwvvtgHm847LopFV8NyxNvYL904X+Mmv3islQaFJOm9yJMnwmBN/WMczbXgZjBU4gFeGMbRH5nGlQLUTSYIIBN5Ezv6zGFvJ5kuzPUZSxUaQptBF5HLff2wZyn8qmWPUEX3k/M3/DEp5Few0UXlyoDuwsXgAgDwgD0639cCOI5epL1KNXSxXTpcwoiGBFiDIBFubb2xonF1qEC/wAUE7Axvby1C36Y2XNgLsQAdKiJ5EenTrvhFlQ2wJzXHqmir36gsuk6qRDKwP8Al1Bgeovi32S4hQrtCszvOl9QgrEmCItzvztiPP8ACqXjqFATtqMzcQbAcwIxt2TpCizFFDSLlQgk28X9QHITywzlF+Db2PFFoEew9MD80/eHf4WuOtj9/P5Yp5/iaqQHMG8GRHW8X2/HHn1tSRSpklmaRHqLGORAicKpDUFeG5PSoYmVBtcQbR98z6404syaA7GFYNLT4QPhBJ3iSL++ChChNBAKgQRG/wCzjlvafj1TKxSKK2WZh3UeHRNnV9wyEnUW+yeVoxar2ETfIidqMk9JmpHV4dShtUjTq1QsLMSTv15bYceyL1nQIGcoAQHeSWWwI1bWMyZ2A3nAHgCPxJ/5zFBvbxQNoB+6Y5Thh4txvKcPpU6DVTKiAgglfGZYwJk33A6i+Kq2kqFyUG83lKopkB7tpVnIIsdciYJsCsGOQxdqZFKekt4iLhmFgALb2EQb+u2AWR7W5LNUyXrIhtK6vEVQzeRzFjGC3FKgfKVO6M95TIAkAlihYDyMWjcExtfCtpftIVJvg5x2l7TfWKlXuNRRIBqKIpgmwE+2+x9L4RKWdY5mjqJ8DqLnbxkn/wDo46Bn+zmYzFPLZPJ0gi06GrMG6rrfxBXMEmpp0ki5GrkMAMl2CrCo5zQbSonVTYeI6ha4kWnljuh1LyVjVL0XyJ5OmWO57v1Y09nuH01NUVFRjYrIB2LDmD9kJi3WrrHhAVdrAACBPL92xImRprzPMEhj78/KcRUsyoUECGkE6bGRvEfaAt5+hx7SpHjNtst5WrW0ioKVNaaKANTQZIGpioFid73jphR7Z5rXTOtQjaxoGtW1CeUGdryQBgpxHizWRWggG4m4HlswAuOcTEQRhF4/n0cwACRuRyPl6n08+uJznpRXFBykh/8AoVqKy5umRsUf1FxHtH3nD0lDL1DoZACdtQ8uc2mxg/5vXHCOyvHqmU7w04/mAAnnAnb59DhvyP0jokGtRqO15bUCDcxaAbA7mZM48PqOnlKbkvJ60MiS0sZ/pF7SnI0EWgB3lUkKWvoCgAkCIME2m0sccSzNd6jF3Ysx3JMk+/pg3277TnPZovcUkGikp5CZJPmxufYcsLw8t/LEox0qjpg0Yi7nmPv/AGMPHZ/jq1ET60HanS0ropgeKNtyFnqSRy3nAXgvZLM5gzpNOn9qo9gB+LHyA67YO1ssuRakCupgkrqsBq+0B/Uf6p223xzdTPDKoy3fiv7+D0Ohx9TCTeN6V5b/AJpeo18B4mK2czT16dSmKhSkgiy0aUkoGUlfE4E3iJuQcC/pEyTZvRVphJVd1hVRQbq56n4hE6RbEGX7VHVAp0/FA1GSfWZnArjXFXD94wusJVOwdWuJAJ2Bs3n6Y5oTk8mpKnW2/wCv8vj0vl6fRCpu43z+v1S95crxOqyolTxqoVUNNlCrpN2mw1AEiCIw/wDZzM03pzmaILaYp1IAgcpZQNDRceKSDfSZGOT1/wCWdaTBN1PX9/lho7NcfPdspCDTsCI1Ag+EEcxMj39cdvc1eNv14ODqOkWJXe/p/VM6TSSk7aFABYBmbwgwhBVjFjBAPvODHEawQAkiOkm/MR8zz6Y5nl+2w1EqoOoSFsbSRteTINuWkGMMb8VcutSp4VqIAtMsRBgSZHUsPTThXFs5LGbNV/CoMai3KLfsX98LNXixmzFDcmVmbkDpAt9+Na9cOzNUqWsVJMWg+EWjdQYO0nocRrladdF/liVkHWpDcrGAdhaZgxaMZOluYEcP7MmNTMkDaJO3OIjBKl2e1td9K2lmsAPITv5fPFv+KoVKlgDE35Wt+xiEcRpopDVFJN4aB6/KMFzl6BG7g1HLUF/lw7LYsYLCdwP6RzgffixUzoLTB8vP92+WEl82huugt8UFrfLrsPXE1LPszEAqOom/UbT5Y2qQNKGjM5g3lZt4fY/p+WBNOlszSSvSwupFx6m07QMC8y9RYD1NRg2WCYi52t/sMaU88FJIkiwnxeuwN/354XuSs1RGDKVAKc8wInYn/ecVa1QFtJhS4vubj9/vfA7vmdiQ4UbadS3uCDBFtj88bVssy+I1B5zAsOhABJ5Wv88D435NSLmaNIGFWZWCZ3i98Zm86h0n4r20G1gLT6iP3OBuZ4c7kaTItvty+cmd+npjbhHCKi2q6VuQ2gidhBiee99o9MbtrkYmyuWWpTkygYk6XF73iOnniX6iKdzPhIfVzBEXH3Ys1dKH4iAOTESLkwDOk9LTaL4lOYVtyCPtQRv5f84RxS3o1IGZqsvwhWLSLiSBa/kDcDG+VzLOh7s91N5K+2379hiGtxWkWaKT/FpkqQARuZ2sOc9cWaXDzU0utW0CDaTygkmNjtERjID5PaaaSFL6ma7DyIjY3I2tgx2XyqvVNQEWWBHn/wAfdimM0iEGnTpq5GksoUWEnYctRPKPyK8ApVEps9Sp3jE/EVAt0t5/8YZJWYn4tmmp3I1TyA+IzYTsPU4UONZiitQNVoMWpyYmVBjZhOlhOkxhj7SV5yy1lMgkMs8jBInnHL1I32PJ6nEMxmq/1csQ9QhSCYBG5JPSB+GKp1uGrLfYehrzMBNQhjpEiOm3IE/745hx/K1Eq1DVkOajgqZkaTHPlyHpjttPILw7OqqnUe7BMjYsQPLzjngF9JvAKGbqLXSrTp1LK7MfC4JgG2zD7xExbFI5Up0/JOUdrOc9leyuaz9QrlqfeaCveHUo0gncywPI7Y6bx7sfxlK1WplmIoqAUUsp1nSJimZWSbXHLFLs12cOUV0Zg8sCCF0sLQRv5DbFvONmqctl85mVPQVWYehRyV+QGLTxtysnGa4Hjs/mqiJ3T0swWQS9ZqTAVHaXqkWgeMkAbXBEhRhezWdZkLugplzOi3hB2Bgb9cC+FcVzOZpL9czDZhkedBRFCEWFggZ2I21WuCBacBe1XaIpUNOLqFZ+cBjt5kAz7jCYsWh2yubNrWmKpC92qzrJXBp1CDFwp+U/74GHj1UAQZIMknn6/vp0GK3E6YBL6pJJJB82MeoK6SPKcUmbHWszWyZzPFF8o2r8RqMZLn5+2K8zvjxjj2cJqt7sZRS4JaVSBiRa+IaQJsL/AKfliWjS1ELIALAajYCTEkmw64rr8oVxJuD8KqZqoUpiTBY+n6kmBgllcmFOjuXNZTYCZM/1gbRyIjp54K5LL/UqtenSLM+lNM/aJB+6b+gwVbNnLy5prpMCoTu8Wufi5+mPHz55xlKOm/T9eh7vR9FjnCM+4ove+PVpJfPa/lsQ5PLVqhCVXCwLBmOlZ+yAurTYwLcsZ2kOpkpASKVEITBuRPW+0b7DBnJdr6YAVcsoWIEqzDp64o8czKldY7s6reEMpHkVaPmLdb44pdRlnJKUUkuD2+l/0/Hieu3vy2079hUNI0ruYXmIk7TEfnibLtQzAcOaivC6RyZbjqOUWM/diX6qa1RSQ8SAYExzn7ifbDBR7MUqVWkag+FtIQggMAqwWJ2kt1An3GOnXDTu6l6nJ1GPJjzaUtWP+Hbf+qF3OUlNMogYm0HcyBH4W9hi7k6bJlmpFlCFzqYsvhcaYRSbeElSW2sYJ0CWPh/BDVUVKogksUjSvhViWUACFI1SDvKkbGMCOHnWRk6NJKiBfAXkSzLBqFrEKNVgNy6+uK4ZUtPPk4us0ZZ6oLTtVCLSqtRfxcp9D+ox0St20pVspllq6RUpGBudemACQplPDG8huXOBPFMhTymVdKjK1V6WoAAMJLAAAg6bKdUjefK6NPnjsWmW6PHnBwdM6DxHjNN6b1NdJlQAAKHDM5aVgEAqSAST/lt5T/8AWjIzCqNDTcHwwRY2A8hPmThO7P02qVVUgxcggfDYw566SZvPPrjsfZTsLTWgozJFR4EFCVMSdIaQHssDSw8NwMTyRiluaLbE9c+tWippHutQhSVnyAt19bT7YI5WnT1Lcu45kbmCN7WjbHmMwGhosMrk0ZfEAsXt6zO1ulpmMXn4XSajqadKzeWsANyBv6Y9xmJ2xhfzGep0mRE1g1AwVZtYaietx1OL/A3d1VmawHQC3I7XP6jGYzDPgHkmy0VCQkCSQzCRJBhoHLpM3xpWy4VHIMlzpLESfDYwDYElY22MbYzGYRswtfX3otoNRxUqOIVIhJ0je0wSfUfLD7lMopVZWWgXkiT13M/7YzGYaXCMuSA8MRpBSCWiWM9Igcr29OeCYpqq/DvcmYNrgyB7x5YzGYTkYp1OeoSg+KYi5FoA9euN6tEmmFk6WFhO3mDvsYg8vU4zGYwCOhw1CGABI3JJkwZsZHME/PBvJV7aSxc6oJNpk7bRb88ZjMKaiXjNM/U4VdUCygj+rw7kDcDHJeC5SpU4rTzGgLTSqoIkbnUpESbhhE+U9BjMZhm6Vg+Q2/SPUrUqrVUp6tKyCGUEDcG4k7XF9x6453m+0evLVQ9OGenAYO0gjnAteV5D2GMxmKKKdMRsP/R1nqmaNPLVjDlC9KoftU1kGYJuCpF9x8z0fL8AQkIwZyVDSCBYzfeRtOMxmKTyyjVCaEyrxLs9TybNVUwrId7sXUMVWwiLG/K454+eOO556lerUc+JmIPoDAH3DGYzDRk3dhcUkitnc89XRrMlECL/AOK/CPaYxAyEAE7Hb5x+WMxmGFCPBeBVcyW0AaVBLEkWABY23JgHDNwnsRSzBApZsAwNQqI4ZSdhpVWRgZX/AOwb8ojGYzCW7Y7VJET/AEfZuk5jQVEgOGsQBcwb2HKLwd+Ymn2TzJpLWKhabTpJYXiNgCSNxvGMxmFWR0NoVhrhtCvmG7xu7lVAeo0wAGMKoEks0fERAFrc2s5OialiS1UL4AORYaSSdK2gEx8uWMxmJTSnuykfh4I+K5KsikoyHTYeG3x6QWkyNwLA36C+LXEuyeYpUKlVm11EgBVChTJUkXe4v0G3PGYzHDkhCCbSWyZ6/S9Z1E5KLm+a59Wv7mmT4fmsvQp1itOaurvbxoBZAAumx8LH0PzxLxTLsayNrJJdSSOYGpiIhf6d9/CsdDmMwMSjKV0uExs+XJduTb3XsGs7kQKSIdZTURuAXiCJM7EzM8jEcsJ3F8yyI1GmFFV37pnAFiAAUWRZRqCz/wCURM49xmLvbg8fLOVXYt8coCkxU+K23RVEKZO/w3BjlvihneDnu0IAnu0NrQWBYL528RN9wORxmMx3QSjuvImXNPLSn4GjgfZ9DUp1Dq/l6Kg8cBkIRQCNMzq1WmIOH/IIVLqCxYMZD6SFXUwUKRyEEegHmcZjMSm7DFU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48" name="Picture 4" descr="http://www.davidlindseyclothier.com/wp/wp-content/gallery/patagonia/patagoni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610710"/>
            <a:ext cx="4191000" cy="190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d1lwft0f0qzya1.cloudfront.net/dims4/COKE/00cad89/2147483647/resize/584x%3E/quality/75/?url=http%3A%2F%2Fassets.coca-colacompany.com%2Fc5%2F9c%2F5f3e92804e1ea00434e35e240226%2Fekocenter-infographic-6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083" y="3775841"/>
            <a:ext cx="3870434" cy="216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scg.co.th/scg_eco_value_microsite/eco_value/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572000"/>
            <a:ext cx="1250762" cy="125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20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Social Enterprise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057400"/>
            <a:ext cx="7755828" cy="371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395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Social Enterprise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Change.org</a:t>
            </a:r>
          </a:p>
          <a:p>
            <a:pPr>
              <a:buFontTx/>
              <a:buChar char="-"/>
            </a:pP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Grameen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Bank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Playpumps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Homeless Magazine </a:t>
            </a:r>
          </a:p>
          <a:p>
            <a:pPr>
              <a:buFontTx/>
              <a:buChar char="-"/>
            </a:pP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Doi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Tong</a:t>
            </a:r>
          </a:p>
          <a:p>
            <a:pPr>
              <a:buFontTx/>
              <a:buChar char="-"/>
            </a:pP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Klong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Din So 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4.bp.blogspot.com/-f4poEQwIltU/T-rG9OFsnPI/AAAAAAAABXw/Dwfuvf5eNYI/s400/Social+Enterpreneur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124200"/>
            <a:ext cx="38100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600200"/>
            <a:ext cx="6013888" cy="102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78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Social Enterprise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168024"/>
            <a:ext cx="460057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082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Benefits from CSR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Increase market share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Strengthen brand positioning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Improve corporate image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Increase ability to attract and retain employees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Decrease operating cost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Increase appeal to investors and financial analysts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66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Benefits from CSR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i="1" dirty="0">
                <a:latin typeface="Cordia New" pitchFamily="34" charset="-34"/>
                <a:cs typeface="Cordia New" pitchFamily="34" charset="-34"/>
              </a:rPr>
              <a:t>88% of consumers said they were more likely to buy from a company that supports and engages in activities to improve society”</a:t>
            </a:r>
          </a:p>
          <a:p>
            <a:pPr algn="r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(UK Small Business Consortium)</a:t>
            </a:r>
          </a:p>
          <a:p>
            <a:pPr marL="0" indent="0">
              <a:buNone/>
            </a:pPr>
            <a:r>
              <a:rPr lang="en-US" i="1" dirty="0">
                <a:latin typeface="Cordia New" pitchFamily="34" charset="-34"/>
                <a:cs typeface="Cordia New" pitchFamily="34" charset="-34"/>
              </a:rPr>
              <a:t>“2,215 workers around the globe, found that employees are more likely to be “proud” of their company if it’s engaged in good corporate behavior”</a:t>
            </a:r>
          </a:p>
          <a:p>
            <a:pPr marL="0" indent="0">
              <a:buNone/>
            </a:pPr>
            <a:endParaRPr lang="en-US" i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AU" i="1" dirty="0">
                <a:latin typeface="Cordia New" pitchFamily="34" charset="-34"/>
                <a:cs typeface="Cordia New" pitchFamily="34" charset="-34"/>
              </a:rPr>
              <a:t>“Employees are more likely to decide to work for companies that are environmentally responsible”</a:t>
            </a:r>
          </a:p>
          <a:p>
            <a:pPr marL="0" indent="0">
              <a:buNone/>
            </a:pPr>
            <a:endParaRPr lang="en-AU" i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AU" i="1" dirty="0">
                <a:latin typeface="Cordia New" pitchFamily="34" charset="-34"/>
                <a:cs typeface="Cordia New" pitchFamily="34" charset="-34"/>
              </a:rPr>
              <a:t>“Employees are more likely to accept lower pay or a small role in an organization with sound corporate reputation”</a:t>
            </a:r>
          </a:p>
          <a:p>
            <a:pPr marL="0" indent="0" algn="r">
              <a:buNone/>
            </a:pPr>
            <a:r>
              <a:rPr lang="en-AU" dirty="0">
                <a:latin typeface="Cordia New" pitchFamily="34" charset="-34"/>
                <a:cs typeface="Cordia New" pitchFamily="34" charset="-34"/>
              </a:rPr>
              <a:t>(</a:t>
            </a:r>
            <a:r>
              <a:rPr lang="en-AU" dirty="0" err="1">
                <a:latin typeface="Cordia New" pitchFamily="34" charset="-34"/>
                <a:cs typeface="Cordia New" pitchFamily="34" charset="-34"/>
              </a:rPr>
              <a:t>Kelleyservices</a:t>
            </a:r>
            <a:r>
              <a:rPr lang="en-AU" dirty="0">
                <a:latin typeface="Cordia New" pitchFamily="34" charset="-34"/>
                <a:cs typeface="Cordia New" pitchFamily="34" charset="-34"/>
              </a:rPr>
              <a:t>, 2010)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78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Fundamental of CSR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828800"/>
            <a:ext cx="8153400" cy="426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1. Affordability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2. Sustainability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3. Relevance to Business Process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4. Differentiate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92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717</TotalTime>
  <Words>1011</Words>
  <Application>Microsoft Office PowerPoint</Application>
  <PresentationFormat>On-screen Show (4:3)</PresentationFormat>
  <Paragraphs>195</Paragraphs>
  <Slides>31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Galathea</vt:lpstr>
      <vt:lpstr>PowerPoint Presentation</vt:lpstr>
      <vt:lpstr>Laws and Ethics </vt:lpstr>
      <vt:lpstr>Laws and Ethics </vt:lpstr>
      <vt:lpstr>Laws and Ethics </vt:lpstr>
      <vt:lpstr>Sexual Harassment </vt:lpstr>
      <vt:lpstr>Bullying </vt:lpstr>
      <vt:lpstr>Bullies Behavior </vt:lpstr>
      <vt:lpstr>Stealing Office Supplies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Factors affecting Ethical behavior</vt:lpstr>
      <vt:lpstr>Business costs of Ethical Failures </vt:lpstr>
      <vt:lpstr>Building Ethical Environment</vt:lpstr>
      <vt:lpstr>Corporate Social Responsibility</vt:lpstr>
      <vt:lpstr>Triple Bottom Line</vt:lpstr>
      <vt:lpstr>Arguments for Increased Social Responsibility</vt:lpstr>
      <vt:lpstr>PowerPoint Presentation</vt:lpstr>
      <vt:lpstr>CSR Approach </vt:lpstr>
      <vt:lpstr>CSR Approach </vt:lpstr>
      <vt:lpstr>CSR Approach </vt:lpstr>
      <vt:lpstr>Examples</vt:lpstr>
      <vt:lpstr>Social Enterprise</vt:lpstr>
      <vt:lpstr>Social Enterprise</vt:lpstr>
      <vt:lpstr>Social Enterprise</vt:lpstr>
      <vt:lpstr>Benefits from CSR</vt:lpstr>
      <vt:lpstr>Benefits from CSR</vt:lpstr>
      <vt:lpstr>Fundamental of CSR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90</cp:revision>
  <dcterms:created xsi:type="dcterms:W3CDTF">2011-03-03T05:26:32Z</dcterms:created>
  <dcterms:modified xsi:type="dcterms:W3CDTF">2016-02-08T03:23:48Z</dcterms:modified>
</cp:coreProperties>
</file>