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44"/>
  </p:notesMasterIdLst>
  <p:sldIdLst>
    <p:sldId id="256" r:id="rId2"/>
    <p:sldId id="286" r:id="rId3"/>
    <p:sldId id="258" r:id="rId4"/>
    <p:sldId id="259" r:id="rId5"/>
    <p:sldId id="263" r:id="rId6"/>
    <p:sldId id="288" r:id="rId7"/>
    <p:sldId id="290" r:id="rId8"/>
    <p:sldId id="269" r:id="rId9"/>
    <p:sldId id="272" r:id="rId10"/>
    <p:sldId id="274" r:id="rId11"/>
    <p:sldId id="291" r:id="rId12"/>
    <p:sldId id="275" r:id="rId13"/>
    <p:sldId id="264" r:id="rId14"/>
    <p:sldId id="309" r:id="rId15"/>
    <p:sldId id="311" r:id="rId16"/>
    <p:sldId id="312" r:id="rId17"/>
    <p:sldId id="261" r:id="rId18"/>
    <p:sldId id="297" r:id="rId19"/>
    <p:sldId id="298" r:id="rId20"/>
    <p:sldId id="299" r:id="rId21"/>
    <p:sldId id="300" r:id="rId22"/>
    <p:sldId id="301" r:id="rId23"/>
    <p:sldId id="302" r:id="rId24"/>
    <p:sldId id="266" r:id="rId25"/>
    <p:sldId id="292" r:id="rId26"/>
    <p:sldId id="267" r:id="rId27"/>
    <p:sldId id="316" r:id="rId28"/>
    <p:sldId id="293" r:id="rId29"/>
    <p:sldId id="294" r:id="rId30"/>
    <p:sldId id="295" r:id="rId31"/>
    <p:sldId id="296" r:id="rId32"/>
    <p:sldId id="268" r:id="rId33"/>
    <p:sldId id="304" r:id="rId34"/>
    <p:sldId id="270" r:id="rId35"/>
    <p:sldId id="303" r:id="rId36"/>
    <p:sldId id="314" r:id="rId37"/>
    <p:sldId id="313" r:id="rId38"/>
    <p:sldId id="277" r:id="rId39"/>
    <p:sldId id="279" r:id="rId40"/>
    <p:sldId id="282" r:id="rId41"/>
    <p:sldId id="281" r:id="rId42"/>
    <p:sldId id="308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4" autoAdjust="0"/>
    <p:restoredTop sz="94660"/>
  </p:normalViewPr>
  <p:slideViewPr>
    <p:cSldViewPr>
      <p:cViewPr varScale="1">
        <p:scale>
          <a:sx n="75" d="100"/>
          <a:sy n="75" d="100"/>
        </p:scale>
        <p:origin x="1071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7987DA-6401-454B-B915-1416FB9AB346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C44F8-AE14-4F93-A8E2-195F42980F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111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FB105FB-8A53-497A-8510-BAEA839DBE11}" type="datetime1">
              <a:rPr lang="en-US" smtClean="0"/>
              <a:pPr/>
              <a:t>9/4/2019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By Nessara Sukpanich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A8ED-BFF9-4C1E-BB09-47A319A34EB5}" type="datetime1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E8D02-FE7E-47EC-980C-0BADBC5FFF68}" type="datetime1">
              <a:rPr lang="en-US" smtClean="0"/>
              <a:pPr/>
              <a:t>9/4/2019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EE5D423-616B-4959-938E-02941787BE99}" type="datetime1">
              <a:rPr lang="en-US" smtClean="0"/>
              <a:pPr/>
              <a:t>9/4/2019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7EB243B-9DB9-49B4-AFE6-5C18A9DCAE5D}" type="datetime1">
              <a:rPr lang="en-US" smtClean="0"/>
              <a:pPr/>
              <a:t>9/4/2019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en-US"/>
              <a:t>By Nessara Sukpanich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C47A-6FDD-4180-B1ED-3D9B31885272}" type="datetime1">
              <a:rPr lang="en-US" smtClean="0"/>
              <a:pPr/>
              <a:t>9/4/2019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AFF0-888E-4167-BC1D-04A1548C954C}" type="datetime1">
              <a:rPr lang="en-US" smtClean="0"/>
              <a:pPr/>
              <a:t>9/4/2019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45A1-9C5A-42C0-9BBD-2F5B410995FD}" type="datetime1">
              <a:rPr lang="en-US" smtClean="0"/>
              <a:pPr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9D74FE3-CB50-4471-8132-129DC47E8AFF}" type="datetime1">
              <a:rPr lang="en-US" smtClean="0"/>
              <a:pPr/>
              <a:t>9/4/2019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lang="en-US"/>
              <a:t>By Nessara Sukpanich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9324-E358-4AE2-8ECF-0D6060EE70C5}" type="datetime1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01CD8CC9-1535-4F80-BA61-9089AC16EFB9}" type="datetime1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388E8C7-8117-4E7A-AF58-6997CCACE535}" type="datetime1">
              <a:rPr lang="en-US" smtClean="0"/>
              <a:pPr/>
              <a:t>9/4/2019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en-US"/>
              <a:t>By Nessara Sukpanich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43000"/>
            <a:ext cx="8001000" cy="914400"/>
          </a:xfrm>
        </p:spPr>
        <p:txBody>
          <a:bodyPr>
            <a:normAutofit/>
          </a:bodyPr>
          <a:lstStyle/>
          <a:p>
            <a:r>
              <a:rPr lang="en-US" dirty="0"/>
              <a:t>How to write academic paper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124200"/>
            <a:ext cx="6400800" cy="1752600"/>
          </a:xfrm>
        </p:spPr>
        <p:txBody>
          <a:bodyPr/>
          <a:lstStyle/>
          <a:p>
            <a:r>
              <a:rPr lang="en-US" dirty="0"/>
              <a:t>Dr. </a:t>
            </a:r>
            <a:r>
              <a:rPr lang="en-US" dirty="0" err="1"/>
              <a:t>Nessara</a:t>
            </a:r>
            <a:r>
              <a:rPr lang="en-US" dirty="0"/>
              <a:t> </a:t>
            </a:r>
            <a:r>
              <a:rPr lang="en-US" dirty="0" err="1"/>
              <a:t>Sukpanich</a:t>
            </a:r>
            <a:endParaRPr lang="en-US" dirty="0"/>
          </a:p>
          <a:p>
            <a:r>
              <a:rPr lang="en-US"/>
              <a:t>EC 366 semester 2/2017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A0E-0A0F-40F4-B62E-722C3232325F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economics paper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Theoretical paper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/>
              <a:t>Develop new model or theory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/>
              <a:t>Adjust or improving existing model or theory</a:t>
            </a:r>
          </a:p>
          <a:p>
            <a:pPr lvl="1">
              <a:buNone/>
            </a:pPr>
            <a:endParaRPr lang="en-US" dirty="0"/>
          </a:p>
          <a:p>
            <a:r>
              <a:rPr lang="en-US" dirty="0"/>
              <a:t>Empirical paper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/>
              <a:t>Use existing data or information to test hypothesis based on existing economic theory or economic concept</a:t>
            </a:r>
          </a:p>
          <a:p>
            <a:pPr lvl="1">
              <a:buFont typeface="Wingdings" pitchFamily="2" charset="2"/>
              <a:buChar char="ü"/>
            </a:pPr>
            <a:endParaRPr lang="en-US" dirty="0"/>
          </a:p>
          <a:p>
            <a:pPr lvl="1">
              <a:buFont typeface="Wingdings" pitchFamily="2" charset="2"/>
              <a:buChar char="ü"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By  Dr. </a:t>
            </a:r>
            <a:r>
              <a:rPr lang="en-US" dirty="0" err="1"/>
              <a:t>Nessara</a:t>
            </a:r>
            <a:r>
              <a:rPr lang="en-US" dirty="0"/>
              <a:t> </a:t>
            </a:r>
            <a:r>
              <a:rPr lang="en-US" dirty="0" err="1"/>
              <a:t>Sukpanich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Process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Find topic</a:t>
            </a:r>
          </a:p>
          <a:p>
            <a:r>
              <a:rPr lang="en-US" dirty="0"/>
              <a:t>Write outline</a:t>
            </a:r>
          </a:p>
          <a:p>
            <a:r>
              <a:rPr lang="en-US" dirty="0"/>
              <a:t>Draft a paper </a:t>
            </a:r>
          </a:p>
          <a:p>
            <a:pPr>
              <a:buNone/>
            </a:pPr>
            <a:r>
              <a:rPr lang="en-US" dirty="0"/>
              <a:t>	- Proposal</a:t>
            </a:r>
          </a:p>
          <a:p>
            <a:pPr>
              <a:buNone/>
            </a:pPr>
            <a:r>
              <a:rPr lang="en-US" dirty="0"/>
              <a:t>	- Final report</a:t>
            </a:r>
          </a:p>
          <a:p>
            <a:r>
              <a:rPr lang="en-US" dirty="0"/>
              <a:t>Write abstract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find topic for the paper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Use all skills --- Read, listen, and write</a:t>
            </a:r>
          </a:p>
          <a:p>
            <a:r>
              <a:rPr lang="en-US" dirty="0"/>
              <a:t>Read</a:t>
            </a:r>
          </a:p>
          <a:p>
            <a:pPr>
              <a:buNone/>
            </a:pPr>
            <a:r>
              <a:rPr lang="en-US" dirty="0"/>
              <a:t>		- Articles in refereed economics journal and 	  other related journals.</a:t>
            </a:r>
          </a:p>
          <a:p>
            <a:pPr>
              <a:buNone/>
            </a:pPr>
            <a:r>
              <a:rPr lang="en-US" dirty="0"/>
              <a:t>		- Newspapers</a:t>
            </a:r>
          </a:p>
          <a:p>
            <a:pPr>
              <a:buNone/>
            </a:pPr>
            <a:r>
              <a:rPr lang="en-US" dirty="0"/>
              <a:t>		- Books</a:t>
            </a:r>
          </a:p>
          <a:p>
            <a:r>
              <a:rPr lang="en-US" dirty="0"/>
              <a:t>Listen</a:t>
            </a:r>
          </a:p>
          <a:p>
            <a:pPr>
              <a:buNone/>
            </a:pPr>
            <a:r>
              <a:rPr lang="en-US" dirty="0"/>
              <a:t>		- News</a:t>
            </a:r>
          </a:p>
          <a:p>
            <a:pPr>
              <a:buNone/>
            </a:pPr>
            <a:r>
              <a:rPr lang="en-US" dirty="0"/>
              <a:t>		- Seminar</a:t>
            </a:r>
          </a:p>
          <a:p>
            <a:pPr>
              <a:buNone/>
            </a:pPr>
            <a:r>
              <a:rPr lang="en-US" dirty="0"/>
              <a:t>		- Brainstorming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find topic for the paper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Write</a:t>
            </a:r>
          </a:p>
          <a:p>
            <a:pPr>
              <a:buNone/>
            </a:pPr>
            <a:r>
              <a:rPr lang="en-US" dirty="0"/>
              <a:t>	- Always take note from what you read and listen</a:t>
            </a:r>
          </a:p>
          <a:p>
            <a:pPr>
              <a:buNone/>
            </a:pPr>
            <a:r>
              <a:rPr lang="en-US" dirty="0"/>
              <a:t>	- Start to write your idea in a systematic ways</a:t>
            </a:r>
          </a:p>
          <a:p>
            <a:pPr>
              <a:buNone/>
            </a:pPr>
            <a:r>
              <a:rPr lang="en-US" dirty="0"/>
              <a:t>	- Organize your writing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find topic for the paper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Make a decision on type of paper: </a:t>
            </a:r>
          </a:p>
          <a:p>
            <a:pPr>
              <a:buNone/>
            </a:pPr>
            <a:r>
              <a:rPr lang="en-US" dirty="0"/>
              <a:t>		- </a:t>
            </a:r>
            <a:r>
              <a:rPr lang="en-US" dirty="0">
                <a:solidFill>
                  <a:srgbClr val="0000CC"/>
                </a:solidFill>
              </a:rPr>
              <a:t>Theoretical paper </a:t>
            </a:r>
            <a:r>
              <a:rPr lang="en-US" dirty="0"/>
              <a:t>vs. </a:t>
            </a:r>
            <a:r>
              <a:rPr lang="en-US" dirty="0">
                <a:solidFill>
                  <a:srgbClr val="0000CC"/>
                </a:solidFill>
              </a:rPr>
              <a:t>Empirical paper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Make a decision on area of interest</a:t>
            </a:r>
          </a:p>
          <a:p>
            <a:pPr lvl="1">
              <a:buNone/>
            </a:pPr>
            <a:r>
              <a:rPr lang="en-US" dirty="0"/>
              <a:t>	</a:t>
            </a:r>
            <a:r>
              <a:rPr lang="th-TH" dirty="0"/>
              <a:t>	</a:t>
            </a:r>
            <a:r>
              <a:rPr lang="en-US" sz="2900" dirty="0"/>
              <a:t>- </a:t>
            </a:r>
            <a:r>
              <a:rPr lang="en-US" sz="2900" dirty="0">
                <a:solidFill>
                  <a:srgbClr val="0000CC"/>
                </a:solidFill>
              </a:rPr>
              <a:t>Micro oriented</a:t>
            </a:r>
            <a:r>
              <a:rPr lang="en-US" sz="2900" dirty="0"/>
              <a:t>: such as (chosen) service industry and firm’s strategy</a:t>
            </a:r>
          </a:p>
          <a:p>
            <a:pPr lvl="1">
              <a:buNone/>
            </a:pPr>
            <a:r>
              <a:rPr lang="en-US" sz="2900" dirty="0"/>
              <a:t>		- </a:t>
            </a:r>
            <a:r>
              <a:rPr lang="en-US" sz="2900" dirty="0">
                <a:solidFill>
                  <a:srgbClr val="0000CC"/>
                </a:solidFill>
              </a:rPr>
              <a:t>Macro oriented</a:t>
            </a:r>
            <a:r>
              <a:rPr lang="en-US" sz="2900" dirty="0"/>
              <a:t>: such as </a:t>
            </a:r>
            <a:r>
              <a:rPr lang="en-US" sz="2800" dirty="0"/>
              <a:t>(chosen) service industry and economic growth</a:t>
            </a:r>
          </a:p>
          <a:p>
            <a:pPr lvl="1">
              <a:buNone/>
            </a:pPr>
            <a:r>
              <a:rPr lang="en-US" sz="2800" dirty="0"/>
              <a:t>		-</a:t>
            </a:r>
            <a:r>
              <a:rPr lang="en-US" dirty="0"/>
              <a:t> </a:t>
            </a:r>
            <a:r>
              <a:rPr lang="en-US" sz="2800" dirty="0">
                <a:solidFill>
                  <a:srgbClr val="0000CC"/>
                </a:solidFill>
              </a:rPr>
              <a:t>Mixed of both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find topic for the paper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>
            <a:normAutofit fontScale="77500" lnSpcReduction="20000"/>
          </a:bodyPr>
          <a:lstStyle/>
          <a:p>
            <a:r>
              <a:rPr lang="en-US" sz="3600" b="1" dirty="0">
                <a:solidFill>
                  <a:srgbClr val="008000"/>
                </a:solidFill>
              </a:rPr>
              <a:t>Possible topic may be in the form of</a:t>
            </a:r>
          </a:p>
          <a:p>
            <a:pPr marL="0" indent="0">
              <a:buNone/>
            </a:pPr>
            <a:endParaRPr lang="en-US" sz="1200" b="1" dirty="0">
              <a:solidFill>
                <a:srgbClr val="008000"/>
              </a:solidFill>
            </a:endParaRPr>
          </a:p>
          <a:p>
            <a:pPr>
              <a:buNone/>
            </a:pPr>
            <a:r>
              <a:rPr lang="en-US" dirty="0"/>
              <a:t>	</a:t>
            </a:r>
            <a:r>
              <a:rPr lang="en-US" sz="3600" dirty="0"/>
              <a:t>- </a:t>
            </a:r>
            <a:r>
              <a:rPr lang="en-US" sz="3600" dirty="0">
                <a:solidFill>
                  <a:srgbClr val="0000CC"/>
                </a:solidFill>
              </a:rPr>
              <a:t>Explanation of something or some situation</a:t>
            </a:r>
            <a:r>
              <a:rPr lang="en-US" sz="3600" dirty="0"/>
              <a:t>, for example</a:t>
            </a:r>
          </a:p>
          <a:p>
            <a:pPr>
              <a:buNone/>
            </a:pPr>
            <a:endParaRPr lang="en-US" sz="1400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2800" dirty="0"/>
              <a:t> </a:t>
            </a:r>
            <a:r>
              <a:rPr lang="en-US" sz="3400" dirty="0"/>
              <a:t>(Chosen) service industry development policy</a:t>
            </a:r>
          </a:p>
          <a:p>
            <a:pPr marL="685800" lvl="2" indent="0">
              <a:buNone/>
            </a:pPr>
            <a:endParaRPr lang="en-US" sz="1100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3100" dirty="0"/>
              <a:t> </a:t>
            </a:r>
            <a:r>
              <a:rPr lang="en-US" sz="3400" dirty="0"/>
              <a:t>(Chosen) service industry adjustment after    </a:t>
            </a:r>
          </a:p>
          <a:p>
            <a:pPr marL="685800" lvl="2" indent="0">
              <a:buNone/>
            </a:pPr>
            <a:r>
              <a:rPr lang="en-US" sz="3100" dirty="0"/>
              <a:t>     </a:t>
            </a:r>
            <a:r>
              <a:rPr lang="en-US" sz="3400" dirty="0"/>
              <a:t>financial crisis in Asia</a:t>
            </a:r>
          </a:p>
          <a:p>
            <a:pPr marL="685800" lvl="2" indent="0">
              <a:buNone/>
            </a:pPr>
            <a:endParaRPr lang="en-US" sz="1300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3100" dirty="0"/>
              <a:t> </a:t>
            </a:r>
            <a:r>
              <a:rPr lang="en-US" sz="3400" dirty="0"/>
              <a:t>Market structure, strategy and performance of </a:t>
            </a:r>
          </a:p>
          <a:p>
            <a:pPr marL="685800" lvl="2" indent="0">
              <a:buNone/>
            </a:pPr>
            <a:r>
              <a:rPr lang="en-US" sz="3400" dirty="0"/>
              <a:t>     firms in (chosen) service industry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  <p:extLst>
      <p:ext uri="{BB962C8B-B14F-4D97-AF65-F5344CB8AC3E}">
        <p14:creationId xmlns:p14="http://schemas.microsoft.com/office/powerpoint/2010/main" val="3340749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find topic for the paper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008000"/>
                </a:solidFill>
              </a:rPr>
              <a:t>Possible topic may be in the form of</a:t>
            </a:r>
          </a:p>
          <a:p>
            <a:pPr>
              <a:buNone/>
            </a:pPr>
            <a:r>
              <a:rPr lang="en-US" dirty="0"/>
              <a:t>	- </a:t>
            </a:r>
            <a:r>
              <a:rPr lang="en-US" dirty="0">
                <a:solidFill>
                  <a:srgbClr val="0000CC"/>
                </a:solidFill>
              </a:rPr>
              <a:t>Relationship of two or more variables</a:t>
            </a:r>
            <a:r>
              <a:rPr lang="en-US" dirty="0"/>
              <a:t>, for example</a:t>
            </a:r>
          </a:p>
          <a:p>
            <a:pPr>
              <a:buNone/>
            </a:pPr>
            <a:endParaRPr lang="en-US" sz="800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2800" dirty="0"/>
              <a:t>(Chosen) service industry growth and economic growth</a:t>
            </a:r>
          </a:p>
          <a:p>
            <a:pPr marL="685800" lvl="2" indent="0">
              <a:buNone/>
            </a:pPr>
            <a:endParaRPr lang="en-US" sz="800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2800" dirty="0"/>
              <a:t>Internationalization of the (chosen) service industry and performance of firms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sz="2800" dirty="0"/>
          </a:p>
          <a:p>
            <a:pPr lvl="3">
              <a:buNone/>
            </a:pPr>
            <a:endParaRPr lang="en-US" sz="28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find topic for the paper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>
                <a:solidFill>
                  <a:srgbClr val="008000"/>
                </a:solidFill>
              </a:rPr>
              <a:t>Possible topic may be in the form of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sz="2400" dirty="0"/>
              <a:t>- </a:t>
            </a:r>
            <a:r>
              <a:rPr lang="en-US" sz="2400" dirty="0">
                <a:solidFill>
                  <a:srgbClr val="0000CC"/>
                </a:solidFill>
              </a:rPr>
              <a:t>Effect of one or more explanatory variables (or situation) on another variable (or situation)</a:t>
            </a:r>
            <a:r>
              <a:rPr lang="en-US" sz="2400" dirty="0"/>
              <a:t>, for example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/>
              <a:t>Effect of (chosen) service industry growth on economic growth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/>
              <a:t>Effect of export of (chosen) service industry on firms’ performance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/>
              <a:t>Effect of innovation on (chosen) service industry growth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/>
              <a:t>Factors affecting (chosen) service industry growth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/>
              <a:t>Factors affecting (chosen) service industry demand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/>
              <a:t>Factors affecting labor productivity in (chosen) service industry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/>
              <a:t>Factors affecting strategy of firms in (chosen) service industry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/>
              <a:t>Factors affecting competitiveness of firms in (chosen) service industry</a:t>
            </a:r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sz="2800" dirty="0"/>
          </a:p>
          <a:p>
            <a:pPr lvl="3">
              <a:buNone/>
            </a:pPr>
            <a:endParaRPr lang="en-US" sz="28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0502" y="6400800"/>
            <a:ext cx="5421083" cy="365125"/>
          </a:xfrm>
        </p:spPr>
        <p:txBody>
          <a:bodyPr/>
          <a:lstStyle/>
          <a:p>
            <a:r>
              <a:rPr lang="en-US" dirty="0"/>
              <a:t>By Nessara Sukpanich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find topic for the paper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600200"/>
            <a:ext cx="8686800" cy="4800600"/>
          </a:xfrm>
        </p:spPr>
        <p:txBody>
          <a:bodyPr>
            <a:normAutofit fontScale="70000" lnSpcReduction="20000"/>
          </a:bodyPr>
          <a:lstStyle/>
          <a:p>
            <a:r>
              <a:rPr lang="en-US" sz="3100" b="1" dirty="0">
                <a:solidFill>
                  <a:srgbClr val="008000"/>
                </a:solidFill>
              </a:rPr>
              <a:t>Possible topic may be in the form of</a:t>
            </a:r>
          </a:p>
          <a:p>
            <a:pPr>
              <a:buNone/>
            </a:pPr>
            <a:r>
              <a:rPr lang="en-US" dirty="0"/>
              <a:t>		- </a:t>
            </a:r>
            <a:r>
              <a:rPr lang="en-US" sz="3100" dirty="0">
                <a:solidFill>
                  <a:srgbClr val="0000CC"/>
                </a:solidFill>
              </a:rPr>
              <a:t>Comparison style</a:t>
            </a:r>
          </a:p>
          <a:p>
            <a:pPr>
              <a:buNone/>
            </a:pPr>
            <a:endParaRPr lang="en-US" sz="1000" dirty="0">
              <a:solidFill>
                <a:srgbClr val="0000CC"/>
              </a:solidFill>
            </a:endParaRPr>
          </a:p>
          <a:p>
            <a:pPr lvl="3">
              <a:buFont typeface="Wingdings" pitchFamily="2" charset="2"/>
              <a:buChar char="ü"/>
            </a:pPr>
            <a:r>
              <a:rPr lang="en-US" sz="2800" dirty="0"/>
              <a:t>Development of Thai versus Malaysian (Chosen) service industry </a:t>
            </a:r>
          </a:p>
          <a:p>
            <a:pPr marL="1143000" lvl="3" indent="0">
              <a:buNone/>
            </a:pPr>
            <a:endParaRPr lang="en-US" sz="1000" dirty="0"/>
          </a:p>
          <a:p>
            <a:pPr lvl="3">
              <a:buFont typeface="Wingdings" pitchFamily="2" charset="2"/>
              <a:buChar char="ü"/>
            </a:pPr>
            <a:r>
              <a:rPr lang="en-US" sz="2800" dirty="0"/>
              <a:t>Labor productivity of (chosen) service industry compared to those of other service industries in Thailand</a:t>
            </a:r>
          </a:p>
          <a:p>
            <a:pPr marL="1143000" lvl="3" indent="0">
              <a:buNone/>
            </a:pPr>
            <a:endParaRPr lang="en-US" sz="1000" dirty="0"/>
          </a:p>
          <a:p>
            <a:pPr lvl="3">
              <a:buFont typeface="Wingdings" pitchFamily="2" charset="2"/>
              <a:buChar char="ü"/>
            </a:pPr>
            <a:r>
              <a:rPr lang="en-US" sz="2800" dirty="0"/>
              <a:t>Labor productivity of (chosen) service industry of countries in Asia</a:t>
            </a:r>
          </a:p>
          <a:p>
            <a:pPr marL="1143000" lvl="3" indent="0">
              <a:buNone/>
            </a:pPr>
            <a:endParaRPr lang="en-US" sz="1000" dirty="0"/>
          </a:p>
          <a:p>
            <a:pPr lvl="3">
              <a:buFont typeface="Wingdings" pitchFamily="2" charset="2"/>
              <a:buChar char="ü"/>
            </a:pPr>
            <a:r>
              <a:rPr lang="en-US" sz="2800" dirty="0"/>
              <a:t>Economic contribution of (chosen) service industry in overall economy across ASEAN member countries</a:t>
            </a:r>
          </a:p>
          <a:p>
            <a:pPr marL="1143000" lvl="3" indent="0">
              <a:buNone/>
            </a:pPr>
            <a:endParaRPr lang="en-US" sz="1100" dirty="0"/>
          </a:p>
          <a:p>
            <a:pPr lvl="3">
              <a:buFont typeface="Wingdings" pitchFamily="2" charset="2"/>
              <a:buChar char="ü"/>
            </a:pPr>
            <a:r>
              <a:rPr lang="en-US" sz="2800" dirty="0"/>
              <a:t>Competitiveness of Thai (chosen) service industry compared to other Asian countries</a:t>
            </a:r>
          </a:p>
          <a:p>
            <a:pPr marL="1143000" lvl="3" indent="0">
              <a:buNone/>
            </a:pPr>
            <a:endParaRPr lang="en-US" sz="1100" dirty="0"/>
          </a:p>
          <a:p>
            <a:pPr lvl="3">
              <a:buFont typeface="Wingdings" pitchFamily="2" charset="2"/>
              <a:buChar char="ü"/>
            </a:pPr>
            <a:r>
              <a:rPr lang="en-US" sz="2800" dirty="0"/>
              <a:t>Factors affecting consumer decision on public or private (chosen) service</a:t>
            </a:r>
          </a:p>
          <a:p>
            <a:pPr marL="1143000" lvl="3" indent="0">
              <a:buNone/>
            </a:pPr>
            <a:endParaRPr lang="en-US" sz="2800" dirty="0"/>
          </a:p>
          <a:p>
            <a:pPr marL="1143000" lvl="3" indent="0">
              <a:buNone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marL="1143000" lvl="3" indent="0">
              <a:buNone/>
            </a:pPr>
            <a:endParaRPr lang="en-US" dirty="0"/>
          </a:p>
          <a:p>
            <a:pPr>
              <a:buNone/>
            </a:pPr>
            <a:endParaRPr lang="en-US" sz="2800" dirty="0"/>
          </a:p>
          <a:p>
            <a:pPr lvl="3">
              <a:buNone/>
            </a:pPr>
            <a:endParaRPr lang="en-US" sz="28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find topic for the paper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/>
          </a:bodyPr>
          <a:lstStyle/>
          <a:p>
            <a:r>
              <a:rPr lang="en-US" sz="3100" b="1" dirty="0">
                <a:solidFill>
                  <a:srgbClr val="008000"/>
                </a:solidFill>
              </a:rPr>
              <a:t>Possible topic may be in the form of</a:t>
            </a:r>
          </a:p>
          <a:p>
            <a:pPr>
              <a:buNone/>
            </a:pPr>
            <a:r>
              <a:rPr lang="en-US" dirty="0"/>
              <a:t>		- </a:t>
            </a:r>
            <a:r>
              <a:rPr lang="en-US" sz="2800" dirty="0">
                <a:solidFill>
                  <a:srgbClr val="0000CC"/>
                </a:solidFill>
              </a:rPr>
              <a:t>Mixed of two or more of the aforementioned </a:t>
            </a:r>
          </a:p>
          <a:p>
            <a:pPr>
              <a:buNone/>
            </a:pPr>
            <a:r>
              <a:rPr lang="en-US" sz="2800" dirty="0">
                <a:solidFill>
                  <a:srgbClr val="0000CC"/>
                </a:solidFill>
              </a:rPr>
              <a:t>              style</a:t>
            </a:r>
          </a:p>
          <a:p>
            <a:pPr>
              <a:buNone/>
            </a:pPr>
            <a:endParaRPr lang="en-US" sz="2800" dirty="0">
              <a:solidFill>
                <a:srgbClr val="0000CC"/>
              </a:solidFill>
            </a:endParaRPr>
          </a:p>
          <a:p>
            <a:pPr marL="1143000" lvl="3" indent="0">
              <a:buNone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marL="1143000" lvl="3" indent="0">
              <a:buNone/>
            </a:pPr>
            <a:endParaRPr lang="en-US" dirty="0"/>
          </a:p>
          <a:p>
            <a:pPr>
              <a:buNone/>
            </a:pPr>
            <a:endParaRPr lang="en-US" sz="2800" dirty="0"/>
          </a:p>
          <a:p>
            <a:pPr lvl="3">
              <a:buNone/>
            </a:pPr>
            <a:endParaRPr lang="en-US" sz="28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  <p:extLst>
      <p:ext uri="{BB962C8B-B14F-4D97-AF65-F5344CB8AC3E}">
        <p14:creationId xmlns:p14="http://schemas.microsoft.com/office/powerpoint/2010/main" val="3555287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find topic for the paper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534400" cy="45259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00CC"/>
                </a:solidFill>
              </a:rPr>
              <a:t>Topics can range from very broad perspective to very specific one, for example</a:t>
            </a:r>
          </a:p>
          <a:p>
            <a:endParaRPr lang="en-US" sz="1400" dirty="0">
              <a:solidFill>
                <a:srgbClr val="0000CC"/>
              </a:solidFill>
            </a:endParaRPr>
          </a:p>
          <a:p>
            <a:pPr>
              <a:buNone/>
            </a:pPr>
            <a:r>
              <a:rPr lang="en-US" dirty="0"/>
              <a:t>		</a:t>
            </a:r>
            <a:r>
              <a:rPr lang="en-US" sz="2800" dirty="0"/>
              <a:t>- Factors affecting growth of retail sector in </a:t>
            </a:r>
          </a:p>
          <a:p>
            <a:pPr>
              <a:buNone/>
            </a:pPr>
            <a:r>
              <a:rPr lang="en-US" sz="2800" dirty="0"/>
              <a:t>              Thailand</a:t>
            </a:r>
          </a:p>
          <a:p>
            <a:pPr>
              <a:buNone/>
            </a:pPr>
            <a:r>
              <a:rPr lang="en-US" sz="2800" dirty="0"/>
              <a:t>	       - Effects of innovation on growth of convenient </a:t>
            </a:r>
          </a:p>
          <a:p>
            <a:pPr>
              <a:buNone/>
            </a:pPr>
            <a:r>
              <a:rPr lang="en-US" sz="2800" dirty="0"/>
              <a:t>              stores in Thailand</a:t>
            </a:r>
          </a:p>
          <a:p>
            <a:pPr>
              <a:buNone/>
            </a:pPr>
            <a:r>
              <a:rPr lang="en-US" sz="2800" dirty="0"/>
              <a:t>		- Competitive strategies of high-end department </a:t>
            </a:r>
          </a:p>
          <a:p>
            <a:pPr>
              <a:buNone/>
            </a:pPr>
            <a:r>
              <a:rPr lang="en-US" sz="2800" dirty="0"/>
              <a:t>              stores in Bangkok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Structure of paper (Outline)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600199"/>
            <a:ext cx="8763000" cy="4922837"/>
          </a:xfrm>
        </p:spPr>
        <p:txBody>
          <a:bodyPr>
            <a:normAutofit fontScale="62500" lnSpcReduction="20000"/>
          </a:bodyPr>
          <a:lstStyle/>
          <a:p>
            <a:r>
              <a:rPr lang="en-US" sz="4500" b="1" dirty="0"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Abstract </a:t>
            </a:r>
            <a:endParaRPr lang="en-US" sz="5100" b="1" dirty="0">
              <a:latin typeface="Cordia New" panose="020B0304020202020204" pitchFamily="34" charset="-34"/>
              <a:ea typeface="MS Mincho" panose="02020609040205080304" pitchFamily="49" charset="-128"/>
              <a:cs typeface="Cordia New" panose="020B0304020202020204" pitchFamily="34" charset="-34"/>
            </a:endParaRPr>
          </a:p>
          <a:p>
            <a:r>
              <a:rPr lang="en-US" sz="4500" b="1" dirty="0"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Introduction</a:t>
            </a:r>
            <a:endParaRPr lang="en-US" sz="5100" b="1" dirty="0">
              <a:latin typeface="Cordia New" panose="020B0304020202020204" pitchFamily="34" charset="-34"/>
              <a:ea typeface="MS Mincho" panose="02020609040205080304" pitchFamily="49" charset="-128"/>
              <a:cs typeface="Cordia New" panose="020B0304020202020204" pitchFamily="34" charset="-34"/>
            </a:endParaRPr>
          </a:p>
          <a:p>
            <a:r>
              <a:rPr lang="en-US" sz="4500" b="1" dirty="0"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Literature review</a:t>
            </a:r>
            <a:r>
              <a:rPr lang="th-TH" sz="4500" b="1" dirty="0">
                <a:latin typeface="Calibri" panose="020F0502020204030204" pitchFamily="34" charset="0"/>
                <a:ea typeface="MS Mincho" panose="02020609040205080304" pitchFamily="49" charset="-128"/>
                <a:cs typeface="TH SarabunPSK" panose="020B0500040200020003" pitchFamily="34" charset="-34"/>
              </a:rPr>
              <a:t> </a:t>
            </a:r>
            <a:endParaRPr lang="en-US" sz="5100" b="1" dirty="0">
              <a:latin typeface="Cordia New" panose="020B0304020202020204" pitchFamily="34" charset="-34"/>
              <a:ea typeface="MS Mincho" panose="02020609040205080304" pitchFamily="49" charset="-128"/>
              <a:cs typeface="Cordia New" panose="020B0304020202020204" pitchFamily="34" charset="-34"/>
            </a:endParaRPr>
          </a:p>
          <a:p>
            <a:r>
              <a:rPr lang="en-US" sz="4500" b="1" dirty="0"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Theoretical framework or Conceptual framework</a:t>
            </a:r>
            <a:endParaRPr lang="en-US" sz="4500" b="1" dirty="0">
              <a:latin typeface="Calibri" panose="020F0502020204030204" pitchFamily="34" charset="0"/>
              <a:ea typeface="MS Mincho" panose="02020609040205080304" pitchFamily="49" charset="-128"/>
              <a:cs typeface="TH SarabunPSK" panose="020B0500040200020003" pitchFamily="34" charset="-34"/>
            </a:endParaRPr>
          </a:p>
          <a:p>
            <a:r>
              <a:rPr lang="en-US" sz="4500" b="1" dirty="0"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Research methods</a:t>
            </a:r>
            <a:r>
              <a:rPr lang="th-TH" sz="4500" b="1" dirty="0">
                <a:latin typeface="Calibri" panose="020F0502020204030204" pitchFamily="34" charset="0"/>
                <a:ea typeface="MS Mincho" panose="02020609040205080304" pitchFamily="49" charset="-128"/>
                <a:cs typeface="TH SarabunPSK" panose="020B0500040200020003" pitchFamily="34" charset="-34"/>
              </a:rPr>
              <a:t> </a:t>
            </a:r>
            <a:endParaRPr lang="en-US" sz="5100" b="1" dirty="0">
              <a:latin typeface="Cordia New" panose="020B0304020202020204" pitchFamily="34" charset="-34"/>
              <a:ea typeface="MS Mincho" panose="02020609040205080304" pitchFamily="49" charset="-128"/>
              <a:cs typeface="Cordia New" panose="020B0304020202020204" pitchFamily="34" charset="-34"/>
            </a:endParaRPr>
          </a:p>
          <a:p>
            <a:r>
              <a:rPr lang="en-US" sz="4500" b="1" dirty="0"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Results/Findings</a:t>
            </a:r>
            <a:r>
              <a:rPr lang="th-TH" sz="4500" b="1" dirty="0">
                <a:latin typeface="Calibri" panose="020F0502020204030204" pitchFamily="34" charset="0"/>
                <a:ea typeface="MS Mincho" panose="02020609040205080304" pitchFamily="49" charset="-128"/>
                <a:cs typeface="TH SarabunPSK" panose="020B0500040200020003" pitchFamily="34" charset="-34"/>
              </a:rPr>
              <a:t> </a:t>
            </a:r>
            <a:endParaRPr lang="en-US" sz="5100" b="1" dirty="0">
              <a:latin typeface="Cordia New" panose="020B0304020202020204" pitchFamily="34" charset="-34"/>
              <a:ea typeface="MS Mincho" panose="02020609040205080304" pitchFamily="49" charset="-128"/>
              <a:cs typeface="Cordia New" panose="020B0304020202020204" pitchFamily="34" charset="-34"/>
            </a:endParaRPr>
          </a:p>
          <a:p>
            <a:r>
              <a:rPr lang="en-US" sz="4500" b="1" dirty="0"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Suggestions or recommendations</a:t>
            </a:r>
            <a:endParaRPr lang="en-US" sz="5100" b="1" dirty="0">
              <a:latin typeface="Cordia New" panose="020B0304020202020204" pitchFamily="34" charset="-34"/>
              <a:ea typeface="MS Mincho" panose="02020609040205080304" pitchFamily="49" charset="-128"/>
              <a:cs typeface="Cordia New" panose="020B0304020202020204" pitchFamily="34" charset="-34"/>
            </a:endParaRPr>
          </a:p>
          <a:p>
            <a:r>
              <a:rPr lang="en-US" sz="4500" b="1" dirty="0"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Limitation</a:t>
            </a:r>
            <a:r>
              <a:rPr lang="th-TH" sz="4500" b="1" dirty="0">
                <a:latin typeface="Calibri" panose="020F0502020204030204" pitchFamily="34" charset="0"/>
                <a:ea typeface="MS Mincho" panose="02020609040205080304" pitchFamily="49" charset="-128"/>
                <a:cs typeface="TH SarabunPSK" panose="020B0500040200020003" pitchFamily="34" charset="-34"/>
              </a:rPr>
              <a:t> </a:t>
            </a:r>
            <a:endParaRPr lang="en-US" sz="5100" b="1" dirty="0">
              <a:latin typeface="Calibri" panose="020F0502020204030204" pitchFamily="34" charset="0"/>
              <a:ea typeface="MS Mincho" panose="02020609040205080304" pitchFamily="49" charset="-128"/>
              <a:cs typeface="+mj-cs"/>
            </a:endParaRPr>
          </a:p>
          <a:p>
            <a:r>
              <a:rPr lang="en-US" sz="4500" b="1" dirty="0"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Conclusion</a:t>
            </a:r>
            <a:r>
              <a:rPr lang="th-TH" sz="4500" b="1" dirty="0">
                <a:latin typeface="Calibri" panose="020F0502020204030204" pitchFamily="34" charset="0"/>
                <a:ea typeface="MS Mincho" panose="02020609040205080304" pitchFamily="49" charset="-128"/>
                <a:cs typeface="TH SarabunPSK" panose="020B0500040200020003" pitchFamily="34" charset="-34"/>
              </a:rPr>
              <a:t> </a:t>
            </a:r>
            <a:endParaRPr lang="en-US" sz="5100" b="1" dirty="0">
              <a:latin typeface="Cordia New" panose="020B0304020202020204" pitchFamily="34" charset="-34"/>
              <a:ea typeface="MS Mincho" panose="02020609040205080304" pitchFamily="49" charset="-128"/>
              <a:cs typeface="Cordia New" panose="020B0304020202020204" pitchFamily="34" charset="-34"/>
            </a:endParaRPr>
          </a:p>
          <a:p>
            <a:r>
              <a:rPr lang="en-US" sz="4500" b="1" dirty="0"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Reference</a:t>
            </a:r>
            <a:r>
              <a:rPr lang="th-TH" sz="4500" b="1" dirty="0">
                <a:latin typeface="Calibri" panose="020F0502020204030204" pitchFamily="34" charset="0"/>
                <a:ea typeface="MS Mincho" panose="02020609040205080304" pitchFamily="49" charset="-128"/>
                <a:cs typeface="TH SarabunPSK" panose="020B0500040200020003" pitchFamily="34" charset="-34"/>
              </a:rPr>
              <a:t> </a:t>
            </a:r>
            <a:endParaRPr lang="en-US" sz="5100" b="1" dirty="0">
              <a:latin typeface="Calibri" panose="020F0502020204030204" pitchFamily="34" charset="0"/>
              <a:ea typeface="MS Mincho" panose="02020609040205080304" pitchFamily="49" charset="-128"/>
              <a:cs typeface="+mj-cs"/>
            </a:endParaRPr>
          </a:p>
          <a:p>
            <a:r>
              <a:rPr lang="en-US" sz="4500" b="1" dirty="0"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</a:rPr>
              <a:t>Appendix</a:t>
            </a:r>
            <a:r>
              <a:rPr lang="th-TH" sz="4500" b="1" dirty="0">
                <a:latin typeface="Calibri" panose="020F0502020204030204" pitchFamily="34" charset="0"/>
                <a:ea typeface="MS Mincho" panose="02020609040205080304" pitchFamily="49" charset="-128"/>
                <a:cs typeface="TH SarabunPSK" panose="020B0500040200020003" pitchFamily="34" charset="-34"/>
              </a:rPr>
              <a:t> </a:t>
            </a:r>
            <a:endParaRPr lang="th-TH" sz="5100" b="1" dirty="0">
              <a:latin typeface="Cordia New" panose="020B0304020202020204" pitchFamily="34" charset="-34"/>
              <a:ea typeface="MS Mincho" panose="02020609040205080304" pitchFamily="49" charset="-128"/>
              <a:cs typeface="Cordia New" panose="020B0304020202020204" pitchFamily="34" charset="-34"/>
            </a:endParaRPr>
          </a:p>
          <a:p>
            <a:pPr marL="0" indent="0">
              <a:buNone/>
            </a:pPr>
            <a:endParaRPr lang="th-TH" sz="4500" b="1" dirty="0">
              <a:latin typeface="TH SarabunPSK" panose="020B0500040200020003" pitchFamily="34" charset="-34"/>
              <a:ea typeface="MS Mincho" panose="02020609040205080304" pitchFamily="49" charset="-128"/>
              <a:cs typeface="TH SarabunPSK" panose="020B0500040200020003" pitchFamily="34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7408" y="6523037"/>
            <a:ext cx="5421083" cy="365125"/>
          </a:xfrm>
        </p:spPr>
        <p:txBody>
          <a:bodyPr/>
          <a:lstStyle/>
          <a:p>
            <a:r>
              <a:rPr lang="en-US" dirty="0"/>
              <a:t>By </a:t>
            </a:r>
            <a:r>
              <a:rPr lang="en-US" dirty="0" err="1"/>
              <a:t>Nessara</a:t>
            </a:r>
            <a:r>
              <a:rPr lang="en-US" dirty="0"/>
              <a:t> </a:t>
            </a:r>
            <a:r>
              <a:rPr lang="en-US" dirty="0" err="1"/>
              <a:t>Sukpanich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Abstract</a:t>
            </a:r>
            <a:endParaRPr lang="en-US" b="1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US" dirty="0"/>
              <a:t>An abstract is a short summary of your completed research. If done well, it makes the reader want to learn more about your research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The length: Normally fit within one short paragraph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Normally write after finish writing the paper</a:t>
            </a:r>
          </a:p>
          <a:p>
            <a:pPr marL="0" indent="0">
              <a:buNone/>
            </a:pPr>
            <a:endParaRPr lang="en-US" dirty="0"/>
          </a:p>
          <a:p>
            <a:pPr>
              <a:buFont typeface="Wingdings" pitchFamily="2" charset="2"/>
              <a:buChar char="q"/>
            </a:pPr>
            <a:endParaRPr lang="en-US" dirty="0"/>
          </a:p>
          <a:p>
            <a:pPr>
              <a:buFont typeface="Wingdings" pitchFamily="2" charset="2"/>
              <a:buChar char="q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5774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u="sng" dirty="0">
                <a:solidFill>
                  <a:srgbClr val="0000CC"/>
                </a:solidFill>
              </a:rPr>
              <a:t>Basic components of an abstract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Briefly state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/>
              <a:t>Research objective (s) or research question (s)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/>
              <a:t>Motivation for the study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/>
              <a:t>Research method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/>
              <a:t>Key findings and implications (might also include key recommendation)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/>
              <a:t>Contribution of the paper on existing literature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If not include all of the above, at least abstract should cover objectives of the paper and key findings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C3F937E-6994-415E-8132-42DEEB4F1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dirty="0"/>
              <a:t>Abstract</a:t>
            </a:r>
            <a:r>
              <a:rPr lang="th-TH" dirty="0"/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703179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u="sng" dirty="0">
                <a:solidFill>
                  <a:srgbClr val="0000CC"/>
                </a:solidFill>
              </a:rPr>
              <a:t>What is the differences between the paper conclusions and abstracts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Even the two parts convey similar message, the abstract should be</a:t>
            </a:r>
          </a:p>
          <a:p>
            <a:pPr>
              <a:buNone/>
            </a:pPr>
            <a:r>
              <a:rPr lang="en-US" dirty="0"/>
              <a:t>		- Shorter</a:t>
            </a:r>
          </a:p>
          <a:p>
            <a:pPr>
              <a:buNone/>
            </a:pPr>
            <a:r>
              <a:rPr lang="en-US" dirty="0"/>
              <a:t>		- More concise and right to the point</a:t>
            </a:r>
          </a:p>
          <a:p>
            <a:pPr>
              <a:buNone/>
            </a:pPr>
            <a:r>
              <a:rPr lang="en-US" dirty="0"/>
              <a:t>		- Attractive</a:t>
            </a:r>
          </a:p>
          <a:p>
            <a:pPr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BE415A4-4F09-4161-A4A5-DBBC93600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dirty="0"/>
              <a:t>Abstract</a:t>
            </a:r>
            <a:r>
              <a:rPr lang="th-TH" dirty="0"/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49499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Needs for the study</a:t>
            </a:r>
          </a:p>
          <a:p>
            <a:r>
              <a:rPr lang="en-US" dirty="0"/>
              <a:t>Clear objectives of the paper or main research questions</a:t>
            </a:r>
          </a:p>
          <a:p>
            <a:r>
              <a:rPr lang="en-US" dirty="0"/>
              <a:t>Explaining structure of the paper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Literature review</a:t>
            </a:r>
            <a:r>
              <a:rPr lang="th-TH" dirty="0"/>
              <a:t> </a:t>
            </a:r>
            <a:endParaRPr lang="en-US" b="1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By </a:t>
            </a:r>
            <a:r>
              <a:rPr lang="en-US" dirty="0" err="1"/>
              <a:t>Nessara</a:t>
            </a:r>
            <a:r>
              <a:rPr lang="en-US" dirty="0"/>
              <a:t> </a:t>
            </a:r>
            <a:r>
              <a:rPr lang="en-US" dirty="0" err="1"/>
              <a:t>Sukpanich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384048" y="1828800"/>
            <a:ext cx="8610600" cy="4191000"/>
          </a:xfrm>
        </p:spPr>
        <p:txBody>
          <a:bodyPr>
            <a:normAutofit fontScale="62500" lnSpcReduction="20000"/>
          </a:bodyPr>
          <a:lstStyle/>
          <a:p>
            <a:pPr marL="0" lvl="0" indent="0">
              <a:buNone/>
            </a:pPr>
            <a:r>
              <a:rPr lang="en-US" sz="4500" u="sng" dirty="0">
                <a:solidFill>
                  <a:srgbClr val="0000CC"/>
                </a:solidFill>
              </a:rPr>
              <a:t>Objectives of literature review</a:t>
            </a:r>
          </a:p>
          <a:p>
            <a:pPr marL="0" lvl="0" indent="0">
              <a:buNone/>
            </a:pPr>
            <a:endParaRPr lang="en-US" sz="1600" dirty="0"/>
          </a:p>
          <a:p>
            <a:pPr lvl="0"/>
            <a:r>
              <a:rPr lang="en-US" sz="3100" dirty="0"/>
              <a:t>Place </a:t>
            </a:r>
            <a:r>
              <a:rPr lang="en-US" sz="3100" dirty="0">
                <a:solidFill>
                  <a:srgbClr val="0000CC"/>
                </a:solidFill>
              </a:rPr>
              <a:t>each work </a:t>
            </a:r>
            <a:r>
              <a:rPr lang="en-US" sz="3100" dirty="0"/>
              <a:t>in the context </a:t>
            </a:r>
            <a:r>
              <a:rPr lang="en-US" sz="3100" dirty="0">
                <a:solidFill>
                  <a:srgbClr val="0000CC"/>
                </a:solidFill>
              </a:rPr>
              <a:t>of its contribution </a:t>
            </a:r>
            <a:r>
              <a:rPr lang="en-US" sz="3100" dirty="0"/>
              <a:t>to the understanding of the </a:t>
            </a:r>
            <a:r>
              <a:rPr lang="en-US" sz="3100" dirty="0">
                <a:solidFill>
                  <a:srgbClr val="0000CC"/>
                </a:solidFill>
              </a:rPr>
              <a:t>subject under review </a:t>
            </a:r>
          </a:p>
          <a:p>
            <a:pPr lvl="0"/>
            <a:r>
              <a:rPr lang="en-US" sz="3100" dirty="0"/>
              <a:t>Describe the </a:t>
            </a:r>
            <a:r>
              <a:rPr lang="en-US" sz="3100" dirty="0">
                <a:solidFill>
                  <a:srgbClr val="0000CC"/>
                </a:solidFill>
              </a:rPr>
              <a:t>relationship of each work to the others </a:t>
            </a:r>
            <a:r>
              <a:rPr lang="en-US" sz="3100" dirty="0"/>
              <a:t>under consideration </a:t>
            </a:r>
          </a:p>
          <a:p>
            <a:pPr lvl="0"/>
            <a:r>
              <a:rPr lang="en-US" sz="3100" dirty="0"/>
              <a:t>Identify </a:t>
            </a:r>
            <a:r>
              <a:rPr lang="en-US" sz="3100" dirty="0">
                <a:solidFill>
                  <a:srgbClr val="0000CC"/>
                </a:solidFill>
              </a:rPr>
              <a:t>new ways to interpret</a:t>
            </a:r>
            <a:r>
              <a:rPr lang="en-US" sz="3100" dirty="0"/>
              <a:t>, and shed light on any gaps in, </a:t>
            </a:r>
            <a:r>
              <a:rPr lang="en-US" sz="3100" dirty="0">
                <a:solidFill>
                  <a:srgbClr val="0000CC"/>
                </a:solidFill>
              </a:rPr>
              <a:t>previous research </a:t>
            </a:r>
          </a:p>
          <a:p>
            <a:pPr lvl="0"/>
            <a:r>
              <a:rPr lang="en-US" sz="3100" dirty="0">
                <a:solidFill>
                  <a:srgbClr val="0000CC"/>
                </a:solidFill>
              </a:rPr>
              <a:t>Resolve conflicts </a:t>
            </a:r>
            <a:r>
              <a:rPr lang="en-US" sz="3100" dirty="0"/>
              <a:t>amongst seemingly contradictory </a:t>
            </a:r>
            <a:r>
              <a:rPr lang="en-US" sz="3100" dirty="0">
                <a:solidFill>
                  <a:srgbClr val="0000CC"/>
                </a:solidFill>
              </a:rPr>
              <a:t>previous studies </a:t>
            </a:r>
          </a:p>
          <a:p>
            <a:pPr lvl="0"/>
            <a:r>
              <a:rPr lang="en-US" sz="3100" dirty="0"/>
              <a:t>Identify areas of prior scholarship </a:t>
            </a:r>
            <a:r>
              <a:rPr lang="en-US" sz="3100" dirty="0">
                <a:solidFill>
                  <a:srgbClr val="0000CC"/>
                </a:solidFill>
              </a:rPr>
              <a:t>to prevent duplication of effort </a:t>
            </a:r>
          </a:p>
          <a:p>
            <a:pPr lvl="0"/>
            <a:r>
              <a:rPr lang="en-US" sz="3100" dirty="0"/>
              <a:t>Point the </a:t>
            </a:r>
            <a:r>
              <a:rPr lang="en-US" sz="3100" dirty="0">
                <a:solidFill>
                  <a:srgbClr val="0000CC"/>
                </a:solidFill>
              </a:rPr>
              <a:t>way</a:t>
            </a:r>
            <a:r>
              <a:rPr lang="en-US" sz="3100" dirty="0"/>
              <a:t> forward </a:t>
            </a:r>
            <a:r>
              <a:rPr lang="en-US" sz="3100" dirty="0">
                <a:solidFill>
                  <a:srgbClr val="0000CC"/>
                </a:solidFill>
              </a:rPr>
              <a:t>for further research </a:t>
            </a:r>
          </a:p>
          <a:p>
            <a:pPr lvl="0"/>
            <a:r>
              <a:rPr lang="en-US" sz="3100" dirty="0">
                <a:solidFill>
                  <a:srgbClr val="0000CC"/>
                </a:solidFill>
              </a:rPr>
              <a:t>Place one's original work in the context of existing literature </a:t>
            </a:r>
          </a:p>
          <a:p>
            <a:pPr>
              <a:buNone/>
            </a:pPr>
            <a:r>
              <a:rPr lang="en-US" sz="3100" dirty="0"/>
              <a:t>	</a:t>
            </a:r>
          </a:p>
          <a:p>
            <a:pPr>
              <a:buNone/>
            </a:pPr>
            <a:r>
              <a:rPr lang="en-US" dirty="0"/>
              <a:t>Source: http://library.ucsc.edu/print/help/howto/write-a-literature-review</a:t>
            </a:r>
          </a:p>
        </p:txBody>
      </p:sp>
    </p:spTree>
    <p:extLst>
      <p:ext uri="{BB962C8B-B14F-4D97-AF65-F5344CB8AC3E}">
        <p14:creationId xmlns:p14="http://schemas.microsoft.com/office/powerpoint/2010/main" val="116027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By Nessara Sukpanich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648006"/>
          </a:xfrm>
        </p:spPr>
        <p:txBody>
          <a:bodyPr>
            <a:normAutofit fontScale="62500" lnSpcReduction="20000"/>
          </a:bodyPr>
          <a:lstStyle/>
          <a:p>
            <a:pPr marL="0" lvl="0" indent="0">
              <a:buNone/>
            </a:pPr>
            <a:r>
              <a:rPr lang="en-US" sz="3800" u="sng" dirty="0">
                <a:solidFill>
                  <a:srgbClr val="0000CC"/>
                </a:solidFill>
              </a:rPr>
              <a:t>Composition of literature review</a:t>
            </a:r>
          </a:p>
          <a:p>
            <a:pPr marL="0" lvl="0" indent="0">
              <a:buNone/>
            </a:pPr>
            <a:endParaRPr lang="en-US" sz="1400" dirty="0">
              <a:solidFill>
                <a:srgbClr val="C00000"/>
              </a:solidFill>
            </a:endParaRPr>
          </a:p>
          <a:p>
            <a:pPr lvl="0">
              <a:buFont typeface="Wingdings" pitchFamily="2" charset="2"/>
              <a:buChar char="q"/>
            </a:pPr>
            <a:r>
              <a:rPr lang="en-US" sz="3200" dirty="0">
                <a:solidFill>
                  <a:srgbClr val="C00000"/>
                </a:solidFill>
              </a:rPr>
              <a:t>An overview </a:t>
            </a:r>
            <a:r>
              <a:rPr lang="en-US" sz="3200" dirty="0"/>
              <a:t>of the subject, issue or theory under consideration, along with the objectives of the literature review </a:t>
            </a:r>
          </a:p>
          <a:p>
            <a:pPr lvl="0">
              <a:buFont typeface="Wingdings" pitchFamily="2" charset="2"/>
              <a:buChar char="q"/>
            </a:pPr>
            <a:r>
              <a:rPr lang="en-US" sz="3200" dirty="0">
                <a:solidFill>
                  <a:srgbClr val="C00000"/>
                </a:solidFill>
              </a:rPr>
              <a:t>Division of works under review into categories </a:t>
            </a:r>
            <a:r>
              <a:rPr lang="en-US" sz="3200" dirty="0"/>
              <a:t>(e.g. those in support of a particular position, those against, and those offering alternative theses entirely) </a:t>
            </a:r>
          </a:p>
          <a:p>
            <a:pPr lvl="0">
              <a:buFont typeface="Wingdings" pitchFamily="2" charset="2"/>
              <a:buChar char="q"/>
            </a:pPr>
            <a:r>
              <a:rPr lang="en-US" sz="3200" dirty="0">
                <a:solidFill>
                  <a:srgbClr val="C00000"/>
                </a:solidFill>
              </a:rPr>
              <a:t>Explanation of how each work is similar to and how it varies from the others </a:t>
            </a:r>
          </a:p>
          <a:p>
            <a:pPr lvl="0">
              <a:buFont typeface="Wingdings" pitchFamily="2" charset="2"/>
              <a:buChar char="q"/>
            </a:pPr>
            <a:r>
              <a:rPr lang="en-US" sz="3200" dirty="0">
                <a:solidFill>
                  <a:srgbClr val="C00000"/>
                </a:solidFill>
              </a:rPr>
              <a:t>Conclusions</a:t>
            </a:r>
            <a:r>
              <a:rPr lang="en-US" sz="3200" dirty="0"/>
              <a:t> as to which pieces are best considered in their argument, are most convincing of their opinions, and make the greatest contribution to the understanding and development of their area of research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/>
              <a:t>	Source: http://library.ucsc.edu/print/help/howto/write-a-literature-review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4777B62-C845-4E45-A934-3882BBF88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dirty="0"/>
              <a:t>Literature review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8562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58200" cy="464800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400" u="sng" dirty="0">
                <a:solidFill>
                  <a:srgbClr val="0000CC"/>
                </a:solidFill>
              </a:rPr>
              <a:t>Tips and notes for literature review</a:t>
            </a:r>
          </a:p>
          <a:p>
            <a:pPr marL="0" indent="0">
              <a:buNone/>
            </a:pPr>
            <a:endParaRPr lang="en-US" sz="1100" u="sng" dirty="0">
              <a:solidFill>
                <a:srgbClr val="0000CC"/>
              </a:solidFill>
            </a:endParaRPr>
          </a:p>
          <a:p>
            <a:r>
              <a:rPr lang="en-US" dirty="0"/>
              <a:t>May include theoretical literature review and/or empirical literature review</a:t>
            </a:r>
          </a:p>
          <a:p>
            <a:r>
              <a:rPr lang="en-US" dirty="0"/>
              <a:t>Before writing this section you should</a:t>
            </a:r>
          </a:p>
          <a:p>
            <a:pPr>
              <a:buNone/>
            </a:pPr>
            <a:r>
              <a:rPr lang="en-US" dirty="0"/>
              <a:t>		</a:t>
            </a:r>
            <a:r>
              <a:rPr lang="en-US" dirty="0">
                <a:solidFill>
                  <a:srgbClr val="0000CC"/>
                </a:solidFill>
              </a:rPr>
              <a:t>- Find relevant papers as much as possible </a:t>
            </a:r>
          </a:p>
          <a:p>
            <a:pPr>
              <a:buNone/>
            </a:pPr>
            <a:r>
              <a:rPr lang="en-US" dirty="0"/>
              <a:t>	  	  </a:t>
            </a:r>
            <a:r>
              <a:rPr lang="en-US" dirty="0">
                <a:solidFill>
                  <a:srgbClr val="C00000"/>
                </a:solidFill>
              </a:rPr>
              <a:t>Question:</a:t>
            </a:r>
            <a:r>
              <a:rPr lang="en-US" dirty="0"/>
              <a:t> </a:t>
            </a:r>
            <a:r>
              <a:rPr lang="en-US" dirty="0">
                <a:solidFill>
                  <a:srgbClr val="006600"/>
                </a:solidFill>
              </a:rPr>
              <a:t>How do you know whether the paper is 		                      relevant or not ?</a:t>
            </a:r>
          </a:p>
          <a:p>
            <a:pPr>
              <a:buNone/>
            </a:pPr>
            <a:r>
              <a:rPr lang="en-US" dirty="0"/>
              <a:t>	  	  </a:t>
            </a:r>
            <a:r>
              <a:rPr lang="en-US" dirty="0">
                <a:solidFill>
                  <a:srgbClr val="C00000"/>
                </a:solidFill>
              </a:rPr>
              <a:t>Tips</a:t>
            </a:r>
            <a:r>
              <a:rPr lang="en-US" dirty="0"/>
              <a:t>: </a:t>
            </a:r>
            <a:r>
              <a:rPr lang="en-US" dirty="0">
                <a:solidFill>
                  <a:srgbClr val="006600"/>
                </a:solidFill>
              </a:rPr>
              <a:t>Read the paper abstract and skim through the 		             paper.</a:t>
            </a:r>
          </a:p>
          <a:p>
            <a:pPr>
              <a:buNone/>
            </a:pPr>
            <a:r>
              <a:rPr lang="en-US" dirty="0"/>
              <a:t>		</a:t>
            </a:r>
            <a:r>
              <a:rPr lang="en-US" dirty="0">
                <a:solidFill>
                  <a:srgbClr val="0000CC"/>
                </a:solidFill>
              </a:rPr>
              <a:t>-</a:t>
            </a:r>
            <a:r>
              <a:rPr lang="en-US" dirty="0"/>
              <a:t> </a:t>
            </a:r>
            <a:r>
              <a:rPr lang="en-US" dirty="0">
                <a:solidFill>
                  <a:srgbClr val="0000CC"/>
                </a:solidFill>
              </a:rPr>
              <a:t>Select relevant papers</a:t>
            </a:r>
          </a:p>
          <a:p>
            <a:pPr>
              <a:buNone/>
            </a:pPr>
            <a:r>
              <a:rPr lang="en-US" dirty="0"/>
              <a:t>		</a:t>
            </a:r>
            <a:r>
              <a:rPr lang="en-US" dirty="0">
                <a:solidFill>
                  <a:srgbClr val="0000CC"/>
                </a:solidFill>
              </a:rPr>
              <a:t>- Skim through the paper and note on the points 	   	   relevant to your paper</a:t>
            </a:r>
          </a:p>
          <a:p>
            <a:pPr>
              <a:buNone/>
            </a:pPr>
            <a:r>
              <a:rPr lang="en-US" dirty="0">
                <a:solidFill>
                  <a:srgbClr val="0000CC"/>
                </a:solidFill>
              </a:rPr>
              <a:t>		- Group the papers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09F3986-F65E-4E67-A84C-4FA8D7D1B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dirty="0"/>
              <a:t>Literature review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9760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3000" u="sng" dirty="0">
                <a:solidFill>
                  <a:srgbClr val="0000CC"/>
                </a:solidFill>
              </a:rPr>
              <a:t>Tips and notes for literature review</a:t>
            </a:r>
          </a:p>
          <a:p>
            <a:pPr marL="0" indent="0">
              <a:buNone/>
            </a:pPr>
            <a:endParaRPr lang="en-US" sz="1000" dirty="0"/>
          </a:p>
          <a:p>
            <a:pPr>
              <a:buFont typeface="Wingdings" pitchFamily="2" charset="2"/>
              <a:buChar char="q"/>
            </a:pPr>
            <a:r>
              <a:rPr lang="en-US" sz="2800" dirty="0"/>
              <a:t>Should focus on articles from refereed journal or books</a:t>
            </a:r>
          </a:p>
          <a:p>
            <a:r>
              <a:rPr lang="en-US" sz="2800" dirty="0"/>
              <a:t>Plan before write</a:t>
            </a:r>
          </a:p>
          <a:p>
            <a:pPr>
              <a:buNone/>
            </a:pPr>
            <a:r>
              <a:rPr lang="en-US" sz="2800" dirty="0"/>
              <a:t>		</a:t>
            </a:r>
            <a:r>
              <a:rPr lang="en-US" sz="2800" dirty="0">
                <a:solidFill>
                  <a:srgbClr val="0000CC"/>
                </a:solidFill>
              </a:rPr>
              <a:t>- Plan about the flow of your writing </a:t>
            </a:r>
          </a:p>
          <a:p>
            <a:pPr>
              <a:buNone/>
            </a:pPr>
            <a:r>
              <a:rPr lang="en-US" sz="2800" dirty="0"/>
              <a:t>		</a:t>
            </a:r>
            <a:r>
              <a:rPr lang="en-US" sz="2800" dirty="0">
                <a:solidFill>
                  <a:srgbClr val="0000CC"/>
                </a:solidFill>
              </a:rPr>
              <a:t>- Mention about the articles related to your 	 	 	statement </a:t>
            </a:r>
          </a:p>
          <a:p>
            <a:r>
              <a:rPr lang="en-US" sz="2800" dirty="0"/>
              <a:t>Determine whether your study </a:t>
            </a:r>
          </a:p>
          <a:p>
            <a:pPr>
              <a:buNone/>
            </a:pPr>
            <a:r>
              <a:rPr lang="en-US" sz="2800" dirty="0"/>
              <a:t>		- is similar to or different from those articles 	 	- follows or extends study of any article?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2C8A0CF1-A792-40A8-9A69-375458E08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dirty="0"/>
              <a:t>Literature review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800629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226552" cy="48006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3100" u="sng" dirty="0">
                <a:solidFill>
                  <a:srgbClr val="0000CC"/>
                </a:solidFill>
              </a:rPr>
              <a:t>Final notes </a:t>
            </a:r>
          </a:p>
          <a:p>
            <a:r>
              <a:rPr lang="en-US" sz="2800" dirty="0">
                <a:solidFill>
                  <a:srgbClr val="0000CC"/>
                </a:solidFill>
              </a:rPr>
              <a:t>A literature review is a piece of </a:t>
            </a:r>
            <a:r>
              <a:rPr lang="en-US" sz="2800" b="1" dirty="0">
                <a:solidFill>
                  <a:srgbClr val="C00000"/>
                </a:solidFill>
              </a:rPr>
              <a:t>discursive prose</a:t>
            </a:r>
            <a:r>
              <a:rPr lang="en-US" sz="2800" dirty="0">
                <a:solidFill>
                  <a:srgbClr val="0000CC"/>
                </a:solidFill>
              </a:rPr>
              <a:t>,</a:t>
            </a:r>
          </a:p>
          <a:p>
            <a:pPr marL="0" indent="0">
              <a:buNone/>
            </a:pPr>
            <a:endParaRPr lang="en-US" sz="1100" dirty="0">
              <a:solidFill>
                <a:srgbClr val="0000CC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en-US" sz="2900" dirty="0"/>
              <a:t>not a list describing or summarizing one piece of literature after another</a:t>
            </a:r>
          </a:p>
          <a:p>
            <a:pPr marL="365760" lvl="1" indent="0">
              <a:buNone/>
            </a:pPr>
            <a:endParaRPr lang="en-US" sz="1000" dirty="0"/>
          </a:p>
          <a:p>
            <a:pPr lvl="1">
              <a:buFont typeface="Wingdings" pitchFamily="2" charset="2"/>
              <a:buChar char="Ø"/>
            </a:pPr>
            <a:r>
              <a:rPr lang="en-US" sz="2900" dirty="0"/>
              <a:t>It's usually a bad sign to see every paragraph beginning with the name of a researcher</a:t>
            </a:r>
          </a:p>
          <a:p>
            <a:pPr marL="365760" lvl="1" indent="0">
              <a:buNone/>
            </a:pPr>
            <a:endParaRPr lang="en-US" sz="1100" dirty="0"/>
          </a:p>
          <a:p>
            <a:pPr lvl="1">
              <a:buFont typeface="Wingdings" pitchFamily="2" charset="2"/>
              <a:buChar char="Ø"/>
            </a:pPr>
            <a:r>
              <a:rPr lang="en-US" sz="2900" dirty="0"/>
              <a:t>Instead, organize the literature review into sections that present themes or identify trends, including relevant theory</a:t>
            </a:r>
          </a:p>
          <a:p>
            <a:pPr marL="365760" lvl="1" indent="0">
              <a:buNone/>
            </a:pPr>
            <a:endParaRPr lang="en-US" sz="1100" dirty="0"/>
          </a:p>
          <a:p>
            <a:pPr lvl="1">
              <a:buFont typeface="Wingdings" pitchFamily="2" charset="2"/>
              <a:buChar char="Ø"/>
            </a:pPr>
            <a:r>
              <a:rPr lang="en-US" sz="2900" dirty="0"/>
              <a:t>You are not trying to list all the material published, but to synthesize and evaluate it according to the guiding concept of your thesis or research question</a:t>
            </a:r>
          </a:p>
          <a:p>
            <a:pPr lvl="1">
              <a:buNone/>
            </a:pPr>
            <a:r>
              <a:rPr lang="en-US" sz="2500" dirty="0"/>
              <a:t>	</a:t>
            </a:r>
          </a:p>
          <a:p>
            <a:pPr lvl="1">
              <a:buNone/>
            </a:pPr>
            <a:r>
              <a:rPr lang="en-US" sz="2500" dirty="0"/>
              <a:t>	</a:t>
            </a:r>
            <a:r>
              <a:rPr lang="en-US" sz="2200" dirty="0"/>
              <a:t>Source: http://www.writing.utoronto.ca/advice/specific-types-of-writing/literature-review</a:t>
            </a:r>
          </a:p>
          <a:p>
            <a:pPr lvl="1">
              <a:buNone/>
            </a:pPr>
            <a:endParaRPr lang="en-US" sz="2500" dirty="0"/>
          </a:p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8795ACE-315F-4919-8C4B-1375ADD33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dirty="0"/>
              <a:t>Literature review</a:t>
            </a:r>
            <a:r>
              <a:rPr lang="th-TH" dirty="0"/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95136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006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300" u="sng" dirty="0">
                <a:solidFill>
                  <a:srgbClr val="0000CC"/>
                </a:solidFill>
              </a:rPr>
              <a:t>Final notes</a:t>
            </a:r>
          </a:p>
          <a:p>
            <a:pPr marL="0" indent="0">
              <a:buNone/>
            </a:pPr>
            <a:endParaRPr lang="en-US" sz="1000" u="sng" dirty="0">
              <a:solidFill>
                <a:srgbClr val="0000CC"/>
              </a:solidFill>
            </a:endParaRPr>
          </a:p>
          <a:p>
            <a:r>
              <a:rPr lang="en-US" sz="2700" dirty="0">
                <a:solidFill>
                  <a:srgbClr val="0000CC"/>
                </a:solidFill>
              </a:rPr>
              <a:t>If you are writing an </a:t>
            </a:r>
            <a:r>
              <a:rPr lang="en-US" sz="2700" b="1" dirty="0">
                <a:solidFill>
                  <a:srgbClr val="C00000"/>
                </a:solidFill>
              </a:rPr>
              <a:t>annotated bibliography</a:t>
            </a:r>
          </a:p>
          <a:p>
            <a:pPr marL="0" indent="0">
              <a:buNone/>
            </a:pPr>
            <a:endParaRPr lang="en-US" sz="1100" dirty="0">
              <a:solidFill>
                <a:srgbClr val="C00000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en-US" sz="2400" dirty="0"/>
              <a:t>you may need to summarize each item briefly, but should still follow through themes and concepts and do some critical assessment of material</a:t>
            </a:r>
          </a:p>
          <a:p>
            <a:pPr marL="365760" lvl="1" indent="0">
              <a:buNone/>
            </a:pPr>
            <a:endParaRPr lang="en-US" sz="1100" dirty="0"/>
          </a:p>
          <a:p>
            <a:pPr lvl="1">
              <a:buFont typeface="Wingdings" pitchFamily="2" charset="2"/>
              <a:buChar char="Ø"/>
            </a:pPr>
            <a:r>
              <a:rPr lang="en-US" sz="2400" dirty="0"/>
              <a:t>Use an overall introduction and conclusion to state the scope of your coverage and to formulate the question, problem, or concept your chosen material illuminates</a:t>
            </a:r>
          </a:p>
          <a:p>
            <a:pPr marL="365760" lvl="1" indent="0">
              <a:buNone/>
            </a:pPr>
            <a:endParaRPr lang="en-US" sz="1000" dirty="0"/>
          </a:p>
          <a:p>
            <a:pPr lvl="1">
              <a:buFont typeface="Wingdings" pitchFamily="2" charset="2"/>
              <a:buChar char="Ø"/>
            </a:pPr>
            <a:r>
              <a:rPr lang="en-US" sz="2400" dirty="0"/>
              <a:t>Usually you will have the option of grouping items into sections—this helps you indicate comparisons and relationships. You may be able to write a paragraph or so to introduce the focus of each section</a:t>
            </a:r>
          </a:p>
          <a:p>
            <a:pPr lvl="1">
              <a:buNone/>
            </a:pPr>
            <a:endParaRPr lang="en-US" sz="2200" dirty="0"/>
          </a:p>
          <a:p>
            <a:pPr lvl="1">
              <a:buNone/>
            </a:pPr>
            <a:r>
              <a:rPr lang="en-US" sz="2200" dirty="0"/>
              <a:t>	Source: http://www.writing.utoronto.ca/advice/specific-types-of-writing/literature-review</a:t>
            </a:r>
          </a:p>
          <a:p>
            <a:pPr lvl="1">
              <a:buFont typeface="Wingdings" pitchFamily="2" charset="2"/>
              <a:buChar char="Ø"/>
            </a:pPr>
            <a:endParaRPr lang="en-US" sz="2400" dirty="0"/>
          </a:p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AC763D7-BB62-44E1-A206-AFEF76A66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dirty="0"/>
              <a:t>Literature review</a:t>
            </a:r>
            <a:r>
              <a:rPr lang="th-TH" dirty="0"/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74621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455152" cy="990600"/>
          </a:xfrm>
        </p:spPr>
        <p:txBody>
          <a:bodyPr>
            <a:normAutofit/>
          </a:bodyPr>
          <a:lstStyle/>
          <a:p>
            <a:r>
              <a:rPr lang="en-US" sz="4000" b="1" dirty="0"/>
              <a:t>Conceptual framework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Framework used for the analysis of your paper</a:t>
            </a:r>
          </a:p>
          <a:p>
            <a:r>
              <a:rPr lang="en-US" sz="2400" dirty="0"/>
              <a:t>Setting up hypothesis (according to research questions based on relevant theories or propositions </a:t>
            </a:r>
          </a:p>
          <a:p>
            <a:r>
              <a:rPr lang="en-US" sz="2400" dirty="0"/>
              <a:t>Remember:</a:t>
            </a:r>
          </a:p>
          <a:p>
            <a:pPr>
              <a:buNone/>
            </a:pPr>
            <a:r>
              <a:rPr lang="en-US" sz="2400" dirty="0"/>
              <a:t>		- This is not a review of theories, but how to apply theories to your study (a review of theories should put in literature review)</a:t>
            </a:r>
          </a:p>
          <a:p>
            <a:pPr>
              <a:buNone/>
            </a:pPr>
            <a:r>
              <a:rPr lang="en-US" sz="2400" dirty="0"/>
              <a:t>		- Framework is very important, you can also draw a diagram to explain your framework (but need to explain the diagram)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Conceptual framework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2590800"/>
            <a:ext cx="8153400" cy="7620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See Figure 1 (page 11) in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69890" y="3581400"/>
            <a:ext cx="845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+mn-lt"/>
              </a:rPr>
              <a:t>Navarro, T. M. and </a:t>
            </a:r>
            <a:r>
              <a:rPr lang="en-US" sz="2000" dirty="0" err="1">
                <a:latin typeface="+mn-lt"/>
              </a:rPr>
              <a:t>Roura</a:t>
            </a:r>
            <a:r>
              <a:rPr lang="en-US" sz="2000" dirty="0">
                <a:latin typeface="+mn-lt"/>
              </a:rPr>
              <a:t>, D. R. (2010). </a:t>
            </a:r>
            <a:r>
              <a:rPr lang="en-US" sz="2000" i="1" dirty="0">
                <a:latin typeface="+mn-lt"/>
              </a:rPr>
              <a:t>Growth and Productivity in the Service Sector: The State of the Art. </a:t>
            </a:r>
            <a:r>
              <a:rPr lang="en-US" sz="2000" dirty="0">
                <a:latin typeface="+mn-lt"/>
              </a:rPr>
              <a:t>Working Papers, the Institute of Social and Economic Analysis.</a:t>
            </a:r>
            <a:endParaRPr lang="en-US" sz="2000" i="1" dirty="0">
              <a:latin typeface="+mn-lt"/>
            </a:endParaRPr>
          </a:p>
        </p:txBody>
      </p:sp>
      <p:sp>
        <p:nvSpPr>
          <p:cNvPr id="7" name="Content Placeholder 4"/>
          <p:cNvSpPr txBox="1">
            <a:spLocks/>
          </p:cNvSpPr>
          <p:nvPr/>
        </p:nvSpPr>
        <p:spPr>
          <a:xfrm>
            <a:off x="152400" y="1663771"/>
            <a:ext cx="8763000" cy="762000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u="sng" dirty="0">
                <a:solidFill>
                  <a:srgbClr val="0000CC"/>
                </a:solidFill>
              </a:rPr>
              <a:t>Example of diagram demonstrating research conceptual framework </a:t>
            </a:r>
          </a:p>
          <a:p>
            <a:pPr marL="0" indent="0">
              <a:buFont typeface="Wingdings"/>
              <a:buNone/>
            </a:pPr>
            <a:endParaRPr lang="en-US" dirty="0"/>
          </a:p>
          <a:p>
            <a:pPr marL="0" indent="0">
              <a:buFont typeface="Wingdings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9148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Research Methods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For theoretical paper, this section can be combined with conceptual framework or can be separated</a:t>
            </a:r>
          </a:p>
          <a:p>
            <a:r>
              <a:rPr lang="en-US" dirty="0"/>
              <a:t>For empirical paper, this section may include</a:t>
            </a:r>
          </a:p>
          <a:p>
            <a:pPr>
              <a:buNone/>
            </a:pPr>
            <a:r>
              <a:rPr lang="en-US" dirty="0"/>
              <a:t>	       - Variable measures</a:t>
            </a:r>
          </a:p>
          <a:p>
            <a:pPr>
              <a:buNone/>
            </a:pPr>
            <a:r>
              <a:rPr lang="en-US" dirty="0"/>
              <a:t>           - Source of data: </a:t>
            </a:r>
          </a:p>
          <a:p>
            <a:pPr lvl="3">
              <a:buFont typeface="Wingdings" pitchFamily="2" charset="2"/>
              <a:buChar char="ü"/>
            </a:pPr>
            <a:r>
              <a:rPr lang="en-US" sz="3200" dirty="0">
                <a:solidFill>
                  <a:srgbClr val="0000CC"/>
                </a:solidFill>
              </a:rPr>
              <a:t>Primary data </a:t>
            </a:r>
            <a:r>
              <a:rPr lang="en-US" sz="3200" dirty="0"/>
              <a:t>and/or</a:t>
            </a:r>
          </a:p>
          <a:p>
            <a:pPr lvl="3">
              <a:buFont typeface="Wingdings" pitchFamily="2" charset="2"/>
              <a:buChar char="ü"/>
            </a:pPr>
            <a:r>
              <a:rPr lang="en-US" sz="3200" dirty="0">
                <a:solidFill>
                  <a:srgbClr val="0000CC"/>
                </a:solidFill>
              </a:rPr>
              <a:t>Secondary data</a:t>
            </a:r>
          </a:p>
          <a:p>
            <a:pPr>
              <a:buNone/>
            </a:pPr>
            <a:r>
              <a:rPr lang="en-US" dirty="0"/>
              <a:t>		- Methods to analyze data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Research Method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648006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Variable measure (for example)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CC"/>
                </a:solidFill>
              </a:rPr>
              <a:t>Economic growth: </a:t>
            </a:r>
            <a:r>
              <a:rPr lang="en-US" sz="2400" dirty="0"/>
              <a:t>can be measured by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00CC"/>
                </a:solidFill>
              </a:rPr>
              <a:t>     </a:t>
            </a:r>
            <a:r>
              <a:rPr lang="en-US" sz="2400" dirty="0"/>
              <a:t>real GDP growth, nominal GDP growth, real GNP growth,   </a:t>
            </a:r>
          </a:p>
          <a:p>
            <a:pPr marL="0" indent="0">
              <a:buNone/>
            </a:pPr>
            <a:r>
              <a:rPr lang="en-US" sz="2400" dirty="0"/>
              <a:t>     nominal GNP growth/ etc.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CC"/>
                </a:solidFill>
              </a:rPr>
              <a:t>The presence of service sector in the country economy or service sector development: </a:t>
            </a:r>
            <a:r>
              <a:rPr lang="en-US" sz="2400" dirty="0"/>
              <a:t>can be measured by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100" dirty="0"/>
              <a:t>service sector GDP/overall GDP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100" dirty="0"/>
              <a:t>Service sector employment/overall employment</a:t>
            </a:r>
            <a:endParaRPr lang="en-US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00CC"/>
                </a:solidFill>
              </a:rPr>
              <a:t>Service sector quality: </a:t>
            </a:r>
            <a:r>
              <a:rPr lang="en-US" sz="2400" dirty="0"/>
              <a:t>can be measured by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100" dirty="0"/>
              <a:t>Whether each particular service passes standard determined by any relevant organization which could be in terms of either pass/not pass or in level (such as number of stars for hotel and restaurant)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en-US" sz="2100" dirty="0"/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28235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Source of data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24400"/>
          </a:xfrm>
        </p:spPr>
        <p:txBody>
          <a:bodyPr>
            <a:normAutofit fontScale="62500" lnSpcReduction="20000"/>
          </a:bodyPr>
          <a:lstStyle/>
          <a:p>
            <a:r>
              <a:rPr lang="en-US" sz="3800" dirty="0">
                <a:solidFill>
                  <a:srgbClr val="0000CC"/>
                </a:solidFill>
              </a:rPr>
              <a:t>Primary data</a:t>
            </a:r>
          </a:p>
          <a:p>
            <a:pPr lvl="1">
              <a:buFont typeface="Wingdings" pitchFamily="2" charset="2"/>
              <a:buChar char="v"/>
            </a:pPr>
            <a:r>
              <a:rPr lang="en-US" sz="3400" dirty="0"/>
              <a:t>Questionnaires</a:t>
            </a:r>
          </a:p>
          <a:p>
            <a:pPr lvl="1">
              <a:buFont typeface="Wingdings" pitchFamily="2" charset="2"/>
              <a:buChar char="v"/>
            </a:pPr>
            <a:r>
              <a:rPr lang="en-US" sz="3400" dirty="0"/>
              <a:t>Interviews</a:t>
            </a:r>
          </a:p>
          <a:p>
            <a:pPr lvl="1">
              <a:buFont typeface="Wingdings" pitchFamily="2" charset="2"/>
              <a:buChar char="v"/>
            </a:pPr>
            <a:r>
              <a:rPr lang="en-US" sz="3400" dirty="0"/>
              <a:t>Focus group interviews</a:t>
            </a:r>
          </a:p>
          <a:p>
            <a:pPr lvl="1">
              <a:buFont typeface="Wingdings" pitchFamily="2" charset="2"/>
              <a:buChar char="v"/>
            </a:pPr>
            <a:r>
              <a:rPr lang="en-US" sz="3400" dirty="0"/>
              <a:t>Observation</a:t>
            </a:r>
          </a:p>
          <a:p>
            <a:pPr lvl="2">
              <a:buNone/>
            </a:pPr>
            <a:r>
              <a:rPr lang="en-US" sz="3100" dirty="0"/>
              <a:t>Etc.</a:t>
            </a:r>
          </a:p>
          <a:p>
            <a:pPr lvl="1">
              <a:buNone/>
            </a:pPr>
            <a:r>
              <a:rPr lang="en-US" sz="3400" dirty="0">
                <a:solidFill>
                  <a:srgbClr val="008000"/>
                </a:solidFill>
              </a:rPr>
              <a:t>See advantages and disadvantages of each method at</a:t>
            </a:r>
          </a:p>
          <a:p>
            <a:pPr lvl="1">
              <a:buNone/>
            </a:pPr>
            <a:r>
              <a:rPr lang="en-US" sz="3200" dirty="0">
                <a:solidFill>
                  <a:srgbClr val="FF0000"/>
                </a:solidFill>
              </a:rPr>
              <a:t>http://brent.tvu.ac.uk/dissguide/hm1u3/hm1u3text3.htm </a:t>
            </a:r>
            <a:endParaRPr lang="en-US" sz="43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>
                <a:solidFill>
                  <a:srgbClr val="0000CC"/>
                </a:solidFill>
              </a:rPr>
              <a:t>      Note: </a:t>
            </a:r>
          </a:p>
          <a:p>
            <a:pPr marL="0" indent="0">
              <a:buNone/>
            </a:pPr>
            <a:endParaRPr lang="en-US" sz="1400" dirty="0">
              <a:solidFill>
                <a:srgbClr val="0000CC"/>
              </a:solidFill>
            </a:endParaRPr>
          </a:p>
          <a:p>
            <a:pPr marL="0" indent="0">
              <a:buNone/>
            </a:pPr>
            <a:r>
              <a:rPr lang="en-US" sz="3200" dirty="0">
                <a:solidFill>
                  <a:srgbClr val="0000CC"/>
                </a:solidFill>
              </a:rPr>
              <a:t>      should mentioned about data collection methods such as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dirty="0"/>
              <a:t>places and time period distributed questionnaires, conducting interview, focus group and/or observation.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dirty="0"/>
              <a:t>How to choose target people to answer questionnaire and/or interview, etc.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12648" y="6400800"/>
            <a:ext cx="5421083" cy="365125"/>
          </a:xfrm>
        </p:spPr>
        <p:txBody>
          <a:bodyPr/>
          <a:lstStyle/>
          <a:p>
            <a:r>
              <a:rPr lang="en-US" dirty="0"/>
              <a:t>By Nessara Sukpanich</a:t>
            </a:r>
          </a:p>
        </p:txBody>
      </p:sp>
    </p:spTree>
    <p:extLst>
      <p:ext uri="{BB962C8B-B14F-4D97-AF65-F5344CB8AC3E}">
        <p14:creationId xmlns:p14="http://schemas.microsoft.com/office/powerpoint/2010/main" val="10334896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Source of data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z="5100" dirty="0">
                <a:solidFill>
                  <a:srgbClr val="0000CC"/>
                </a:solidFill>
              </a:rPr>
              <a:t>Secondary data</a:t>
            </a:r>
          </a:p>
          <a:p>
            <a:pPr lvl="1">
              <a:buFont typeface="Wingdings" pitchFamily="2" charset="2"/>
              <a:buChar char="v"/>
            </a:pPr>
            <a:r>
              <a:rPr lang="en-US" sz="3800" dirty="0"/>
              <a:t>The data that have been already collected by and readily available from other sources. </a:t>
            </a:r>
          </a:p>
          <a:p>
            <a:pPr lvl="1">
              <a:buFont typeface="Wingdings" pitchFamily="2" charset="2"/>
              <a:buChar char="v"/>
            </a:pPr>
            <a:r>
              <a:rPr lang="en-US" sz="3800" dirty="0"/>
              <a:t>Such data are cheaper and more quickly obtainable than the primary data and also may be available when primary data can not be obtained at all</a:t>
            </a:r>
            <a:endParaRPr lang="en-US" sz="3800" dirty="0">
              <a:solidFill>
                <a:srgbClr val="0000CC"/>
              </a:solidFill>
            </a:endParaRPr>
          </a:p>
          <a:p>
            <a:pPr lvl="1">
              <a:buFont typeface="Wingdings" pitchFamily="2" charset="2"/>
              <a:buChar char="v"/>
            </a:pPr>
            <a:endParaRPr lang="en-US" sz="3400" dirty="0"/>
          </a:p>
          <a:p>
            <a:pPr lvl="1">
              <a:buNone/>
            </a:pPr>
            <a:r>
              <a:rPr lang="en-US" sz="3400" dirty="0">
                <a:solidFill>
                  <a:srgbClr val="008000"/>
                </a:solidFill>
              </a:rPr>
              <a:t>See advantages, disadvantages, and evaluation of secondary data at </a:t>
            </a:r>
          </a:p>
          <a:p>
            <a:pPr lvl="1">
              <a:buNone/>
            </a:pPr>
            <a:r>
              <a:rPr lang="en-US" sz="3200" dirty="0">
                <a:solidFill>
                  <a:srgbClr val="FF0000"/>
                </a:solidFill>
              </a:rPr>
              <a:t>http://www.managementstudyguide.com/secondary_data.htm</a:t>
            </a:r>
            <a:endParaRPr lang="en-US" sz="4300" dirty="0">
              <a:solidFill>
                <a:srgbClr val="FF0000"/>
              </a:solidFill>
            </a:endParaRPr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  <p:extLst>
      <p:ext uri="{BB962C8B-B14F-4D97-AF65-F5344CB8AC3E}">
        <p14:creationId xmlns:p14="http://schemas.microsoft.com/office/powerpoint/2010/main" val="14369539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Source of data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244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0000CC"/>
                </a:solidFill>
              </a:rPr>
              <a:t>Secondary data</a:t>
            </a:r>
          </a:p>
          <a:p>
            <a:pPr lvl="1">
              <a:buNone/>
            </a:pPr>
            <a:r>
              <a:rPr lang="en-US" sz="3200" dirty="0"/>
              <a:t>Example of secondary data sources</a:t>
            </a:r>
          </a:p>
          <a:p>
            <a:pPr lvl="1">
              <a:buClr>
                <a:srgbClr val="008000"/>
              </a:buClr>
              <a:buFont typeface="Wingdings" pitchFamily="2" charset="2"/>
              <a:buChar char="Ø"/>
            </a:pPr>
            <a:r>
              <a:rPr lang="en-US" sz="2800" dirty="0"/>
              <a:t>journal articles, newspaper, thesis, dissertation</a:t>
            </a:r>
          </a:p>
          <a:p>
            <a:pPr lvl="1">
              <a:buClr>
                <a:srgbClr val="008000"/>
              </a:buClr>
              <a:buFont typeface="Wingdings" pitchFamily="2" charset="2"/>
              <a:buChar char="Ø"/>
            </a:pPr>
            <a:r>
              <a:rPr lang="en-US" sz="2800" dirty="0"/>
              <a:t>Census</a:t>
            </a:r>
          </a:p>
          <a:p>
            <a:pPr lvl="1">
              <a:buClr>
                <a:srgbClr val="008000"/>
              </a:buClr>
              <a:buFont typeface="Wingdings" pitchFamily="2" charset="2"/>
              <a:buChar char="Ø"/>
            </a:pPr>
            <a:r>
              <a:rPr lang="en-US" sz="2800" dirty="0"/>
              <a:t>Company or organization annual report</a:t>
            </a:r>
          </a:p>
          <a:p>
            <a:pPr lvl="1">
              <a:buClr>
                <a:srgbClr val="008000"/>
              </a:buClr>
              <a:buFont typeface="Wingdings" pitchFamily="2" charset="2"/>
              <a:buChar char="Ø"/>
            </a:pPr>
            <a:r>
              <a:rPr lang="en-US" sz="2800" dirty="0"/>
              <a:t>Documents or data from government agency, private agency, international organization </a:t>
            </a:r>
          </a:p>
          <a:p>
            <a:pPr lvl="1">
              <a:buClr>
                <a:srgbClr val="008000"/>
              </a:buClr>
              <a:buNone/>
            </a:pPr>
            <a:r>
              <a:rPr lang="en-US" sz="2800" dirty="0"/>
              <a:t>	etc.</a:t>
            </a:r>
            <a:endParaRPr lang="en-US" sz="3400" dirty="0"/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  <p:extLst>
      <p:ext uri="{BB962C8B-B14F-4D97-AF65-F5344CB8AC3E}">
        <p14:creationId xmlns:p14="http://schemas.microsoft.com/office/powerpoint/2010/main" val="42773563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Methods to analyze data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Descriptive statistics</a:t>
            </a:r>
          </a:p>
          <a:p>
            <a:pPr>
              <a:buNone/>
            </a:pPr>
            <a:r>
              <a:rPr lang="en-US" dirty="0"/>
              <a:t>		- Frequency</a:t>
            </a:r>
          </a:p>
          <a:p>
            <a:pPr>
              <a:buNone/>
            </a:pPr>
            <a:r>
              <a:rPr lang="en-US" dirty="0"/>
              <a:t>		- Percentage</a:t>
            </a:r>
          </a:p>
          <a:p>
            <a:pPr>
              <a:buNone/>
            </a:pPr>
            <a:r>
              <a:rPr lang="en-US" dirty="0"/>
              <a:t>		- Mean, mode, median</a:t>
            </a:r>
          </a:p>
          <a:p>
            <a:pPr>
              <a:buNone/>
            </a:pPr>
            <a:r>
              <a:rPr lang="en-US" dirty="0"/>
              <a:t>		- Minimum, maximum, standard deviation</a:t>
            </a:r>
          </a:p>
          <a:p>
            <a:pPr>
              <a:buNone/>
            </a:pPr>
            <a:r>
              <a:rPr lang="en-US" dirty="0"/>
              <a:t>		   etc</a:t>
            </a:r>
          </a:p>
          <a:p>
            <a:pPr>
              <a:buNone/>
            </a:pPr>
            <a:r>
              <a:rPr lang="en-US" dirty="0"/>
              <a:t>	May demonstrate in the form of tables, graphs, etc.</a:t>
            </a:r>
          </a:p>
          <a:p>
            <a:r>
              <a:rPr lang="en-US" dirty="0"/>
              <a:t>Correlation analysis, variance-covariance matrix</a:t>
            </a:r>
          </a:p>
          <a:p>
            <a:r>
              <a:rPr lang="en-US" dirty="0"/>
              <a:t>Analysis of variance: ANOVA</a:t>
            </a:r>
          </a:p>
          <a:p>
            <a:r>
              <a:rPr lang="en-US" dirty="0"/>
              <a:t>Regression</a:t>
            </a:r>
          </a:p>
          <a:p>
            <a:r>
              <a:rPr lang="en-US" dirty="0"/>
              <a:t> etc.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1311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Results, Findings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Should based on objectives of the study</a:t>
            </a:r>
          </a:p>
          <a:p>
            <a:r>
              <a:rPr lang="en-US" dirty="0"/>
              <a:t>Organize the way you report the results </a:t>
            </a:r>
          </a:p>
          <a:p>
            <a:r>
              <a:rPr lang="en-US" dirty="0"/>
              <a:t>Show all your findings</a:t>
            </a:r>
          </a:p>
          <a:p>
            <a:r>
              <a:rPr lang="en-US" dirty="0"/>
              <a:t>May provide suggestion to related parties here or can separate this part to another section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Suggestions or recommendations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Provide suggestions to relevant parties such as relevant public and private agencies (institutions), firms in the industry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  <p:extLst>
      <p:ext uri="{BB962C8B-B14F-4D97-AF65-F5344CB8AC3E}">
        <p14:creationId xmlns:p14="http://schemas.microsoft.com/office/powerpoint/2010/main" val="8835879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Example of possible paper limitation</a:t>
            </a:r>
          </a:p>
          <a:p>
            <a:r>
              <a:rPr lang="en-US" dirty="0"/>
              <a:t>Strong assumptions</a:t>
            </a:r>
          </a:p>
          <a:p>
            <a:r>
              <a:rPr lang="en-US" dirty="0"/>
              <a:t>Variables used in the study</a:t>
            </a:r>
          </a:p>
          <a:p>
            <a:r>
              <a:rPr lang="en-US" dirty="0"/>
              <a:t>Data collection method</a:t>
            </a:r>
          </a:p>
          <a:p>
            <a:r>
              <a:rPr lang="en-US" dirty="0"/>
              <a:t>Data availability</a:t>
            </a:r>
          </a:p>
          <a:p>
            <a:r>
              <a:rPr lang="en-US" dirty="0"/>
              <a:t>Method of analysis</a:t>
            </a:r>
          </a:p>
          <a:p>
            <a:r>
              <a:rPr lang="en-US" dirty="0"/>
              <a:t>Scope of the study or issues covered</a:t>
            </a:r>
          </a:p>
          <a:p>
            <a:r>
              <a:rPr lang="en-US" dirty="0"/>
              <a:t>Application of the study </a:t>
            </a:r>
          </a:p>
          <a:p>
            <a:pPr>
              <a:buNone/>
            </a:pPr>
            <a:r>
              <a:rPr lang="en-US" dirty="0"/>
              <a:t>	etc.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Conclusion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By </a:t>
            </a:r>
            <a:r>
              <a:rPr lang="en-US" dirty="0" err="1"/>
              <a:t>Nessara</a:t>
            </a:r>
            <a:r>
              <a:rPr lang="en-US" dirty="0"/>
              <a:t> </a:t>
            </a:r>
            <a:r>
              <a:rPr lang="en-US" dirty="0" err="1"/>
              <a:t>Sukpanich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304800" y="1600200"/>
            <a:ext cx="8610600" cy="46482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en-US" dirty="0"/>
              <a:t>Briefly restate the paper’s objective (s) or research question (s)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Briefly state the research findings and implications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Briefly explain recommendation for relevant parties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Suggestion for further study</a:t>
            </a:r>
          </a:p>
          <a:p>
            <a:r>
              <a:rPr lang="en-US" dirty="0"/>
              <a:t>Tips</a:t>
            </a:r>
          </a:p>
          <a:p>
            <a:pPr>
              <a:buNone/>
            </a:pPr>
            <a:r>
              <a:rPr lang="en-US" dirty="0"/>
              <a:t>		- Should not write anything news that never mention in the paper before</a:t>
            </a:r>
          </a:p>
          <a:p>
            <a:pPr>
              <a:buNone/>
            </a:pPr>
            <a:r>
              <a:rPr lang="en-US" dirty="0"/>
              <a:t>		- Should not copy and paste paragraphs from the results section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183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Reference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By </a:t>
            </a:r>
            <a:r>
              <a:rPr lang="en-US" dirty="0" err="1"/>
              <a:t>Nessara</a:t>
            </a:r>
            <a:r>
              <a:rPr lang="en-US" dirty="0"/>
              <a:t> </a:t>
            </a:r>
            <a:r>
              <a:rPr lang="en-US" dirty="0" err="1"/>
              <a:t>Sukpanich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8305800" cy="46482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Use APA style</a:t>
            </a:r>
          </a:p>
        </p:txBody>
      </p:sp>
    </p:spTree>
    <p:extLst>
      <p:ext uri="{BB962C8B-B14F-4D97-AF65-F5344CB8AC3E}">
        <p14:creationId xmlns:p14="http://schemas.microsoft.com/office/powerpoint/2010/main" val="266041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Appendix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By </a:t>
            </a:r>
            <a:r>
              <a:rPr lang="en-US" dirty="0" err="1"/>
              <a:t>Nessara</a:t>
            </a:r>
            <a:r>
              <a:rPr lang="en-US" dirty="0"/>
              <a:t> </a:t>
            </a:r>
            <a:r>
              <a:rPr lang="en-US" dirty="0" err="1"/>
              <a:t>Sukpanich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8305800" cy="464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May include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Example of Questionnaire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Questions for interview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074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Academic Conventions: Things to Do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Do address both sides of an argument</a:t>
            </a:r>
          </a:p>
          <a:p>
            <a:r>
              <a:rPr lang="en-US" dirty="0"/>
              <a:t>Do cite your sources </a:t>
            </a:r>
          </a:p>
          <a:p>
            <a:r>
              <a:rPr lang="en-US" dirty="0"/>
              <a:t>Do use a formal tone</a:t>
            </a:r>
          </a:p>
          <a:p>
            <a:r>
              <a:rPr lang="en-US" dirty="0"/>
              <a:t>Do use concrete details</a:t>
            </a:r>
          </a:p>
          <a:p>
            <a:r>
              <a:rPr lang="en-US" dirty="0"/>
              <a:t>Do give yourself time to develop your paper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Academic Conventions: Things to Avoid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Avoid using personal pronouns like “I”, “We”, and “You”.</a:t>
            </a:r>
          </a:p>
          <a:p>
            <a:r>
              <a:rPr lang="en-US" dirty="0"/>
              <a:t>Avoid using contractions like “isn’t”, “they’re”, “wasn’t”, etc. </a:t>
            </a:r>
          </a:p>
          <a:p>
            <a:r>
              <a:rPr lang="en-US" dirty="0"/>
              <a:t>Avoid slang</a:t>
            </a:r>
          </a:p>
          <a:p>
            <a:r>
              <a:rPr lang="en-US" dirty="0"/>
              <a:t>Avoid a personal tone</a:t>
            </a:r>
          </a:p>
          <a:p>
            <a:r>
              <a:rPr lang="en-US" dirty="0"/>
              <a:t>Avoid vague ideas</a:t>
            </a:r>
          </a:p>
          <a:p>
            <a:r>
              <a:rPr lang="en-US" dirty="0"/>
              <a:t>Avoid plagiarism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style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American Psychological Association (APA) style</a:t>
            </a:r>
          </a:p>
          <a:p>
            <a:r>
              <a:rPr lang="en-US" dirty="0"/>
              <a:t>Chicago style</a:t>
            </a:r>
          </a:p>
          <a:p>
            <a:r>
              <a:rPr lang="en-US" dirty="0"/>
              <a:t>Modern Language Association (MLA) style </a:t>
            </a:r>
          </a:p>
          <a:p>
            <a:r>
              <a:rPr lang="en-US" dirty="0"/>
              <a:t>This class……we will use APA style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800" dirty="0"/>
              <a:t>https://owl.english.purdue.edu/owl/section/2/10/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use </a:t>
            </a:r>
            <a:r>
              <a:rPr lang="en-US" dirty="0" err="1"/>
              <a:t>Jstor</a:t>
            </a:r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/>
              <a:t>Ask librarian</a:t>
            </a:r>
          </a:p>
          <a:p>
            <a:r>
              <a:rPr lang="en-US" dirty="0"/>
              <a:t>Example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group project instructions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By Nessara Sukpanich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Number of pages: including everything (except appendix), not more than 30 pages (Font </a:t>
            </a:r>
            <a:r>
              <a:rPr lang="en-GB" dirty="0"/>
              <a:t>Times New Roman</a:t>
            </a:r>
            <a:r>
              <a:rPr lang="en-US"/>
              <a:t> 12, space 1.5)</a:t>
            </a:r>
            <a:endParaRPr lang="en-US" dirty="0"/>
          </a:p>
          <a:p>
            <a:r>
              <a:rPr lang="en-US" dirty="0"/>
              <a:t>Writing style: APA style</a:t>
            </a:r>
          </a:p>
          <a:p>
            <a:r>
              <a:rPr lang="en-US" dirty="0"/>
              <a:t>Project proposal presentation: After midterm week</a:t>
            </a:r>
          </a:p>
          <a:p>
            <a:r>
              <a:rPr lang="en-US" dirty="0"/>
              <a:t>Final project presentation: the last two weeks of the class</a:t>
            </a:r>
          </a:p>
          <a:p>
            <a:r>
              <a:rPr lang="en-US" dirty="0"/>
              <a:t>Final project submission: to be announced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8039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1841</TotalTime>
  <Words>1698</Words>
  <Application>Microsoft Office PowerPoint</Application>
  <PresentationFormat>On-screen Show (4:3)</PresentationFormat>
  <Paragraphs>435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Calibri</vt:lpstr>
      <vt:lpstr>Cambria</vt:lpstr>
      <vt:lpstr>Cordia New</vt:lpstr>
      <vt:lpstr>TH SarabunPSK</vt:lpstr>
      <vt:lpstr>Wingdings</vt:lpstr>
      <vt:lpstr>Wingdings 2</vt:lpstr>
      <vt:lpstr>Median</vt:lpstr>
      <vt:lpstr>How to write academic paper</vt:lpstr>
      <vt:lpstr>Types of economics paper</vt:lpstr>
      <vt:lpstr>Process</vt:lpstr>
      <vt:lpstr>How to find topic for the paper</vt:lpstr>
      <vt:lpstr>How to find topic for the paper</vt:lpstr>
      <vt:lpstr>How to find topic for the paper</vt:lpstr>
      <vt:lpstr>How to find topic for the paper</vt:lpstr>
      <vt:lpstr>How to find topic for the paper</vt:lpstr>
      <vt:lpstr>How to find topic for the paper</vt:lpstr>
      <vt:lpstr>How to find topic for the paper</vt:lpstr>
      <vt:lpstr>How to find topic for the paper</vt:lpstr>
      <vt:lpstr>How to find topic for the paper</vt:lpstr>
      <vt:lpstr>Structure of paper (Outline)</vt:lpstr>
      <vt:lpstr>Abstract</vt:lpstr>
      <vt:lpstr>Abstract </vt:lpstr>
      <vt:lpstr>Abstract </vt:lpstr>
      <vt:lpstr>Introduction</vt:lpstr>
      <vt:lpstr>Literature review </vt:lpstr>
      <vt:lpstr>Literature review</vt:lpstr>
      <vt:lpstr>Literature review</vt:lpstr>
      <vt:lpstr>Literature review</vt:lpstr>
      <vt:lpstr>Literature review </vt:lpstr>
      <vt:lpstr>Literature review </vt:lpstr>
      <vt:lpstr>Conceptual framework</vt:lpstr>
      <vt:lpstr>Conceptual framework</vt:lpstr>
      <vt:lpstr>Research Methods</vt:lpstr>
      <vt:lpstr>Research Method</vt:lpstr>
      <vt:lpstr>Source of data</vt:lpstr>
      <vt:lpstr>Source of data</vt:lpstr>
      <vt:lpstr>Source of data</vt:lpstr>
      <vt:lpstr>Methods to analyze data</vt:lpstr>
      <vt:lpstr>Results, Findings</vt:lpstr>
      <vt:lpstr>Suggestions or recommendations</vt:lpstr>
      <vt:lpstr>Limitation</vt:lpstr>
      <vt:lpstr>Conclusion</vt:lpstr>
      <vt:lpstr>Reference</vt:lpstr>
      <vt:lpstr>Appendix</vt:lpstr>
      <vt:lpstr>Academic Conventions: Things to Do</vt:lpstr>
      <vt:lpstr>Academic Conventions: Things to Avoid</vt:lpstr>
      <vt:lpstr>Writing style</vt:lpstr>
      <vt:lpstr>How to use Jstor </vt:lpstr>
      <vt:lpstr>Your group project instructions</vt:lpstr>
    </vt:vector>
  </TitlesOfParts>
  <Company>Sony Electronics,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Note</dc:creator>
  <cp:lastModifiedBy>windows</cp:lastModifiedBy>
  <cp:revision>111</cp:revision>
  <dcterms:created xsi:type="dcterms:W3CDTF">2009-08-09T09:53:11Z</dcterms:created>
  <dcterms:modified xsi:type="dcterms:W3CDTF">2019-09-04T04:41:56Z</dcterms:modified>
</cp:coreProperties>
</file>