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9"/>
  </p:notesMasterIdLst>
  <p:sldIdLst>
    <p:sldId id="257" r:id="rId2"/>
    <p:sldId id="498" r:id="rId3"/>
    <p:sldId id="497" r:id="rId4"/>
    <p:sldId id="499" r:id="rId5"/>
    <p:sldId id="514" r:id="rId6"/>
    <p:sldId id="515" r:id="rId7"/>
    <p:sldId id="516" r:id="rId8"/>
    <p:sldId id="517" r:id="rId9"/>
    <p:sldId id="504" r:id="rId10"/>
    <p:sldId id="513" r:id="rId11"/>
    <p:sldId id="505" r:id="rId12"/>
    <p:sldId id="506" r:id="rId13"/>
    <p:sldId id="507" r:id="rId14"/>
    <p:sldId id="508" r:id="rId15"/>
    <p:sldId id="509" r:id="rId16"/>
    <p:sldId id="510" r:id="rId17"/>
    <p:sldId id="4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675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2182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505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94594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2879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05454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87772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3055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0814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5906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96003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12426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6608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4276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336" y="1658136"/>
            <a:ext cx="882783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11: Customer Relationship Management Part II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Implementing CRM Programs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360" y="2998032"/>
            <a:ext cx="4417935" cy="331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938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Pyramid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80-20 rule…80 percent of profits come from 20 percent of customers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Group into 2 groups – 20 percent of the customers with the highest CLV scores and the other group, the rest</a:t>
            </a:r>
          </a:p>
        </p:txBody>
      </p:sp>
    </p:spTree>
    <p:extLst>
      <p:ext uri="{BB962C8B-B14F-4D97-AF65-F5344CB8AC3E}">
        <p14:creationId xmlns:p14="http://schemas.microsoft.com/office/powerpoint/2010/main" val="50053728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Pyramid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77998" y="1676399"/>
            <a:ext cx="7966396" cy="4875269"/>
          </a:xfrm>
        </p:spPr>
      </p:pic>
    </p:spTree>
    <p:extLst>
      <p:ext uri="{BB962C8B-B14F-4D97-AF65-F5344CB8AC3E}">
        <p14:creationId xmlns:p14="http://schemas.microsoft.com/office/powerpoint/2010/main" val="72799289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Platinum Segment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2198556"/>
            <a:ext cx="7772400" cy="4049843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Composed of top 25 percent CLV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Most profitable and loyal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Are not overly concerened about pricing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Buy a lot of merchandise sold by retailer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Often place value on customer service more than price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5476" y="349282"/>
            <a:ext cx="1878767" cy="14588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947622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Gold Segment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60882" y="2286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Buy a significant amount of merchandise, but not loyal as platinum customers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Patronize some of retailers customers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Profitability less than platinum-tier since price plays a greater role in decision making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Objectives of CRM program is to move gold-tier customers to the platinum level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5476" y="349282"/>
            <a:ext cx="1878767" cy="14588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812400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Iron Segment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89678" y="2352207"/>
            <a:ext cx="7772400" cy="3896193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Purchase a moderate amount of merchandise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But their spending levels, loyalty, and profitability are not substantial enough for special treatment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Possible to move into higher tiers, but for reasons such as limited income, price sensitivity, or shared loyalties with other retailers, additional expenditures on them may not be worth it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5476" y="349282"/>
            <a:ext cx="1878767" cy="14588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3945902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Lead Segment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with lowest CLV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Can make negative contribution to the firm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Often demand a lot of attention,but do not buy much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Buy merchandise on sale or abuse return privileges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Cause additional problems by complaining about retailers to others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 a result retailers do not direct any attention to these customers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7" y="225104"/>
            <a:ext cx="1878767" cy="14588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778395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Retention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624468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Personalization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Developing retail programs for small groups or individual customers is referred to 1-to-1 retailing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043" y="3357206"/>
            <a:ext cx="4253876" cy="283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25528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Retention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1417638"/>
            <a:ext cx="7696200" cy="50531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185" y="3731023"/>
            <a:ext cx="1640175" cy="152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9491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Community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retail brand community is a group of customers who are bound together by their loyalty to a retailer and the activities the retailer sponsors and undertakers.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Community members identify themselves with other members and share a common interest and participation in activities related to the retailer</a:t>
            </a:r>
          </a:p>
        </p:txBody>
      </p:sp>
    </p:spTree>
    <p:extLst>
      <p:ext uri="{BB962C8B-B14F-4D97-AF65-F5344CB8AC3E}">
        <p14:creationId xmlns:p14="http://schemas.microsoft.com/office/powerpoint/2010/main" val="97439600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06713" y="-182562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Community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47800" y="1065369"/>
            <a:ext cx="5852602" cy="507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0551" y="4915525"/>
            <a:ext cx="3779479" cy="156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2307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Conversion:Making Good Customers into Best Customers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51875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 context of customer pyramid, increasing the sales made to  good customers can be referred to as customer alchemy- converting iron and gold customers into platinum customers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Add-on selling – offering and selling more products and services to existing customers to increase retailer's share of wallet with these customers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Good example is Amazon.com uses personalized customer information </a:t>
            </a:r>
          </a:p>
        </p:txBody>
      </p:sp>
    </p:spTree>
    <p:extLst>
      <p:ext uri="{BB962C8B-B14F-4D97-AF65-F5344CB8AC3E}">
        <p14:creationId xmlns:p14="http://schemas.microsoft.com/office/powerpoint/2010/main" val="102734980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Conversion:Making Good Customers into Best Customers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067574" y="1518098"/>
            <a:ext cx="6490380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5826970"/>
            <a:ext cx="5878643" cy="72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3664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84616" y="0"/>
            <a:ext cx="8431968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Dealing with Unprofitable Customers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1197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Bottom Tier has negative CLV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loose money to every sale they make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Refunds may be costly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vanish to other competitors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708" y="4151026"/>
            <a:ext cx="2554574" cy="255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33686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714531" y="76200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Dealing with Unprofitable Customers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76991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process of no longer selling to these profitable customers could be referred to as "getting the lead out" in terms of customer pyramid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Approaches for getting the lead out are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Offering less costly services to satisfy the needs of lead customers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Charging customers for services they are abusing</a:t>
            </a:r>
          </a:p>
        </p:txBody>
      </p:sp>
    </p:spTree>
    <p:extLst>
      <p:ext uri="{BB962C8B-B14F-4D97-AF65-F5344CB8AC3E}">
        <p14:creationId xmlns:p14="http://schemas.microsoft.com/office/powerpoint/2010/main" val="41112448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2205</TotalTime>
  <Words>484</Words>
  <Application>Microsoft Office PowerPoint</Application>
  <PresentationFormat>On-screen Show (4:3)</PresentationFormat>
  <Paragraphs>69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Equity</vt:lpstr>
      <vt:lpstr>MK 322 Retail Management Chapter 11: Customer Relationship Management Part II </vt:lpstr>
      <vt:lpstr>Implementing CRM Programs</vt:lpstr>
      <vt:lpstr>Customer Pyramid</vt:lpstr>
      <vt:lpstr>Customer Pyramid</vt:lpstr>
      <vt:lpstr>Platinum Segment</vt:lpstr>
      <vt:lpstr>Gold Segment</vt:lpstr>
      <vt:lpstr>Iron Segment</vt:lpstr>
      <vt:lpstr>Lead Segment</vt:lpstr>
      <vt:lpstr>Customer Retention</vt:lpstr>
      <vt:lpstr>Customer Retention</vt:lpstr>
      <vt:lpstr>Community</vt:lpstr>
      <vt:lpstr>Community</vt:lpstr>
      <vt:lpstr>Customer Conversion:Making Good Customers into Best Customers</vt:lpstr>
      <vt:lpstr>Customer Conversion:Making Good Customers into Best Customers</vt:lpstr>
      <vt:lpstr>Dealing with Unprofitable Customers</vt:lpstr>
      <vt:lpstr>Dealing with Unprofitable Customers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1346</cp:revision>
  <dcterms:created xsi:type="dcterms:W3CDTF">2015-02-03T09:41:51Z</dcterms:created>
  <dcterms:modified xsi:type="dcterms:W3CDTF">2018-03-19T08:45:05Z</dcterms:modified>
</cp:coreProperties>
</file>