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59"/>
  </p:notesMasterIdLst>
  <p:sldIdLst>
    <p:sldId id="381" r:id="rId2"/>
    <p:sldId id="384" r:id="rId3"/>
    <p:sldId id="385" r:id="rId4"/>
    <p:sldId id="386" r:id="rId5"/>
    <p:sldId id="387" r:id="rId6"/>
    <p:sldId id="392" r:id="rId7"/>
    <p:sldId id="393" r:id="rId8"/>
    <p:sldId id="388" r:id="rId9"/>
    <p:sldId id="451" r:id="rId10"/>
    <p:sldId id="450" r:id="rId11"/>
    <p:sldId id="389" r:id="rId12"/>
    <p:sldId id="390" r:id="rId13"/>
    <p:sldId id="391" r:id="rId14"/>
    <p:sldId id="394" r:id="rId15"/>
    <p:sldId id="395" r:id="rId16"/>
    <p:sldId id="396" r:id="rId17"/>
    <p:sldId id="398" r:id="rId18"/>
    <p:sldId id="399" r:id="rId19"/>
    <p:sldId id="400" r:id="rId20"/>
    <p:sldId id="449" r:id="rId21"/>
    <p:sldId id="401" r:id="rId22"/>
    <p:sldId id="402" r:id="rId23"/>
    <p:sldId id="405" r:id="rId24"/>
    <p:sldId id="406" r:id="rId25"/>
    <p:sldId id="407" r:id="rId26"/>
    <p:sldId id="408" r:id="rId27"/>
    <p:sldId id="441" r:id="rId28"/>
    <p:sldId id="416" r:id="rId29"/>
    <p:sldId id="417" r:id="rId30"/>
    <p:sldId id="418" r:id="rId31"/>
    <p:sldId id="420" r:id="rId32"/>
    <p:sldId id="421" r:id="rId33"/>
    <p:sldId id="422" r:id="rId34"/>
    <p:sldId id="442" r:id="rId35"/>
    <p:sldId id="443" r:id="rId36"/>
    <p:sldId id="444" r:id="rId37"/>
    <p:sldId id="445" r:id="rId38"/>
    <p:sldId id="446" r:id="rId39"/>
    <p:sldId id="447" r:id="rId40"/>
    <p:sldId id="448" r:id="rId41"/>
    <p:sldId id="423" r:id="rId42"/>
    <p:sldId id="425" r:id="rId43"/>
    <p:sldId id="426" r:id="rId44"/>
    <p:sldId id="427" r:id="rId45"/>
    <p:sldId id="428" r:id="rId46"/>
    <p:sldId id="429" r:id="rId47"/>
    <p:sldId id="430" r:id="rId48"/>
    <p:sldId id="431" r:id="rId49"/>
    <p:sldId id="432" r:id="rId50"/>
    <p:sldId id="433" r:id="rId51"/>
    <p:sldId id="434" r:id="rId52"/>
    <p:sldId id="436" r:id="rId53"/>
    <p:sldId id="438" r:id="rId54"/>
    <p:sldId id="439" r:id="rId55"/>
    <p:sldId id="440" r:id="rId56"/>
    <p:sldId id="453" r:id="rId57"/>
    <p:sldId id="452" r:id="rId58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488" autoAdjust="0"/>
  </p:normalViewPr>
  <p:slideViewPr>
    <p:cSldViewPr>
      <p:cViewPr varScale="1">
        <p:scale>
          <a:sx n="164" d="100"/>
          <a:sy n="164" d="100"/>
        </p:scale>
        <p:origin x="-840" y="-11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theme" Target="theme/theme1.xml"/><Relationship Id="rId64" Type="http://schemas.openxmlformats.org/officeDocument/2006/relationships/tableStyles" Target="tableStyles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notesMaster" Target="notesMasters/notesMaster1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printerSettings" Target="printerSettings/printerSettings1.bin"/><Relationship Id="rId61" Type="http://schemas.openxmlformats.org/officeDocument/2006/relationships/presProps" Target="presProps.xml"/><Relationship Id="rId62" Type="http://schemas.openxmlformats.org/officeDocument/2006/relationships/viewProps" Target="view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F7C55A1-3011-1D46-B0EE-A9D52790C9ED}" type="doc">
      <dgm:prSet loTypeId="urn:microsoft.com/office/officeart/2008/layout/RadialCluster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3DC19F2-B2B7-2146-8126-21C6AF17BCF6}">
      <dgm:prSet phldrT="[Text]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en-US" dirty="0" smtClean="0">
              <a:latin typeface="Calibri Light"/>
              <a:cs typeface="Calibri Light"/>
            </a:rPr>
            <a:t>Campaign idea and executions</a:t>
          </a:r>
          <a:endParaRPr lang="en-US" dirty="0">
            <a:latin typeface="Calibri Light"/>
            <a:cs typeface="Calibri Light"/>
          </a:endParaRPr>
        </a:p>
      </dgm:t>
    </dgm:pt>
    <dgm:pt modelId="{54BC8B20-F40B-C744-876D-F5888060E377}" type="parTrans" cxnId="{EB57D8D5-6454-7742-AC7F-66382444A180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BA9F6F07-92F3-7846-B63E-4CC6C22BA325}" type="sibTrans" cxnId="{EB57D8D5-6454-7742-AC7F-66382444A180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6844F8C4-0F34-C143-B3DC-8A5ECEEEBE84}">
      <dgm:prSet phldrT="[Text]" custT="1"/>
      <dgm:spPr>
        <a:solidFill>
          <a:srgbClr val="42568D"/>
        </a:solidFill>
      </dgm:spPr>
      <dgm:t>
        <a:bodyPr/>
        <a:lstStyle/>
        <a:p>
          <a:r>
            <a:rPr lang="en-US" sz="1600" dirty="0" smtClean="0">
              <a:latin typeface="Calibri Light"/>
              <a:cs typeface="Calibri Light"/>
            </a:rPr>
            <a:t>Objectives</a:t>
          </a:r>
          <a:endParaRPr lang="en-US" sz="1600" dirty="0">
            <a:latin typeface="Calibri Light"/>
            <a:cs typeface="Calibri Light"/>
          </a:endParaRPr>
        </a:p>
      </dgm:t>
    </dgm:pt>
    <dgm:pt modelId="{CB8FD72B-E6F5-0040-8E69-197B185AE5EC}" type="parTrans" cxnId="{B3E16347-BF2C-1541-BCF8-D27E2D6D4692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4F188C53-7465-7747-96CA-93D93DF0D8E7}" type="sibTrans" cxnId="{B3E16347-BF2C-1541-BCF8-D27E2D6D4692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AB71AA4A-99DD-8E40-8319-94B8F8B587F0}">
      <dgm:prSet phldrT="[Text]" custT="1"/>
      <dgm:spPr>
        <a:solidFill>
          <a:srgbClr val="42568D"/>
        </a:solidFill>
      </dgm:spPr>
      <dgm:t>
        <a:bodyPr/>
        <a:lstStyle/>
        <a:p>
          <a:r>
            <a:rPr lang="en-US" sz="1600" dirty="0" smtClean="0">
              <a:latin typeface="Calibri Light"/>
              <a:cs typeface="Calibri Light"/>
            </a:rPr>
            <a:t>Target</a:t>
          </a:r>
          <a:endParaRPr lang="en-US" sz="1600" dirty="0">
            <a:latin typeface="Calibri Light"/>
            <a:cs typeface="Calibri Light"/>
          </a:endParaRPr>
        </a:p>
      </dgm:t>
    </dgm:pt>
    <dgm:pt modelId="{53EEEDB5-76D0-7D4D-9859-BD5139E704CF}" type="parTrans" cxnId="{2C7ECFF8-C5A4-5F46-A73B-D57A50D750A8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E9615468-2F6B-F845-B356-23288BD77B47}" type="sibTrans" cxnId="{2C7ECFF8-C5A4-5F46-A73B-D57A50D750A8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DC18D9E9-47C8-BD43-84F1-820D4702259A}">
      <dgm:prSet phldrT="[Text]" custT="1"/>
      <dgm:spPr>
        <a:solidFill>
          <a:srgbClr val="42568D"/>
        </a:solidFill>
      </dgm:spPr>
      <dgm:t>
        <a:bodyPr/>
        <a:lstStyle/>
        <a:p>
          <a:r>
            <a:rPr lang="en-US" sz="1600" dirty="0" smtClean="0">
              <a:latin typeface="Calibri Light"/>
              <a:cs typeface="Calibri Light"/>
            </a:rPr>
            <a:t>Key message</a:t>
          </a:r>
          <a:endParaRPr lang="en-US" sz="1600" dirty="0">
            <a:latin typeface="Calibri Light"/>
            <a:cs typeface="Calibri Light"/>
          </a:endParaRPr>
        </a:p>
      </dgm:t>
    </dgm:pt>
    <dgm:pt modelId="{716016B4-DF1D-6C48-8D47-334EAA67CF5D}" type="parTrans" cxnId="{9F303E29-437C-DB44-95BE-117A4270D890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E0844DB2-1D9D-9044-BB86-E9485C6B1D96}" type="sibTrans" cxnId="{9F303E29-437C-DB44-95BE-117A4270D890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85A2889A-41E6-C841-A679-8918379EACD9}">
      <dgm:prSet phldrT="[Text]"/>
      <dgm:spPr/>
      <dgm:t>
        <a:bodyPr/>
        <a:lstStyle/>
        <a:p>
          <a:r>
            <a:rPr lang="en-US" dirty="0" smtClean="0">
              <a:latin typeface="Calibri Light"/>
              <a:cs typeface="Calibri Light"/>
            </a:rPr>
            <a:t>Insight</a:t>
          </a:r>
          <a:endParaRPr lang="en-US" dirty="0">
            <a:latin typeface="Calibri Light"/>
            <a:cs typeface="Calibri Light"/>
          </a:endParaRPr>
        </a:p>
      </dgm:t>
    </dgm:pt>
    <dgm:pt modelId="{9788D46B-670C-F946-AB5E-B7E840ABFD2C}" type="parTrans" cxnId="{CF237FE0-B47A-6142-8754-841E6B522753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ED7F4655-6AD2-8D40-8367-694EBFB0FC6B}" type="sibTrans" cxnId="{CF237FE0-B47A-6142-8754-841E6B522753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296933A2-7FD0-9148-9B7F-DF29365D9617}">
      <dgm:prSet phldrT="[Text]"/>
      <dgm:spPr/>
      <dgm:t>
        <a:bodyPr/>
        <a:lstStyle/>
        <a:p>
          <a:r>
            <a:rPr lang="en-US" dirty="0" smtClean="0">
              <a:latin typeface="Calibri Light"/>
              <a:cs typeface="Calibri Light"/>
            </a:rPr>
            <a:t>Channels</a:t>
          </a:r>
          <a:endParaRPr lang="en-US" dirty="0">
            <a:latin typeface="Calibri Light"/>
            <a:cs typeface="Calibri Light"/>
          </a:endParaRPr>
        </a:p>
      </dgm:t>
    </dgm:pt>
    <dgm:pt modelId="{175455B4-E354-1B4E-B33A-9DB375593D1C}" type="parTrans" cxnId="{88BD8EFD-603A-C943-A5E5-853063516C28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D878CE98-9CF8-EC46-ABB1-D07B01803BA0}" type="sibTrans" cxnId="{88BD8EFD-603A-C943-A5E5-853063516C28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A293E459-4FA7-F449-9CEB-78BF76D9E537}">
      <dgm:prSet phldrT="[Text]"/>
      <dgm:spPr/>
      <dgm:t>
        <a:bodyPr/>
        <a:lstStyle/>
        <a:p>
          <a:r>
            <a:rPr lang="en-US" dirty="0" smtClean="0">
              <a:latin typeface="Calibri Light"/>
              <a:cs typeface="Calibri Light"/>
            </a:rPr>
            <a:t>Mood &amp; tone</a:t>
          </a:r>
          <a:endParaRPr lang="en-US" dirty="0">
            <a:latin typeface="Calibri Light"/>
            <a:cs typeface="Calibri Light"/>
          </a:endParaRPr>
        </a:p>
      </dgm:t>
    </dgm:pt>
    <dgm:pt modelId="{D3A177A3-C79B-1F46-B524-97DB0D0AAAD7}" type="parTrans" cxnId="{8AB6AB21-359D-3147-8F11-9C475FA528C2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FFFEE317-52B3-FA45-8AED-F2D8FF2111A6}" type="sibTrans" cxnId="{8AB6AB21-359D-3147-8F11-9C475FA528C2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1FCC17BE-B8E0-B54C-9A96-7DE59212A892}" type="pres">
      <dgm:prSet presAssocID="{3F7C55A1-3011-1D46-B0EE-A9D52790C9ED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2E47F9D5-E36A-BD48-A2B9-AA29CC34DD3E}" type="pres">
      <dgm:prSet presAssocID="{73DC19F2-B2B7-2146-8126-21C6AF17BCF6}" presName="textCenter" presStyleLbl="node1" presStyleIdx="0" presStyleCnt="7" custScaleX="142857" custScaleY="152171" custLinFactNeighborY="-8928"/>
      <dgm:spPr/>
    </dgm:pt>
    <dgm:pt modelId="{5086B00F-0B73-1748-B116-9FA50119567B}" type="pres">
      <dgm:prSet presAssocID="{73DC19F2-B2B7-2146-8126-21C6AF17BCF6}" presName="cycle_1" presStyleCnt="0"/>
      <dgm:spPr/>
    </dgm:pt>
    <dgm:pt modelId="{E8FD3A1B-E0E4-7545-9FD4-A829FDB07180}" type="pres">
      <dgm:prSet presAssocID="{6844F8C4-0F34-C143-B3DC-8A5ECEEEBE84}" presName="childCenter1" presStyleLbl="node1" presStyleIdx="1" presStyleCnt="7" custScaleX="213220"/>
      <dgm:spPr/>
    </dgm:pt>
    <dgm:pt modelId="{13D75459-9140-654F-8F80-8E56781AEACB}" type="pres">
      <dgm:prSet presAssocID="{CB8FD72B-E6F5-0040-8E69-197B185AE5EC}" presName="Name144" presStyleLbl="parChTrans1D2" presStyleIdx="0" presStyleCnt="3"/>
      <dgm:spPr/>
    </dgm:pt>
    <dgm:pt modelId="{C21530BC-5633-2D4C-A212-37463B0C7798}" type="pres">
      <dgm:prSet presAssocID="{73DC19F2-B2B7-2146-8126-21C6AF17BCF6}" presName="cycle_2" presStyleCnt="0"/>
      <dgm:spPr/>
    </dgm:pt>
    <dgm:pt modelId="{6F283A4E-15D7-AC49-8997-9C5A4C66E362}" type="pres">
      <dgm:prSet presAssocID="{AB71AA4A-99DD-8E40-8319-94B8F8B587F0}" presName="childCenter2" presStyleLbl="node1" presStyleIdx="2" presStyleCnt="7" custScaleX="190015" custLinFactNeighborX="20253" custLinFactNeighborY="-15659"/>
      <dgm:spPr/>
    </dgm:pt>
    <dgm:pt modelId="{8F24D89A-C57C-7F45-B457-F2C1D80CB2E6}" type="pres">
      <dgm:prSet presAssocID="{9788D46B-670C-F946-AB5E-B7E840ABFD2C}" presName="Name218" presStyleLbl="parChTrans1D3" presStyleIdx="0" presStyleCnt="3"/>
      <dgm:spPr/>
    </dgm:pt>
    <dgm:pt modelId="{BD8CB653-F07A-1F40-9A82-39DFE508D1EF}" type="pres">
      <dgm:prSet presAssocID="{85A2889A-41E6-C841-A679-8918379EACD9}" presName="text2" presStyleLbl="node1" presStyleIdx="3" presStyleCnt="7" custScaleX="159476" custRadScaleRad="159673" custRadScaleInc="18056">
        <dgm:presLayoutVars>
          <dgm:bulletEnabled val="1"/>
        </dgm:presLayoutVars>
      </dgm:prSet>
      <dgm:spPr/>
    </dgm:pt>
    <dgm:pt modelId="{7B2A43EC-E10C-234C-8903-9A2D4727C4DD}" type="pres">
      <dgm:prSet presAssocID="{175455B4-E354-1B4E-B33A-9DB375593D1C}" presName="Name218" presStyleLbl="parChTrans1D3" presStyleIdx="1" presStyleCnt="3"/>
      <dgm:spPr/>
    </dgm:pt>
    <dgm:pt modelId="{6149AAFE-2601-5F46-B6A6-6C33CF41CFEB}" type="pres">
      <dgm:prSet presAssocID="{296933A2-7FD0-9148-9B7F-DF29365D9617}" presName="text2" presStyleLbl="node1" presStyleIdx="4" presStyleCnt="7">
        <dgm:presLayoutVars>
          <dgm:bulletEnabled val="1"/>
        </dgm:presLayoutVars>
      </dgm:prSet>
      <dgm:spPr/>
    </dgm:pt>
    <dgm:pt modelId="{D9DBE22E-4561-6647-8F52-4DB82B0DB174}" type="pres">
      <dgm:prSet presAssocID="{D3A177A3-C79B-1F46-B524-97DB0D0AAAD7}" presName="Name218" presStyleLbl="parChTrans1D3" presStyleIdx="2" presStyleCnt="3"/>
      <dgm:spPr/>
    </dgm:pt>
    <dgm:pt modelId="{7DA8E436-1093-6141-8D48-6B4C6863C841}" type="pres">
      <dgm:prSet presAssocID="{A293E459-4FA7-F449-9CEB-78BF76D9E537}" presName="text2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ED6C64-1308-8445-BA0A-093D3021FADA}" type="pres">
      <dgm:prSet presAssocID="{53EEEDB5-76D0-7D4D-9859-BD5139E704CF}" presName="Name221" presStyleLbl="parChTrans1D2" presStyleIdx="1" presStyleCnt="3"/>
      <dgm:spPr/>
    </dgm:pt>
    <dgm:pt modelId="{6DFF6D1F-A0F4-D34B-8819-CF4468595F0F}" type="pres">
      <dgm:prSet presAssocID="{73DC19F2-B2B7-2146-8126-21C6AF17BCF6}" presName="cycle_3" presStyleCnt="0"/>
      <dgm:spPr/>
    </dgm:pt>
    <dgm:pt modelId="{A8D08DBE-486F-E743-BCAA-D208D30994A4}" type="pres">
      <dgm:prSet presAssocID="{DC18D9E9-47C8-BD43-84F1-820D4702259A}" presName="childCenter3" presStyleLbl="node1" presStyleIdx="6" presStyleCnt="7" custScaleX="261194" custLinFactNeighborX="-18750" custLinFactNeighborY="8064"/>
      <dgm:spPr/>
    </dgm:pt>
    <dgm:pt modelId="{22260334-1143-ED46-B161-8AE0D53EB7E0}" type="pres">
      <dgm:prSet presAssocID="{716016B4-DF1D-6C48-8D47-334EAA67CF5D}" presName="Name288" presStyleLbl="parChTrans1D2" presStyleIdx="2" presStyleCnt="3"/>
      <dgm:spPr/>
    </dgm:pt>
  </dgm:ptLst>
  <dgm:cxnLst>
    <dgm:cxn modelId="{B3E16347-BF2C-1541-BCF8-D27E2D6D4692}" srcId="{73DC19F2-B2B7-2146-8126-21C6AF17BCF6}" destId="{6844F8C4-0F34-C143-B3DC-8A5ECEEEBE84}" srcOrd="0" destOrd="0" parTransId="{CB8FD72B-E6F5-0040-8E69-197B185AE5EC}" sibTransId="{4F188C53-7465-7747-96CA-93D93DF0D8E7}"/>
    <dgm:cxn modelId="{E2443900-E78E-E344-978B-8D91FEBDE3D1}" type="presOf" srcId="{73DC19F2-B2B7-2146-8126-21C6AF17BCF6}" destId="{2E47F9D5-E36A-BD48-A2B9-AA29CC34DD3E}" srcOrd="0" destOrd="0" presId="urn:microsoft.com/office/officeart/2008/layout/RadialCluster"/>
    <dgm:cxn modelId="{88BD8EFD-603A-C943-A5E5-853063516C28}" srcId="{AB71AA4A-99DD-8E40-8319-94B8F8B587F0}" destId="{296933A2-7FD0-9148-9B7F-DF29365D9617}" srcOrd="1" destOrd="0" parTransId="{175455B4-E354-1B4E-B33A-9DB375593D1C}" sibTransId="{D878CE98-9CF8-EC46-ABB1-D07B01803BA0}"/>
    <dgm:cxn modelId="{EA139048-3149-924C-BEF5-4BCC5482B3CD}" type="presOf" srcId="{D3A177A3-C79B-1F46-B524-97DB0D0AAAD7}" destId="{D9DBE22E-4561-6647-8F52-4DB82B0DB174}" srcOrd="0" destOrd="0" presId="urn:microsoft.com/office/officeart/2008/layout/RadialCluster"/>
    <dgm:cxn modelId="{EAF9792B-2074-4A43-B156-8042E9BEBFFA}" type="presOf" srcId="{3F7C55A1-3011-1D46-B0EE-A9D52790C9ED}" destId="{1FCC17BE-B8E0-B54C-9A96-7DE59212A892}" srcOrd="0" destOrd="0" presId="urn:microsoft.com/office/officeart/2008/layout/RadialCluster"/>
    <dgm:cxn modelId="{18C03F4E-E3FD-634A-8665-8B5373B7E481}" type="presOf" srcId="{9788D46B-670C-F946-AB5E-B7E840ABFD2C}" destId="{8F24D89A-C57C-7F45-B457-F2C1D80CB2E6}" srcOrd="0" destOrd="0" presId="urn:microsoft.com/office/officeart/2008/layout/RadialCluster"/>
    <dgm:cxn modelId="{CF237FE0-B47A-6142-8754-841E6B522753}" srcId="{AB71AA4A-99DD-8E40-8319-94B8F8B587F0}" destId="{85A2889A-41E6-C841-A679-8918379EACD9}" srcOrd="0" destOrd="0" parTransId="{9788D46B-670C-F946-AB5E-B7E840ABFD2C}" sibTransId="{ED7F4655-6AD2-8D40-8367-694EBFB0FC6B}"/>
    <dgm:cxn modelId="{E0D0813B-A83A-3A4E-804B-B54159177EFC}" type="presOf" srcId="{CB8FD72B-E6F5-0040-8E69-197B185AE5EC}" destId="{13D75459-9140-654F-8F80-8E56781AEACB}" srcOrd="0" destOrd="0" presId="urn:microsoft.com/office/officeart/2008/layout/RadialCluster"/>
    <dgm:cxn modelId="{DA7BA5B3-0E08-364D-9AE8-1A85F8503691}" type="presOf" srcId="{AB71AA4A-99DD-8E40-8319-94B8F8B587F0}" destId="{6F283A4E-15D7-AC49-8997-9C5A4C66E362}" srcOrd="0" destOrd="0" presId="urn:microsoft.com/office/officeart/2008/layout/RadialCluster"/>
    <dgm:cxn modelId="{4E24C2A0-3CFD-EB48-8732-D03962B665F9}" type="presOf" srcId="{6844F8C4-0F34-C143-B3DC-8A5ECEEEBE84}" destId="{E8FD3A1B-E0E4-7545-9FD4-A829FDB07180}" srcOrd="0" destOrd="0" presId="urn:microsoft.com/office/officeart/2008/layout/RadialCluster"/>
    <dgm:cxn modelId="{411FE82A-9500-7143-A519-E87E8E178984}" type="presOf" srcId="{296933A2-7FD0-9148-9B7F-DF29365D9617}" destId="{6149AAFE-2601-5F46-B6A6-6C33CF41CFEB}" srcOrd="0" destOrd="0" presId="urn:microsoft.com/office/officeart/2008/layout/RadialCluster"/>
    <dgm:cxn modelId="{2C7ECFF8-C5A4-5F46-A73B-D57A50D750A8}" srcId="{73DC19F2-B2B7-2146-8126-21C6AF17BCF6}" destId="{AB71AA4A-99DD-8E40-8319-94B8F8B587F0}" srcOrd="1" destOrd="0" parTransId="{53EEEDB5-76D0-7D4D-9859-BD5139E704CF}" sibTransId="{E9615468-2F6B-F845-B356-23288BD77B47}"/>
    <dgm:cxn modelId="{F5FC7410-4BFC-DE45-87A3-12BA5EDCE32E}" type="presOf" srcId="{A293E459-4FA7-F449-9CEB-78BF76D9E537}" destId="{7DA8E436-1093-6141-8D48-6B4C6863C841}" srcOrd="0" destOrd="0" presId="urn:microsoft.com/office/officeart/2008/layout/RadialCluster"/>
    <dgm:cxn modelId="{8AB6AB21-359D-3147-8F11-9C475FA528C2}" srcId="{AB71AA4A-99DD-8E40-8319-94B8F8B587F0}" destId="{A293E459-4FA7-F449-9CEB-78BF76D9E537}" srcOrd="2" destOrd="0" parTransId="{D3A177A3-C79B-1F46-B524-97DB0D0AAAD7}" sibTransId="{FFFEE317-52B3-FA45-8AED-F2D8FF2111A6}"/>
    <dgm:cxn modelId="{E5F600DB-4159-354A-AE8A-61FF71DEC31C}" type="presOf" srcId="{DC18D9E9-47C8-BD43-84F1-820D4702259A}" destId="{A8D08DBE-486F-E743-BCAA-D208D30994A4}" srcOrd="0" destOrd="0" presId="urn:microsoft.com/office/officeart/2008/layout/RadialCluster"/>
    <dgm:cxn modelId="{DEA39D65-3ABA-ED48-9471-02CD9B9A0B9B}" type="presOf" srcId="{53EEEDB5-76D0-7D4D-9859-BD5139E704CF}" destId="{17ED6C64-1308-8445-BA0A-093D3021FADA}" srcOrd="0" destOrd="0" presId="urn:microsoft.com/office/officeart/2008/layout/RadialCluster"/>
    <dgm:cxn modelId="{8D7E0FE3-747D-FD45-A993-4C87D1248995}" type="presOf" srcId="{85A2889A-41E6-C841-A679-8918379EACD9}" destId="{BD8CB653-F07A-1F40-9A82-39DFE508D1EF}" srcOrd="0" destOrd="0" presId="urn:microsoft.com/office/officeart/2008/layout/RadialCluster"/>
    <dgm:cxn modelId="{9F303E29-437C-DB44-95BE-117A4270D890}" srcId="{73DC19F2-B2B7-2146-8126-21C6AF17BCF6}" destId="{DC18D9E9-47C8-BD43-84F1-820D4702259A}" srcOrd="2" destOrd="0" parTransId="{716016B4-DF1D-6C48-8D47-334EAA67CF5D}" sibTransId="{E0844DB2-1D9D-9044-BB86-E9485C6B1D96}"/>
    <dgm:cxn modelId="{3C1A5529-4519-C249-938E-628D8CFE98A9}" type="presOf" srcId="{175455B4-E354-1B4E-B33A-9DB375593D1C}" destId="{7B2A43EC-E10C-234C-8903-9A2D4727C4DD}" srcOrd="0" destOrd="0" presId="urn:microsoft.com/office/officeart/2008/layout/RadialCluster"/>
    <dgm:cxn modelId="{3D4BB032-570B-0340-9457-F99AE2E73DF6}" type="presOf" srcId="{716016B4-DF1D-6C48-8D47-334EAA67CF5D}" destId="{22260334-1143-ED46-B161-8AE0D53EB7E0}" srcOrd="0" destOrd="0" presId="urn:microsoft.com/office/officeart/2008/layout/RadialCluster"/>
    <dgm:cxn modelId="{EB57D8D5-6454-7742-AC7F-66382444A180}" srcId="{3F7C55A1-3011-1D46-B0EE-A9D52790C9ED}" destId="{73DC19F2-B2B7-2146-8126-21C6AF17BCF6}" srcOrd="0" destOrd="0" parTransId="{54BC8B20-F40B-C744-876D-F5888060E377}" sibTransId="{BA9F6F07-92F3-7846-B63E-4CC6C22BA325}"/>
    <dgm:cxn modelId="{55D5AF2E-496A-5344-9AC0-C1C8907950BE}" type="presParOf" srcId="{1FCC17BE-B8E0-B54C-9A96-7DE59212A892}" destId="{2E47F9D5-E36A-BD48-A2B9-AA29CC34DD3E}" srcOrd="0" destOrd="0" presId="urn:microsoft.com/office/officeart/2008/layout/RadialCluster"/>
    <dgm:cxn modelId="{133EE6E4-C451-2147-8CA3-913471594DB3}" type="presParOf" srcId="{1FCC17BE-B8E0-B54C-9A96-7DE59212A892}" destId="{5086B00F-0B73-1748-B116-9FA50119567B}" srcOrd="1" destOrd="0" presId="urn:microsoft.com/office/officeart/2008/layout/RadialCluster"/>
    <dgm:cxn modelId="{88D645E5-5710-DB4F-8CC4-639DBF40BC86}" type="presParOf" srcId="{5086B00F-0B73-1748-B116-9FA50119567B}" destId="{E8FD3A1B-E0E4-7545-9FD4-A829FDB07180}" srcOrd="0" destOrd="0" presId="urn:microsoft.com/office/officeart/2008/layout/RadialCluster"/>
    <dgm:cxn modelId="{24A3E71A-ECF4-5640-A11D-C09C7AE46950}" type="presParOf" srcId="{1FCC17BE-B8E0-B54C-9A96-7DE59212A892}" destId="{13D75459-9140-654F-8F80-8E56781AEACB}" srcOrd="2" destOrd="0" presId="urn:microsoft.com/office/officeart/2008/layout/RadialCluster"/>
    <dgm:cxn modelId="{F1558CED-9553-6447-8B11-2E9F488C1116}" type="presParOf" srcId="{1FCC17BE-B8E0-B54C-9A96-7DE59212A892}" destId="{C21530BC-5633-2D4C-A212-37463B0C7798}" srcOrd="3" destOrd="0" presId="urn:microsoft.com/office/officeart/2008/layout/RadialCluster"/>
    <dgm:cxn modelId="{98A1F5FC-A29A-1E46-A360-1A1E5ECCF65F}" type="presParOf" srcId="{C21530BC-5633-2D4C-A212-37463B0C7798}" destId="{6F283A4E-15D7-AC49-8997-9C5A4C66E362}" srcOrd="0" destOrd="0" presId="urn:microsoft.com/office/officeart/2008/layout/RadialCluster"/>
    <dgm:cxn modelId="{9C810C91-FA65-5444-B816-FEFE83775AB4}" type="presParOf" srcId="{C21530BC-5633-2D4C-A212-37463B0C7798}" destId="{8F24D89A-C57C-7F45-B457-F2C1D80CB2E6}" srcOrd="1" destOrd="0" presId="urn:microsoft.com/office/officeart/2008/layout/RadialCluster"/>
    <dgm:cxn modelId="{DF42C001-477D-904E-8D1E-494C689733E3}" type="presParOf" srcId="{C21530BC-5633-2D4C-A212-37463B0C7798}" destId="{BD8CB653-F07A-1F40-9A82-39DFE508D1EF}" srcOrd="2" destOrd="0" presId="urn:microsoft.com/office/officeart/2008/layout/RadialCluster"/>
    <dgm:cxn modelId="{B6C5BC65-5D5F-444D-BDD1-A57F4054DA82}" type="presParOf" srcId="{C21530BC-5633-2D4C-A212-37463B0C7798}" destId="{7B2A43EC-E10C-234C-8903-9A2D4727C4DD}" srcOrd="3" destOrd="0" presId="urn:microsoft.com/office/officeart/2008/layout/RadialCluster"/>
    <dgm:cxn modelId="{BC92045C-B40C-2047-83CB-A68C9ADE7B7A}" type="presParOf" srcId="{C21530BC-5633-2D4C-A212-37463B0C7798}" destId="{6149AAFE-2601-5F46-B6A6-6C33CF41CFEB}" srcOrd="4" destOrd="0" presId="urn:microsoft.com/office/officeart/2008/layout/RadialCluster"/>
    <dgm:cxn modelId="{34E314C7-1283-D243-BBAD-62597E211307}" type="presParOf" srcId="{C21530BC-5633-2D4C-A212-37463B0C7798}" destId="{D9DBE22E-4561-6647-8F52-4DB82B0DB174}" srcOrd="5" destOrd="0" presId="urn:microsoft.com/office/officeart/2008/layout/RadialCluster"/>
    <dgm:cxn modelId="{BACD9D4D-8A2E-924C-AB63-B6CE54C24B05}" type="presParOf" srcId="{C21530BC-5633-2D4C-A212-37463B0C7798}" destId="{7DA8E436-1093-6141-8D48-6B4C6863C841}" srcOrd="6" destOrd="0" presId="urn:microsoft.com/office/officeart/2008/layout/RadialCluster"/>
    <dgm:cxn modelId="{0C65D58C-9088-8F4D-AEF2-DB708CED32B0}" type="presParOf" srcId="{1FCC17BE-B8E0-B54C-9A96-7DE59212A892}" destId="{17ED6C64-1308-8445-BA0A-093D3021FADA}" srcOrd="4" destOrd="0" presId="urn:microsoft.com/office/officeart/2008/layout/RadialCluster"/>
    <dgm:cxn modelId="{96ACC41E-0B27-7048-90D9-B370844B9482}" type="presParOf" srcId="{1FCC17BE-B8E0-B54C-9A96-7DE59212A892}" destId="{6DFF6D1F-A0F4-D34B-8819-CF4468595F0F}" srcOrd="5" destOrd="0" presId="urn:microsoft.com/office/officeart/2008/layout/RadialCluster"/>
    <dgm:cxn modelId="{C88BF677-59B9-F249-81F6-51A842F59199}" type="presParOf" srcId="{6DFF6D1F-A0F4-D34B-8819-CF4468595F0F}" destId="{A8D08DBE-486F-E743-BCAA-D208D30994A4}" srcOrd="0" destOrd="0" presId="urn:microsoft.com/office/officeart/2008/layout/RadialCluster"/>
    <dgm:cxn modelId="{D6E2D743-F16E-4B4D-8914-F17770C37380}" type="presParOf" srcId="{1FCC17BE-B8E0-B54C-9A96-7DE59212A892}" destId="{22260334-1143-ED46-B161-8AE0D53EB7E0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F7C55A1-3011-1D46-B0EE-A9D52790C9ED}" type="doc">
      <dgm:prSet loTypeId="urn:microsoft.com/office/officeart/2008/layout/RadialCluster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3DC19F2-B2B7-2146-8126-21C6AF17BCF6}">
      <dgm:prSet phldrT="[Text]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en-US" dirty="0" smtClean="0">
              <a:latin typeface="Calibri Light"/>
              <a:cs typeface="Calibri Light"/>
            </a:rPr>
            <a:t>Campaign idea and executions</a:t>
          </a:r>
          <a:endParaRPr lang="en-US" dirty="0">
            <a:latin typeface="Calibri Light"/>
            <a:cs typeface="Calibri Light"/>
          </a:endParaRPr>
        </a:p>
      </dgm:t>
    </dgm:pt>
    <dgm:pt modelId="{54BC8B20-F40B-C744-876D-F5888060E377}" type="parTrans" cxnId="{EB57D8D5-6454-7742-AC7F-66382444A180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BA9F6F07-92F3-7846-B63E-4CC6C22BA325}" type="sibTrans" cxnId="{EB57D8D5-6454-7742-AC7F-66382444A180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6844F8C4-0F34-C143-B3DC-8A5ECEEEBE84}">
      <dgm:prSet phldrT="[Text]" custT="1"/>
      <dgm:spPr>
        <a:solidFill>
          <a:srgbClr val="42568D"/>
        </a:solidFill>
      </dgm:spPr>
      <dgm:t>
        <a:bodyPr/>
        <a:lstStyle/>
        <a:p>
          <a:r>
            <a:rPr lang="en-US" sz="1600" dirty="0" smtClean="0">
              <a:latin typeface="Calibri Light"/>
              <a:cs typeface="Calibri Light"/>
            </a:rPr>
            <a:t>Objectives</a:t>
          </a:r>
          <a:endParaRPr lang="en-US" sz="1600" dirty="0">
            <a:latin typeface="Calibri Light"/>
            <a:cs typeface="Calibri Light"/>
          </a:endParaRPr>
        </a:p>
      </dgm:t>
    </dgm:pt>
    <dgm:pt modelId="{CB8FD72B-E6F5-0040-8E69-197B185AE5EC}" type="parTrans" cxnId="{B3E16347-BF2C-1541-BCF8-D27E2D6D4692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4F188C53-7465-7747-96CA-93D93DF0D8E7}" type="sibTrans" cxnId="{B3E16347-BF2C-1541-BCF8-D27E2D6D4692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AB71AA4A-99DD-8E40-8319-94B8F8B587F0}">
      <dgm:prSet phldrT="[Text]" custT="1"/>
      <dgm:spPr>
        <a:solidFill>
          <a:srgbClr val="42568D"/>
        </a:solidFill>
      </dgm:spPr>
      <dgm:t>
        <a:bodyPr/>
        <a:lstStyle/>
        <a:p>
          <a:r>
            <a:rPr lang="en-US" sz="1600" dirty="0" smtClean="0">
              <a:latin typeface="Calibri Light"/>
              <a:cs typeface="Calibri Light"/>
            </a:rPr>
            <a:t>Target</a:t>
          </a:r>
          <a:endParaRPr lang="en-US" sz="1600" dirty="0">
            <a:latin typeface="Calibri Light"/>
            <a:cs typeface="Calibri Light"/>
          </a:endParaRPr>
        </a:p>
      </dgm:t>
    </dgm:pt>
    <dgm:pt modelId="{53EEEDB5-76D0-7D4D-9859-BD5139E704CF}" type="parTrans" cxnId="{2C7ECFF8-C5A4-5F46-A73B-D57A50D750A8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E9615468-2F6B-F845-B356-23288BD77B47}" type="sibTrans" cxnId="{2C7ECFF8-C5A4-5F46-A73B-D57A50D750A8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DC18D9E9-47C8-BD43-84F1-820D4702259A}">
      <dgm:prSet phldrT="[Text]" custT="1"/>
      <dgm:spPr>
        <a:solidFill>
          <a:srgbClr val="42568D"/>
        </a:solidFill>
      </dgm:spPr>
      <dgm:t>
        <a:bodyPr/>
        <a:lstStyle/>
        <a:p>
          <a:r>
            <a:rPr lang="en-US" sz="1600" dirty="0" smtClean="0">
              <a:latin typeface="Calibri Light"/>
              <a:cs typeface="Calibri Light"/>
            </a:rPr>
            <a:t>Key message</a:t>
          </a:r>
          <a:endParaRPr lang="en-US" sz="1600" dirty="0">
            <a:latin typeface="Calibri Light"/>
            <a:cs typeface="Calibri Light"/>
          </a:endParaRPr>
        </a:p>
      </dgm:t>
    </dgm:pt>
    <dgm:pt modelId="{716016B4-DF1D-6C48-8D47-334EAA67CF5D}" type="parTrans" cxnId="{9F303E29-437C-DB44-95BE-117A4270D890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E0844DB2-1D9D-9044-BB86-E9485C6B1D96}" type="sibTrans" cxnId="{9F303E29-437C-DB44-95BE-117A4270D890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85A2889A-41E6-C841-A679-8918379EACD9}">
      <dgm:prSet phldrT="[Text]"/>
      <dgm:spPr/>
      <dgm:t>
        <a:bodyPr/>
        <a:lstStyle/>
        <a:p>
          <a:r>
            <a:rPr lang="en-US" dirty="0" smtClean="0">
              <a:latin typeface="Calibri Light"/>
              <a:cs typeface="Calibri Light"/>
            </a:rPr>
            <a:t>Insight</a:t>
          </a:r>
          <a:endParaRPr lang="en-US" dirty="0">
            <a:latin typeface="Calibri Light"/>
            <a:cs typeface="Calibri Light"/>
          </a:endParaRPr>
        </a:p>
      </dgm:t>
    </dgm:pt>
    <dgm:pt modelId="{9788D46B-670C-F946-AB5E-B7E840ABFD2C}" type="parTrans" cxnId="{CF237FE0-B47A-6142-8754-841E6B522753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ED7F4655-6AD2-8D40-8367-694EBFB0FC6B}" type="sibTrans" cxnId="{CF237FE0-B47A-6142-8754-841E6B522753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296933A2-7FD0-9148-9B7F-DF29365D9617}">
      <dgm:prSet phldrT="[Text]"/>
      <dgm:spPr/>
      <dgm:t>
        <a:bodyPr/>
        <a:lstStyle/>
        <a:p>
          <a:r>
            <a:rPr lang="en-US" dirty="0" smtClean="0">
              <a:latin typeface="Calibri Light"/>
              <a:cs typeface="Calibri Light"/>
            </a:rPr>
            <a:t>Channels</a:t>
          </a:r>
          <a:endParaRPr lang="en-US" dirty="0">
            <a:latin typeface="Calibri Light"/>
            <a:cs typeface="Calibri Light"/>
          </a:endParaRPr>
        </a:p>
      </dgm:t>
    </dgm:pt>
    <dgm:pt modelId="{175455B4-E354-1B4E-B33A-9DB375593D1C}" type="parTrans" cxnId="{88BD8EFD-603A-C943-A5E5-853063516C28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D878CE98-9CF8-EC46-ABB1-D07B01803BA0}" type="sibTrans" cxnId="{88BD8EFD-603A-C943-A5E5-853063516C28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A293E459-4FA7-F449-9CEB-78BF76D9E537}">
      <dgm:prSet phldrT="[Text]"/>
      <dgm:spPr/>
      <dgm:t>
        <a:bodyPr/>
        <a:lstStyle/>
        <a:p>
          <a:r>
            <a:rPr lang="en-US" dirty="0" smtClean="0">
              <a:latin typeface="Calibri Light"/>
              <a:cs typeface="Calibri Light"/>
            </a:rPr>
            <a:t>Mood &amp; tone</a:t>
          </a:r>
          <a:endParaRPr lang="en-US" dirty="0">
            <a:latin typeface="Calibri Light"/>
            <a:cs typeface="Calibri Light"/>
          </a:endParaRPr>
        </a:p>
      </dgm:t>
    </dgm:pt>
    <dgm:pt modelId="{D3A177A3-C79B-1F46-B524-97DB0D0AAAD7}" type="parTrans" cxnId="{8AB6AB21-359D-3147-8F11-9C475FA528C2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FFFEE317-52B3-FA45-8AED-F2D8FF2111A6}" type="sibTrans" cxnId="{8AB6AB21-359D-3147-8F11-9C475FA528C2}">
      <dgm:prSet/>
      <dgm:spPr/>
      <dgm:t>
        <a:bodyPr/>
        <a:lstStyle/>
        <a:p>
          <a:endParaRPr lang="en-US">
            <a:latin typeface="Calibri Light"/>
            <a:cs typeface="Calibri Light"/>
          </a:endParaRPr>
        </a:p>
      </dgm:t>
    </dgm:pt>
    <dgm:pt modelId="{1FCC17BE-B8E0-B54C-9A96-7DE59212A892}" type="pres">
      <dgm:prSet presAssocID="{3F7C55A1-3011-1D46-B0EE-A9D52790C9ED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2E47F9D5-E36A-BD48-A2B9-AA29CC34DD3E}" type="pres">
      <dgm:prSet presAssocID="{73DC19F2-B2B7-2146-8126-21C6AF17BCF6}" presName="textCenter" presStyleLbl="node1" presStyleIdx="0" presStyleCnt="7" custScaleX="142857" custScaleY="152171" custLinFactNeighborY="-8928"/>
      <dgm:spPr/>
    </dgm:pt>
    <dgm:pt modelId="{5086B00F-0B73-1748-B116-9FA50119567B}" type="pres">
      <dgm:prSet presAssocID="{73DC19F2-B2B7-2146-8126-21C6AF17BCF6}" presName="cycle_1" presStyleCnt="0"/>
      <dgm:spPr/>
    </dgm:pt>
    <dgm:pt modelId="{E8FD3A1B-E0E4-7545-9FD4-A829FDB07180}" type="pres">
      <dgm:prSet presAssocID="{6844F8C4-0F34-C143-B3DC-8A5ECEEEBE84}" presName="childCenter1" presStyleLbl="node1" presStyleIdx="1" presStyleCnt="7" custScaleX="213220"/>
      <dgm:spPr/>
    </dgm:pt>
    <dgm:pt modelId="{13D75459-9140-654F-8F80-8E56781AEACB}" type="pres">
      <dgm:prSet presAssocID="{CB8FD72B-E6F5-0040-8E69-197B185AE5EC}" presName="Name144" presStyleLbl="parChTrans1D2" presStyleIdx="0" presStyleCnt="3"/>
      <dgm:spPr/>
    </dgm:pt>
    <dgm:pt modelId="{C21530BC-5633-2D4C-A212-37463B0C7798}" type="pres">
      <dgm:prSet presAssocID="{73DC19F2-B2B7-2146-8126-21C6AF17BCF6}" presName="cycle_2" presStyleCnt="0"/>
      <dgm:spPr/>
    </dgm:pt>
    <dgm:pt modelId="{6F283A4E-15D7-AC49-8997-9C5A4C66E362}" type="pres">
      <dgm:prSet presAssocID="{AB71AA4A-99DD-8E40-8319-94B8F8B587F0}" presName="childCenter2" presStyleLbl="node1" presStyleIdx="2" presStyleCnt="7" custScaleX="190015" custLinFactNeighborX="20253" custLinFactNeighborY="-15659"/>
      <dgm:spPr/>
    </dgm:pt>
    <dgm:pt modelId="{8F24D89A-C57C-7F45-B457-F2C1D80CB2E6}" type="pres">
      <dgm:prSet presAssocID="{9788D46B-670C-F946-AB5E-B7E840ABFD2C}" presName="Name218" presStyleLbl="parChTrans1D3" presStyleIdx="0" presStyleCnt="3"/>
      <dgm:spPr/>
    </dgm:pt>
    <dgm:pt modelId="{BD8CB653-F07A-1F40-9A82-39DFE508D1EF}" type="pres">
      <dgm:prSet presAssocID="{85A2889A-41E6-C841-A679-8918379EACD9}" presName="text2" presStyleLbl="node1" presStyleIdx="3" presStyleCnt="7" custScaleX="159476" custRadScaleRad="159673" custRadScaleInc="18056">
        <dgm:presLayoutVars>
          <dgm:bulletEnabled val="1"/>
        </dgm:presLayoutVars>
      </dgm:prSet>
      <dgm:spPr/>
    </dgm:pt>
    <dgm:pt modelId="{7B2A43EC-E10C-234C-8903-9A2D4727C4DD}" type="pres">
      <dgm:prSet presAssocID="{175455B4-E354-1B4E-B33A-9DB375593D1C}" presName="Name218" presStyleLbl="parChTrans1D3" presStyleIdx="1" presStyleCnt="3"/>
      <dgm:spPr/>
    </dgm:pt>
    <dgm:pt modelId="{6149AAFE-2601-5F46-B6A6-6C33CF41CFEB}" type="pres">
      <dgm:prSet presAssocID="{296933A2-7FD0-9148-9B7F-DF29365D9617}" presName="text2" presStyleLbl="node1" presStyleIdx="4" presStyleCnt="7">
        <dgm:presLayoutVars>
          <dgm:bulletEnabled val="1"/>
        </dgm:presLayoutVars>
      </dgm:prSet>
      <dgm:spPr/>
    </dgm:pt>
    <dgm:pt modelId="{D9DBE22E-4561-6647-8F52-4DB82B0DB174}" type="pres">
      <dgm:prSet presAssocID="{D3A177A3-C79B-1F46-B524-97DB0D0AAAD7}" presName="Name218" presStyleLbl="parChTrans1D3" presStyleIdx="2" presStyleCnt="3"/>
      <dgm:spPr/>
    </dgm:pt>
    <dgm:pt modelId="{7DA8E436-1093-6141-8D48-6B4C6863C841}" type="pres">
      <dgm:prSet presAssocID="{A293E459-4FA7-F449-9CEB-78BF76D9E537}" presName="text2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ED6C64-1308-8445-BA0A-093D3021FADA}" type="pres">
      <dgm:prSet presAssocID="{53EEEDB5-76D0-7D4D-9859-BD5139E704CF}" presName="Name221" presStyleLbl="parChTrans1D2" presStyleIdx="1" presStyleCnt="3"/>
      <dgm:spPr/>
    </dgm:pt>
    <dgm:pt modelId="{6DFF6D1F-A0F4-D34B-8819-CF4468595F0F}" type="pres">
      <dgm:prSet presAssocID="{73DC19F2-B2B7-2146-8126-21C6AF17BCF6}" presName="cycle_3" presStyleCnt="0"/>
      <dgm:spPr/>
    </dgm:pt>
    <dgm:pt modelId="{A8D08DBE-486F-E743-BCAA-D208D30994A4}" type="pres">
      <dgm:prSet presAssocID="{DC18D9E9-47C8-BD43-84F1-820D4702259A}" presName="childCenter3" presStyleLbl="node1" presStyleIdx="6" presStyleCnt="7" custScaleX="261194" custLinFactNeighborX="-18750" custLinFactNeighborY="8064"/>
      <dgm:spPr/>
    </dgm:pt>
    <dgm:pt modelId="{22260334-1143-ED46-B161-8AE0D53EB7E0}" type="pres">
      <dgm:prSet presAssocID="{716016B4-DF1D-6C48-8D47-334EAA67CF5D}" presName="Name288" presStyleLbl="parChTrans1D2" presStyleIdx="2" presStyleCnt="3"/>
      <dgm:spPr/>
    </dgm:pt>
  </dgm:ptLst>
  <dgm:cxnLst>
    <dgm:cxn modelId="{72E1ACB6-7F94-CD4F-9390-0C1030B47C16}" type="presOf" srcId="{9788D46B-670C-F946-AB5E-B7E840ABFD2C}" destId="{8F24D89A-C57C-7F45-B457-F2C1D80CB2E6}" srcOrd="0" destOrd="0" presId="urn:microsoft.com/office/officeart/2008/layout/RadialCluster"/>
    <dgm:cxn modelId="{DE4F080C-54A2-E646-92B6-8F89BA545CAE}" type="presOf" srcId="{CB8FD72B-E6F5-0040-8E69-197B185AE5EC}" destId="{13D75459-9140-654F-8F80-8E56781AEACB}" srcOrd="0" destOrd="0" presId="urn:microsoft.com/office/officeart/2008/layout/RadialCluster"/>
    <dgm:cxn modelId="{B20FDABA-7B09-D242-9F0D-35BF7E455A46}" type="presOf" srcId="{AB71AA4A-99DD-8E40-8319-94B8F8B587F0}" destId="{6F283A4E-15D7-AC49-8997-9C5A4C66E362}" srcOrd="0" destOrd="0" presId="urn:microsoft.com/office/officeart/2008/layout/RadialCluster"/>
    <dgm:cxn modelId="{0CE06393-64E6-DF45-AB50-BA12EEE747F9}" type="presOf" srcId="{6844F8C4-0F34-C143-B3DC-8A5ECEEEBE84}" destId="{E8FD3A1B-E0E4-7545-9FD4-A829FDB07180}" srcOrd="0" destOrd="0" presId="urn:microsoft.com/office/officeart/2008/layout/RadialCluster"/>
    <dgm:cxn modelId="{F402D6FB-3ECF-1C4A-A13B-E15030AB6926}" type="presOf" srcId="{73DC19F2-B2B7-2146-8126-21C6AF17BCF6}" destId="{2E47F9D5-E36A-BD48-A2B9-AA29CC34DD3E}" srcOrd="0" destOrd="0" presId="urn:microsoft.com/office/officeart/2008/layout/RadialCluster"/>
    <dgm:cxn modelId="{B3E16347-BF2C-1541-BCF8-D27E2D6D4692}" srcId="{73DC19F2-B2B7-2146-8126-21C6AF17BCF6}" destId="{6844F8C4-0F34-C143-B3DC-8A5ECEEEBE84}" srcOrd="0" destOrd="0" parTransId="{CB8FD72B-E6F5-0040-8E69-197B185AE5EC}" sibTransId="{4F188C53-7465-7747-96CA-93D93DF0D8E7}"/>
    <dgm:cxn modelId="{EEB655B1-1207-A744-AB2D-1A96204545E8}" type="presOf" srcId="{3F7C55A1-3011-1D46-B0EE-A9D52790C9ED}" destId="{1FCC17BE-B8E0-B54C-9A96-7DE59212A892}" srcOrd="0" destOrd="0" presId="urn:microsoft.com/office/officeart/2008/layout/RadialCluster"/>
    <dgm:cxn modelId="{9D467069-3696-8E47-9321-13698823A9FB}" type="presOf" srcId="{53EEEDB5-76D0-7D4D-9859-BD5139E704CF}" destId="{17ED6C64-1308-8445-BA0A-093D3021FADA}" srcOrd="0" destOrd="0" presId="urn:microsoft.com/office/officeart/2008/layout/RadialCluster"/>
    <dgm:cxn modelId="{5EAE71C7-1A3C-DC4F-9003-043ADE65C7EE}" type="presOf" srcId="{175455B4-E354-1B4E-B33A-9DB375593D1C}" destId="{7B2A43EC-E10C-234C-8903-9A2D4727C4DD}" srcOrd="0" destOrd="0" presId="urn:microsoft.com/office/officeart/2008/layout/RadialCluster"/>
    <dgm:cxn modelId="{8AB6AB21-359D-3147-8F11-9C475FA528C2}" srcId="{AB71AA4A-99DD-8E40-8319-94B8F8B587F0}" destId="{A293E459-4FA7-F449-9CEB-78BF76D9E537}" srcOrd="2" destOrd="0" parTransId="{D3A177A3-C79B-1F46-B524-97DB0D0AAAD7}" sibTransId="{FFFEE317-52B3-FA45-8AED-F2D8FF2111A6}"/>
    <dgm:cxn modelId="{9F303E29-437C-DB44-95BE-117A4270D890}" srcId="{73DC19F2-B2B7-2146-8126-21C6AF17BCF6}" destId="{DC18D9E9-47C8-BD43-84F1-820D4702259A}" srcOrd="2" destOrd="0" parTransId="{716016B4-DF1D-6C48-8D47-334EAA67CF5D}" sibTransId="{E0844DB2-1D9D-9044-BB86-E9485C6B1D96}"/>
    <dgm:cxn modelId="{95A06737-97E7-A240-82DD-D3EF934C4AE1}" type="presOf" srcId="{A293E459-4FA7-F449-9CEB-78BF76D9E537}" destId="{7DA8E436-1093-6141-8D48-6B4C6863C841}" srcOrd="0" destOrd="0" presId="urn:microsoft.com/office/officeart/2008/layout/RadialCluster"/>
    <dgm:cxn modelId="{690A75ED-B7C9-9645-B9CB-764ADA654DC0}" type="presOf" srcId="{716016B4-DF1D-6C48-8D47-334EAA67CF5D}" destId="{22260334-1143-ED46-B161-8AE0D53EB7E0}" srcOrd="0" destOrd="0" presId="urn:microsoft.com/office/officeart/2008/layout/RadialCluster"/>
    <dgm:cxn modelId="{9A4E0C29-FCE5-154F-B14A-140BC54037E7}" type="presOf" srcId="{D3A177A3-C79B-1F46-B524-97DB0D0AAAD7}" destId="{D9DBE22E-4561-6647-8F52-4DB82B0DB174}" srcOrd="0" destOrd="0" presId="urn:microsoft.com/office/officeart/2008/layout/RadialCluster"/>
    <dgm:cxn modelId="{3A7A74CB-0FDD-A244-8951-138605EADE1C}" type="presOf" srcId="{85A2889A-41E6-C841-A679-8918379EACD9}" destId="{BD8CB653-F07A-1F40-9A82-39DFE508D1EF}" srcOrd="0" destOrd="0" presId="urn:microsoft.com/office/officeart/2008/layout/RadialCluster"/>
    <dgm:cxn modelId="{88BD8EFD-603A-C943-A5E5-853063516C28}" srcId="{AB71AA4A-99DD-8E40-8319-94B8F8B587F0}" destId="{296933A2-7FD0-9148-9B7F-DF29365D9617}" srcOrd="1" destOrd="0" parTransId="{175455B4-E354-1B4E-B33A-9DB375593D1C}" sibTransId="{D878CE98-9CF8-EC46-ABB1-D07B01803BA0}"/>
    <dgm:cxn modelId="{E6D94C26-D5E9-8B43-A356-65B09FC4D5A6}" type="presOf" srcId="{DC18D9E9-47C8-BD43-84F1-820D4702259A}" destId="{A8D08DBE-486F-E743-BCAA-D208D30994A4}" srcOrd="0" destOrd="0" presId="urn:microsoft.com/office/officeart/2008/layout/RadialCluster"/>
    <dgm:cxn modelId="{C44CF07F-B034-5D4D-A162-FA33FF637FB6}" type="presOf" srcId="{296933A2-7FD0-9148-9B7F-DF29365D9617}" destId="{6149AAFE-2601-5F46-B6A6-6C33CF41CFEB}" srcOrd="0" destOrd="0" presId="urn:microsoft.com/office/officeart/2008/layout/RadialCluster"/>
    <dgm:cxn modelId="{2C7ECFF8-C5A4-5F46-A73B-D57A50D750A8}" srcId="{73DC19F2-B2B7-2146-8126-21C6AF17BCF6}" destId="{AB71AA4A-99DD-8E40-8319-94B8F8B587F0}" srcOrd="1" destOrd="0" parTransId="{53EEEDB5-76D0-7D4D-9859-BD5139E704CF}" sibTransId="{E9615468-2F6B-F845-B356-23288BD77B47}"/>
    <dgm:cxn modelId="{CF237FE0-B47A-6142-8754-841E6B522753}" srcId="{AB71AA4A-99DD-8E40-8319-94B8F8B587F0}" destId="{85A2889A-41E6-C841-A679-8918379EACD9}" srcOrd="0" destOrd="0" parTransId="{9788D46B-670C-F946-AB5E-B7E840ABFD2C}" sibTransId="{ED7F4655-6AD2-8D40-8367-694EBFB0FC6B}"/>
    <dgm:cxn modelId="{EB57D8D5-6454-7742-AC7F-66382444A180}" srcId="{3F7C55A1-3011-1D46-B0EE-A9D52790C9ED}" destId="{73DC19F2-B2B7-2146-8126-21C6AF17BCF6}" srcOrd="0" destOrd="0" parTransId="{54BC8B20-F40B-C744-876D-F5888060E377}" sibTransId="{BA9F6F07-92F3-7846-B63E-4CC6C22BA325}"/>
    <dgm:cxn modelId="{8EFD602C-32C9-A042-A859-96AF0C9D6252}" type="presParOf" srcId="{1FCC17BE-B8E0-B54C-9A96-7DE59212A892}" destId="{2E47F9D5-E36A-BD48-A2B9-AA29CC34DD3E}" srcOrd="0" destOrd="0" presId="urn:microsoft.com/office/officeart/2008/layout/RadialCluster"/>
    <dgm:cxn modelId="{1B358839-343E-B845-BF8E-3A24D882F29D}" type="presParOf" srcId="{1FCC17BE-B8E0-B54C-9A96-7DE59212A892}" destId="{5086B00F-0B73-1748-B116-9FA50119567B}" srcOrd="1" destOrd="0" presId="urn:microsoft.com/office/officeart/2008/layout/RadialCluster"/>
    <dgm:cxn modelId="{2FD6C0A7-A4E0-B840-993F-4EB2570CFD4B}" type="presParOf" srcId="{5086B00F-0B73-1748-B116-9FA50119567B}" destId="{E8FD3A1B-E0E4-7545-9FD4-A829FDB07180}" srcOrd="0" destOrd="0" presId="urn:microsoft.com/office/officeart/2008/layout/RadialCluster"/>
    <dgm:cxn modelId="{C5066F5D-F953-5C4F-BDA1-0F2ED1A627FB}" type="presParOf" srcId="{1FCC17BE-B8E0-B54C-9A96-7DE59212A892}" destId="{13D75459-9140-654F-8F80-8E56781AEACB}" srcOrd="2" destOrd="0" presId="urn:microsoft.com/office/officeart/2008/layout/RadialCluster"/>
    <dgm:cxn modelId="{E2F9F193-8018-5F48-997F-608783D25ED6}" type="presParOf" srcId="{1FCC17BE-B8E0-B54C-9A96-7DE59212A892}" destId="{C21530BC-5633-2D4C-A212-37463B0C7798}" srcOrd="3" destOrd="0" presId="urn:microsoft.com/office/officeart/2008/layout/RadialCluster"/>
    <dgm:cxn modelId="{367F377C-55C8-F344-A368-35F77274B0AE}" type="presParOf" srcId="{C21530BC-5633-2D4C-A212-37463B0C7798}" destId="{6F283A4E-15D7-AC49-8997-9C5A4C66E362}" srcOrd="0" destOrd="0" presId="urn:microsoft.com/office/officeart/2008/layout/RadialCluster"/>
    <dgm:cxn modelId="{0E78323B-7CCF-D942-BF03-0989B9A3DFAC}" type="presParOf" srcId="{C21530BC-5633-2D4C-A212-37463B0C7798}" destId="{8F24D89A-C57C-7F45-B457-F2C1D80CB2E6}" srcOrd="1" destOrd="0" presId="urn:microsoft.com/office/officeart/2008/layout/RadialCluster"/>
    <dgm:cxn modelId="{D9B10C37-B1BA-CD42-AA75-0D4706EAE87A}" type="presParOf" srcId="{C21530BC-5633-2D4C-A212-37463B0C7798}" destId="{BD8CB653-F07A-1F40-9A82-39DFE508D1EF}" srcOrd="2" destOrd="0" presId="urn:microsoft.com/office/officeart/2008/layout/RadialCluster"/>
    <dgm:cxn modelId="{D896C6C0-7BE0-6644-BD42-C4B094B875CE}" type="presParOf" srcId="{C21530BC-5633-2D4C-A212-37463B0C7798}" destId="{7B2A43EC-E10C-234C-8903-9A2D4727C4DD}" srcOrd="3" destOrd="0" presId="urn:microsoft.com/office/officeart/2008/layout/RadialCluster"/>
    <dgm:cxn modelId="{F74AB2F0-10B5-0F43-B009-FBB640802718}" type="presParOf" srcId="{C21530BC-5633-2D4C-A212-37463B0C7798}" destId="{6149AAFE-2601-5F46-B6A6-6C33CF41CFEB}" srcOrd="4" destOrd="0" presId="urn:microsoft.com/office/officeart/2008/layout/RadialCluster"/>
    <dgm:cxn modelId="{71B43C06-7652-8C4D-B1F7-3764CA777FAA}" type="presParOf" srcId="{C21530BC-5633-2D4C-A212-37463B0C7798}" destId="{D9DBE22E-4561-6647-8F52-4DB82B0DB174}" srcOrd="5" destOrd="0" presId="urn:microsoft.com/office/officeart/2008/layout/RadialCluster"/>
    <dgm:cxn modelId="{F5A28E64-6368-BB44-B9CF-2B1F63160687}" type="presParOf" srcId="{C21530BC-5633-2D4C-A212-37463B0C7798}" destId="{7DA8E436-1093-6141-8D48-6B4C6863C841}" srcOrd="6" destOrd="0" presId="urn:microsoft.com/office/officeart/2008/layout/RadialCluster"/>
    <dgm:cxn modelId="{9766798D-0425-1B40-A95E-10E471A26883}" type="presParOf" srcId="{1FCC17BE-B8E0-B54C-9A96-7DE59212A892}" destId="{17ED6C64-1308-8445-BA0A-093D3021FADA}" srcOrd="4" destOrd="0" presId="urn:microsoft.com/office/officeart/2008/layout/RadialCluster"/>
    <dgm:cxn modelId="{4F324CD4-E40E-0940-B01A-51F0C934500C}" type="presParOf" srcId="{1FCC17BE-B8E0-B54C-9A96-7DE59212A892}" destId="{6DFF6D1F-A0F4-D34B-8819-CF4468595F0F}" srcOrd="5" destOrd="0" presId="urn:microsoft.com/office/officeart/2008/layout/RadialCluster"/>
    <dgm:cxn modelId="{8BFC8A9B-6C3C-644E-AE90-4F05EF2437FB}" type="presParOf" srcId="{6DFF6D1F-A0F4-D34B-8819-CF4468595F0F}" destId="{A8D08DBE-486F-E743-BCAA-D208D30994A4}" srcOrd="0" destOrd="0" presId="urn:microsoft.com/office/officeart/2008/layout/RadialCluster"/>
    <dgm:cxn modelId="{B75C46D8-3E05-754D-A812-FB9FB428B29A}" type="presParOf" srcId="{1FCC17BE-B8E0-B54C-9A96-7DE59212A892}" destId="{22260334-1143-ED46-B161-8AE0D53EB7E0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260334-1143-ED46-B161-8AE0D53EB7E0}">
      <dsp:nvSpPr>
        <dsp:cNvPr id="0" name=""/>
        <dsp:cNvSpPr/>
      </dsp:nvSpPr>
      <dsp:spPr>
        <a:xfrm rot="8742417">
          <a:off x="2581741" y="2691537"/>
          <a:ext cx="54402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44023" y="0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ED6C64-1308-8445-BA0A-093D3021FADA}">
      <dsp:nvSpPr>
        <dsp:cNvPr id="0" name=""/>
        <dsp:cNvSpPr/>
      </dsp:nvSpPr>
      <dsp:spPr>
        <a:xfrm rot="1373101">
          <a:off x="4291169" y="2412028"/>
          <a:ext cx="16541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5418" y="0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D75459-9140-654F-8F80-8E56781AEACB}">
      <dsp:nvSpPr>
        <dsp:cNvPr id="0" name=""/>
        <dsp:cNvSpPr/>
      </dsp:nvSpPr>
      <dsp:spPr>
        <a:xfrm rot="16200000">
          <a:off x="3460248" y="1245371"/>
          <a:ext cx="45566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55662" y="0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47F9D5-E36A-BD48-A2B9-AA29CC34DD3E}">
      <dsp:nvSpPr>
        <dsp:cNvPr id="0" name=""/>
        <dsp:cNvSpPr/>
      </dsp:nvSpPr>
      <dsp:spPr>
        <a:xfrm>
          <a:off x="3078480" y="1473203"/>
          <a:ext cx="1219198" cy="1298688"/>
        </a:xfrm>
        <a:prstGeom prst="roundRect">
          <a:avLst/>
        </a:prstGeom>
        <a:solidFill>
          <a:schemeClr val="tx2">
            <a:lumMod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>
              <a:latin typeface="Calibri Light"/>
              <a:cs typeface="Calibri Light"/>
            </a:rPr>
            <a:t>Campaign idea and executions</a:t>
          </a:r>
          <a:endParaRPr lang="en-US" sz="1700" kern="1200" dirty="0">
            <a:latin typeface="Calibri Light"/>
            <a:cs typeface="Calibri Light"/>
          </a:endParaRPr>
        </a:p>
      </dsp:txBody>
      <dsp:txXfrm>
        <a:off x="3137996" y="1532719"/>
        <a:ext cx="1100166" cy="1179656"/>
      </dsp:txXfrm>
    </dsp:sp>
    <dsp:sp modelId="{E8FD3A1B-E0E4-7545-9FD4-A829FDB07180}">
      <dsp:nvSpPr>
        <dsp:cNvPr id="0" name=""/>
        <dsp:cNvSpPr/>
      </dsp:nvSpPr>
      <dsp:spPr>
        <a:xfrm>
          <a:off x="3078478" y="445735"/>
          <a:ext cx="1219202" cy="571804"/>
        </a:xfrm>
        <a:prstGeom prst="roundRect">
          <a:avLst/>
        </a:prstGeom>
        <a:solidFill>
          <a:srgbClr val="42568D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Calibri Light"/>
              <a:cs typeface="Calibri Light"/>
            </a:rPr>
            <a:t>Objectives</a:t>
          </a:r>
          <a:endParaRPr lang="en-US" sz="1600" kern="1200" dirty="0">
            <a:latin typeface="Calibri Light"/>
            <a:cs typeface="Calibri Light"/>
          </a:endParaRPr>
        </a:p>
      </dsp:txBody>
      <dsp:txXfrm>
        <a:off x="3106391" y="473648"/>
        <a:ext cx="1163376" cy="515978"/>
      </dsp:txXfrm>
    </dsp:sp>
    <dsp:sp modelId="{6F283A4E-15D7-AC49-8997-9C5A4C66E362}">
      <dsp:nvSpPr>
        <dsp:cNvPr id="0" name=""/>
        <dsp:cNvSpPr/>
      </dsp:nvSpPr>
      <dsp:spPr>
        <a:xfrm>
          <a:off x="4450077" y="2387603"/>
          <a:ext cx="1086514" cy="571804"/>
        </a:xfrm>
        <a:prstGeom prst="roundRect">
          <a:avLst/>
        </a:prstGeom>
        <a:solidFill>
          <a:srgbClr val="42568D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Calibri Light"/>
              <a:cs typeface="Calibri Light"/>
            </a:rPr>
            <a:t>Target</a:t>
          </a:r>
          <a:endParaRPr lang="en-US" sz="1600" kern="1200" dirty="0">
            <a:latin typeface="Calibri Light"/>
            <a:cs typeface="Calibri Light"/>
          </a:endParaRPr>
        </a:p>
      </dsp:txBody>
      <dsp:txXfrm>
        <a:off x="4477990" y="2415516"/>
        <a:ext cx="1030688" cy="515978"/>
      </dsp:txXfrm>
    </dsp:sp>
    <dsp:sp modelId="{8F24D89A-C57C-7F45-B457-F2C1D80CB2E6}">
      <dsp:nvSpPr>
        <dsp:cNvPr id="0" name=""/>
        <dsp:cNvSpPr/>
      </dsp:nvSpPr>
      <dsp:spPr>
        <a:xfrm rot="18331632">
          <a:off x="5128908" y="2254401"/>
          <a:ext cx="32734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27342" y="0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8CB653-F07A-1F40-9A82-39DFE508D1EF}">
      <dsp:nvSpPr>
        <dsp:cNvPr id="0" name=""/>
        <dsp:cNvSpPr/>
      </dsp:nvSpPr>
      <dsp:spPr>
        <a:xfrm>
          <a:off x="5135878" y="1549394"/>
          <a:ext cx="911891" cy="5718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Calibri Light"/>
              <a:cs typeface="Calibri Light"/>
            </a:rPr>
            <a:t>Insight</a:t>
          </a:r>
          <a:endParaRPr lang="en-US" sz="1000" kern="1200" dirty="0">
            <a:latin typeface="Calibri Light"/>
            <a:cs typeface="Calibri Light"/>
          </a:endParaRPr>
        </a:p>
      </dsp:txBody>
      <dsp:txXfrm>
        <a:off x="5163791" y="1577307"/>
        <a:ext cx="856065" cy="515978"/>
      </dsp:txXfrm>
    </dsp:sp>
    <dsp:sp modelId="{7B2A43EC-E10C-234C-8903-9A2D4727C4DD}">
      <dsp:nvSpPr>
        <dsp:cNvPr id="0" name=""/>
        <dsp:cNvSpPr/>
      </dsp:nvSpPr>
      <dsp:spPr>
        <a:xfrm rot="3627150">
          <a:off x="5100100" y="3054328"/>
          <a:ext cx="21822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8220" y="0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49AAFE-2601-5F46-B6A6-6C33CF41CFEB}">
      <dsp:nvSpPr>
        <dsp:cNvPr id="0" name=""/>
        <dsp:cNvSpPr/>
      </dsp:nvSpPr>
      <dsp:spPr>
        <a:xfrm>
          <a:off x="5139184" y="3149248"/>
          <a:ext cx="571804" cy="5718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Calibri Light"/>
              <a:cs typeface="Calibri Light"/>
            </a:rPr>
            <a:t>Channels</a:t>
          </a:r>
          <a:endParaRPr lang="en-US" sz="1000" kern="1200" dirty="0">
            <a:latin typeface="Calibri Light"/>
            <a:cs typeface="Calibri Light"/>
          </a:endParaRPr>
        </a:p>
      </dsp:txBody>
      <dsp:txXfrm>
        <a:off x="5167097" y="3177161"/>
        <a:ext cx="515978" cy="515978"/>
      </dsp:txXfrm>
    </dsp:sp>
    <dsp:sp modelId="{D9DBE22E-4561-6647-8F52-4DB82B0DB174}">
      <dsp:nvSpPr>
        <dsp:cNvPr id="0" name=""/>
        <dsp:cNvSpPr/>
      </dsp:nvSpPr>
      <dsp:spPr>
        <a:xfrm rot="7650411">
          <a:off x="4233746" y="3225742"/>
          <a:ext cx="67147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71475" y="0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A8E436-1093-6141-8D48-6B4C6863C841}">
      <dsp:nvSpPr>
        <dsp:cNvPr id="0" name=""/>
        <dsp:cNvSpPr/>
      </dsp:nvSpPr>
      <dsp:spPr>
        <a:xfrm>
          <a:off x="3859730" y="3492076"/>
          <a:ext cx="571804" cy="5718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Calibri Light"/>
              <a:cs typeface="Calibri Light"/>
            </a:rPr>
            <a:t>Mood &amp; tone</a:t>
          </a:r>
          <a:endParaRPr lang="en-US" sz="1000" kern="1200" dirty="0">
            <a:latin typeface="Calibri Light"/>
            <a:cs typeface="Calibri Light"/>
          </a:endParaRPr>
        </a:p>
      </dsp:txBody>
      <dsp:txXfrm>
        <a:off x="3887643" y="3519989"/>
        <a:ext cx="515978" cy="515978"/>
      </dsp:txXfrm>
    </dsp:sp>
    <dsp:sp modelId="{A8D08DBE-486F-E743-BCAA-D208D30994A4}">
      <dsp:nvSpPr>
        <dsp:cNvPr id="0" name=""/>
        <dsp:cNvSpPr/>
      </dsp:nvSpPr>
      <dsp:spPr>
        <a:xfrm>
          <a:off x="1463040" y="2844796"/>
          <a:ext cx="1493519" cy="571804"/>
        </a:xfrm>
        <a:prstGeom prst="roundRect">
          <a:avLst/>
        </a:prstGeom>
        <a:solidFill>
          <a:srgbClr val="42568D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Calibri Light"/>
              <a:cs typeface="Calibri Light"/>
            </a:rPr>
            <a:t>Key message</a:t>
          </a:r>
          <a:endParaRPr lang="en-US" sz="1600" kern="1200" dirty="0">
            <a:latin typeface="Calibri Light"/>
            <a:cs typeface="Calibri Light"/>
          </a:endParaRPr>
        </a:p>
      </dsp:txBody>
      <dsp:txXfrm>
        <a:off x="1490953" y="2872709"/>
        <a:ext cx="1437693" cy="5159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260334-1143-ED46-B161-8AE0D53EB7E0}">
      <dsp:nvSpPr>
        <dsp:cNvPr id="0" name=""/>
        <dsp:cNvSpPr/>
      </dsp:nvSpPr>
      <dsp:spPr>
        <a:xfrm rot="8742417">
          <a:off x="2581741" y="2691537"/>
          <a:ext cx="54402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44023" y="0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ED6C64-1308-8445-BA0A-093D3021FADA}">
      <dsp:nvSpPr>
        <dsp:cNvPr id="0" name=""/>
        <dsp:cNvSpPr/>
      </dsp:nvSpPr>
      <dsp:spPr>
        <a:xfrm rot="1373101">
          <a:off x="4291169" y="2412028"/>
          <a:ext cx="16541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5418" y="0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D75459-9140-654F-8F80-8E56781AEACB}">
      <dsp:nvSpPr>
        <dsp:cNvPr id="0" name=""/>
        <dsp:cNvSpPr/>
      </dsp:nvSpPr>
      <dsp:spPr>
        <a:xfrm rot="16200000">
          <a:off x="3460248" y="1245371"/>
          <a:ext cx="45566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55662" y="0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47F9D5-E36A-BD48-A2B9-AA29CC34DD3E}">
      <dsp:nvSpPr>
        <dsp:cNvPr id="0" name=""/>
        <dsp:cNvSpPr/>
      </dsp:nvSpPr>
      <dsp:spPr>
        <a:xfrm>
          <a:off x="3078480" y="1473203"/>
          <a:ext cx="1219198" cy="1298688"/>
        </a:xfrm>
        <a:prstGeom prst="roundRect">
          <a:avLst/>
        </a:prstGeom>
        <a:solidFill>
          <a:schemeClr val="tx2">
            <a:lumMod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>
              <a:latin typeface="Calibri Light"/>
              <a:cs typeface="Calibri Light"/>
            </a:rPr>
            <a:t>Campaign idea and executions</a:t>
          </a:r>
          <a:endParaRPr lang="en-US" sz="1700" kern="1200" dirty="0">
            <a:latin typeface="Calibri Light"/>
            <a:cs typeface="Calibri Light"/>
          </a:endParaRPr>
        </a:p>
      </dsp:txBody>
      <dsp:txXfrm>
        <a:off x="3137996" y="1532719"/>
        <a:ext cx="1100166" cy="1179656"/>
      </dsp:txXfrm>
    </dsp:sp>
    <dsp:sp modelId="{E8FD3A1B-E0E4-7545-9FD4-A829FDB07180}">
      <dsp:nvSpPr>
        <dsp:cNvPr id="0" name=""/>
        <dsp:cNvSpPr/>
      </dsp:nvSpPr>
      <dsp:spPr>
        <a:xfrm>
          <a:off x="3078478" y="445735"/>
          <a:ext cx="1219202" cy="571804"/>
        </a:xfrm>
        <a:prstGeom prst="roundRect">
          <a:avLst/>
        </a:prstGeom>
        <a:solidFill>
          <a:srgbClr val="42568D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Calibri Light"/>
              <a:cs typeface="Calibri Light"/>
            </a:rPr>
            <a:t>Objectives</a:t>
          </a:r>
          <a:endParaRPr lang="en-US" sz="1600" kern="1200" dirty="0">
            <a:latin typeface="Calibri Light"/>
            <a:cs typeface="Calibri Light"/>
          </a:endParaRPr>
        </a:p>
      </dsp:txBody>
      <dsp:txXfrm>
        <a:off x="3106391" y="473648"/>
        <a:ext cx="1163376" cy="515978"/>
      </dsp:txXfrm>
    </dsp:sp>
    <dsp:sp modelId="{6F283A4E-15D7-AC49-8997-9C5A4C66E362}">
      <dsp:nvSpPr>
        <dsp:cNvPr id="0" name=""/>
        <dsp:cNvSpPr/>
      </dsp:nvSpPr>
      <dsp:spPr>
        <a:xfrm>
          <a:off x="4450077" y="2387603"/>
          <a:ext cx="1086514" cy="571804"/>
        </a:xfrm>
        <a:prstGeom prst="roundRect">
          <a:avLst/>
        </a:prstGeom>
        <a:solidFill>
          <a:srgbClr val="42568D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Calibri Light"/>
              <a:cs typeface="Calibri Light"/>
            </a:rPr>
            <a:t>Target</a:t>
          </a:r>
          <a:endParaRPr lang="en-US" sz="1600" kern="1200" dirty="0">
            <a:latin typeface="Calibri Light"/>
            <a:cs typeface="Calibri Light"/>
          </a:endParaRPr>
        </a:p>
      </dsp:txBody>
      <dsp:txXfrm>
        <a:off x="4477990" y="2415516"/>
        <a:ext cx="1030688" cy="515978"/>
      </dsp:txXfrm>
    </dsp:sp>
    <dsp:sp modelId="{8F24D89A-C57C-7F45-B457-F2C1D80CB2E6}">
      <dsp:nvSpPr>
        <dsp:cNvPr id="0" name=""/>
        <dsp:cNvSpPr/>
      </dsp:nvSpPr>
      <dsp:spPr>
        <a:xfrm rot="18331632">
          <a:off x="5128908" y="2254401"/>
          <a:ext cx="32734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27342" y="0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8CB653-F07A-1F40-9A82-39DFE508D1EF}">
      <dsp:nvSpPr>
        <dsp:cNvPr id="0" name=""/>
        <dsp:cNvSpPr/>
      </dsp:nvSpPr>
      <dsp:spPr>
        <a:xfrm>
          <a:off x="5135878" y="1549394"/>
          <a:ext cx="911891" cy="5718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Calibri Light"/>
              <a:cs typeface="Calibri Light"/>
            </a:rPr>
            <a:t>Insight</a:t>
          </a:r>
          <a:endParaRPr lang="en-US" sz="1000" kern="1200" dirty="0">
            <a:latin typeface="Calibri Light"/>
            <a:cs typeface="Calibri Light"/>
          </a:endParaRPr>
        </a:p>
      </dsp:txBody>
      <dsp:txXfrm>
        <a:off x="5163791" y="1577307"/>
        <a:ext cx="856065" cy="515978"/>
      </dsp:txXfrm>
    </dsp:sp>
    <dsp:sp modelId="{7B2A43EC-E10C-234C-8903-9A2D4727C4DD}">
      <dsp:nvSpPr>
        <dsp:cNvPr id="0" name=""/>
        <dsp:cNvSpPr/>
      </dsp:nvSpPr>
      <dsp:spPr>
        <a:xfrm rot="3627150">
          <a:off x="5100100" y="3054328"/>
          <a:ext cx="21822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8220" y="0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49AAFE-2601-5F46-B6A6-6C33CF41CFEB}">
      <dsp:nvSpPr>
        <dsp:cNvPr id="0" name=""/>
        <dsp:cNvSpPr/>
      </dsp:nvSpPr>
      <dsp:spPr>
        <a:xfrm>
          <a:off x="5139184" y="3149248"/>
          <a:ext cx="571804" cy="5718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Calibri Light"/>
              <a:cs typeface="Calibri Light"/>
            </a:rPr>
            <a:t>Channels</a:t>
          </a:r>
          <a:endParaRPr lang="en-US" sz="1000" kern="1200" dirty="0">
            <a:latin typeface="Calibri Light"/>
            <a:cs typeface="Calibri Light"/>
          </a:endParaRPr>
        </a:p>
      </dsp:txBody>
      <dsp:txXfrm>
        <a:off x="5167097" y="3177161"/>
        <a:ext cx="515978" cy="515978"/>
      </dsp:txXfrm>
    </dsp:sp>
    <dsp:sp modelId="{D9DBE22E-4561-6647-8F52-4DB82B0DB174}">
      <dsp:nvSpPr>
        <dsp:cNvPr id="0" name=""/>
        <dsp:cNvSpPr/>
      </dsp:nvSpPr>
      <dsp:spPr>
        <a:xfrm rot="7650411">
          <a:off x="4233746" y="3225742"/>
          <a:ext cx="67147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71475" y="0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A8E436-1093-6141-8D48-6B4C6863C841}">
      <dsp:nvSpPr>
        <dsp:cNvPr id="0" name=""/>
        <dsp:cNvSpPr/>
      </dsp:nvSpPr>
      <dsp:spPr>
        <a:xfrm>
          <a:off x="3859730" y="3492076"/>
          <a:ext cx="571804" cy="5718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Calibri Light"/>
              <a:cs typeface="Calibri Light"/>
            </a:rPr>
            <a:t>Mood &amp; tone</a:t>
          </a:r>
          <a:endParaRPr lang="en-US" sz="1000" kern="1200" dirty="0">
            <a:latin typeface="Calibri Light"/>
            <a:cs typeface="Calibri Light"/>
          </a:endParaRPr>
        </a:p>
      </dsp:txBody>
      <dsp:txXfrm>
        <a:off x="3887643" y="3519989"/>
        <a:ext cx="515978" cy="515978"/>
      </dsp:txXfrm>
    </dsp:sp>
    <dsp:sp modelId="{A8D08DBE-486F-E743-BCAA-D208D30994A4}">
      <dsp:nvSpPr>
        <dsp:cNvPr id="0" name=""/>
        <dsp:cNvSpPr/>
      </dsp:nvSpPr>
      <dsp:spPr>
        <a:xfrm>
          <a:off x="1463040" y="2844796"/>
          <a:ext cx="1493519" cy="571804"/>
        </a:xfrm>
        <a:prstGeom prst="roundRect">
          <a:avLst/>
        </a:prstGeom>
        <a:solidFill>
          <a:srgbClr val="42568D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Calibri Light"/>
              <a:cs typeface="Calibri Light"/>
            </a:rPr>
            <a:t>Key message</a:t>
          </a:r>
          <a:endParaRPr lang="en-US" sz="1600" kern="1200" dirty="0">
            <a:latin typeface="Calibri Light"/>
            <a:cs typeface="Calibri Light"/>
          </a:endParaRPr>
        </a:p>
      </dsp:txBody>
      <dsp:txXfrm>
        <a:off x="1490953" y="2872709"/>
        <a:ext cx="1437693" cy="5159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82D224-07E5-42A4-BCD4-E52D7F6FAF4D}" type="datetimeFigureOut">
              <a:rPr lang="en-US" smtClean="0"/>
              <a:t>17/04/16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25C5D0-B035-4085-9CBC-BE25A4905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834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/>
              <a:t>internalization</a:t>
            </a:r>
          </a:p>
          <a:p>
            <a:r>
              <a:rPr lang="en-US" dirty="0" smtClean="0"/>
              <a:t>Once the receiver internalizes an opinion or attitude, it becomes integrated into his or her belief system and may be maintained even after the source of the message is forgotten.</a:t>
            </a:r>
          </a:p>
          <a:p>
            <a:endParaRPr lang="en-US" dirty="0" smtClean="0"/>
          </a:p>
          <a:p>
            <a:r>
              <a:rPr lang="en-US" dirty="0" smtClean="0"/>
              <a:t>identification</a:t>
            </a:r>
          </a:p>
          <a:p>
            <a:r>
              <a:rPr lang="en-US" dirty="0" smtClean="0"/>
              <a:t>Maintaining this position depends on the source</a:t>
            </a:r>
            <a:r>
              <a:rPr lang="en-US" altLang="en-US" dirty="0" smtClean="0"/>
              <a:t>’</a:t>
            </a:r>
            <a:r>
              <a:rPr lang="en-US" dirty="0" smtClean="0"/>
              <a:t>s continued support for the position as well as the</a:t>
            </a:r>
          </a:p>
          <a:p>
            <a:r>
              <a:rPr lang="en-US" dirty="0" smtClean="0"/>
              <a:t>receiver</a:t>
            </a:r>
            <a:r>
              <a:rPr lang="en-US" altLang="en-US" dirty="0" smtClean="0"/>
              <a:t>’</a:t>
            </a:r>
            <a:r>
              <a:rPr lang="en-US" dirty="0" smtClean="0"/>
              <a:t>s continued identification with the source. If the source changes position, the</a:t>
            </a:r>
          </a:p>
          <a:p>
            <a:r>
              <a:rPr lang="en-US" dirty="0" smtClean="0"/>
              <a:t>receiver may also change. Unlike internalization, identification does not usually integrate</a:t>
            </a:r>
          </a:p>
          <a:p>
            <a:r>
              <a:rPr lang="en-US" dirty="0" smtClean="0"/>
              <a:t>information from an attractive source into the receiver</a:t>
            </a:r>
            <a:r>
              <a:rPr lang="en-US" altLang="en-US" dirty="0" smtClean="0"/>
              <a:t>’</a:t>
            </a:r>
            <a:r>
              <a:rPr lang="en-US" dirty="0" smtClean="0"/>
              <a:t>s belief system</a:t>
            </a:r>
          </a:p>
          <a:p>
            <a:endParaRPr lang="en-US" dirty="0" smtClean="0"/>
          </a:p>
          <a:p>
            <a:r>
              <a:rPr lang="en-US" dirty="0" smtClean="0"/>
              <a:t>Compliance</a:t>
            </a:r>
          </a:p>
          <a:p>
            <a:r>
              <a:rPr lang="en-US" dirty="0" smtClean="0"/>
              <a:t>Happens only until when the source can maintain his power</a:t>
            </a:r>
          </a:p>
        </p:txBody>
      </p:sp>
      <p:sp>
        <p:nvSpPr>
          <p:cNvPr id="1095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BB09AD50-32A7-41F9-A63F-B0E5164D848B}" type="slidenum">
              <a:rPr lang="en-US" sz="1200">
                <a:solidFill>
                  <a:srgbClr val="000000"/>
                </a:solidFill>
              </a:rPr>
              <a:pPr eaLnBrk="1" hangingPunct="1"/>
              <a:t>49</a:t>
            </a:fld>
            <a:endParaRPr lang="en-US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14299"/>
            <a:ext cx="1981200" cy="4917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5442"/>
            <a:ext cx="6705600" cy="49149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1539720"/>
            <a:ext cx="1981200" cy="13716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17/04/16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1539720"/>
            <a:ext cx="6324600" cy="13716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14299"/>
            <a:ext cx="1981200" cy="49171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5442"/>
            <a:ext cx="6705600" cy="4914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800" y="2169208"/>
            <a:ext cx="1600201" cy="123444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17/04/16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169208"/>
            <a:ext cx="6324600" cy="123444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89304"/>
            <a:ext cx="4038600" cy="330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89304"/>
            <a:ext cx="4038600" cy="330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17/04/16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91828"/>
            <a:ext cx="4040188" cy="47982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28800"/>
            <a:ext cx="4040188" cy="27658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91828"/>
            <a:ext cx="4041775" cy="47982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28800"/>
            <a:ext cx="4041775" cy="27658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17/04/16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17/04/16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13189"/>
            <a:ext cx="8831802" cy="491718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17/04/16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13157"/>
            <a:ext cx="1981200" cy="4917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14300"/>
            <a:ext cx="6705600" cy="4914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8600"/>
            <a:ext cx="586740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1597914"/>
            <a:ext cx="1673352" cy="2112264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17/04/16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342900"/>
            <a:ext cx="1675660" cy="1255014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13157"/>
            <a:ext cx="1981200" cy="491718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14300"/>
            <a:ext cx="6705600" cy="49149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1600200"/>
            <a:ext cx="1676400" cy="222885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17/04/16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345186"/>
            <a:ext cx="1676400" cy="1255014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17/04/16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10489"/>
            <a:ext cx="6705600" cy="491718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10489"/>
            <a:ext cx="1956046" cy="49171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05979"/>
            <a:ext cx="1676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17/04/16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226228"/>
            <a:ext cx="8831802" cy="378410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4301"/>
            <a:ext cx="8814047" cy="100983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66885"/>
            <a:ext cx="8381260" cy="790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289303"/>
            <a:ext cx="8407893" cy="33055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4767263"/>
            <a:ext cx="21336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17/04/16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4767263"/>
            <a:ext cx="33528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52400" y="4503397"/>
            <a:ext cx="1219045" cy="50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Calibri Light" panose="020F0302020204030204" pitchFamily="34" charset="0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jpeg"/><Relationship Id="rId3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4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W0opFXE6g2k" TargetMode="External"/><Relationship Id="rId3" Type="http://schemas.openxmlformats.org/officeDocument/2006/relationships/hyperlink" Target="https://www.youtube.com/watch?v=FnjzxkSQVfk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HPuQbm6GQ0Y" TargetMode="Externa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3" Type="http://schemas.openxmlformats.org/officeDocument/2006/relationships/image" Target="../media/image15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6.png"/><Relationship Id="rId3" Type="http://schemas.openxmlformats.org/officeDocument/2006/relationships/image" Target="../media/image17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9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0.jpeg"/><Relationship Id="rId3" Type="http://schemas.openxmlformats.org/officeDocument/2006/relationships/image" Target="../media/image21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2.png"/><Relationship Id="rId3" Type="http://schemas.openxmlformats.org/officeDocument/2006/relationships/image" Target="../media/image2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26.jpeg"/><Relationship Id="rId5" Type="http://schemas.openxmlformats.org/officeDocument/2006/relationships/image" Target="../media/image27.jpeg"/><Relationship Id="rId6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4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9.png"/><Relationship Id="rId3" Type="http://schemas.openxmlformats.org/officeDocument/2006/relationships/image" Target="../media/image3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4" Type="http://schemas.openxmlformats.org/officeDocument/2006/relationships/image" Target="../media/image33.png"/><Relationship Id="rId5" Type="http://schemas.openxmlformats.org/officeDocument/2006/relationships/image" Target="../media/image34.png"/><Relationship Id="rId6" Type="http://schemas.openxmlformats.org/officeDocument/2006/relationships/image" Target="../media/image35.png"/><Relationship Id="rId7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7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4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8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1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2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3.png"/><Relationship Id="rId3" Type="http://schemas.openxmlformats.org/officeDocument/2006/relationships/image" Target="../media/image44.pn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5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pn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7.wmf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re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1102519"/>
          </a:xfrm>
        </p:spPr>
        <p:txBody>
          <a:bodyPr/>
          <a:lstStyle/>
          <a:p>
            <a:pPr eaLnBrk="1" hangingPunct="1"/>
            <a:r>
              <a:rPr lang="fr-CA" smtClean="0"/>
              <a:t>INTEGRATED BRAND COMMUNICATION</a:t>
            </a:r>
          </a:p>
        </p:txBody>
      </p:sp>
      <p:sp>
        <p:nvSpPr>
          <p:cNvPr id="47107" name="Sous-titre 2"/>
          <p:cNvSpPr>
            <a:spLocks noGrp="1"/>
          </p:cNvSpPr>
          <p:nvPr>
            <p:ph type="subTitle" idx="1"/>
          </p:nvPr>
        </p:nvSpPr>
        <p:spPr>
          <a:xfrm>
            <a:off x="2514600" y="3814762"/>
            <a:ext cx="6400800" cy="1100138"/>
          </a:xfrm>
        </p:spPr>
        <p:txBody>
          <a:bodyPr/>
          <a:lstStyle/>
          <a:p>
            <a:pPr algn="r" eaLnBrk="1" hangingPunct="1"/>
            <a:r>
              <a:rPr lang="fr-CA" smtClean="0">
                <a:solidFill>
                  <a:schemeClr val="bg1"/>
                </a:solidFill>
              </a:rPr>
              <a:t>Massimiliano La Franca</a:t>
            </a:r>
          </a:p>
        </p:txBody>
      </p:sp>
    </p:spTree>
    <p:extLst>
      <p:ext uri="{BB962C8B-B14F-4D97-AF65-F5344CB8AC3E}">
        <p14:creationId xmlns:p14="http://schemas.microsoft.com/office/powerpoint/2010/main" val="2447549693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4065" name="Group 225"/>
          <p:cNvGraphicFramePr>
            <a:graphicFrameLocks noGrp="1"/>
          </p:cNvGraphicFramePr>
          <p:nvPr/>
        </p:nvGraphicFramePr>
        <p:xfrm>
          <a:off x="2627313" y="1545431"/>
          <a:ext cx="6121400" cy="3436620"/>
        </p:xfrm>
        <a:graphic>
          <a:graphicData uri="http://schemas.openxmlformats.org/drawingml/2006/table">
            <a:tbl>
              <a:tblPr/>
              <a:tblGrid>
                <a:gridCol w="6121400"/>
              </a:tblGrid>
              <a:tr h="70866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A. What is the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Job-to-be-Done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 (Brand Task) and resulting marketing objective?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ＭＳ Ｐゴシック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B.  What is the measurable communication objective for this Job to be Done? ▲</a:t>
                      </a: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62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endParaRPr kumimoji="0" lang="en-GB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80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What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insight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 drives this brief?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ＭＳ Ｐゴシック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62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endParaRPr kumimoji="0" lang="en-GB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80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Who is our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target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 audience?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ＭＳ Ｐゴシック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866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A. If Briefing for a Campaign Idea: Initial recommendation on required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channels to reach and engage our target and why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: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ＭＳ Ｐゴシック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B. If Briefing for an Execution: What is the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role of this execution within the Channel Strategy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? 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ＭＳ Ｐゴシック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62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What do they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think and do now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? (in relation to our brand and its product category)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ＭＳ Ｐゴシック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62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What would we like them to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think and do in response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 to the communication?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ＭＳ Ｐゴシック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What is the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single most important point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 to communicate?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ＭＳ Ｐゴシック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Why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should they believe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 it?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ＭＳ Ｐゴシック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" name="Round Diagonal Corner Rectangle 12"/>
          <p:cNvSpPr>
            <a:spLocks/>
          </p:cNvSpPr>
          <p:nvPr/>
        </p:nvSpPr>
        <p:spPr bwMode="auto">
          <a:xfrm>
            <a:off x="179388" y="3219451"/>
            <a:ext cx="2305050" cy="432197"/>
          </a:xfrm>
          <a:custGeom>
            <a:avLst/>
            <a:gdLst>
              <a:gd name="T0" fmla="*/ 96178 w 2304256"/>
              <a:gd name="T1" fmla="*/ 0 h 576064"/>
              <a:gd name="T2" fmla="*/ 2308229 w 2304256"/>
              <a:gd name="T3" fmla="*/ 0 h 576064"/>
              <a:gd name="T4" fmla="*/ 2308229 w 2304256"/>
              <a:gd name="T5" fmla="*/ 0 h 576064"/>
              <a:gd name="T6" fmla="*/ 2308229 w 2304256"/>
              <a:gd name="T7" fmla="*/ 480881 h 576064"/>
              <a:gd name="T8" fmla="*/ 2212050 w 2304256"/>
              <a:gd name="T9" fmla="*/ 577059 h 576064"/>
              <a:gd name="T10" fmla="*/ 0 w 2304256"/>
              <a:gd name="T11" fmla="*/ 577059 h 576064"/>
              <a:gd name="T12" fmla="*/ 0 w 2304256"/>
              <a:gd name="T13" fmla="*/ 577059 h 576064"/>
              <a:gd name="T14" fmla="*/ 0 w 2304256"/>
              <a:gd name="T15" fmla="*/ 96178 h 576064"/>
              <a:gd name="T16" fmla="*/ 96178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ea typeface="MS PGothic" pitchFamily="34" charset="-128"/>
            </a:endParaRPr>
          </a:p>
        </p:txBody>
      </p:sp>
      <p:sp>
        <p:nvSpPr>
          <p:cNvPr id="5" name="Round Diagonal Corner Rectangle 4"/>
          <p:cNvSpPr>
            <a:spLocks/>
          </p:cNvSpPr>
          <p:nvPr/>
        </p:nvSpPr>
        <p:spPr bwMode="auto">
          <a:xfrm>
            <a:off x="179388" y="1707357"/>
            <a:ext cx="2305050" cy="432197"/>
          </a:xfrm>
          <a:custGeom>
            <a:avLst/>
            <a:gdLst>
              <a:gd name="T0" fmla="*/ 96178 w 2304256"/>
              <a:gd name="T1" fmla="*/ 0 h 576064"/>
              <a:gd name="T2" fmla="*/ 2308229 w 2304256"/>
              <a:gd name="T3" fmla="*/ 0 h 576064"/>
              <a:gd name="T4" fmla="*/ 2308229 w 2304256"/>
              <a:gd name="T5" fmla="*/ 0 h 576064"/>
              <a:gd name="T6" fmla="*/ 2308229 w 2304256"/>
              <a:gd name="T7" fmla="*/ 480881 h 576064"/>
              <a:gd name="T8" fmla="*/ 2212050 w 2304256"/>
              <a:gd name="T9" fmla="*/ 577059 h 576064"/>
              <a:gd name="T10" fmla="*/ 0 w 2304256"/>
              <a:gd name="T11" fmla="*/ 577059 h 576064"/>
              <a:gd name="T12" fmla="*/ 0 w 2304256"/>
              <a:gd name="T13" fmla="*/ 577059 h 576064"/>
              <a:gd name="T14" fmla="*/ 0 w 2304256"/>
              <a:gd name="T15" fmla="*/ 96178 h 576064"/>
              <a:gd name="T16" fmla="*/ 96178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ea typeface="MS PGothic" pitchFamily="34" charset="-128"/>
            </a:endParaRPr>
          </a:p>
        </p:txBody>
      </p:sp>
      <p:sp>
        <p:nvSpPr>
          <p:cNvPr id="11" name="Round Diagonal Corner Rectangle 10"/>
          <p:cNvSpPr>
            <a:spLocks/>
          </p:cNvSpPr>
          <p:nvPr/>
        </p:nvSpPr>
        <p:spPr bwMode="auto">
          <a:xfrm>
            <a:off x="179388" y="2247901"/>
            <a:ext cx="2305050" cy="432197"/>
          </a:xfrm>
          <a:custGeom>
            <a:avLst/>
            <a:gdLst>
              <a:gd name="T0" fmla="*/ 96178 w 2304256"/>
              <a:gd name="T1" fmla="*/ 0 h 576064"/>
              <a:gd name="T2" fmla="*/ 2308229 w 2304256"/>
              <a:gd name="T3" fmla="*/ 0 h 576064"/>
              <a:gd name="T4" fmla="*/ 2308229 w 2304256"/>
              <a:gd name="T5" fmla="*/ 0 h 576064"/>
              <a:gd name="T6" fmla="*/ 2308229 w 2304256"/>
              <a:gd name="T7" fmla="*/ 480881 h 576064"/>
              <a:gd name="T8" fmla="*/ 2212050 w 2304256"/>
              <a:gd name="T9" fmla="*/ 577059 h 576064"/>
              <a:gd name="T10" fmla="*/ 0 w 2304256"/>
              <a:gd name="T11" fmla="*/ 577059 h 576064"/>
              <a:gd name="T12" fmla="*/ 0 w 2304256"/>
              <a:gd name="T13" fmla="*/ 577059 h 576064"/>
              <a:gd name="T14" fmla="*/ 0 w 2304256"/>
              <a:gd name="T15" fmla="*/ 96178 h 576064"/>
              <a:gd name="T16" fmla="*/ 96178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ea typeface="MS PGothic" pitchFamily="34" charset="-128"/>
            </a:endParaRPr>
          </a:p>
        </p:txBody>
      </p:sp>
      <p:sp>
        <p:nvSpPr>
          <p:cNvPr id="12" name="Round Diagonal Corner Rectangle 11"/>
          <p:cNvSpPr>
            <a:spLocks/>
          </p:cNvSpPr>
          <p:nvPr/>
        </p:nvSpPr>
        <p:spPr bwMode="auto">
          <a:xfrm>
            <a:off x="179388" y="2733676"/>
            <a:ext cx="2305050" cy="432197"/>
          </a:xfrm>
          <a:custGeom>
            <a:avLst/>
            <a:gdLst>
              <a:gd name="T0" fmla="*/ 96178 w 2304256"/>
              <a:gd name="T1" fmla="*/ 0 h 576064"/>
              <a:gd name="T2" fmla="*/ 2308229 w 2304256"/>
              <a:gd name="T3" fmla="*/ 0 h 576064"/>
              <a:gd name="T4" fmla="*/ 2308229 w 2304256"/>
              <a:gd name="T5" fmla="*/ 0 h 576064"/>
              <a:gd name="T6" fmla="*/ 2308229 w 2304256"/>
              <a:gd name="T7" fmla="*/ 480881 h 576064"/>
              <a:gd name="T8" fmla="*/ 2212050 w 2304256"/>
              <a:gd name="T9" fmla="*/ 577059 h 576064"/>
              <a:gd name="T10" fmla="*/ 0 w 2304256"/>
              <a:gd name="T11" fmla="*/ 577059 h 576064"/>
              <a:gd name="T12" fmla="*/ 0 w 2304256"/>
              <a:gd name="T13" fmla="*/ 577059 h 576064"/>
              <a:gd name="T14" fmla="*/ 0 w 2304256"/>
              <a:gd name="T15" fmla="*/ 96178 h 576064"/>
              <a:gd name="T16" fmla="*/ 96178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ea typeface="MS PGothic" pitchFamily="34" charset="-128"/>
            </a:endParaRPr>
          </a:p>
        </p:txBody>
      </p:sp>
      <p:sp>
        <p:nvSpPr>
          <p:cNvPr id="14" name="Round Diagonal Corner Rectangle 13"/>
          <p:cNvSpPr>
            <a:spLocks/>
          </p:cNvSpPr>
          <p:nvPr/>
        </p:nvSpPr>
        <p:spPr bwMode="auto">
          <a:xfrm>
            <a:off x="179388" y="4245769"/>
            <a:ext cx="2305050" cy="432197"/>
          </a:xfrm>
          <a:custGeom>
            <a:avLst/>
            <a:gdLst>
              <a:gd name="T0" fmla="*/ 96178 w 2304256"/>
              <a:gd name="T1" fmla="*/ 0 h 576064"/>
              <a:gd name="T2" fmla="*/ 2308229 w 2304256"/>
              <a:gd name="T3" fmla="*/ 0 h 576064"/>
              <a:gd name="T4" fmla="*/ 2308229 w 2304256"/>
              <a:gd name="T5" fmla="*/ 0 h 576064"/>
              <a:gd name="T6" fmla="*/ 2308229 w 2304256"/>
              <a:gd name="T7" fmla="*/ 480881 h 576064"/>
              <a:gd name="T8" fmla="*/ 2212050 w 2304256"/>
              <a:gd name="T9" fmla="*/ 577059 h 576064"/>
              <a:gd name="T10" fmla="*/ 0 w 2304256"/>
              <a:gd name="T11" fmla="*/ 577059 h 576064"/>
              <a:gd name="T12" fmla="*/ 0 w 2304256"/>
              <a:gd name="T13" fmla="*/ 577059 h 576064"/>
              <a:gd name="T14" fmla="*/ 0 w 2304256"/>
              <a:gd name="T15" fmla="*/ 96178 h 576064"/>
              <a:gd name="T16" fmla="*/ 96178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ea typeface="MS PGothic" pitchFamily="34" charset="-128"/>
            </a:endParaRPr>
          </a:p>
        </p:txBody>
      </p:sp>
      <p:sp>
        <p:nvSpPr>
          <p:cNvPr id="50201" name="TextBox 3"/>
          <p:cNvSpPr txBox="1">
            <a:spLocks noChangeArrowheads="1"/>
          </p:cNvSpPr>
          <p:nvPr/>
        </p:nvSpPr>
        <p:spPr bwMode="auto">
          <a:xfrm>
            <a:off x="179388" y="1763316"/>
            <a:ext cx="23764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1: Objectives</a:t>
            </a:r>
          </a:p>
        </p:txBody>
      </p:sp>
      <p:sp>
        <p:nvSpPr>
          <p:cNvPr id="502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Today we will focus on:</a:t>
            </a:r>
          </a:p>
        </p:txBody>
      </p:sp>
      <p:sp>
        <p:nvSpPr>
          <p:cNvPr id="50203" name="TextBox 5"/>
          <p:cNvSpPr txBox="1">
            <a:spLocks noChangeArrowheads="1"/>
          </p:cNvSpPr>
          <p:nvPr/>
        </p:nvSpPr>
        <p:spPr bwMode="auto">
          <a:xfrm>
            <a:off x="179388" y="2349104"/>
            <a:ext cx="19446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2: Insight</a:t>
            </a:r>
          </a:p>
        </p:txBody>
      </p:sp>
      <p:sp>
        <p:nvSpPr>
          <p:cNvPr id="50204" name="TextBox 6"/>
          <p:cNvSpPr txBox="1">
            <a:spLocks noChangeArrowheads="1"/>
          </p:cNvSpPr>
          <p:nvPr/>
        </p:nvSpPr>
        <p:spPr bwMode="auto">
          <a:xfrm>
            <a:off x="179388" y="2781300"/>
            <a:ext cx="19446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3: Target</a:t>
            </a:r>
          </a:p>
        </p:txBody>
      </p:sp>
      <p:sp>
        <p:nvSpPr>
          <p:cNvPr id="50205" name="TextBox 7"/>
          <p:cNvSpPr txBox="1">
            <a:spLocks noChangeArrowheads="1"/>
          </p:cNvSpPr>
          <p:nvPr/>
        </p:nvSpPr>
        <p:spPr bwMode="auto">
          <a:xfrm>
            <a:off x="179388" y="3274219"/>
            <a:ext cx="23050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4: Channels</a:t>
            </a:r>
          </a:p>
        </p:txBody>
      </p:sp>
      <p:sp>
        <p:nvSpPr>
          <p:cNvPr id="50206" name="TextBox 8"/>
          <p:cNvSpPr txBox="1">
            <a:spLocks noChangeArrowheads="1"/>
          </p:cNvSpPr>
          <p:nvPr/>
        </p:nvSpPr>
        <p:spPr bwMode="auto">
          <a:xfrm>
            <a:off x="179388" y="4400550"/>
            <a:ext cx="23050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5: Key point</a:t>
            </a:r>
          </a:p>
        </p:txBody>
      </p:sp>
    </p:spTree>
    <p:extLst>
      <p:ext uri="{BB962C8B-B14F-4D97-AF65-F5344CB8AC3E}">
        <p14:creationId xmlns:p14="http://schemas.microsoft.com/office/powerpoint/2010/main" val="2234554108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1" y="3305176"/>
            <a:ext cx="5522913" cy="1021556"/>
          </a:xfrm>
        </p:spPr>
        <p:txBody>
          <a:bodyPr/>
          <a:lstStyle/>
          <a:p>
            <a:pPr>
              <a:defRPr/>
            </a:pPr>
            <a:r>
              <a:rPr lang="en-US" dirty="0">
                <a:cs typeface="+mj-cs"/>
              </a:rPr>
              <a:t>Key point and RTB</a:t>
            </a:r>
            <a:br>
              <a:rPr lang="en-US" dirty="0">
                <a:cs typeface="+mj-cs"/>
              </a:rPr>
            </a:br>
            <a:endParaRPr lang="en-US" dirty="0">
              <a:cs typeface="+mj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971801" y="2180035"/>
            <a:ext cx="5522913" cy="1125140"/>
          </a:xfrm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9017206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4" name="Text Box 4"/>
          <p:cNvSpPr txBox="1">
            <a:spLocks noChangeArrowheads="1"/>
          </p:cNvSpPr>
          <p:nvPr/>
        </p:nvSpPr>
        <p:spPr bwMode="auto">
          <a:xfrm>
            <a:off x="468313" y="2085975"/>
            <a:ext cx="2303462" cy="646331"/>
          </a:xfrm>
          <a:prstGeom prst="rect">
            <a:avLst/>
          </a:prstGeom>
          <a:solidFill>
            <a:schemeClr val="accent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dirty="0">
                <a:solidFill>
                  <a:schemeClr val="bg1"/>
                </a:solidFill>
                <a:latin typeface="Calibri Light" panose="020F0302020204030204" pitchFamily="34" charset="0"/>
                <a:cs typeface="Calibri"/>
              </a:rPr>
              <a:t>What do they think/do/feel now?</a:t>
            </a:r>
            <a:endParaRPr lang="th-TH" dirty="0">
              <a:solidFill>
                <a:schemeClr val="bg1"/>
              </a:solidFill>
              <a:latin typeface="Calibri Light" panose="020F0302020204030204" pitchFamily="34" charset="0"/>
              <a:cs typeface="Calibri"/>
            </a:endParaRPr>
          </a:p>
        </p:txBody>
      </p:sp>
      <p:sp>
        <p:nvSpPr>
          <p:cNvPr id="168965" name="Text Box 5"/>
          <p:cNvSpPr txBox="1">
            <a:spLocks noChangeArrowheads="1"/>
          </p:cNvSpPr>
          <p:nvPr/>
        </p:nvSpPr>
        <p:spPr bwMode="auto">
          <a:xfrm>
            <a:off x="6156326" y="2031206"/>
            <a:ext cx="2303463" cy="923330"/>
          </a:xfrm>
          <a:prstGeom prst="rect">
            <a:avLst/>
          </a:prstGeom>
          <a:solidFill>
            <a:schemeClr val="accent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>
                <a:solidFill>
                  <a:schemeClr val="bg1"/>
                </a:solidFill>
                <a:latin typeface="Calibri Light" panose="020F0302020204030204" pitchFamily="34" charset="0"/>
                <a:cs typeface="Calibri"/>
              </a:rPr>
              <a:t>What do we want them to think/do/feel now?</a:t>
            </a:r>
            <a:endParaRPr lang="th-TH">
              <a:solidFill>
                <a:schemeClr val="bg1"/>
              </a:solidFill>
              <a:latin typeface="Calibri Light" panose="020F0302020204030204" pitchFamily="34" charset="0"/>
              <a:cs typeface="Calibri"/>
            </a:endParaRPr>
          </a:p>
        </p:txBody>
      </p:sp>
      <p:sp>
        <p:nvSpPr>
          <p:cNvPr id="168966" name="Text Box 6"/>
          <p:cNvSpPr txBox="1">
            <a:spLocks noChangeArrowheads="1"/>
          </p:cNvSpPr>
          <p:nvPr/>
        </p:nvSpPr>
        <p:spPr bwMode="auto">
          <a:xfrm>
            <a:off x="3492501" y="2139553"/>
            <a:ext cx="2016125" cy="369332"/>
          </a:xfrm>
          <a:prstGeom prst="rect">
            <a:avLst/>
          </a:prstGeom>
          <a:solidFill>
            <a:schemeClr val="accent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>
                <a:solidFill>
                  <a:schemeClr val="bg1"/>
                </a:solidFill>
                <a:latin typeface="Calibri Light" panose="020F0302020204030204" pitchFamily="34" charset="0"/>
                <a:cs typeface="Calibri"/>
              </a:rPr>
              <a:t>Key message</a:t>
            </a:r>
            <a:endParaRPr lang="th-TH">
              <a:solidFill>
                <a:schemeClr val="bg1"/>
              </a:solidFill>
              <a:latin typeface="Calibri Light" panose="020F0302020204030204" pitchFamily="34" charset="0"/>
              <a:cs typeface="Calibri"/>
            </a:endParaRPr>
          </a:p>
        </p:txBody>
      </p:sp>
      <p:sp>
        <p:nvSpPr>
          <p:cNvPr id="168969" name="Line 9"/>
          <p:cNvSpPr>
            <a:spLocks noChangeShapeType="1"/>
          </p:cNvSpPr>
          <p:nvPr/>
        </p:nvSpPr>
        <p:spPr bwMode="auto">
          <a:xfrm>
            <a:off x="2843214" y="2463404"/>
            <a:ext cx="433387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en-US">
              <a:solidFill>
                <a:schemeClr val="tx1"/>
              </a:solidFill>
              <a:cs typeface="Calibri"/>
            </a:endParaRPr>
          </a:p>
        </p:txBody>
      </p:sp>
      <p:sp>
        <p:nvSpPr>
          <p:cNvPr id="168970" name="Line 10"/>
          <p:cNvSpPr>
            <a:spLocks noChangeShapeType="1"/>
          </p:cNvSpPr>
          <p:nvPr/>
        </p:nvSpPr>
        <p:spPr bwMode="auto">
          <a:xfrm>
            <a:off x="5651500" y="2409825"/>
            <a:ext cx="433388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en-US">
              <a:solidFill>
                <a:schemeClr val="tx1"/>
              </a:solidFill>
              <a:cs typeface="Calibri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1043316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64" grpId="0" animBg="1"/>
      <p:bldP spid="168965" grpId="0" animBg="1"/>
      <p:bldP spid="16896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1600" dirty="0" smtClean="0"/>
              <a:t>The most important thing to say. This will change consumers</a:t>
            </a:r>
            <a:r>
              <a:rPr lang="en-US" altLang="en-US" sz="1600" dirty="0" smtClean="0"/>
              <a:t>’</a:t>
            </a:r>
            <a:r>
              <a:rPr lang="en-US" sz="1600" dirty="0" smtClean="0"/>
              <a:t> behavior</a:t>
            </a:r>
          </a:p>
          <a:p>
            <a:pPr eaLnBrk="1" hangingPunct="1"/>
            <a:endParaRPr lang="en-US" sz="1600" dirty="0" smtClean="0"/>
          </a:p>
          <a:p>
            <a:pPr eaLnBrk="1" hangingPunct="1"/>
            <a:r>
              <a:rPr lang="en-US" sz="1600" dirty="0" smtClean="0"/>
              <a:t>ONE single minded message</a:t>
            </a:r>
          </a:p>
          <a:p>
            <a:pPr eaLnBrk="1" hangingPunct="1"/>
            <a:endParaRPr lang="en-US" sz="1600" dirty="0" smtClean="0"/>
          </a:p>
          <a:p>
            <a:pPr eaLnBrk="1" hangingPunct="1"/>
            <a:r>
              <a:rPr lang="en-US" sz="1600" dirty="0" smtClean="0"/>
              <a:t>Key message usually stems from:</a:t>
            </a:r>
          </a:p>
          <a:p>
            <a:pPr lvl="1" eaLnBrk="1" hangingPunct="1"/>
            <a:r>
              <a:rPr lang="en-US" sz="1400" dirty="0" smtClean="0"/>
              <a:t>Discriminator: what</a:t>
            </a:r>
            <a:r>
              <a:rPr lang="en-US" altLang="en-US" sz="1400" dirty="0" smtClean="0"/>
              <a:t>’</a:t>
            </a:r>
            <a:r>
              <a:rPr lang="en-US" sz="1400" dirty="0" smtClean="0"/>
              <a:t>s the single most important point of difference of this brand?</a:t>
            </a:r>
          </a:p>
          <a:p>
            <a:pPr lvl="1" eaLnBrk="1" hangingPunct="1"/>
            <a:r>
              <a:rPr lang="en-US" sz="1400" dirty="0" smtClean="0"/>
              <a:t>Benefit/RTB: can be both emotional or functional</a:t>
            </a:r>
          </a:p>
          <a:p>
            <a:pPr lvl="1" eaLnBrk="1" hangingPunct="1"/>
            <a:r>
              <a:rPr lang="en-US" sz="1400" dirty="0" smtClean="0"/>
              <a:t>Insight: usually in the form of unmet need in a problem/solution type of communication</a:t>
            </a:r>
          </a:p>
        </p:txBody>
      </p:sp>
      <p:sp>
        <p:nvSpPr>
          <p:cNvPr id="532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Key point</a:t>
            </a:r>
          </a:p>
        </p:txBody>
      </p:sp>
    </p:spTree>
    <p:extLst>
      <p:ext uri="{BB962C8B-B14F-4D97-AF65-F5344CB8AC3E}">
        <p14:creationId xmlns:p14="http://schemas.microsoft.com/office/powerpoint/2010/main" val="1280764899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Discriminating Benefit</a:t>
            </a:r>
            <a:endParaRPr lang="th-TH" smtClean="0">
              <a:cs typeface="Angsana New" pitchFamily="18" charset="-34"/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z="1600" dirty="0" smtClean="0">
                <a:solidFill>
                  <a:srgbClr val="FF0000"/>
                </a:solidFill>
              </a:rPr>
              <a:t>Discriminating Product Benefit</a:t>
            </a:r>
            <a:r>
              <a:rPr lang="en-US" sz="1600" dirty="0" smtClean="0">
                <a:solidFill>
                  <a:srgbClr val="262626"/>
                </a:solidFill>
              </a:rPr>
              <a:t>: </a:t>
            </a:r>
            <a:r>
              <a:rPr lang="en-US" sz="1600" dirty="0" smtClean="0"/>
              <a:t>the unique and differentiating benefit that the brand offers</a:t>
            </a:r>
          </a:p>
          <a:p>
            <a:pPr eaLnBrk="1" hangingPunct="1"/>
            <a:r>
              <a:rPr lang="en-US" sz="1600" dirty="0" smtClean="0"/>
              <a:t>Can be rational (3 in 1, lower price, better performances) </a:t>
            </a:r>
          </a:p>
          <a:p>
            <a:pPr eaLnBrk="1" hangingPunct="1"/>
            <a:r>
              <a:rPr lang="en-US" sz="1600" dirty="0" smtClean="0"/>
              <a:t>Can be emotional (BMW joy of driving)</a:t>
            </a:r>
          </a:p>
        </p:txBody>
      </p:sp>
      <p:sp>
        <p:nvSpPr>
          <p:cNvPr id="58372" name="Content Placeholder 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1600" dirty="0" smtClean="0"/>
              <a:t>It directly links back to the insight</a:t>
            </a:r>
          </a:p>
          <a:p>
            <a:pPr eaLnBrk="1" hangingPunct="1"/>
            <a:r>
              <a:rPr lang="en-US" sz="1600" dirty="0" smtClean="0"/>
              <a:t>It must be relevant, unique and clear for people to understand it</a:t>
            </a:r>
          </a:p>
          <a:p>
            <a:pPr eaLnBrk="1" hangingPunct="1"/>
            <a:r>
              <a:rPr lang="en-GB" sz="1600" dirty="0" smtClean="0"/>
              <a:t>It is focused and single-minded</a:t>
            </a:r>
          </a:p>
          <a:p>
            <a:pPr eaLnBrk="1" hangingPunct="1"/>
            <a:r>
              <a:rPr lang="en-GB" sz="1600" dirty="0" smtClean="0"/>
              <a:t>It should be unique for our brand</a:t>
            </a:r>
            <a:endParaRPr lang="en-US" sz="1600" dirty="0" smtClean="0"/>
          </a:p>
          <a:p>
            <a:endParaRPr lang="en-US" sz="1800" dirty="0" smtClean="0"/>
          </a:p>
        </p:txBody>
      </p:sp>
      <p:grpSp>
        <p:nvGrpSpPr>
          <p:cNvPr id="130052" name="Group 4"/>
          <p:cNvGrpSpPr>
            <a:grpSpLocks/>
          </p:cNvGrpSpPr>
          <p:nvPr/>
        </p:nvGrpSpPr>
        <p:grpSpPr bwMode="auto">
          <a:xfrm>
            <a:off x="381000" y="3314700"/>
            <a:ext cx="8382000" cy="1714500"/>
            <a:chOff x="288" y="2693"/>
            <a:chExt cx="5280" cy="1440"/>
          </a:xfrm>
        </p:grpSpPr>
        <p:sp>
          <p:nvSpPr>
            <p:cNvPr id="130053" name="AutoShape 5"/>
            <p:cNvSpPr>
              <a:spLocks noChangeArrowheads="1"/>
            </p:cNvSpPr>
            <p:nvPr/>
          </p:nvSpPr>
          <p:spPr bwMode="auto">
            <a:xfrm>
              <a:off x="288" y="2693"/>
              <a:ext cx="5280" cy="1440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33CC33"/>
                </a:gs>
                <a:gs pos="100000">
                  <a:srgbClr val="FF0000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ea typeface="ＭＳ Ｐゴシック" charset="0"/>
                <a:cs typeface="Angsana New" charset="0"/>
              </a:endParaRPr>
            </a:p>
          </p:txBody>
        </p:sp>
        <p:sp>
          <p:nvSpPr>
            <p:cNvPr id="130054" name="Text Box 6"/>
            <p:cNvSpPr txBox="1">
              <a:spLocks noChangeArrowheads="1"/>
            </p:cNvSpPr>
            <p:nvPr/>
          </p:nvSpPr>
          <p:spPr bwMode="auto">
            <a:xfrm>
              <a:off x="292" y="2784"/>
              <a:ext cx="1724" cy="1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 dirty="0" smtClean="0">
                  <a:solidFill>
                    <a:srgbClr val="FFFF00"/>
                  </a:solidFill>
                  <a:latin typeface="Calibri Light" panose="020F0302020204030204" pitchFamily="34" charset="0"/>
                  <a:ea typeface="ＭＳ Ｐゴシック" charset="0"/>
                  <a:cs typeface="Arial Unicode MS" charset="0"/>
                </a:rPr>
                <a:t>RATIONAL</a:t>
              </a:r>
              <a:endParaRPr lang="en-GB" sz="1600" b="1" dirty="0">
                <a:solidFill>
                  <a:srgbClr val="FFFF00"/>
                </a:solidFill>
                <a:latin typeface="Calibri Light" panose="020F0302020204030204" pitchFamily="34" charset="0"/>
                <a:ea typeface="ＭＳ Ｐゴシック" charset="0"/>
                <a:cs typeface="Arial Unicode MS" charset="0"/>
              </a:endParaRPr>
            </a:p>
            <a:p>
              <a:pPr>
                <a:lnSpc>
                  <a:spcPct val="120000"/>
                </a:lnSpc>
                <a:spcBef>
                  <a:spcPct val="20000"/>
                </a:spcBef>
                <a:defRPr/>
              </a:pPr>
              <a:endParaRPr lang="en-GB" sz="1600" b="1" dirty="0">
                <a:solidFill>
                  <a:srgbClr val="FFFF00"/>
                </a:solidFill>
                <a:latin typeface="Calibri Light" panose="020F0302020204030204" pitchFamily="34" charset="0"/>
                <a:ea typeface="ＭＳ Ｐゴシック" charset="0"/>
                <a:cs typeface="Arial Unicode MS" charset="0"/>
              </a:endParaRPr>
            </a:p>
            <a:p>
              <a:pPr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 dirty="0">
                  <a:solidFill>
                    <a:srgbClr val="FFFF00"/>
                  </a:solidFill>
                  <a:latin typeface="Calibri Light" panose="020F0302020204030204" pitchFamily="34" charset="0"/>
                  <a:ea typeface="ＭＳ Ｐゴシック" charset="0"/>
                  <a:cs typeface="Arial Unicode MS" charset="0"/>
                </a:rPr>
                <a:t>Antidandruff </a:t>
              </a:r>
            </a:p>
            <a:p>
              <a:pPr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 dirty="0">
                  <a:solidFill>
                    <a:srgbClr val="FFFF00"/>
                  </a:solidFill>
                  <a:latin typeface="Calibri Light" panose="020F0302020204030204" pitchFamily="34" charset="0"/>
                  <a:ea typeface="ＭＳ Ｐゴシック" charset="0"/>
                  <a:cs typeface="Arial Unicode MS" charset="0"/>
                </a:rPr>
                <a:t>Shampoo </a:t>
              </a:r>
            </a:p>
          </p:txBody>
        </p:sp>
        <p:sp>
          <p:nvSpPr>
            <p:cNvPr id="130055" name="Text Box 7"/>
            <p:cNvSpPr txBox="1">
              <a:spLocks noChangeArrowheads="1"/>
            </p:cNvSpPr>
            <p:nvPr/>
          </p:nvSpPr>
          <p:spPr bwMode="auto">
            <a:xfrm>
              <a:off x="3312" y="2784"/>
              <a:ext cx="2256" cy="10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>
              <a:lvl1pPr marL="342900" indent="-342900">
                <a:defRPr sz="2800">
                  <a:solidFill>
                    <a:schemeClr val="tx1"/>
                  </a:solidFill>
                  <a:latin typeface="Arial" charset="0"/>
                  <a:ea typeface="ＭＳ Ｐゴシック" charset="0"/>
                  <a:cs typeface="Angsana New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2pPr>
              <a:lvl3pPr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3pPr>
              <a:lvl4pPr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4pPr>
              <a:lvl5pPr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9pPr>
            </a:lstStyle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 dirty="0" smtClean="0">
                  <a:solidFill>
                    <a:srgbClr val="FFFF00"/>
                  </a:solidFill>
                  <a:latin typeface="Calibri Light" panose="020F0302020204030204" pitchFamily="34" charset="0"/>
                  <a:cs typeface="Arial Unicode MS" charset="0"/>
                </a:rPr>
                <a:t>EMOTIONAL</a:t>
              </a: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endParaRPr lang="en-GB" sz="1600" b="1" dirty="0" smtClean="0">
                <a:solidFill>
                  <a:srgbClr val="FFFF00"/>
                </a:solidFill>
                <a:latin typeface="Calibri Light" panose="020F0302020204030204" pitchFamily="34" charset="0"/>
                <a:cs typeface="Arial Unicode MS" charset="0"/>
              </a:endParaRP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endParaRPr lang="en-GB" sz="1600" b="1" dirty="0" smtClean="0">
                <a:solidFill>
                  <a:srgbClr val="FFFF00"/>
                </a:solidFill>
                <a:latin typeface="Calibri Light" panose="020F0302020204030204" pitchFamily="34" charset="0"/>
                <a:cs typeface="Arial Unicode MS" charset="0"/>
              </a:endParaRP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 dirty="0" smtClean="0">
                  <a:solidFill>
                    <a:srgbClr val="FFFF00"/>
                  </a:solidFill>
                  <a:latin typeface="Calibri Light" panose="020F0302020204030204" pitchFamily="34" charset="0"/>
                  <a:cs typeface="Arial Unicode MS" charset="0"/>
                </a:rPr>
                <a:t>The Joy of Driving</a:t>
              </a:r>
            </a:p>
          </p:txBody>
        </p:sp>
        <p:pic>
          <p:nvPicPr>
            <p:cNvPr id="58377" name="Picture 8" descr="bmw-logo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6" y="3093"/>
              <a:ext cx="473" cy="5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0057" name="Picture 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52" y="2832"/>
              <a:ext cx="485" cy="1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</p:pic>
        <p:pic>
          <p:nvPicPr>
            <p:cNvPr id="130058" name="Picture 10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8" y="3168"/>
              <a:ext cx="1362" cy="5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</p:pic>
        <p:sp>
          <p:nvSpPr>
            <p:cNvPr id="130059" name="Text Box 11"/>
            <p:cNvSpPr txBox="1">
              <a:spLocks noChangeArrowheads="1"/>
            </p:cNvSpPr>
            <p:nvPr/>
          </p:nvSpPr>
          <p:spPr bwMode="auto">
            <a:xfrm>
              <a:off x="1968" y="2757"/>
              <a:ext cx="1724" cy="1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 dirty="0">
                  <a:solidFill>
                    <a:srgbClr val="FFFF00"/>
                  </a:solidFill>
                  <a:latin typeface="Calibri Light" panose="020F0302020204030204" pitchFamily="34" charset="0"/>
                  <a:ea typeface="ＭＳ Ｐゴシック" charset="0"/>
                  <a:cs typeface="Arial Unicode MS" charset="0"/>
                </a:rPr>
                <a:t>RATIONAL &amp; EMOTIONAL</a:t>
              </a: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endParaRPr lang="en-GB" sz="1600" b="1" dirty="0">
                <a:solidFill>
                  <a:srgbClr val="FFFF00"/>
                </a:solidFill>
                <a:latin typeface="Calibri Light" panose="020F0302020204030204" pitchFamily="34" charset="0"/>
                <a:ea typeface="ＭＳ Ｐゴシック" charset="0"/>
                <a:cs typeface="Arial Unicode MS" charset="0"/>
              </a:endParaRP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endParaRPr lang="en-GB" sz="1600" b="1" dirty="0">
                <a:solidFill>
                  <a:srgbClr val="FFFF00"/>
                </a:solidFill>
                <a:latin typeface="Calibri Light" panose="020F0302020204030204" pitchFamily="34" charset="0"/>
                <a:ea typeface="ＭＳ Ｐゴシック" charset="0"/>
                <a:cs typeface="Arial Unicode MS" charset="0"/>
              </a:endParaRP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 dirty="0">
                  <a:solidFill>
                    <a:srgbClr val="FFFF00"/>
                  </a:solidFill>
                  <a:latin typeface="Calibri Light" panose="020F0302020204030204" pitchFamily="34" charset="0"/>
                  <a:ea typeface="ＭＳ Ｐゴシック" charset="0"/>
                  <a:cs typeface="Arial Unicode MS" charset="0"/>
                </a:rPr>
                <a:t>Beauty drinks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57619952"/>
      </p:ext>
    </p:extLst>
  </p:cSld>
  <p:clrMapOvr>
    <a:masterClrMapping/>
  </p:clrMapOvr>
  <p:transition xmlns:p14="http://schemas.microsoft.com/office/powerpoint/2010/main" advClick="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0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Reason to believe</a:t>
            </a:r>
            <a:endParaRPr lang="th-TH" smtClean="0">
              <a:cs typeface="Angsana New" pitchFamily="18" charset="-34"/>
            </a:endParaRPr>
          </a:p>
        </p:txBody>
      </p:sp>
      <p:sp>
        <p:nvSpPr>
          <p:cNvPr id="59395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z="1600" dirty="0" smtClean="0">
                <a:solidFill>
                  <a:srgbClr val="FF0000"/>
                </a:solidFill>
              </a:rPr>
              <a:t>Reason why</a:t>
            </a:r>
            <a:r>
              <a:rPr lang="en-US" sz="1600" dirty="0" smtClean="0"/>
              <a:t>: rational and emotional reasons why should people believe the benefit</a:t>
            </a:r>
          </a:p>
          <a:p>
            <a:pPr eaLnBrk="1" hangingPunct="1"/>
            <a:r>
              <a:rPr lang="en-US" sz="1600" dirty="0" smtClean="0"/>
              <a:t>Can be rational (special ingredients) or emotional (directly related to the brand)</a:t>
            </a:r>
          </a:p>
          <a:p>
            <a:pPr eaLnBrk="1" hangingPunct="1">
              <a:buFontTx/>
              <a:buNone/>
            </a:pPr>
            <a:endParaRPr lang="en-US" sz="1600" dirty="0" smtClean="0"/>
          </a:p>
          <a:p>
            <a:pPr eaLnBrk="1" hangingPunct="1"/>
            <a:endParaRPr lang="th-TH" sz="1600" dirty="0" smtClean="0"/>
          </a:p>
        </p:txBody>
      </p:sp>
      <p:sp>
        <p:nvSpPr>
          <p:cNvPr id="59396" name="Content Placeholder 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1600" dirty="0" smtClean="0"/>
              <a:t>It directly links back to the benefit and the insight</a:t>
            </a:r>
          </a:p>
          <a:p>
            <a:pPr eaLnBrk="1" hangingPunct="1"/>
            <a:r>
              <a:rPr lang="en-US" sz="1600" dirty="0" smtClean="0"/>
              <a:t>Unique, relevant and believable</a:t>
            </a:r>
          </a:p>
          <a:p>
            <a:pPr eaLnBrk="1" hangingPunct="1"/>
            <a:r>
              <a:rPr lang="en-GB" sz="1600" dirty="0" smtClean="0"/>
              <a:t>Sustainable in the long term</a:t>
            </a:r>
            <a:endParaRPr lang="en-US" sz="1600" dirty="0" smtClean="0"/>
          </a:p>
          <a:p>
            <a:endParaRPr lang="en-US" sz="1600" dirty="0" smtClean="0"/>
          </a:p>
        </p:txBody>
      </p:sp>
      <p:grpSp>
        <p:nvGrpSpPr>
          <p:cNvPr id="131076" name="Group 4"/>
          <p:cNvGrpSpPr>
            <a:grpSpLocks/>
          </p:cNvGrpSpPr>
          <p:nvPr/>
        </p:nvGrpSpPr>
        <p:grpSpPr bwMode="auto">
          <a:xfrm>
            <a:off x="762000" y="3314700"/>
            <a:ext cx="7848600" cy="1641134"/>
            <a:chOff x="288" y="2693"/>
            <a:chExt cx="5280" cy="1526"/>
          </a:xfrm>
        </p:grpSpPr>
        <p:sp>
          <p:nvSpPr>
            <p:cNvPr id="131077" name="AutoShape 5"/>
            <p:cNvSpPr>
              <a:spLocks noChangeArrowheads="1"/>
            </p:cNvSpPr>
            <p:nvPr/>
          </p:nvSpPr>
          <p:spPr bwMode="auto">
            <a:xfrm>
              <a:off x="288" y="2693"/>
              <a:ext cx="5280" cy="1440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33CC33"/>
                </a:gs>
                <a:gs pos="100000">
                  <a:srgbClr val="FF0000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ea typeface="ＭＳ Ｐゴシック" charset="0"/>
                <a:cs typeface="Angsana New" charset="0"/>
              </a:endParaRPr>
            </a:p>
          </p:txBody>
        </p:sp>
        <p:sp>
          <p:nvSpPr>
            <p:cNvPr id="131078" name="Text Box 6"/>
            <p:cNvSpPr txBox="1">
              <a:spLocks noChangeArrowheads="1"/>
            </p:cNvSpPr>
            <p:nvPr/>
          </p:nvSpPr>
          <p:spPr bwMode="auto">
            <a:xfrm>
              <a:off x="485" y="2814"/>
              <a:ext cx="1728" cy="14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800" b="1" dirty="0">
                  <a:solidFill>
                    <a:srgbClr val="FFFF00"/>
                  </a:solidFill>
                  <a:latin typeface="Calibri Light" panose="020F0302020204030204" pitchFamily="34" charset="0"/>
                  <a:ea typeface="ＭＳ Ｐゴシック" charset="0"/>
                  <a:cs typeface="Calibri"/>
                </a:rPr>
                <a:t>RATIONAL</a:t>
              </a: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endParaRPr lang="en-GB" sz="1800" b="1" dirty="0">
                <a:solidFill>
                  <a:srgbClr val="FFFF00"/>
                </a:solidFill>
                <a:latin typeface="Calibri Light" panose="020F0302020204030204" pitchFamily="34" charset="0"/>
                <a:ea typeface="ＭＳ Ｐゴシック" charset="0"/>
                <a:cs typeface="Calibri"/>
              </a:endParaRP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800" b="1" dirty="0">
                  <a:solidFill>
                    <a:srgbClr val="FFFF00"/>
                  </a:solidFill>
                  <a:latin typeface="Calibri Light" panose="020F0302020204030204" pitchFamily="34" charset="0"/>
                  <a:ea typeface="ＭＳ Ｐゴシック" charset="0"/>
                  <a:cs typeface="Calibri"/>
                </a:rPr>
                <a:t>Contain Collagen, Vitamins, Omega3  </a:t>
              </a:r>
              <a:r>
                <a:rPr lang="en-GB" sz="1800" b="1" dirty="0" err="1">
                  <a:solidFill>
                    <a:srgbClr val="FFFF00"/>
                  </a:solidFill>
                  <a:latin typeface="Calibri Light" panose="020F0302020204030204" pitchFamily="34" charset="0"/>
                  <a:ea typeface="ＭＳ Ｐゴシック" charset="0"/>
                  <a:cs typeface="Calibri"/>
                </a:rPr>
                <a:t>etc</a:t>
              </a:r>
              <a:r>
                <a:rPr lang="en-GB" sz="1800" b="1" dirty="0">
                  <a:solidFill>
                    <a:srgbClr val="FFFF00"/>
                  </a:solidFill>
                  <a:latin typeface="Calibri Light" panose="020F0302020204030204" pitchFamily="34" charset="0"/>
                  <a:ea typeface="ＭＳ Ｐゴシック" charset="0"/>
                  <a:cs typeface="Calibri"/>
                </a:rPr>
                <a:t> </a:t>
              </a:r>
              <a:r>
                <a:rPr lang="en-GB" sz="1800" b="1" dirty="0" err="1">
                  <a:solidFill>
                    <a:srgbClr val="FFFF00"/>
                  </a:solidFill>
                  <a:latin typeface="Calibri Light" panose="020F0302020204030204" pitchFamily="34" charset="0"/>
                  <a:ea typeface="ＭＳ Ｐゴシック" charset="0"/>
                  <a:cs typeface="Calibri"/>
                </a:rPr>
                <a:t>etc</a:t>
              </a:r>
              <a:r>
                <a:rPr lang="en-GB" sz="1800" b="1" dirty="0">
                  <a:solidFill>
                    <a:srgbClr val="FFFF00"/>
                  </a:solidFill>
                  <a:latin typeface="Calibri Light" panose="020F0302020204030204" pitchFamily="34" charset="0"/>
                  <a:ea typeface="ＭＳ Ｐゴシック" charset="0"/>
                  <a:cs typeface="Calibri"/>
                </a:rPr>
                <a:t>  </a:t>
              </a:r>
            </a:p>
          </p:txBody>
        </p:sp>
        <p:sp>
          <p:nvSpPr>
            <p:cNvPr id="131079" name="Text Box 7"/>
            <p:cNvSpPr txBox="1">
              <a:spLocks noChangeArrowheads="1"/>
            </p:cNvSpPr>
            <p:nvPr/>
          </p:nvSpPr>
          <p:spPr bwMode="auto">
            <a:xfrm>
              <a:off x="3312" y="2746"/>
              <a:ext cx="2256" cy="10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>
              <a:lvl1pPr marL="342900" indent="-342900">
                <a:defRPr sz="2800">
                  <a:solidFill>
                    <a:schemeClr val="tx1"/>
                  </a:solidFill>
                  <a:latin typeface="Arial" charset="0"/>
                  <a:ea typeface="ＭＳ Ｐゴシック" charset="0"/>
                  <a:cs typeface="Angsana New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2pPr>
              <a:lvl3pPr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3pPr>
              <a:lvl4pPr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4pPr>
              <a:lvl5pPr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9pPr>
            </a:lstStyle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800" b="1" dirty="0" smtClean="0">
                  <a:solidFill>
                    <a:srgbClr val="FFFF00"/>
                  </a:solidFill>
                  <a:latin typeface="Calibri Light" panose="020F0302020204030204" pitchFamily="34" charset="0"/>
                  <a:cs typeface="Calibri"/>
                </a:rPr>
                <a:t>EMOTIONAL</a:t>
              </a: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endParaRPr lang="en-GB" sz="1800" b="1" dirty="0" smtClean="0">
                <a:solidFill>
                  <a:srgbClr val="FFFF00"/>
                </a:solidFill>
                <a:latin typeface="Calibri Light" panose="020F0302020204030204" pitchFamily="34" charset="0"/>
                <a:cs typeface="Calibri"/>
              </a:endParaRP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endParaRPr lang="en-GB" sz="1800" b="1" dirty="0" smtClean="0">
                <a:solidFill>
                  <a:srgbClr val="FFFF00"/>
                </a:solidFill>
                <a:latin typeface="Calibri Light" panose="020F0302020204030204" pitchFamily="34" charset="0"/>
                <a:cs typeface="Calibri"/>
              </a:endParaRP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800" b="1" dirty="0" smtClean="0">
                  <a:solidFill>
                    <a:srgbClr val="FFFF00"/>
                  </a:solidFill>
                  <a:latin typeface="Calibri Light" panose="020F0302020204030204" pitchFamily="34" charset="0"/>
                  <a:cs typeface="Calibri"/>
                </a:rPr>
                <a:t>The brand supports quality</a:t>
              </a:r>
            </a:p>
          </p:txBody>
        </p:sp>
        <p:pic>
          <p:nvPicPr>
            <p:cNvPr id="131080" name="Picture 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1" y="3120"/>
              <a:ext cx="1199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</p:pic>
        <p:pic>
          <p:nvPicPr>
            <p:cNvPr id="131081" name="Picture 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3" y="3096"/>
              <a:ext cx="667" cy="7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61893400"/>
      </p:ext>
    </p:extLst>
  </p:cSld>
  <p:clrMapOvr>
    <a:masterClrMapping/>
  </p:clrMapOvr>
  <p:transition xmlns:p14="http://schemas.microsoft.com/office/powerpoint/2010/main" advClick="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1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4" name="Text Box 4"/>
          <p:cNvSpPr txBox="1">
            <a:spLocks noChangeArrowheads="1"/>
          </p:cNvSpPr>
          <p:nvPr/>
        </p:nvSpPr>
        <p:spPr bwMode="auto">
          <a:xfrm>
            <a:off x="468313" y="2085975"/>
            <a:ext cx="2303462" cy="646331"/>
          </a:xfrm>
          <a:prstGeom prst="rect">
            <a:avLst/>
          </a:prstGeom>
          <a:solidFill>
            <a:schemeClr val="accent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dirty="0">
                <a:solidFill>
                  <a:schemeClr val="bg1"/>
                </a:solidFill>
                <a:latin typeface="Calibri Light" panose="020F0302020204030204" pitchFamily="34" charset="0"/>
                <a:cs typeface="Calibri"/>
              </a:rPr>
              <a:t>What do they think/do/feel now?</a:t>
            </a:r>
            <a:endParaRPr lang="th-TH" dirty="0">
              <a:solidFill>
                <a:schemeClr val="bg1"/>
              </a:solidFill>
              <a:latin typeface="Calibri Light" panose="020F0302020204030204" pitchFamily="34" charset="0"/>
              <a:cs typeface="Calibri"/>
            </a:endParaRPr>
          </a:p>
        </p:txBody>
      </p:sp>
      <p:sp>
        <p:nvSpPr>
          <p:cNvPr id="168965" name="Text Box 5"/>
          <p:cNvSpPr txBox="1">
            <a:spLocks noChangeArrowheads="1"/>
          </p:cNvSpPr>
          <p:nvPr/>
        </p:nvSpPr>
        <p:spPr bwMode="auto">
          <a:xfrm>
            <a:off x="6156326" y="2031206"/>
            <a:ext cx="2303463" cy="923330"/>
          </a:xfrm>
          <a:prstGeom prst="rect">
            <a:avLst/>
          </a:prstGeom>
          <a:solidFill>
            <a:schemeClr val="accent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>
                <a:solidFill>
                  <a:schemeClr val="bg1"/>
                </a:solidFill>
                <a:latin typeface="Calibri Light" panose="020F0302020204030204" pitchFamily="34" charset="0"/>
                <a:cs typeface="Calibri"/>
              </a:rPr>
              <a:t>What do we want them to think/do/feel now?</a:t>
            </a:r>
            <a:endParaRPr lang="th-TH">
              <a:solidFill>
                <a:schemeClr val="bg1"/>
              </a:solidFill>
              <a:latin typeface="Calibri Light" panose="020F0302020204030204" pitchFamily="34" charset="0"/>
              <a:cs typeface="Calibri"/>
            </a:endParaRPr>
          </a:p>
        </p:txBody>
      </p:sp>
      <p:sp>
        <p:nvSpPr>
          <p:cNvPr id="168966" name="Text Box 6"/>
          <p:cNvSpPr txBox="1">
            <a:spLocks noChangeArrowheads="1"/>
          </p:cNvSpPr>
          <p:nvPr/>
        </p:nvSpPr>
        <p:spPr bwMode="auto">
          <a:xfrm>
            <a:off x="3492501" y="2139554"/>
            <a:ext cx="2016125" cy="369332"/>
          </a:xfrm>
          <a:prstGeom prst="rect">
            <a:avLst/>
          </a:prstGeom>
          <a:solidFill>
            <a:schemeClr val="accent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>
                <a:solidFill>
                  <a:schemeClr val="bg1"/>
                </a:solidFill>
                <a:latin typeface="Calibri Light" panose="020F0302020204030204" pitchFamily="34" charset="0"/>
                <a:cs typeface="Calibri"/>
              </a:rPr>
              <a:t>Key message</a:t>
            </a:r>
            <a:endParaRPr lang="th-TH">
              <a:solidFill>
                <a:schemeClr val="bg1"/>
              </a:solidFill>
              <a:latin typeface="Calibri Light" panose="020F0302020204030204" pitchFamily="34" charset="0"/>
              <a:cs typeface="Calibri"/>
            </a:endParaRPr>
          </a:p>
        </p:txBody>
      </p:sp>
      <p:sp>
        <p:nvSpPr>
          <p:cNvPr id="168967" name="Text Box 7"/>
          <p:cNvSpPr txBox="1">
            <a:spLocks noChangeArrowheads="1"/>
          </p:cNvSpPr>
          <p:nvPr/>
        </p:nvSpPr>
        <p:spPr bwMode="auto">
          <a:xfrm>
            <a:off x="539751" y="1168004"/>
            <a:ext cx="2303463" cy="369332"/>
          </a:xfrm>
          <a:prstGeom prst="rect">
            <a:avLst/>
          </a:prstGeom>
          <a:solidFill>
            <a:srgbClr val="FF0000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dirty="0">
                <a:solidFill>
                  <a:schemeClr val="bg1"/>
                </a:solidFill>
                <a:latin typeface="Calibri Light" panose="020F0302020204030204" pitchFamily="34" charset="0"/>
                <a:cs typeface="Calibri"/>
              </a:rPr>
              <a:t>Why? Insight</a:t>
            </a:r>
            <a:endParaRPr lang="th-TH" dirty="0">
              <a:solidFill>
                <a:schemeClr val="bg1"/>
              </a:solidFill>
              <a:latin typeface="Calibri Light" panose="020F0302020204030204" pitchFamily="34" charset="0"/>
              <a:cs typeface="Calibri"/>
            </a:endParaRPr>
          </a:p>
        </p:txBody>
      </p:sp>
      <p:sp>
        <p:nvSpPr>
          <p:cNvPr id="168968" name="Text Box 8"/>
          <p:cNvSpPr txBox="1">
            <a:spLocks noChangeArrowheads="1"/>
          </p:cNvSpPr>
          <p:nvPr/>
        </p:nvSpPr>
        <p:spPr bwMode="auto">
          <a:xfrm>
            <a:off x="3419476" y="3543301"/>
            <a:ext cx="2303463" cy="784830"/>
          </a:xfrm>
          <a:prstGeom prst="rect">
            <a:avLst/>
          </a:prstGeom>
          <a:solidFill>
            <a:srgbClr val="FF0000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th-TH"/>
            </a:defPPr>
            <a:lvl1pPr algn="ctr">
              <a:spcBef>
                <a:spcPct val="50000"/>
              </a:spcBef>
              <a:defRPr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>
              <a:defRPr/>
            </a:pPr>
            <a:r>
              <a:rPr lang="en-US" dirty="0" smtClean="0">
                <a:latin typeface="Calibri Light" panose="020F0302020204030204" pitchFamily="34" charset="0"/>
              </a:rPr>
              <a:t>Discriminating benefit</a:t>
            </a:r>
          </a:p>
          <a:p>
            <a:pPr>
              <a:defRPr/>
            </a:pPr>
            <a:r>
              <a:rPr lang="en-US" dirty="0" smtClean="0">
                <a:latin typeface="Calibri Light" panose="020F0302020204030204" pitchFamily="34" charset="0"/>
              </a:rPr>
              <a:t>Reason to believe</a:t>
            </a:r>
            <a:endParaRPr lang="th-TH" dirty="0" smtClean="0">
              <a:latin typeface="Calibri Light" panose="020F0302020204030204" pitchFamily="34" charset="0"/>
            </a:endParaRPr>
          </a:p>
        </p:txBody>
      </p:sp>
      <p:sp>
        <p:nvSpPr>
          <p:cNvPr id="168969" name="Line 9"/>
          <p:cNvSpPr>
            <a:spLocks noChangeShapeType="1"/>
          </p:cNvSpPr>
          <p:nvPr/>
        </p:nvSpPr>
        <p:spPr bwMode="auto">
          <a:xfrm>
            <a:off x="2843214" y="2463404"/>
            <a:ext cx="433387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en-US">
              <a:solidFill>
                <a:srgbClr val="660066"/>
              </a:solidFill>
              <a:cs typeface="Calibri"/>
            </a:endParaRPr>
          </a:p>
        </p:txBody>
      </p:sp>
      <p:sp>
        <p:nvSpPr>
          <p:cNvPr id="168970" name="Line 10"/>
          <p:cNvSpPr>
            <a:spLocks noChangeShapeType="1"/>
          </p:cNvSpPr>
          <p:nvPr/>
        </p:nvSpPr>
        <p:spPr bwMode="auto">
          <a:xfrm>
            <a:off x="5651500" y="2409825"/>
            <a:ext cx="433388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en-US">
              <a:solidFill>
                <a:srgbClr val="660066"/>
              </a:solidFill>
              <a:cs typeface="Calibri"/>
            </a:endParaRPr>
          </a:p>
        </p:txBody>
      </p:sp>
      <p:sp>
        <p:nvSpPr>
          <p:cNvPr id="168971" name="Line 11"/>
          <p:cNvSpPr>
            <a:spLocks noChangeShapeType="1"/>
          </p:cNvSpPr>
          <p:nvPr/>
        </p:nvSpPr>
        <p:spPr bwMode="auto">
          <a:xfrm flipV="1">
            <a:off x="1547813" y="1707357"/>
            <a:ext cx="0" cy="270272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en-US">
              <a:solidFill>
                <a:srgbClr val="660066"/>
              </a:solidFill>
              <a:cs typeface="Calibri"/>
            </a:endParaRPr>
          </a:p>
        </p:txBody>
      </p:sp>
      <p:sp>
        <p:nvSpPr>
          <p:cNvPr id="168972" name="Line 12"/>
          <p:cNvSpPr>
            <a:spLocks noChangeShapeType="1"/>
          </p:cNvSpPr>
          <p:nvPr/>
        </p:nvSpPr>
        <p:spPr bwMode="auto">
          <a:xfrm>
            <a:off x="4500563" y="2950369"/>
            <a:ext cx="0" cy="485775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en-US">
              <a:solidFill>
                <a:srgbClr val="660066"/>
              </a:solidFill>
              <a:cs typeface="Calibri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7588881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64" grpId="0" animBg="1"/>
      <p:bldP spid="168965" grpId="0" animBg="1"/>
      <p:bldP spid="168966" grpId="0" animBg="1"/>
      <p:bldP spid="168967" grpId="0" animBg="1"/>
      <p:bldP spid="16896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does everything come together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60454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2625179546"/>
              </p:ext>
            </p:extLst>
          </p:nvPr>
        </p:nvGraphicFramePr>
        <p:xfrm>
          <a:off x="624840" y="930663"/>
          <a:ext cx="737616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does everything come together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4953000" y="1352550"/>
            <a:ext cx="381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alibri Light"/>
                <a:cs typeface="Calibri Light"/>
              </a:rPr>
              <a:t>To define what is the change in </a:t>
            </a:r>
            <a:r>
              <a:rPr lang="en-US" dirty="0" err="1" smtClean="0">
                <a:latin typeface="Calibri Light"/>
                <a:cs typeface="Calibri Light"/>
              </a:rPr>
              <a:t>behaviour</a:t>
            </a:r>
            <a:r>
              <a:rPr lang="en-US" dirty="0" smtClean="0">
                <a:latin typeface="Calibri Light"/>
                <a:cs typeface="Calibri Light"/>
              </a:rPr>
              <a:t> we want to achieve.</a:t>
            </a:r>
            <a:endParaRPr lang="en-US" dirty="0">
              <a:latin typeface="Calibri Light"/>
              <a:cs typeface="Calibri Ligh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5582" y="3553420"/>
            <a:ext cx="17318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>
                <a:latin typeface="Calibri Light"/>
                <a:cs typeface="Calibri Light"/>
              </a:rPr>
              <a:t>The story that will achieve the </a:t>
            </a:r>
            <a:r>
              <a:rPr lang="en-US" dirty="0" err="1" smtClean="0">
                <a:latin typeface="Calibri Light"/>
                <a:cs typeface="Calibri Light"/>
              </a:rPr>
              <a:t>behaviour</a:t>
            </a:r>
            <a:r>
              <a:rPr lang="en-US" dirty="0" smtClean="0">
                <a:latin typeface="Calibri Light"/>
                <a:cs typeface="Calibri Light"/>
              </a:rPr>
              <a:t> change.</a:t>
            </a:r>
            <a:endParaRPr lang="en-US" dirty="0">
              <a:latin typeface="Calibri Light"/>
              <a:cs typeface="Calibri Ligh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34100" y="3257550"/>
            <a:ext cx="2857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alibri Light"/>
                <a:cs typeface="Calibri Light"/>
              </a:rPr>
              <a:t>To define what to say, how to say it and where to say it.</a:t>
            </a:r>
            <a:endParaRPr lang="en-US" dirty="0"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3450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en-US" sz="4400" dirty="0">
                <a:ea typeface="ＭＳ Ｐゴシック" charset="0"/>
                <a:cs typeface="ＭＳ Ｐゴシック" charset="0"/>
              </a:rPr>
              <a:t>Concept</a:t>
            </a:r>
            <a:endParaRPr lang="th-TH" sz="4400" dirty="0">
              <a:ea typeface="ＭＳ Ｐゴシック" charset="0"/>
              <a:cs typeface="Cordia New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800663"/>
      </p:ext>
    </p:extLst>
  </p:cSld>
  <p:clrMapOvr>
    <a:masterClrMapping/>
  </p:clrMapOvr>
  <p:transition xmlns:p14="http://schemas.microsoft.com/office/powerpoint/2010/main" advClick="0"/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Concept basics</a:t>
            </a:r>
            <a:endParaRPr lang="th-TH" smtClean="0">
              <a:cs typeface="Angsana New" pitchFamily="18" charset="-34"/>
            </a:endParaRPr>
          </a:p>
        </p:txBody>
      </p:sp>
      <p:sp>
        <p:nvSpPr>
          <p:cNvPr id="126979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en-US" sz="2400" dirty="0">
                <a:solidFill>
                  <a:srgbClr val="FF0000"/>
                </a:solidFill>
                <a:ea typeface="+mn-ea"/>
                <a:cs typeface="+mn-cs"/>
              </a:rPr>
              <a:t>What is a concept?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sz="1800" dirty="0">
                <a:ea typeface="+mn-ea"/>
                <a:cs typeface="+mn-cs"/>
              </a:rPr>
              <a:t>A full description of a specific product or service written in consumers language and containing key information:</a:t>
            </a:r>
          </a:p>
          <a:p>
            <a:pPr lvl="1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GB" sz="1600" dirty="0">
                <a:ea typeface="+mn-ea"/>
                <a:cs typeface="+mn-cs"/>
              </a:rPr>
              <a:t>Headline</a:t>
            </a:r>
          </a:p>
          <a:p>
            <a:pPr lvl="1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GB" sz="1600" dirty="0">
                <a:ea typeface="+mn-ea"/>
                <a:cs typeface="+mn-cs"/>
              </a:rPr>
              <a:t>consumer insight</a:t>
            </a:r>
          </a:p>
          <a:p>
            <a:pPr lvl="1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GB" sz="1600" dirty="0">
                <a:ea typeface="+mn-ea"/>
                <a:cs typeface="+mn-cs"/>
              </a:rPr>
              <a:t>discriminating benefit</a:t>
            </a:r>
          </a:p>
          <a:p>
            <a:pPr lvl="1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GB" sz="1600" dirty="0">
                <a:ea typeface="+mn-ea"/>
                <a:cs typeface="+mn-cs"/>
              </a:rPr>
              <a:t>reason(s) to believe </a:t>
            </a:r>
          </a:p>
          <a:p>
            <a:pPr lvl="1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GB" sz="1600" dirty="0">
                <a:ea typeface="+mn-ea"/>
                <a:cs typeface="+mn-cs"/>
              </a:rPr>
              <a:t>an image of the pack and key supporting visuals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a typeface="+mn-ea"/>
              <a:cs typeface="+mn-cs"/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en-US" sz="2400" dirty="0">
                <a:solidFill>
                  <a:srgbClr val="FF0000"/>
                </a:solidFill>
                <a:ea typeface="+mn-ea"/>
                <a:cs typeface="+mn-cs"/>
              </a:rPr>
              <a:t>Why do we write a concept?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sz="1800" dirty="0">
                <a:ea typeface="+mn-ea"/>
                <a:cs typeface="+mn-cs"/>
              </a:rPr>
              <a:t>To test new ideas with consumers both in qualitative and quantitative researches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sz="1800" dirty="0">
                <a:ea typeface="+mn-ea"/>
                <a:cs typeface="+mn-cs"/>
              </a:rPr>
              <a:t>To brief agencies and other business partners (communication, new product innovation)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sz="1800" dirty="0">
                <a:ea typeface="+mn-ea"/>
                <a:cs typeface="+mn-cs"/>
              </a:rPr>
              <a:t>To share ideas with stakeholders</a:t>
            </a:r>
          </a:p>
        </p:txBody>
      </p:sp>
    </p:spTree>
    <p:extLst>
      <p:ext uri="{BB962C8B-B14F-4D97-AF65-F5344CB8AC3E}">
        <p14:creationId xmlns:p14="http://schemas.microsoft.com/office/powerpoint/2010/main" val="4047743780"/>
      </p:ext>
    </p:extLst>
  </p:cSld>
  <p:clrMapOvr>
    <a:masterClrMapping/>
  </p:clrMapOvr>
  <p:transition xmlns:p14="http://schemas.microsoft.com/office/powerpoint/2010/main" advClick="0"/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381000" indent="-381000" eaLnBrk="1" hangingPunct="1">
              <a:buFontTx/>
              <a:buNone/>
              <a:defRPr/>
            </a:pPr>
            <a:r>
              <a:rPr lang="en-US" sz="2000" dirty="0" smtClean="0">
                <a:solidFill>
                  <a:srgbClr val="FF0000"/>
                </a:solidFill>
                <a:ea typeface="MS PGothic" pitchFamily="34" charset="-128"/>
                <a:cs typeface="ＭＳ Ｐゴシック" charset="0"/>
              </a:rPr>
              <a:t>A concept is mainly made by 3 key elements: </a:t>
            </a:r>
          </a:p>
          <a:p>
            <a:pPr marL="381000" indent="-381000" eaLnBrk="1" hangingPunct="1">
              <a:buFontTx/>
              <a:buAutoNum type="arabicPeriod"/>
              <a:defRPr/>
            </a:pPr>
            <a:endParaRPr lang="en-US" sz="1600" dirty="0" smtClean="0">
              <a:ea typeface="MS PGothic" pitchFamily="34" charset="-128"/>
              <a:cs typeface="ＭＳ Ｐゴシック" charset="0"/>
            </a:endParaRPr>
          </a:p>
          <a:p>
            <a:pPr marL="381000" indent="-381000" eaLnBrk="1" hangingPunct="1">
              <a:buFontTx/>
              <a:buAutoNum type="arabicPeriod"/>
              <a:defRPr/>
            </a:pPr>
            <a:r>
              <a:rPr lang="en-US" sz="1600" dirty="0" smtClean="0">
                <a:ea typeface="MS PGothic" pitchFamily="34" charset="-128"/>
                <a:cs typeface="ＭＳ Ｐゴシック" charset="0"/>
              </a:rPr>
              <a:t>Insight</a:t>
            </a:r>
          </a:p>
          <a:p>
            <a:pPr marL="381000" indent="-381000" eaLnBrk="1" hangingPunct="1">
              <a:buFontTx/>
              <a:buAutoNum type="arabicPeriod"/>
              <a:defRPr/>
            </a:pPr>
            <a:endParaRPr lang="en-US" sz="1600" dirty="0" smtClean="0">
              <a:ea typeface="MS PGothic" pitchFamily="34" charset="-128"/>
              <a:cs typeface="ＭＳ Ｐゴシック" charset="0"/>
            </a:endParaRPr>
          </a:p>
          <a:p>
            <a:pPr marL="381000" indent="-381000" eaLnBrk="1" hangingPunct="1">
              <a:buFontTx/>
              <a:buAutoNum type="arabicPeriod"/>
              <a:defRPr/>
            </a:pPr>
            <a:r>
              <a:rPr lang="en-US" sz="1600" dirty="0" smtClean="0">
                <a:ea typeface="MS PGothic" pitchFamily="34" charset="-128"/>
                <a:cs typeface="ＭＳ Ｐゴシック" charset="0"/>
              </a:rPr>
              <a:t>Discriminating Product Benefit</a:t>
            </a:r>
          </a:p>
          <a:p>
            <a:pPr marL="381000" indent="-381000" eaLnBrk="1" hangingPunct="1">
              <a:buFontTx/>
              <a:buAutoNum type="arabicPeriod"/>
              <a:defRPr/>
            </a:pPr>
            <a:endParaRPr lang="en-US" sz="1600" dirty="0" smtClean="0">
              <a:ea typeface="MS PGothic" pitchFamily="34" charset="-128"/>
              <a:cs typeface="ＭＳ Ｐゴシック" charset="0"/>
            </a:endParaRPr>
          </a:p>
          <a:p>
            <a:pPr marL="381000" indent="-381000" eaLnBrk="1" hangingPunct="1">
              <a:buFontTx/>
              <a:buAutoNum type="arabicPeriod"/>
              <a:defRPr/>
            </a:pPr>
            <a:r>
              <a:rPr lang="en-US" sz="1600" dirty="0" smtClean="0">
                <a:ea typeface="MS PGothic" pitchFamily="34" charset="-128"/>
                <a:cs typeface="ＭＳ Ｐゴシック" charset="0"/>
              </a:rPr>
              <a:t>Reason why</a:t>
            </a:r>
          </a:p>
        </p:txBody>
      </p:sp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Concept: the structure</a:t>
            </a:r>
            <a:endParaRPr lang="th-TH" smtClean="0"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95988901"/>
      </p:ext>
    </p:extLst>
  </p:cSld>
  <p:clrMapOvr>
    <a:masterClrMapping/>
  </p:clrMapOvr>
  <p:transition xmlns:p14="http://schemas.microsoft.com/office/powerpoint/2010/main" advClick="0"/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Bringing all together: the concept structure</a:t>
            </a:r>
            <a:endParaRPr lang="th-TH" sz="3600" smtClean="0">
              <a:cs typeface="Angsana New" pitchFamily="18" charset="-34"/>
            </a:endParaRPr>
          </a:p>
        </p:txBody>
      </p:sp>
      <p:sp>
        <p:nvSpPr>
          <p:cNvPr id="132099" name="Text Box 3"/>
          <p:cNvSpPr txBox="1">
            <a:spLocks noChangeArrowheads="1"/>
          </p:cNvSpPr>
          <p:nvPr/>
        </p:nvSpPr>
        <p:spPr bwMode="auto">
          <a:xfrm>
            <a:off x="685800" y="1502569"/>
            <a:ext cx="191590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800" b="1" dirty="0">
                <a:latin typeface="Arial Unicode MS" charset="0"/>
                <a:ea typeface="ＭＳ Ｐゴシック" charset="0"/>
                <a:cs typeface="Arial Unicode MS" charset="0"/>
              </a:rPr>
              <a:t>Concept Content</a:t>
            </a:r>
          </a:p>
        </p:txBody>
      </p:sp>
      <p:sp>
        <p:nvSpPr>
          <p:cNvPr id="132100" name="Text Box 4"/>
          <p:cNvSpPr txBox="1">
            <a:spLocks noChangeArrowheads="1"/>
          </p:cNvSpPr>
          <p:nvPr/>
        </p:nvSpPr>
        <p:spPr bwMode="auto">
          <a:xfrm>
            <a:off x="5029200" y="1404938"/>
            <a:ext cx="348773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GB" sz="1800" b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Peoples</a:t>
            </a:r>
            <a:r>
              <a:rPr lang="en-GB" altLang="en-US" sz="1800" b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’</a:t>
            </a:r>
            <a:r>
              <a:rPr lang="en-GB" sz="1800" b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line of thoughts</a:t>
            </a:r>
          </a:p>
        </p:txBody>
      </p:sp>
      <p:grpSp>
        <p:nvGrpSpPr>
          <p:cNvPr id="132101" name="Group 5"/>
          <p:cNvGrpSpPr>
            <a:grpSpLocks/>
          </p:cNvGrpSpPr>
          <p:nvPr/>
        </p:nvGrpSpPr>
        <p:grpSpPr bwMode="auto">
          <a:xfrm>
            <a:off x="381000" y="1788319"/>
            <a:ext cx="8534400" cy="846535"/>
            <a:chOff x="240" y="1344"/>
            <a:chExt cx="5376" cy="711"/>
          </a:xfrm>
        </p:grpSpPr>
        <p:sp>
          <p:nvSpPr>
            <p:cNvPr id="132102" name="AutoShape 6"/>
            <p:cNvSpPr>
              <a:spLocks noChangeArrowheads="1"/>
            </p:cNvSpPr>
            <p:nvPr/>
          </p:nvSpPr>
          <p:spPr bwMode="auto">
            <a:xfrm>
              <a:off x="2256" y="1584"/>
              <a:ext cx="443" cy="192"/>
            </a:xfrm>
            <a:prstGeom prst="leftRightArrow">
              <a:avLst>
                <a:gd name="adj1" fmla="val 50000"/>
                <a:gd name="adj2" fmla="val 46146"/>
              </a:avLst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>
                <a:defRPr/>
              </a:pPr>
              <a:endParaRPr lang="en-US">
                <a:latin typeface="Arial" charset="0"/>
                <a:ea typeface="ＭＳ Ｐゴシック" charset="0"/>
                <a:cs typeface="Angsana New" charset="0"/>
              </a:endParaRPr>
            </a:p>
          </p:txBody>
        </p:sp>
        <p:sp>
          <p:nvSpPr>
            <p:cNvPr id="132103" name="AutoShape 7"/>
            <p:cNvSpPr>
              <a:spLocks noChangeArrowheads="1"/>
            </p:cNvSpPr>
            <p:nvPr/>
          </p:nvSpPr>
          <p:spPr bwMode="auto">
            <a:xfrm>
              <a:off x="240" y="1392"/>
              <a:ext cx="1728" cy="663"/>
            </a:xfrm>
            <a:prstGeom prst="roundRect">
              <a:avLst>
                <a:gd name="adj" fmla="val 16667"/>
              </a:avLst>
            </a:prstGeom>
            <a:solidFill>
              <a:srgbClr val="9933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>
                <a:defRPr/>
              </a:pPr>
              <a:r>
                <a:rPr lang="en-GB" sz="1800">
                  <a:latin typeface="Arial Unicode MS" charset="0"/>
                  <a:ea typeface="ＭＳ Ｐゴシック" charset="0"/>
                  <a:cs typeface="Arial Unicode MS" charset="0"/>
                </a:rPr>
                <a:t>Consumer insight</a:t>
              </a:r>
            </a:p>
          </p:txBody>
        </p:sp>
        <p:sp>
          <p:nvSpPr>
            <p:cNvPr id="132104" name="AutoShape 8"/>
            <p:cNvSpPr>
              <a:spLocks noChangeArrowheads="1"/>
            </p:cNvSpPr>
            <p:nvPr/>
          </p:nvSpPr>
          <p:spPr bwMode="auto">
            <a:xfrm>
              <a:off x="2978" y="1344"/>
              <a:ext cx="2638" cy="663"/>
            </a:xfrm>
            <a:prstGeom prst="roundRect">
              <a:avLst>
                <a:gd name="adj" fmla="val 16667"/>
              </a:avLst>
            </a:prstGeom>
            <a:solidFill>
              <a:srgbClr val="FF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FF33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>
                <a:defRPr/>
              </a:pPr>
              <a:r>
                <a:rPr lang="en-GB" altLang="en-US" sz="1600" b="1"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“</a:t>
              </a:r>
              <a:r>
                <a:rPr lang="en-GB" sz="1600" b="1"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Do you understand my needs? Surprise me with something of me I didn</a:t>
              </a:r>
              <a:r>
                <a:rPr lang="en-GB" altLang="en-US" sz="1600" b="1"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’</a:t>
              </a:r>
              <a:r>
                <a:rPr lang="en-GB" sz="1600" b="1"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t realized</a:t>
              </a:r>
              <a:r>
                <a:rPr lang="en-GB" altLang="en-US" sz="1600" b="1"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”</a:t>
              </a:r>
              <a:endParaRPr lang="en-GB" sz="1600" b="1"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</p:grpSp>
      <p:grpSp>
        <p:nvGrpSpPr>
          <p:cNvPr id="132105" name="Group 9"/>
          <p:cNvGrpSpPr>
            <a:grpSpLocks/>
          </p:cNvGrpSpPr>
          <p:nvPr/>
        </p:nvGrpSpPr>
        <p:grpSpPr bwMode="auto">
          <a:xfrm>
            <a:off x="381000" y="2817019"/>
            <a:ext cx="8610600" cy="1213247"/>
            <a:chOff x="240" y="2208"/>
            <a:chExt cx="5424" cy="1019"/>
          </a:xfrm>
        </p:grpSpPr>
        <p:sp>
          <p:nvSpPr>
            <p:cNvPr id="132106" name="AutoShape 10"/>
            <p:cNvSpPr>
              <a:spLocks noChangeArrowheads="1"/>
            </p:cNvSpPr>
            <p:nvPr/>
          </p:nvSpPr>
          <p:spPr bwMode="auto">
            <a:xfrm>
              <a:off x="2256" y="2736"/>
              <a:ext cx="443" cy="192"/>
            </a:xfrm>
            <a:prstGeom prst="leftRightArrow">
              <a:avLst>
                <a:gd name="adj1" fmla="val 50000"/>
                <a:gd name="adj2" fmla="val 46146"/>
              </a:avLst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>
                <a:defRPr/>
              </a:pPr>
              <a:endParaRPr lang="en-US">
                <a:latin typeface="Arial" charset="0"/>
                <a:ea typeface="ＭＳ Ｐゴシック" charset="0"/>
                <a:cs typeface="Angsana New" charset="0"/>
              </a:endParaRPr>
            </a:p>
          </p:txBody>
        </p:sp>
        <p:sp>
          <p:nvSpPr>
            <p:cNvPr id="132107" name="AutoShape 11"/>
            <p:cNvSpPr>
              <a:spLocks noChangeArrowheads="1"/>
            </p:cNvSpPr>
            <p:nvPr/>
          </p:nvSpPr>
          <p:spPr bwMode="auto">
            <a:xfrm>
              <a:off x="240" y="2223"/>
              <a:ext cx="1728" cy="993"/>
            </a:xfrm>
            <a:prstGeom prst="roundRect">
              <a:avLst>
                <a:gd name="adj" fmla="val 16667"/>
              </a:avLst>
            </a:prstGeom>
            <a:solidFill>
              <a:srgbClr val="9933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>
                <a:defRPr/>
              </a:pPr>
              <a:r>
                <a:rPr lang="en-GB" sz="1800">
                  <a:latin typeface="Arial Unicode MS" charset="0"/>
                  <a:ea typeface="ＭＳ Ｐゴシック" charset="0"/>
                  <a:cs typeface="Arial Unicode MS" charset="0"/>
                </a:rPr>
                <a:t>Discriminating benefit</a:t>
              </a:r>
            </a:p>
            <a:p>
              <a:pPr>
                <a:defRPr/>
              </a:pPr>
              <a:endParaRPr lang="en-GB" sz="1800">
                <a:latin typeface="Arial Unicode MS" charset="0"/>
                <a:ea typeface="ＭＳ Ｐゴシック" charset="0"/>
                <a:cs typeface="Arial Unicode MS" charset="0"/>
              </a:endParaRPr>
            </a:p>
            <a:p>
              <a:pPr>
                <a:defRPr/>
              </a:pPr>
              <a:r>
                <a:rPr lang="en-GB" sz="1800">
                  <a:latin typeface="Arial Unicode MS" charset="0"/>
                  <a:ea typeface="ＭＳ Ｐゴシック" charset="0"/>
                  <a:cs typeface="Arial Unicode MS" charset="0"/>
                </a:rPr>
                <a:t>Reason why</a:t>
              </a:r>
            </a:p>
          </p:txBody>
        </p:sp>
        <p:sp>
          <p:nvSpPr>
            <p:cNvPr id="132108" name="AutoShape 12"/>
            <p:cNvSpPr>
              <a:spLocks noChangeArrowheads="1"/>
            </p:cNvSpPr>
            <p:nvPr/>
          </p:nvSpPr>
          <p:spPr bwMode="auto">
            <a:xfrm>
              <a:off x="2978" y="2208"/>
              <a:ext cx="2686" cy="1019"/>
            </a:xfrm>
            <a:prstGeom prst="roundRect">
              <a:avLst>
                <a:gd name="adj" fmla="val 16667"/>
              </a:avLst>
            </a:prstGeom>
            <a:solidFill>
              <a:srgbClr val="FF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FF33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>
                <a:defRPr/>
              </a:pPr>
              <a:r>
                <a:rPr lang="en-GB" altLang="en-US" sz="1600" b="1"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“</a:t>
              </a:r>
              <a:r>
                <a:rPr lang="en-GB" sz="1600" b="1"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OK, that</a:t>
              </a:r>
              <a:r>
                <a:rPr lang="en-GB" altLang="en-US" sz="1600" b="1"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’</a:t>
              </a:r>
              <a:r>
                <a:rPr lang="en-GB" sz="1600" b="1"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s interesting... </a:t>
              </a:r>
            </a:p>
            <a:p>
              <a:pPr>
                <a:defRPr/>
              </a:pPr>
              <a:r>
                <a:rPr lang="en-GB" sz="1600" b="1"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Now, who are you? What do you do for me? Why are you better than the others? Why should I believe you? </a:t>
              </a:r>
              <a:r>
                <a:rPr lang="en-GB" altLang="en-US" sz="1600" b="1"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“</a:t>
              </a:r>
              <a:endParaRPr lang="en-GB" sz="1600" b="1"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</p:grpSp>
      <p:grpSp>
        <p:nvGrpSpPr>
          <p:cNvPr id="132109" name="Group 13"/>
          <p:cNvGrpSpPr>
            <a:grpSpLocks/>
          </p:cNvGrpSpPr>
          <p:nvPr/>
        </p:nvGrpSpPr>
        <p:grpSpPr bwMode="auto">
          <a:xfrm>
            <a:off x="412750" y="4188619"/>
            <a:ext cx="8578850" cy="726281"/>
            <a:chOff x="260" y="3360"/>
            <a:chExt cx="5404" cy="610"/>
          </a:xfrm>
        </p:grpSpPr>
        <p:sp>
          <p:nvSpPr>
            <p:cNvPr id="132110" name="AutoShape 14"/>
            <p:cNvSpPr>
              <a:spLocks noChangeArrowheads="1"/>
            </p:cNvSpPr>
            <p:nvPr/>
          </p:nvSpPr>
          <p:spPr bwMode="auto">
            <a:xfrm>
              <a:off x="2256" y="3552"/>
              <a:ext cx="443" cy="192"/>
            </a:xfrm>
            <a:prstGeom prst="leftRightArrow">
              <a:avLst>
                <a:gd name="adj1" fmla="val 50000"/>
                <a:gd name="adj2" fmla="val 46146"/>
              </a:avLst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>
                <a:defRPr/>
              </a:pPr>
              <a:endParaRPr lang="en-US">
                <a:latin typeface="Arial" charset="0"/>
                <a:ea typeface="ＭＳ Ｐゴシック" charset="0"/>
                <a:cs typeface="Angsana New" charset="0"/>
              </a:endParaRPr>
            </a:p>
          </p:txBody>
        </p:sp>
        <p:sp>
          <p:nvSpPr>
            <p:cNvPr id="132111" name="AutoShape 15"/>
            <p:cNvSpPr>
              <a:spLocks noChangeArrowheads="1"/>
            </p:cNvSpPr>
            <p:nvPr/>
          </p:nvSpPr>
          <p:spPr bwMode="auto">
            <a:xfrm>
              <a:off x="260" y="3360"/>
              <a:ext cx="1728" cy="576"/>
            </a:xfrm>
            <a:prstGeom prst="roundRect">
              <a:avLst>
                <a:gd name="adj" fmla="val 16667"/>
              </a:avLst>
            </a:prstGeom>
            <a:solidFill>
              <a:srgbClr val="9933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>
                <a:defRPr/>
              </a:pPr>
              <a:r>
                <a:rPr lang="en-GB" sz="1800"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Reprise of discriminator or </a:t>
              </a:r>
              <a:r>
                <a:rPr lang="en-GB" altLang="en-US" sz="1800"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‘</a:t>
              </a:r>
              <a:r>
                <a:rPr lang="en-GB" sz="1800"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why you buy it</a:t>
              </a:r>
              <a:r>
                <a:rPr lang="en-GB" altLang="en-US" sz="1800"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’</a:t>
              </a:r>
              <a:endParaRPr lang="en-GB" sz="1800"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132112" name="AutoShape 16"/>
            <p:cNvSpPr>
              <a:spLocks noChangeArrowheads="1"/>
            </p:cNvSpPr>
            <p:nvPr/>
          </p:nvSpPr>
          <p:spPr bwMode="auto">
            <a:xfrm>
              <a:off x="3026" y="3456"/>
              <a:ext cx="2638" cy="514"/>
            </a:xfrm>
            <a:prstGeom prst="roundRect">
              <a:avLst>
                <a:gd name="adj" fmla="val 16667"/>
              </a:avLst>
            </a:prstGeom>
            <a:solidFill>
              <a:srgbClr val="FF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FF33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>
                <a:defRPr/>
              </a:pPr>
              <a:r>
                <a:rPr lang="en-GB" altLang="en-US" sz="1600" b="1"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“</a:t>
              </a:r>
              <a:r>
                <a:rPr lang="en-GB" sz="1600" b="1"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OK remind me quickly why should I buy you</a:t>
              </a:r>
              <a:r>
                <a:rPr lang="en-GB" altLang="en-US" sz="1600" b="1"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”</a:t>
              </a:r>
              <a:endParaRPr lang="en-GB" sz="1600" b="1"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6215395"/>
      </p:ext>
    </p:extLst>
  </p:cSld>
  <p:clrMapOvr>
    <a:masterClrMapping/>
  </p:clrMapOvr>
  <p:transition xmlns:p14="http://schemas.microsoft.com/office/powerpoint/2010/main" advClick="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2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2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2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Successful Concepts</a:t>
            </a:r>
            <a:endParaRPr lang="th-TH" smtClean="0">
              <a:cs typeface="Angsana New" pitchFamily="18" charset="-34"/>
            </a:endParaRPr>
          </a:p>
        </p:txBody>
      </p:sp>
      <p:sp>
        <p:nvSpPr>
          <p:cNvPr id="13312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533400" y="1634728"/>
            <a:ext cx="8153400" cy="3051572"/>
          </a:xfrm>
        </p:spPr>
        <p:txBody>
          <a:bodyPr rtlCol="0">
            <a:normAutofit fontScale="77500" lnSpcReduction="20000"/>
          </a:bodyPr>
          <a:lstStyle/>
          <a:p>
            <a:pPr marL="381000" indent="-381000" eaLnBrk="1" fontAlgn="auto" hangingPunct="1">
              <a:lnSpc>
                <a:spcPct val="90000"/>
              </a:lnSpc>
              <a:spcAft>
                <a:spcPts val="0"/>
              </a:spcAft>
              <a:buFontTx/>
              <a:buAutoNum type="arabicPeriod"/>
              <a:defRPr/>
            </a:pPr>
            <a:r>
              <a:rPr lang="en-US" sz="1800" dirty="0">
                <a:solidFill>
                  <a:srgbClr val="FF0000"/>
                </a:solidFill>
                <a:ea typeface="+mn-ea"/>
                <a:cs typeface="+mn-cs"/>
              </a:rPr>
              <a:t>All key parts are new, relevant and unique for our brand: </a:t>
            </a:r>
          </a:p>
          <a:p>
            <a:pPr marL="800100" lvl="1" indent="-3429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US" sz="1600" dirty="0">
                <a:solidFill>
                  <a:srgbClr val="FF0000"/>
                </a:solidFill>
                <a:ea typeface="+mn-ea"/>
                <a:cs typeface="+mn-cs"/>
              </a:rPr>
              <a:t>Insight</a:t>
            </a: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: </a:t>
            </a:r>
            <a:r>
              <a:rPr lang="en-US" sz="1600" i="1" dirty="0">
                <a:ea typeface="+mn-ea"/>
                <a:cs typeface="+mn-cs"/>
              </a:rPr>
              <a:t>women are concerned for the beauty of their skin as it loses flexibility as they age</a:t>
            </a:r>
          </a:p>
          <a:p>
            <a:pPr marL="800100" lvl="1" indent="-3429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US" sz="1600" dirty="0">
                <a:solidFill>
                  <a:srgbClr val="FF0000"/>
                </a:solidFill>
                <a:ea typeface="+mn-ea"/>
                <a:cs typeface="+mn-cs"/>
              </a:rPr>
              <a:t>Discriminating Benefit</a:t>
            </a: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: </a:t>
            </a:r>
            <a:r>
              <a:rPr lang="en-US" sz="1600" i="1" dirty="0">
                <a:ea typeface="+mn-ea"/>
                <a:cs typeface="+mn-cs"/>
              </a:rPr>
              <a:t>the only drink that keep your skin young and flexible</a:t>
            </a:r>
          </a:p>
          <a:p>
            <a:pPr marL="800100" lvl="1" indent="-3429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US" sz="1600" dirty="0">
                <a:solidFill>
                  <a:srgbClr val="FF0000"/>
                </a:solidFill>
                <a:ea typeface="+mn-ea"/>
                <a:cs typeface="+mn-cs"/>
              </a:rPr>
              <a:t>Reason why</a:t>
            </a: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: </a:t>
            </a:r>
            <a:r>
              <a:rPr lang="en-US" sz="1600" i="1" dirty="0">
                <a:ea typeface="+mn-ea"/>
                <a:cs typeface="+mn-cs"/>
              </a:rPr>
              <a:t>is the only drink that contains the collagen</a:t>
            </a:r>
          </a:p>
          <a:p>
            <a:pPr marL="381000" indent="-381000" eaLnBrk="1" fontAlgn="auto" hangingPunct="1">
              <a:lnSpc>
                <a:spcPct val="90000"/>
              </a:lnSpc>
              <a:spcAft>
                <a:spcPts val="0"/>
              </a:spcAft>
              <a:buFontTx/>
              <a:buAutoNum type="arabicPeriod"/>
              <a:defRPr/>
            </a:pPr>
            <a:endParaRPr lang="en-US" sz="1800" i="1" dirty="0">
              <a:solidFill>
                <a:srgbClr val="FF0000"/>
              </a:solidFill>
              <a:ea typeface="+mn-ea"/>
              <a:cs typeface="+mn-cs"/>
            </a:endParaRPr>
          </a:p>
          <a:p>
            <a:pPr marL="381000" indent="-381000" eaLnBrk="1" fontAlgn="auto" hangingPunct="1">
              <a:lnSpc>
                <a:spcPct val="90000"/>
              </a:lnSpc>
              <a:spcAft>
                <a:spcPts val="0"/>
              </a:spcAft>
              <a:buFontTx/>
              <a:buAutoNum type="arabicPeriod"/>
              <a:defRPr/>
            </a:pPr>
            <a:r>
              <a:rPr lang="en-US" sz="1800" dirty="0">
                <a:solidFill>
                  <a:srgbClr val="FF0000"/>
                </a:solidFill>
                <a:ea typeface="+mn-ea"/>
                <a:cs typeface="+mn-cs"/>
              </a:rPr>
              <a:t>Above elements are consistently and logically linked one another</a:t>
            </a:r>
          </a:p>
          <a:p>
            <a:pPr marL="381000" indent="-381000" eaLnBrk="1" fontAlgn="auto" hangingPunct="1">
              <a:lnSpc>
                <a:spcPct val="90000"/>
              </a:lnSpc>
              <a:spcAft>
                <a:spcPts val="0"/>
              </a:spcAft>
              <a:buFontTx/>
              <a:buAutoNum type="arabicPeriod"/>
              <a:defRPr/>
            </a:pPr>
            <a:endParaRPr lang="en-US" sz="1800" dirty="0">
              <a:solidFill>
                <a:srgbClr val="FF0000"/>
              </a:solidFill>
              <a:ea typeface="+mn-ea"/>
              <a:cs typeface="+mn-cs"/>
            </a:endParaRPr>
          </a:p>
          <a:p>
            <a:pPr marL="381000" indent="-381000" eaLnBrk="1" fontAlgn="auto" hangingPunct="1">
              <a:lnSpc>
                <a:spcPct val="90000"/>
              </a:lnSpc>
              <a:spcAft>
                <a:spcPts val="0"/>
              </a:spcAft>
              <a:buFontTx/>
              <a:buAutoNum type="arabicPeriod"/>
              <a:defRPr/>
            </a:pPr>
            <a:r>
              <a:rPr lang="en-US" sz="1800" dirty="0">
                <a:solidFill>
                  <a:srgbClr val="FF0000"/>
                </a:solidFill>
                <a:ea typeface="+mn-ea"/>
                <a:cs typeface="+mn-cs"/>
              </a:rPr>
              <a:t>Concept is written in normal people words and are not overload with information (LESS IS MORE)</a:t>
            </a:r>
          </a:p>
          <a:p>
            <a:pPr marL="800100" lvl="1" indent="-3429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US" sz="1600" dirty="0">
                <a:ea typeface="+mn-ea"/>
                <a:cs typeface="+mn-cs"/>
              </a:rPr>
              <a:t>Be simple, the grandma torture test, 30 sec test</a:t>
            </a:r>
          </a:p>
          <a:p>
            <a:pPr marL="800100" lvl="1" indent="-3429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US" sz="1600" dirty="0">
                <a:ea typeface="+mn-ea"/>
                <a:cs typeface="+mn-cs"/>
              </a:rPr>
              <a:t>Avoid marketing jargons</a:t>
            </a:r>
          </a:p>
          <a:p>
            <a:pPr marL="381000" indent="-381000" eaLnBrk="1" fontAlgn="auto" hangingPunct="1">
              <a:lnSpc>
                <a:spcPct val="90000"/>
              </a:lnSpc>
              <a:spcAft>
                <a:spcPts val="0"/>
              </a:spcAft>
              <a:buFontTx/>
              <a:buAutoNum type="arabicPeriod"/>
              <a:defRPr/>
            </a:pPr>
            <a:endParaRPr lang="en-US" sz="1800" dirty="0">
              <a:solidFill>
                <a:schemeClr val="tx2"/>
              </a:solidFill>
              <a:ea typeface="+mn-ea"/>
              <a:cs typeface="+mn-cs"/>
            </a:endParaRPr>
          </a:p>
          <a:p>
            <a:pPr marL="381000" indent="-381000" eaLnBrk="1" fontAlgn="auto" hangingPunct="1">
              <a:lnSpc>
                <a:spcPct val="90000"/>
              </a:lnSpc>
              <a:spcAft>
                <a:spcPts val="0"/>
              </a:spcAft>
              <a:buFontTx/>
              <a:buAutoNum type="arabicPeriod"/>
              <a:defRPr/>
            </a:pPr>
            <a:r>
              <a:rPr lang="en-US" sz="1800" dirty="0">
                <a:solidFill>
                  <a:srgbClr val="FF0000"/>
                </a:solidFill>
                <a:ea typeface="+mn-ea"/>
                <a:cs typeface="+mn-cs"/>
              </a:rPr>
              <a:t>The stimulus (concept board) is visually interesting: 	</a:t>
            </a:r>
          </a:p>
          <a:p>
            <a:pPr marL="800100" lvl="1" indent="-3429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Tx/>
              <a:buChar char="•"/>
              <a:defRPr/>
            </a:pPr>
            <a:r>
              <a:rPr lang="en-US" sz="1600" dirty="0">
                <a:ea typeface="+mn-ea"/>
                <a:cs typeface="+mn-cs"/>
              </a:rPr>
              <a:t>Use colors to emphasize key words, </a:t>
            </a:r>
          </a:p>
          <a:p>
            <a:pPr marL="800100" lvl="1" indent="-3429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Tx/>
              <a:buChar char="•"/>
              <a:defRPr/>
            </a:pPr>
            <a:r>
              <a:rPr lang="en-US" sz="1600" dirty="0">
                <a:ea typeface="+mn-ea"/>
                <a:cs typeface="+mn-cs"/>
              </a:rPr>
              <a:t>Use pictures to bring to life the mood and tone </a:t>
            </a:r>
            <a:endParaRPr lang="th-TH" sz="1600" dirty="0"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0299652"/>
      </p:ext>
    </p:extLst>
  </p:cSld>
  <p:clrMapOvr>
    <a:masterClrMapping/>
  </p:clrMapOvr>
  <p:transition xmlns:p14="http://schemas.microsoft.com/office/powerpoint/2010/main" advClick="0"/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FF75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Arial" charset="0"/>
              <a:ea typeface="ＭＳ Ｐゴシック" charset="0"/>
              <a:cs typeface="Angsana New" charset="0"/>
            </a:endParaRPr>
          </a:p>
        </p:txBody>
      </p:sp>
      <p:pic>
        <p:nvPicPr>
          <p:cNvPr id="62467" name="Picture 3" descr="UL_GCD_013_v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536" y="2038350"/>
            <a:ext cx="2209264" cy="2891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4148" name="Rectangle 4"/>
          <p:cNvSpPr>
            <a:spLocks noChangeArrowheads="1"/>
          </p:cNvSpPr>
          <p:nvPr/>
        </p:nvSpPr>
        <p:spPr bwMode="auto">
          <a:xfrm>
            <a:off x="304800" y="2571750"/>
            <a:ext cx="5715000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chemeClr val="tx1"/>
              </a:buClr>
              <a:defRPr/>
            </a:pPr>
            <a:r>
              <a:rPr lang="en-GB" i="1" dirty="0">
                <a:solidFill>
                  <a:srgbClr val="FF0000"/>
                </a:solidFill>
                <a:latin typeface="Calibri Light" panose="020F0302020204030204" pitchFamily="34" charset="0"/>
                <a:ea typeface="MS PGothic" pitchFamily="34" charset="-128"/>
                <a:cs typeface="Angsana New" pitchFamily="18" charset="-34"/>
              </a:rPr>
              <a:t>Kellogg</a:t>
            </a:r>
            <a:r>
              <a:rPr lang="en-GB" altLang="en-US" i="1" dirty="0">
                <a:solidFill>
                  <a:srgbClr val="FF0000"/>
                </a:solidFill>
                <a:latin typeface="Calibri Light" panose="020F0302020204030204" pitchFamily="34" charset="0"/>
                <a:ea typeface="MS PGothic" pitchFamily="34" charset="-128"/>
                <a:cs typeface="Angsana New" pitchFamily="18" charset="-34"/>
              </a:rPr>
              <a:t>’</a:t>
            </a:r>
            <a:r>
              <a:rPr lang="en-GB" i="1" dirty="0">
                <a:solidFill>
                  <a:srgbClr val="FF0000"/>
                </a:solidFill>
                <a:latin typeface="Calibri Light" panose="020F0302020204030204" pitchFamily="34" charset="0"/>
                <a:ea typeface="MS PGothic" pitchFamily="34" charset="-128"/>
                <a:cs typeface="Angsana New" pitchFamily="18" charset="-34"/>
              </a:rPr>
              <a:t>s Special K Bliss</a:t>
            </a:r>
            <a:r>
              <a:rPr lang="en-GB" i="1" dirty="0">
                <a:latin typeface="Calibri Light" panose="020F0302020204030204" pitchFamily="34" charset="0"/>
                <a:ea typeface="MS PGothic" pitchFamily="34" charset="-128"/>
                <a:cs typeface="Angsana New" pitchFamily="18" charset="-34"/>
              </a:rPr>
              <a:t> are crunchy rice and wheat flakes with strawberries and smooth dark chocolate flakes. </a:t>
            </a:r>
          </a:p>
          <a:p>
            <a:pPr eaLnBrk="0" hangingPunct="0">
              <a:spcBef>
                <a:spcPct val="50000"/>
              </a:spcBef>
              <a:buClr>
                <a:schemeClr val="tx1"/>
              </a:buClr>
              <a:defRPr/>
            </a:pPr>
            <a:r>
              <a:rPr lang="en-GB" i="1" dirty="0">
                <a:latin typeface="Calibri Light" panose="020F0302020204030204" pitchFamily="34" charset="0"/>
                <a:ea typeface="MS PGothic" pitchFamily="34" charset="-128"/>
                <a:cs typeface="Angsana New" pitchFamily="18" charset="-34"/>
              </a:rPr>
              <a:t>A delicious treat served with ice cold milk, but low in calories and fat at the same time. </a:t>
            </a:r>
          </a:p>
        </p:txBody>
      </p:sp>
      <p:pic>
        <p:nvPicPr>
          <p:cNvPr id="62469" name="Picture 3" descr="10010965, Flip Chalfant /Riser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62" y="171450"/>
            <a:ext cx="1284137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70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250" y="298966"/>
            <a:ext cx="1408114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4151" name="Rectangle 7"/>
          <p:cNvSpPr>
            <a:spLocks noChangeArrowheads="1"/>
          </p:cNvSpPr>
          <p:nvPr/>
        </p:nvSpPr>
        <p:spPr bwMode="auto">
          <a:xfrm>
            <a:off x="1828800" y="673894"/>
            <a:ext cx="53340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The longer the day goes on, the more tempted I am to </a:t>
            </a:r>
            <a:r>
              <a:rPr lang="en-US" sz="2000">
                <a:solidFill>
                  <a:srgbClr val="FF0000"/>
                </a:solidFill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reward myself</a:t>
            </a:r>
            <a:r>
              <a:rPr lang="en-US" sz="2000"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 with something nice to eat. </a:t>
            </a:r>
          </a:p>
          <a:p>
            <a:pPr algn="ctr">
              <a:defRPr/>
            </a:pPr>
            <a:endParaRPr lang="en-US" sz="2000">
              <a:latin typeface="Calibri Light" panose="020F0302020204030204" pitchFamily="34" charset="0"/>
              <a:ea typeface="ＭＳ Ｐゴシック" charset="0"/>
              <a:cs typeface="Angsana New" charset="0"/>
            </a:endParaRPr>
          </a:p>
          <a:p>
            <a:pPr algn="ctr">
              <a:defRPr/>
            </a:pPr>
            <a:r>
              <a:rPr lang="en-US" sz="2000"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Unfortunately, nice is often naughty and my figure often suffers!</a:t>
            </a:r>
            <a:br>
              <a:rPr lang="en-US" sz="2000">
                <a:latin typeface="Calibri Light" panose="020F0302020204030204" pitchFamily="34" charset="0"/>
                <a:ea typeface="ＭＳ Ｐゴシック" charset="0"/>
                <a:cs typeface="Angsana New" charset="0"/>
              </a:rPr>
            </a:br>
            <a:endParaRPr lang="th-TH" sz="2000">
              <a:latin typeface="Calibri Light" panose="020F0302020204030204" pitchFamily="34" charset="0"/>
              <a:ea typeface="ＭＳ Ｐゴシック" charset="0"/>
              <a:cs typeface="Angsana New" charset="0"/>
            </a:endParaRPr>
          </a:p>
        </p:txBody>
      </p:sp>
      <p:sp>
        <p:nvSpPr>
          <p:cNvPr id="134152" name="Rectangle 8"/>
          <p:cNvSpPr>
            <a:spLocks noChangeArrowheads="1"/>
          </p:cNvSpPr>
          <p:nvPr/>
        </p:nvSpPr>
        <p:spPr bwMode="auto">
          <a:xfrm>
            <a:off x="1676401" y="4697016"/>
            <a:ext cx="329288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  <a:buClr>
                <a:schemeClr val="tx1"/>
              </a:buClr>
              <a:defRPr/>
            </a:pPr>
            <a:r>
              <a:rPr lang="en-GB" i="1"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Spoil yourself and not your figure.</a:t>
            </a:r>
          </a:p>
        </p:txBody>
      </p:sp>
      <p:sp>
        <p:nvSpPr>
          <p:cNvPr id="134153" name="Rectangle 9"/>
          <p:cNvSpPr>
            <a:spLocks noChangeArrowheads="1"/>
          </p:cNvSpPr>
          <p:nvPr/>
        </p:nvSpPr>
        <p:spPr bwMode="auto">
          <a:xfrm>
            <a:off x="1981200" y="114300"/>
            <a:ext cx="314746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  <a:buClr>
                <a:schemeClr val="tx1"/>
              </a:buClr>
              <a:defRPr/>
            </a:pPr>
            <a:r>
              <a:rPr lang="en-GB" dirty="0"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Pleasure that can </a:t>
            </a:r>
            <a:r>
              <a:rPr lang="en-GB" dirty="0">
                <a:solidFill>
                  <a:srgbClr val="FF0000"/>
                </a:solidFill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enjoy anytime</a:t>
            </a:r>
          </a:p>
        </p:txBody>
      </p:sp>
    </p:spTree>
    <p:extLst>
      <p:ext uri="{BB962C8B-B14F-4D97-AF65-F5344CB8AC3E}">
        <p14:creationId xmlns:p14="http://schemas.microsoft.com/office/powerpoint/2010/main" val="2425320569"/>
      </p:ext>
    </p:extLst>
  </p:cSld>
  <p:clrMapOvr>
    <a:masterClrMapping/>
  </p:clrMapOvr>
  <p:transition xmlns:p14="http://schemas.microsoft.com/office/powerpoint/2010/main" advClick="0"/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1" y="3305176"/>
            <a:ext cx="5522913" cy="1021556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cs typeface="+mj-cs"/>
              </a:rPr>
              <a:t>IDEAS AND EXECUTIONS</a:t>
            </a:r>
            <a:endParaRPr lang="en-US" dirty="0">
              <a:cs typeface="+mj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971801" y="2180035"/>
            <a:ext cx="5522913" cy="1125140"/>
          </a:xfrm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0438254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does IMC do?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Char char="•"/>
              <a:defRPr/>
            </a:pPr>
            <a:r>
              <a:rPr lang="en-US" sz="1600" dirty="0" smtClean="0">
                <a:cs typeface="ＭＳ Ｐゴシック" charset="0"/>
              </a:rPr>
              <a:t>IMC aims </a:t>
            </a:r>
            <a:r>
              <a:rPr lang="en-US" sz="1600" dirty="0" smtClean="0">
                <a:solidFill>
                  <a:srgbClr val="FF0000"/>
                </a:solidFill>
                <a:cs typeface="ＭＳ Ｐゴシック" charset="0"/>
              </a:rPr>
              <a:t>to influence people </a:t>
            </a:r>
            <a:r>
              <a:rPr lang="en-US" sz="1600" dirty="0" smtClean="0">
                <a:cs typeface="ＭＳ Ｐゴシック" charset="0"/>
              </a:rPr>
              <a:t>behavior through a set of messages in different channels</a:t>
            </a:r>
          </a:p>
          <a:p>
            <a:pPr>
              <a:buFont typeface="Arial" charset="0"/>
              <a:buChar char="•"/>
              <a:defRPr/>
            </a:pPr>
            <a:endParaRPr lang="en-US" sz="1600" dirty="0" smtClean="0">
              <a:cs typeface="ＭＳ Ｐゴシック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en-US" sz="1600" dirty="0" smtClean="0">
                <a:cs typeface="ＭＳ Ｐゴシック" charset="0"/>
              </a:rPr>
              <a:t>Those messages assume </a:t>
            </a:r>
            <a:r>
              <a:rPr lang="en-US" sz="1600" dirty="0" smtClean="0">
                <a:solidFill>
                  <a:srgbClr val="FF0000"/>
                </a:solidFill>
                <a:cs typeface="ＭＳ Ｐゴシック" charset="0"/>
              </a:rPr>
              <a:t>different nature</a:t>
            </a:r>
            <a:r>
              <a:rPr lang="en-US" sz="1600" dirty="0" smtClean="0">
                <a:cs typeface="ＭＳ Ｐゴシック" charset="0"/>
              </a:rPr>
              <a:t> according to the problem we try to solve, the target we try to talk to and the category we are working on</a:t>
            </a:r>
          </a:p>
          <a:p>
            <a:pPr>
              <a:buFont typeface="Arial" charset="0"/>
              <a:buChar char="•"/>
              <a:defRPr/>
            </a:pPr>
            <a:endParaRPr lang="en-US" sz="1600" dirty="0" smtClean="0">
              <a:cs typeface="ＭＳ Ｐゴシック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en-US" sz="1600" dirty="0" smtClean="0">
                <a:cs typeface="ＭＳ Ｐゴシック" charset="0"/>
              </a:rPr>
              <a:t>This lesson is to analyze different types of messages that IMC can use</a:t>
            </a:r>
            <a:endParaRPr lang="en-US" sz="1600" dirty="0"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7233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Content Placeholder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dirty="0" smtClean="0"/>
              <a:t>An advertising idea can be executed in a number of different ways</a:t>
            </a:r>
          </a:p>
          <a:p>
            <a:pPr>
              <a:lnSpc>
                <a:spcPct val="80000"/>
              </a:lnSpc>
            </a:pPr>
            <a:endParaRPr lang="en-US" dirty="0" smtClean="0"/>
          </a:p>
          <a:p>
            <a:pPr lvl="1">
              <a:lnSpc>
                <a:spcPct val="80000"/>
              </a:lnSpc>
              <a:buFont typeface="Arial" pitchFamily="34" charset="0"/>
              <a:buChar char="•"/>
            </a:pPr>
            <a:r>
              <a:rPr lang="en-US" dirty="0" smtClean="0">
                <a:solidFill>
                  <a:srgbClr val="FF0000"/>
                </a:solidFill>
              </a:rPr>
              <a:t>IDEA</a:t>
            </a:r>
            <a:r>
              <a:rPr lang="en-US" dirty="0" smtClean="0"/>
              <a:t>: what do we say?</a:t>
            </a:r>
          </a:p>
          <a:p>
            <a:pPr lvl="1">
              <a:lnSpc>
                <a:spcPct val="80000"/>
              </a:lnSpc>
              <a:buFont typeface="Arial" pitchFamily="34" charset="0"/>
              <a:buChar char="•"/>
            </a:pPr>
            <a:r>
              <a:rPr lang="en-US" dirty="0" smtClean="0">
                <a:solidFill>
                  <a:srgbClr val="FF0000"/>
                </a:solidFill>
              </a:rPr>
              <a:t>EXECUTION</a:t>
            </a:r>
            <a:r>
              <a:rPr lang="en-US" dirty="0" smtClean="0"/>
              <a:t>: how do we say it?</a:t>
            </a:r>
          </a:p>
          <a:p>
            <a:pPr>
              <a:lnSpc>
                <a:spcPct val="80000"/>
              </a:lnSpc>
            </a:pPr>
            <a:endParaRPr lang="en-US" dirty="0" smtClean="0"/>
          </a:p>
          <a:p>
            <a:pPr>
              <a:lnSpc>
                <a:spcPct val="80000"/>
              </a:lnSpc>
            </a:pPr>
            <a:r>
              <a:rPr lang="en-US" dirty="0" smtClean="0"/>
              <a:t>Keep in mind that the 2 things are different when you judge an idea</a:t>
            </a:r>
          </a:p>
          <a:p>
            <a:pPr>
              <a:lnSpc>
                <a:spcPct val="80000"/>
              </a:lnSpc>
            </a:pPr>
            <a:endParaRPr lang="en-US" dirty="0" smtClean="0"/>
          </a:p>
          <a:p>
            <a:pPr>
              <a:lnSpc>
                <a:spcPct val="80000"/>
              </a:lnSpc>
            </a:pPr>
            <a:r>
              <a:rPr lang="en-US" dirty="0" smtClean="0"/>
              <a:t>Let</a:t>
            </a:r>
            <a:r>
              <a:rPr lang="en-US" altLang="en-US" dirty="0" smtClean="0"/>
              <a:t>’</a:t>
            </a:r>
            <a:r>
              <a:rPr lang="en-US" dirty="0" smtClean="0"/>
              <a:t>s see some of the most common executions</a:t>
            </a:r>
          </a:p>
        </p:txBody>
      </p:sp>
      <p:sp>
        <p:nvSpPr>
          <p:cNvPr id="66562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Ideas vs. Executions</a:t>
            </a:r>
          </a:p>
        </p:txBody>
      </p:sp>
    </p:spTree>
    <p:extLst>
      <p:ext uri="{BB962C8B-B14F-4D97-AF65-F5344CB8AC3E}">
        <p14:creationId xmlns:p14="http://schemas.microsoft.com/office/powerpoint/2010/main" val="16601538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Our executions will contain:</a:t>
            </a:r>
          </a:p>
          <a:p>
            <a:pPr lvl="1"/>
            <a:r>
              <a:rPr lang="en-US" dirty="0" smtClean="0"/>
              <a:t>Purely rational messages – typically for products ads</a:t>
            </a:r>
          </a:p>
          <a:p>
            <a:pPr lvl="1"/>
            <a:r>
              <a:rPr lang="en-US" dirty="0" smtClean="0"/>
              <a:t>Emotional messages – typically for brand ads</a:t>
            </a:r>
          </a:p>
          <a:p>
            <a:pPr lvl="1"/>
            <a:r>
              <a:rPr lang="en-US" dirty="0" smtClean="0"/>
              <a:t>A combination of the two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messages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67366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Focus on the consumer</a:t>
            </a:r>
            <a:r>
              <a:rPr lang="en-US" altLang="en-US" sz="1600" dirty="0" smtClean="0"/>
              <a:t>’</a:t>
            </a:r>
            <a:r>
              <a:rPr lang="en-US" sz="1600" dirty="0" smtClean="0"/>
              <a:t>s </a:t>
            </a:r>
            <a:r>
              <a:rPr lang="en-US" sz="1600" dirty="0" smtClean="0">
                <a:solidFill>
                  <a:srgbClr val="FF0000"/>
                </a:solidFill>
              </a:rPr>
              <a:t>functional</a:t>
            </a:r>
            <a:r>
              <a:rPr lang="en-US" sz="1600" dirty="0" smtClean="0"/>
              <a:t> need for the product or service </a:t>
            </a:r>
          </a:p>
          <a:p>
            <a:r>
              <a:rPr lang="en-US" sz="1600" dirty="0" smtClean="0"/>
              <a:t>Emphasize features and/or the benefits or reasons for owning or using a particular brand. </a:t>
            </a:r>
          </a:p>
          <a:p>
            <a:r>
              <a:rPr lang="en-US" sz="1600" dirty="0" smtClean="0">
                <a:solidFill>
                  <a:srgbClr val="FF0000"/>
                </a:solidFill>
              </a:rPr>
              <a:t>Facts</a:t>
            </a:r>
            <a:r>
              <a:rPr lang="en-US" sz="1600" dirty="0" smtClean="0"/>
              <a:t>, learning, and the logic of persuasion.</a:t>
            </a:r>
          </a:p>
          <a:p>
            <a:r>
              <a:rPr lang="en-US" sz="1600" dirty="0" smtClean="0"/>
              <a:t>Informative to convince consumers that their product or service has a particular attribute(s) or provides a specific benefit that </a:t>
            </a:r>
            <a:r>
              <a:rPr lang="en-US" sz="1600" dirty="0" smtClean="0">
                <a:solidFill>
                  <a:srgbClr val="FF0000"/>
                </a:solidFill>
              </a:rPr>
              <a:t>satisfies their needs.</a:t>
            </a:r>
          </a:p>
          <a:p>
            <a:r>
              <a:rPr lang="en-US" sz="1600" dirty="0" smtClean="0"/>
              <a:t>Persuade that it is the best available or </a:t>
            </a:r>
            <a:r>
              <a:rPr lang="en-US" sz="1600" dirty="0" smtClean="0">
                <a:solidFill>
                  <a:srgbClr val="FF0000"/>
                </a:solidFill>
              </a:rPr>
              <a:t>does a better job </a:t>
            </a:r>
            <a:r>
              <a:rPr lang="en-US" sz="1600" dirty="0" smtClean="0"/>
              <a:t>of meeting consumers</a:t>
            </a:r>
            <a:r>
              <a:rPr lang="en-US" altLang="en-US" sz="1600" dirty="0" smtClean="0"/>
              <a:t>’</a:t>
            </a:r>
            <a:r>
              <a:rPr lang="en-US" sz="1600" dirty="0" smtClean="0"/>
              <a:t> needs. </a:t>
            </a:r>
          </a:p>
          <a:p>
            <a:r>
              <a:rPr lang="en-US" sz="1600" dirty="0" smtClean="0"/>
              <a:t>Convenience, economy, health, and sensory benefits (touch, taste, and smell) </a:t>
            </a:r>
          </a:p>
        </p:txBody>
      </p:sp>
      <p:sp>
        <p:nvSpPr>
          <p:cNvPr id="67586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Rational to Build Information</a:t>
            </a:r>
          </a:p>
        </p:txBody>
      </p:sp>
    </p:spTree>
    <p:extLst>
      <p:ext uri="{BB962C8B-B14F-4D97-AF65-F5344CB8AC3E}">
        <p14:creationId xmlns:p14="http://schemas.microsoft.com/office/powerpoint/2010/main" val="41372727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US" sz="1600" b="1" i="1" dirty="0" smtClean="0">
                <a:solidFill>
                  <a:srgbClr val="FF0000"/>
                </a:solidFill>
                <a:ea typeface="MS PGothic" pitchFamily="34" charset="-128"/>
                <a:cs typeface="Calibri"/>
              </a:rPr>
              <a:t>Product Feature</a:t>
            </a:r>
            <a:r>
              <a:rPr lang="en-US" sz="1600" b="1" i="1" dirty="0" smtClean="0">
                <a:ea typeface="MS PGothic" pitchFamily="34" charset="-128"/>
                <a:cs typeface="Calibri"/>
              </a:rPr>
              <a:t> </a:t>
            </a:r>
            <a:r>
              <a:rPr lang="en-US" sz="1600" dirty="0" smtClean="0">
                <a:ea typeface="MS PGothic" pitchFamily="34" charset="-128"/>
                <a:cs typeface="Calibri"/>
              </a:rPr>
              <a:t>focus </a:t>
            </a:r>
            <a:r>
              <a:rPr lang="en-US" sz="1600" dirty="0">
                <a:ea typeface="MS PGothic" pitchFamily="34" charset="-128"/>
                <a:cs typeface="Calibri"/>
              </a:rPr>
              <a:t>on the dominant traits of </a:t>
            </a:r>
            <a:r>
              <a:rPr lang="en-US" sz="1600" dirty="0" smtClean="0">
                <a:ea typeface="MS PGothic" pitchFamily="34" charset="-128"/>
                <a:cs typeface="Calibri"/>
              </a:rPr>
              <a:t>the product </a:t>
            </a:r>
            <a:r>
              <a:rPr lang="en-US" sz="1600" dirty="0">
                <a:ea typeface="MS PGothic" pitchFamily="34" charset="-128"/>
                <a:cs typeface="Calibri"/>
              </a:rPr>
              <a:t>or </a:t>
            </a:r>
            <a:r>
              <a:rPr lang="en-US" sz="1600" dirty="0" smtClean="0">
                <a:ea typeface="MS PGothic" pitchFamily="34" charset="-128"/>
                <a:cs typeface="Calibri"/>
              </a:rPr>
              <a:t>service</a:t>
            </a:r>
          </a:p>
          <a:p>
            <a:pPr>
              <a:defRPr/>
            </a:pPr>
            <a:r>
              <a:rPr lang="en-US" sz="1600" b="1" i="1" dirty="0" smtClean="0">
                <a:solidFill>
                  <a:srgbClr val="FF0000"/>
                </a:solidFill>
                <a:ea typeface="MS PGothic" pitchFamily="34" charset="-128"/>
                <a:cs typeface="Calibri"/>
              </a:rPr>
              <a:t>Competitive </a:t>
            </a:r>
            <a:r>
              <a:rPr lang="en-US" sz="1600" b="1" i="1" dirty="0">
                <a:solidFill>
                  <a:srgbClr val="FF0000"/>
                </a:solidFill>
                <a:ea typeface="MS PGothic" pitchFamily="34" charset="-128"/>
                <a:cs typeface="Calibri"/>
              </a:rPr>
              <a:t>advantage</a:t>
            </a:r>
            <a:r>
              <a:rPr lang="en-US" sz="1600" i="1" dirty="0">
                <a:solidFill>
                  <a:srgbClr val="FF0000"/>
                </a:solidFill>
                <a:ea typeface="MS PGothic" pitchFamily="34" charset="-128"/>
                <a:cs typeface="Calibri"/>
              </a:rPr>
              <a:t> </a:t>
            </a:r>
            <a:r>
              <a:rPr lang="en-US" sz="1600" dirty="0" smtClean="0">
                <a:ea typeface="MS PGothic" pitchFamily="34" charset="-128"/>
                <a:cs typeface="Calibri"/>
              </a:rPr>
              <a:t>direct </a:t>
            </a:r>
            <a:r>
              <a:rPr lang="en-US" sz="1600" dirty="0">
                <a:ea typeface="MS PGothic" pitchFamily="34" charset="-128"/>
                <a:cs typeface="Calibri"/>
              </a:rPr>
              <a:t>or an indirect comparison to another brand (or </a:t>
            </a:r>
            <a:r>
              <a:rPr lang="en-US" sz="1600" dirty="0" smtClean="0">
                <a:ea typeface="MS PGothic" pitchFamily="34" charset="-128"/>
                <a:cs typeface="Calibri"/>
              </a:rPr>
              <a:t>brands) and </a:t>
            </a:r>
            <a:r>
              <a:rPr lang="en-US" sz="1600" dirty="0">
                <a:ea typeface="MS PGothic" pitchFamily="34" charset="-128"/>
                <a:cs typeface="Calibri"/>
              </a:rPr>
              <a:t>usually claims superiority on one or more </a:t>
            </a:r>
            <a:r>
              <a:rPr lang="en-US" sz="1600" dirty="0" smtClean="0">
                <a:ea typeface="MS PGothic" pitchFamily="34" charset="-128"/>
                <a:cs typeface="Calibri"/>
              </a:rPr>
              <a:t>attributes</a:t>
            </a:r>
            <a:endParaRPr lang="en-US" sz="1600" b="1" i="1" dirty="0" smtClean="0">
              <a:solidFill>
                <a:srgbClr val="FF0000"/>
              </a:solidFill>
              <a:ea typeface="MS PGothic" pitchFamily="34" charset="-128"/>
              <a:cs typeface="Calibri"/>
            </a:endParaRPr>
          </a:p>
          <a:p>
            <a:pPr>
              <a:defRPr/>
            </a:pPr>
            <a:r>
              <a:rPr lang="en-US" sz="1600" b="1" i="1" dirty="0" smtClean="0">
                <a:solidFill>
                  <a:srgbClr val="FF0000"/>
                </a:solidFill>
                <a:ea typeface="MS PGothic" pitchFamily="34" charset="-128"/>
                <a:cs typeface="Calibri"/>
              </a:rPr>
              <a:t>Favorable </a:t>
            </a:r>
            <a:r>
              <a:rPr lang="en-US" sz="1600" b="1" i="1" dirty="0">
                <a:solidFill>
                  <a:srgbClr val="FF0000"/>
                </a:solidFill>
                <a:ea typeface="MS PGothic" pitchFamily="34" charset="-128"/>
                <a:cs typeface="Calibri"/>
              </a:rPr>
              <a:t>price </a:t>
            </a:r>
            <a:r>
              <a:rPr lang="en-US" sz="1600" dirty="0" smtClean="0">
                <a:ea typeface="MS PGothic" pitchFamily="34" charset="-128"/>
                <a:cs typeface="Calibri"/>
              </a:rPr>
              <a:t>makes </a:t>
            </a:r>
            <a:r>
              <a:rPr lang="en-US" sz="1600" dirty="0">
                <a:ea typeface="MS PGothic" pitchFamily="34" charset="-128"/>
                <a:cs typeface="Calibri"/>
              </a:rPr>
              <a:t>the price offer the dominant </a:t>
            </a:r>
            <a:r>
              <a:rPr lang="en-US" sz="1600" dirty="0" smtClean="0">
                <a:ea typeface="MS PGothic" pitchFamily="34" charset="-128"/>
                <a:cs typeface="Calibri"/>
              </a:rPr>
              <a:t>point of </a:t>
            </a:r>
            <a:r>
              <a:rPr lang="en-US" sz="1600" dirty="0">
                <a:ea typeface="MS PGothic" pitchFamily="34" charset="-128"/>
                <a:cs typeface="Calibri"/>
              </a:rPr>
              <a:t>the </a:t>
            </a:r>
            <a:r>
              <a:rPr lang="en-US" sz="1600" dirty="0" smtClean="0">
                <a:ea typeface="MS PGothic" pitchFamily="34" charset="-128"/>
                <a:cs typeface="Calibri"/>
              </a:rPr>
              <a:t>message</a:t>
            </a:r>
            <a:endParaRPr lang="en-US" sz="1600" b="1" i="1" dirty="0" smtClean="0">
              <a:solidFill>
                <a:srgbClr val="FF0000"/>
              </a:solidFill>
              <a:ea typeface="MS PGothic" pitchFamily="34" charset="-128"/>
              <a:cs typeface="Calibri"/>
            </a:endParaRPr>
          </a:p>
          <a:p>
            <a:pPr>
              <a:defRPr/>
            </a:pPr>
            <a:r>
              <a:rPr lang="en-US" sz="1600" b="1" i="1" dirty="0" smtClean="0">
                <a:solidFill>
                  <a:srgbClr val="FF0000"/>
                </a:solidFill>
                <a:ea typeface="MS PGothic" pitchFamily="34" charset="-128"/>
                <a:cs typeface="Calibri"/>
              </a:rPr>
              <a:t>News</a:t>
            </a:r>
            <a:r>
              <a:rPr lang="en-US" sz="1600" b="1" i="1" dirty="0" smtClean="0">
                <a:ea typeface="MS PGothic" pitchFamily="34" charset="-128"/>
                <a:cs typeface="Calibri"/>
              </a:rPr>
              <a:t> </a:t>
            </a:r>
            <a:r>
              <a:rPr lang="en-US" sz="1600" dirty="0" smtClean="0">
                <a:ea typeface="MS PGothic" pitchFamily="34" charset="-128"/>
                <a:cs typeface="Calibri"/>
              </a:rPr>
              <a:t>some </a:t>
            </a:r>
            <a:r>
              <a:rPr lang="en-US" sz="1600" dirty="0">
                <a:ea typeface="MS PGothic" pitchFamily="34" charset="-128"/>
                <a:cs typeface="Calibri"/>
              </a:rPr>
              <a:t>type of news or announcement about </a:t>
            </a:r>
            <a:r>
              <a:rPr lang="en-US" sz="1600" dirty="0" smtClean="0">
                <a:ea typeface="MS PGothic" pitchFamily="34" charset="-128"/>
                <a:cs typeface="Calibri"/>
              </a:rPr>
              <a:t>the product</a:t>
            </a:r>
            <a:r>
              <a:rPr lang="en-US" sz="1600" dirty="0">
                <a:ea typeface="MS PGothic" pitchFamily="34" charset="-128"/>
                <a:cs typeface="Calibri"/>
              </a:rPr>
              <a:t>, service, or company dominates the ad</a:t>
            </a:r>
            <a:r>
              <a:rPr lang="en-US" sz="1600" dirty="0" smtClean="0">
                <a:ea typeface="MS PGothic" pitchFamily="34" charset="-128"/>
                <a:cs typeface="Calibri"/>
              </a:rPr>
              <a:t>.</a:t>
            </a:r>
            <a:endParaRPr lang="en-US" sz="1600" b="1" i="1" dirty="0" smtClean="0">
              <a:solidFill>
                <a:srgbClr val="FF0000"/>
              </a:solidFill>
              <a:ea typeface="MS PGothic" pitchFamily="34" charset="-128"/>
              <a:cs typeface="Calibri"/>
            </a:endParaRPr>
          </a:p>
          <a:p>
            <a:pPr>
              <a:defRPr/>
            </a:pPr>
            <a:r>
              <a:rPr lang="en-US" sz="1600" b="1" i="1" dirty="0" smtClean="0">
                <a:solidFill>
                  <a:srgbClr val="FF0000"/>
                </a:solidFill>
                <a:ea typeface="MS PGothic" pitchFamily="34" charset="-128"/>
                <a:cs typeface="Calibri"/>
              </a:rPr>
              <a:t>Product</a:t>
            </a:r>
            <a:r>
              <a:rPr lang="en-US" sz="1600" b="1" i="1" dirty="0">
                <a:solidFill>
                  <a:srgbClr val="FF0000"/>
                </a:solidFill>
                <a:ea typeface="MS PGothic" pitchFamily="34" charset="-128"/>
                <a:cs typeface="Calibri"/>
              </a:rPr>
              <a:t>/service popularity</a:t>
            </a:r>
            <a:r>
              <a:rPr lang="en-US" sz="1600" i="1" dirty="0">
                <a:ea typeface="MS PGothic" pitchFamily="34" charset="-128"/>
                <a:cs typeface="Calibri"/>
              </a:rPr>
              <a:t> </a:t>
            </a:r>
            <a:r>
              <a:rPr lang="en-US" sz="1600" dirty="0" smtClean="0">
                <a:ea typeface="MS PGothic" pitchFamily="34" charset="-128"/>
                <a:cs typeface="Calibri"/>
              </a:rPr>
              <a:t>stress </a:t>
            </a:r>
            <a:r>
              <a:rPr lang="en-US" sz="1600" dirty="0">
                <a:ea typeface="MS PGothic" pitchFamily="34" charset="-128"/>
                <a:cs typeface="Calibri"/>
              </a:rPr>
              <a:t>the popularity of a product or service </a:t>
            </a:r>
            <a:r>
              <a:rPr lang="en-US" sz="1600" dirty="0" smtClean="0">
                <a:ea typeface="MS PGothic" pitchFamily="34" charset="-128"/>
                <a:cs typeface="Calibri"/>
              </a:rPr>
              <a:t>by pointing </a:t>
            </a:r>
            <a:r>
              <a:rPr lang="en-US" sz="1600" dirty="0">
                <a:ea typeface="MS PGothic" pitchFamily="34" charset="-128"/>
                <a:cs typeface="Calibri"/>
              </a:rPr>
              <a:t>out the number of consumers who use the </a:t>
            </a:r>
            <a:r>
              <a:rPr lang="en-US" sz="1600" dirty="0" smtClean="0">
                <a:ea typeface="MS PGothic" pitchFamily="34" charset="-128"/>
                <a:cs typeface="Calibri"/>
              </a:rPr>
              <a:t>brand</a:t>
            </a:r>
          </a:p>
          <a:p>
            <a:pPr>
              <a:defRPr/>
            </a:pPr>
            <a:endParaRPr lang="en-US" sz="1600" b="1" dirty="0">
              <a:ea typeface="MS PGothic" pitchFamily="34" charset="-128"/>
              <a:cs typeface="Calibri"/>
            </a:endParaRPr>
          </a:p>
          <a:p>
            <a:pPr>
              <a:defRPr/>
            </a:pPr>
            <a:r>
              <a:rPr lang="en-US" sz="1600" b="1" dirty="0" smtClean="0">
                <a:ea typeface="MS PGothic" pitchFamily="34" charset="-128"/>
                <a:cs typeface="Calibri"/>
              </a:rPr>
              <a:t>Example: </a:t>
            </a:r>
            <a:r>
              <a:rPr lang="en-US" sz="1600" b="1" dirty="0" err="1" smtClean="0">
                <a:ea typeface="MS PGothic" pitchFamily="34" charset="-128"/>
                <a:cs typeface="Calibri"/>
              </a:rPr>
              <a:t>Rexona</a:t>
            </a:r>
            <a:r>
              <a:rPr lang="en-US" sz="1600" b="1" dirty="0">
                <a:ea typeface="MS PGothic" pitchFamily="34" charset="-128"/>
                <a:cs typeface="Calibri"/>
              </a:rPr>
              <a:t> Men </a:t>
            </a:r>
            <a:r>
              <a:rPr lang="en-US" sz="1600" b="1" dirty="0">
                <a:ea typeface="MS PGothic" pitchFamily="34" charset="-128"/>
                <a:cs typeface="Calibri"/>
                <a:hlinkClick r:id="rId2"/>
              </a:rPr>
              <a:t>https://</a:t>
            </a:r>
            <a:r>
              <a:rPr lang="en-US" sz="1600" b="1" dirty="0" smtClean="0">
                <a:ea typeface="MS PGothic" pitchFamily="34" charset="-128"/>
                <a:cs typeface="Calibri"/>
                <a:hlinkClick r:id="rId2"/>
              </a:rPr>
              <a:t>www.youtube.com/watch?v=W0opFXE6g2k</a:t>
            </a:r>
            <a:endParaRPr lang="en-US" sz="1600" b="1" dirty="0" smtClean="0">
              <a:ea typeface="MS PGothic" pitchFamily="34" charset="-128"/>
              <a:cs typeface="Calibri"/>
            </a:endParaRPr>
          </a:p>
          <a:p>
            <a:pPr>
              <a:defRPr/>
            </a:pPr>
            <a:r>
              <a:rPr lang="en-US" sz="1600" b="1" dirty="0" err="1" smtClean="0">
                <a:ea typeface="MS PGothic" pitchFamily="34" charset="-128"/>
                <a:cs typeface="Calibri"/>
              </a:rPr>
              <a:t>Asda</a:t>
            </a:r>
            <a:r>
              <a:rPr lang="en-US" sz="1600" b="1" dirty="0">
                <a:ea typeface="MS PGothic" pitchFamily="34" charset="-128"/>
                <a:cs typeface="Calibri"/>
              </a:rPr>
              <a:t> Rollback: </a:t>
            </a:r>
            <a:r>
              <a:rPr lang="en-US" sz="1600" b="1" dirty="0">
                <a:ea typeface="MS PGothic" pitchFamily="34" charset="-128"/>
                <a:cs typeface="Calibri"/>
                <a:hlinkClick r:id="rId3"/>
              </a:rPr>
              <a:t>https://</a:t>
            </a:r>
            <a:r>
              <a:rPr lang="en-US" sz="1600" b="1" dirty="0" smtClean="0">
                <a:ea typeface="MS PGothic" pitchFamily="34" charset="-128"/>
                <a:cs typeface="Calibri"/>
                <a:hlinkClick r:id="rId3"/>
              </a:rPr>
              <a:t>www.youtube.com/watch?v=FnjzxkSQVfk</a:t>
            </a:r>
            <a:endParaRPr lang="en-US" sz="1600" b="1" dirty="0" smtClean="0">
              <a:ea typeface="MS PGothic" pitchFamily="34" charset="-128"/>
              <a:cs typeface="Calibri"/>
            </a:endParaRPr>
          </a:p>
          <a:p>
            <a:pPr>
              <a:defRPr/>
            </a:pPr>
            <a:endParaRPr lang="en-US" sz="1600" b="1" dirty="0" smtClean="0">
              <a:ea typeface="MS PGothic" pitchFamily="34" charset="-128"/>
              <a:cs typeface="Calibri"/>
            </a:endParaRPr>
          </a:p>
          <a:p>
            <a:pPr>
              <a:defRPr/>
            </a:pPr>
            <a:endParaRPr lang="en-US" sz="1600" b="1" dirty="0" smtClean="0">
              <a:cs typeface="Calibri"/>
            </a:endParaRPr>
          </a:p>
        </p:txBody>
      </p:sp>
      <p:sp>
        <p:nvSpPr>
          <p:cNvPr id="68610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Rational to Build Information</a:t>
            </a:r>
          </a:p>
        </p:txBody>
      </p:sp>
    </p:spTree>
    <p:extLst>
      <p:ext uri="{BB962C8B-B14F-4D97-AF65-F5344CB8AC3E}">
        <p14:creationId xmlns:p14="http://schemas.microsoft.com/office/powerpoint/2010/main" val="13932082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504" y="209550"/>
            <a:ext cx="3047263" cy="4676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734" y="220266"/>
            <a:ext cx="3052269" cy="4676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3119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Content Placeholder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sz="1600" b="1" dirty="0" smtClean="0">
                <a:solidFill>
                  <a:srgbClr val="FF0000"/>
                </a:solidFill>
              </a:rPr>
              <a:t>Emotional</a:t>
            </a:r>
            <a:r>
              <a:rPr lang="en-US" sz="1600" b="1" dirty="0" smtClean="0"/>
              <a:t> </a:t>
            </a:r>
            <a:r>
              <a:rPr lang="en-US" sz="1600" dirty="0" smtClean="0"/>
              <a:t>relate to the customers</a:t>
            </a:r>
            <a:r>
              <a:rPr lang="en-US" altLang="en-US" sz="1600" dirty="0" smtClean="0"/>
              <a:t>’</a:t>
            </a:r>
            <a:r>
              <a:rPr lang="en-US" sz="1600" dirty="0" smtClean="0"/>
              <a:t> social and/or psychological needs for purchasing a product or service. </a:t>
            </a:r>
          </a:p>
          <a:p>
            <a:pPr>
              <a:lnSpc>
                <a:spcPct val="80000"/>
              </a:lnSpc>
            </a:pPr>
            <a:endParaRPr lang="en-US" sz="1600" dirty="0" smtClean="0"/>
          </a:p>
          <a:p>
            <a:pPr>
              <a:lnSpc>
                <a:spcPct val="80000"/>
              </a:lnSpc>
            </a:pPr>
            <a:r>
              <a:rPr lang="en-US" sz="1600" dirty="0" smtClean="0"/>
              <a:t>Many consumers</a:t>
            </a:r>
            <a:r>
              <a:rPr lang="en-US" altLang="en-US" sz="1600" dirty="0" smtClean="0"/>
              <a:t>’</a:t>
            </a:r>
            <a:r>
              <a:rPr lang="en-US" sz="1600" dirty="0" smtClean="0"/>
              <a:t> motives for their purchase decisions are emotional, and their feelings about a brand can be more important than knowledge of its features or attributes. </a:t>
            </a:r>
          </a:p>
          <a:p>
            <a:pPr>
              <a:lnSpc>
                <a:spcPct val="80000"/>
              </a:lnSpc>
            </a:pPr>
            <a:endParaRPr lang="en-US" sz="1600" dirty="0" smtClean="0"/>
          </a:p>
          <a:p>
            <a:pPr>
              <a:lnSpc>
                <a:spcPct val="80000"/>
              </a:lnSpc>
            </a:pPr>
            <a:r>
              <a:rPr lang="en-US" sz="1600" dirty="0" smtClean="0"/>
              <a:t>Sometime emotions are used to </a:t>
            </a:r>
            <a:r>
              <a:rPr lang="en-US" altLang="en-US" sz="1600" dirty="0" smtClean="0"/>
              <a:t>“</a:t>
            </a:r>
            <a:r>
              <a:rPr lang="en-US" sz="1600" dirty="0" smtClean="0"/>
              <a:t>sell</a:t>
            </a:r>
            <a:r>
              <a:rPr lang="en-US" altLang="en-US" sz="1600" dirty="0" smtClean="0"/>
              <a:t>”</a:t>
            </a:r>
            <a:r>
              <a:rPr lang="en-US" sz="1600" dirty="0" smtClean="0"/>
              <a:t> brands that do not differ from competing brands, since rational differentiation of them is difficult</a:t>
            </a:r>
          </a:p>
          <a:p>
            <a:pPr>
              <a:lnSpc>
                <a:spcPct val="80000"/>
              </a:lnSpc>
            </a:pPr>
            <a:endParaRPr lang="en-US" sz="1600" dirty="0" smtClean="0"/>
          </a:p>
          <a:p>
            <a:pPr>
              <a:lnSpc>
                <a:spcPct val="80000"/>
              </a:lnSpc>
            </a:pPr>
            <a:r>
              <a:rPr lang="en-US" sz="1600" dirty="0" smtClean="0"/>
              <a:t>Humor, feel-good ads, sex, dream,</a:t>
            </a:r>
            <a:r>
              <a:rPr lang="en-US" sz="1600" b="1" dirty="0" smtClean="0"/>
              <a:t> </a:t>
            </a:r>
            <a:r>
              <a:rPr lang="en-US" sz="1600" b="1" dirty="0" smtClean="0">
                <a:solidFill>
                  <a:srgbClr val="FF0000"/>
                </a:solidFill>
              </a:rPr>
              <a:t>transformation</a:t>
            </a:r>
            <a:r>
              <a:rPr lang="en-US" sz="1600" b="1" dirty="0" smtClean="0"/>
              <a:t> ads</a:t>
            </a:r>
          </a:p>
          <a:p>
            <a:pPr>
              <a:lnSpc>
                <a:spcPct val="80000"/>
              </a:lnSpc>
            </a:pPr>
            <a:endParaRPr lang="en-US" sz="1600" dirty="0" smtClean="0"/>
          </a:p>
          <a:p>
            <a:pPr>
              <a:lnSpc>
                <a:spcPct val="80000"/>
              </a:lnSpc>
            </a:pPr>
            <a:r>
              <a:rPr lang="en-GB" sz="1600" dirty="0" smtClean="0"/>
              <a:t>Emotional communication brings to life the brand attitude</a:t>
            </a:r>
            <a:endParaRPr lang="en-US" sz="1600" dirty="0" smtClean="0"/>
          </a:p>
        </p:txBody>
      </p:sp>
      <p:sp>
        <p:nvSpPr>
          <p:cNvPr id="72706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Emotional messages to build affinity</a:t>
            </a:r>
          </a:p>
        </p:txBody>
      </p:sp>
    </p:spTree>
    <p:extLst>
      <p:ext uri="{BB962C8B-B14F-4D97-AF65-F5344CB8AC3E}">
        <p14:creationId xmlns:p14="http://schemas.microsoft.com/office/powerpoint/2010/main" val="5115729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tle 3"/>
          <p:cNvSpPr>
            <a:spLocks noGrp="1"/>
          </p:cNvSpPr>
          <p:nvPr>
            <p:ph type="title"/>
          </p:nvPr>
        </p:nvSpPr>
        <p:spPr>
          <a:xfrm>
            <a:off x="609600" y="1428750"/>
            <a:ext cx="8229600" cy="2171700"/>
          </a:xfrm>
        </p:spPr>
        <p:txBody>
          <a:bodyPr/>
          <a:lstStyle/>
          <a:p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Sketches</a:t>
            </a:r>
            <a:br>
              <a:rPr lang="en-US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unsung hero</a:t>
            </a:r>
          </a:p>
        </p:txBody>
      </p:sp>
    </p:spTree>
    <p:extLst>
      <p:ext uri="{BB962C8B-B14F-4D97-AF65-F5344CB8AC3E}">
        <p14:creationId xmlns:p14="http://schemas.microsoft.com/office/powerpoint/2010/main" val="14899665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sz="1600" dirty="0" smtClean="0">
                <a:solidFill>
                  <a:schemeClr val="bg2">
                    <a:lumMod val="10000"/>
                  </a:schemeClr>
                </a:solidFill>
              </a:rPr>
              <a:t>Where possible IMC tries to combine emotional and rational arguments to influence people</a:t>
            </a:r>
          </a:p>
          <a:p>
            <a:pPr lvl="1">
              <a:lnSpc>
                <a:spcPct val="80000"/>
              </a:lnSpc>
              <a:buFont typeface="Arial" pitchFamily="34" charset="0"/>
              <a:buChar char="•"/>
            </a:pP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Emotional tend to be related to the </a:t>
            </a:r>
            <a:r>
              <a:rPr lang="en-US" sz="1400" dirty="0" smtClean="0">
                <a:solidFill>
                  <a:srgbClr val="FF0000"/>
                </a:solidFill>
              </a:rPr>
              <a:t>brand</a:t>
            </a: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 and what it stands for</a:t>
            </a:r>
          </a:p>
          <a:p>
            <a:pPr lvl="1">
              <a:lnSpc>
                <a:spcPct val="80000"/>
              </a:lnSpc>
              <a:buFont typeface="Arial" pitchFamily="34" charset="0"/>
              <a:buChar char="•"/>
            </a:pP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Rational tend to be related to the </a:t>
            </a:r>
            <a:r>
              <a:rPr lang="en-US" sz="1400" dirty="0" smtClean="0">
                <a:solidFill>
                  <a:srgbClr val="FF0000"/>
                </a:solidFill>
              </a:rPr>
              <a:t>products/services</a:t>
            </a:r>
          </a:p>
          <a:p>
            <a:pPr>
              <a:lnSpc>
                <a:spcPct val="80000"/>
              </a:lnSpc>
            </a:pPr>
            <a:endParaRPr lang="en-US" sz="1600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US" sz="1600" dirty="0" smtClean="0">
                <a:solidFill>
                  <a:schemeClr val="bg2">
                    <a:lumMod val="10000"/>
                  </a:schemeClr>
                </a:solidFill>
              </a:rPr>
              <a:t>Rational messages convince but don</a:t>
            </a:r>
            <a:r>
              <a:rPr lang="en-US" altLang="en-US" sz="1600" dirty="0" smtClean="0">
                <a:solidFill>
                  <a:schemeClr val="bg2">
                    <a:lumMod val="10000"/>
                  </a:schemeClr>
                </a:solidFill>
              </a:rPr>
              <a:t>’</a:t>
            </a:r>
            <a:r>
              <a:rPr lang="en-US" sz="1600" dirty="0" smtClean="0">
                <a:solidFill>
                  <a:schemeClr val="bg2">
                    <a:lumMod val="10000"/>
                  </a:schemeClr>
                </a:solidFill>
              </a:rPr>
              <a:t>t make people fall in love with the brand. </a:t>
            </a:r>
          </a:p>
          <a:p>
            <a:pPr>
              <a:lnSpc>
                <a:spcPct val="80000"/>
              </a:lnSpc>
            </a:pPr>
            <a:endParaRPr lang="en-US" sz="1600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US" sz="1600" dirty="0" smtClean="0">
                <a:solidFill>
                  <a:schemeClr val="bg2">
                    <a:lumMod val="10000"/>
                  </a:schemeClr>
                </a:solidFill>
              </a:rPr>
              <a:t>Rational needs to be there but they</a:t>
            </a:r>
            <a:r>
              <a:rPr lang="en-US" altLang="en-US" sz="1600" dirty="0" smtClean="0">
                <a:solidFill>
                  <a:schemeClr val="bg2">
                    <a:lumMod val="10000"/>
                  </a:schemeClr>
                </a:solidFill>
              </a:rPr>
              <a:t>’</a:t>
            </a:r>
            <a:r>
              <a:rPr lang="en-US" sz="1600" dirty="0" smtClean="0">
                <a:solidFill>
                  <a:schemeClr val="bg2">
                    <a:lumMod val="10000"/>
                  </a:schemeClr>
                </a:solidFill>
              </a:rPr>
              <a:t>re easy to copy</a:t>
            </a:r>
          </a:p>
          <a:p>
            <a:pPr>
              <a:lnSpc>
                <a:spcPct val="80000"/>
              </a:lnSpc>
            </a:pPr>
            <a:endParaRPr lang="en-US" sz="1600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US" sz="1600" dirty="0" smtClean="0">
                <a:solidFill>
                  <a:schemeClr val="bg2">
                    <a:lumMod val="10000"/>
                  </a:schemeClr>
                </a:solidFill>
              </a:rPr>
              <a:t>Emotional messages tend to capture people at more deep level</a:t>
            </a:r>
          </a:p>
        </p:txBody>
      </p:sp>
      <p:sp>
        <p:nvSpPr>
          <p:cNvPr id="7475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Combination of Rational and Emotional</a:t>
            </a:r>
          </a:p>
        </p:txBody>
      </p:sp>
    </p:spTree>
    <p:extLst>
      <p:ext uri="{BB962C8B-B14F-4D97-AF65-F5344CB8AC3E}">
        <p14:creationId xmlns:p14="http://schemas.microsoft.com/office/powerpoint/2010/main" val="10450036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Let’s look at some type of executions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80849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Demonstration </a:t>
            </a:r>
          </a:p>
        </p:txBody>
      </p:sp>
      <p:sp>
        <p:nvSpPr>
          <p:cNvPr id="8294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sz="1600" dirty="0" smtClean="0">
                <a:solidFill>
                  <a:schemeClr val="bg2">
                    <a:lumMod val="10000"/>
                  </a:schemeClr>
                </a:solidFill>
              </a:rPr>
              <a:t>Designed to illustrate the key </a:t>
            </a:r>
            <a:r>
              <a:rPr lang="en-US" sz="1600" dirty="0" smtClean="0">
                <a:solidFill>
                  <a:srgbClr val="FF0000"/>
                </a:solidFill>
              </a:rPr>
              <a:t>advantages of the product/ service</a:t>
            </a:r>
            <a:r>
              <a:rPr lang="en-US" sz="1600" dirty="0" smtClean="0">
                <a:solidFill>
                  <a:schemeClr val="bg2">
                    <a:lumMod val="10000"/>
                  </a:schemeClr>
                </a:solidFill>
              </a:rPr>
              <a:t> by showing it in actual use or in some staged situation.</a:t>
            </a:r>
          </a:p>
          <a:p>
            <a:pPr>
              <a:lnSpc>
                <a:spcPct val="80000"/>
              </a:lnSpc>
            </a:pPr>
            <a:endParaRPr lang="en-US" sz="1600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US" sz="1600" dirty="0" smtClean="0">
                <a:solidFill>
                  <a:schemeClr val="bg2">
                    <a:lumMod val="10000"/>
                  </a:schemeClr>
                </a:solidFill>
              </a:rPr>
              <a:t>Demonstration executions can be very effective in convincing consumers of a product</a:t>
            </a:r>
            <a:r>
              <a:rPr lang="en-US" altLang="en-US" sz="1600" dirty="0" smtClean="0">
                <a:solidFill>
                  <a:schemeClr val="bg2">
                    <a:lumMod val="10000"/>
                  </a:schemeClr>
                </a:solidFill>
              </a:rPr>
              <a:t>’</a:t>
            </a:r>
            <a:r>
              <a:rPr lang="en-US" sz="1600" dirty="0" smtClean="0">
                <a:solidFill>
                  <a:schemeClr val="bg2">
                    <a:lumMod val="10000"/>
                  </a:schemeClr>
                </a:solidFill>
              </a:rPr>
              <a:t>s utility or quality and of the benefits of using the brand</a:t>
            </a:r>
          </a:p>
          <a:p>
            <a:pPr>
              <a:lnSpc>
                <a:spcPct val="80000"/>
              </a:lnSpc>
            </a:pPr>
            <a:endParaRPr lang="en-US" sz="1600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US" sz="1600" dirty="0" smtClean="0">
                <a:solidFill>
                  <a:schemeClr val="bg2">
                    <a:lumMod val="10000"/>
                  </a:schemeClr>
                </a:solidFill>
              </a:rPr>
              <a:t>Product demo are widely used in TV </a:t>
            </a:r>
            <a:r>
              <a:rPr lang="en-US" sz="1600" dirty="0" smtClean="0">
                <a:solidFill>
                  <a:srgbClr val="FF0000"/>
                </a:solidFill>
              </a:rPr>
              <a:t>to demonstrate product efficacy</a:t>
            </a:r>
            <a:r>
              <a:rPr lang="en-US" sz="1600" dirty="0" smtClean="0">
                <a:solidFill>
                  <a:schemeClr val="bg2">
                    <a:lumMod val="10000"/>
                  </a:schemeClr>
                </a:solidFill>
              </a:rPr>
              <a:t> (from dish-wash to anti-wrinkles)</a:t>
            </a:r>
          </a:p>
          <a:p>
            <a:pPr>
              <a:lnSpc>
                <a:spcPct val="80000"/>
              </a:lnSpc>
            </a:pPr>
            <a:endParaRPr lang="en-US" sz="1600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</a:rPr>
              <a:t>Sometimes through analogies: parallel similarity is used to communicate something about the brand</a:t>
            </a:r>
          </a:p>
          <a:p>
            <a:pPr>
              <a:lnSpc>
                <a:spcPct val="80000"/>
              </a:lnSpc>
            </a:pPr>
            <a:endParaRPr lang="en-GB" sz="1600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</a:rPr>
              <a:t>Example Flora </a:t>
            </a:r>
            <a:r>
              <a:rPr lang="en-GB" sz="1600" dirty="0" err="1" smtClean="0">
                <a:solidFill>
                  <a:schemeClr val="bg2">
                    <a:lumMod val="10000"/>
                  </a:schemeClr>
                </a:solidFill>
              </a:rPr>
              <a:t>Proactiv</a:t>
            </a:r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</a:rPr>
              <a:t>: </a:t>
            </a:r>
            <a:r>
              <a:rPr lang="en-US" sz="1600" dirty="0">
                <a:hlinkClick r:id="rId2"/>
              </a:rPr>
              <a:t>https://</a:t>
            </a:r>
            <a:r>
              <a:rPr lang="en-US" sz="1600" dirty="0" smtClean="0">
                <a:hlinkClick r:id="rId2"/>
              </a:rPr>
              <a:t>www.youtube.com/watch?v=HPuQbm6GQ0Y</a:t>
            </a:r>
            <a:endParaRPr lang="en-US" sz="1600" dirty="0" smtClean="0"/>
          </a:p>
          <a:p>
            <a:pPr>
              <a:lnSpc>
                <a:spcPct val="80000"/>
              </a:lnSpc>
            </a:pPr>
            <a:endParaRPr lang="en-US" sz="1600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80000"/>
              </a:lnSpc>
            </a:pPr>
            <a:endParaRPr lang="en-US" sz="1600" dirty="0" smtClean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8462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" y="139124"/>
            <a:ext cx="7795260" cy="4902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3961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4" descr="boddingtons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790" y="390552"/>
            <a:ext cx="3752621" cy="4543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5" name="Picture 7" descr="boddingtons ice crea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03" y="390553"/>
            <a:ext cx="3856256" cy="4543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95417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Char char="•"/>
              <a:defRPr/>
            </a:pPr>
            <a:r>
              <a:rPr lang="en-US" sz="1600" dirty="0" smtClean="0">
                <a:cs typeface="ＭＳ Ｐゴシック" charset="0"/>
              </a:rPr>
              <a:t>When directly comparing 2 brands</a:t>
            </a:r>
          </a:p>
          <a:p>
            <a:pPr>
              <a:buFont typeface="Arial" charset="0"/>
              <a:buChar char="•"/>
              <a:defRPr/>
            </a:pPr>
            <a:endParaRPr lang="en-US" sz="1600" dirty="0" smtClean="0">
              <a:cs typeface="ＭＳ Ｐゴシック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en-US" sz="1600" dirty="0" smtClean="0">
                <a:cs typeface="ＭＳ Ｐゴシック" charset="0"/>
              </a:rPr>
              <a:t>Not allowed everywhere</a:t>
            </a:r>
          </a:p>
          <a:p>
            <a:pPr>
              <a:buFont typeface="Arial" charset="0"/>
              <a:buChar char="•"/>
              <a:defRPr/>
            </a:pPr>
            <a:endParaRPr lang="en-US" sz="1600" dirty="0" smtClean="0">
              <a:cs typeface="ＭＳ Ｐゴシック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en-US" sz="1600" dirty="0" smtClean="0">
                <a:cs typeface="ＭＳ Ｐゴシック" charset="0"/>
              </a:rPr>
              <a:t>Very risky as human being tend to instinctively take part of the brand that is bashed</a:t>
            </a:r>
          </a:p>
          <a:p>
            <a:pPr>
              <a:buFont typeface="Arial" charset="0"/>
              <a:buChar char="•"/>
              <a:defRPr/>
            </a:pPr>
            <a:endParaRPr lang="en-US" sz="1600" dirty="0" smtClean="0">
              <a:cs typeface="ＭＳ Ｐゴシック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en-US" sz="1600" dirty="0" smtClean="0">
                <a:cs typeface="ＭＳ Ｐゴシック" charset="0"/>
              </a:rPr>
              <a:t>The ones which succeeded remain very factual</a:t>
            </a:r>
            <a:endParaRPr lang="en-US" sz="1600" dirty="0">
              <a:cs typeface="ＭＳ Ｐゴシック" charset="0"/>
            </a:endParaRPr>
          </a:p>
        </p:txBody>
      </p:sp>
      <p:sp>
        <p:nvSpPr>
          <p:cNvPr id="870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Comparison</a:t>
            </a:r>
          </a:p>
        </p:txBody>
      </p:sp>
      <p:pic>
        <p:nvPicPr>
          <p:cNvPr id="542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371851"/>
            <a:ext cx="2667000" cy="1554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5926" y="1329952"/>
            <a:ext cx="2178848" cy="1927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55852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1157" y="209550"/>
            <a:ext cx="4056887" cy="4699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45282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itle 3"/>
          <p:cNvSpPr>
            <a:spLocks noGrp="1"/>
          </p:cNvSpPr>
          <p:nvPr>
            <p:ph type="title"/>
          </p:nvPr>
        </p:nvSpPr>
        <p:spPr>
          <a:xfrm>
            <a:off x="457200" y="1771650"/>
            <a:ext cx="8229600" cy="857250"/>
          </a:xfrm>
        </p:spPr>
        <p:txBody>
          <a:bodyPr/>
          <a:lstStyle/>
          <a:p>
            <a:r>
              <a:rPr lang="en-US" dirty="0" smtClean="0">
                <a:solidFill>
                  <a:srgbClr val="222A35"/>
                </a:solidFill>
              </a:rPr>
              <a:t>Mac </a:t>
            </a:r>
            <a:r>
              <a:rPr lang="en-US" dirty="0" err="1" smtClean="0">
                <a:solidFill>
                  <a:srgbClr val="222A35"/>
                </a:solidFill>
              </a:rPr>
              <a:t>vs</a:t>
            </a:r>
            <a:r>
              <a:rPr lang="en-US" dirty="0" smtClean="0">
                <a:solidFill>
                  <a:srgbClr val="222A35"/>
                </a:solidFill>
              </a:rPr>
              <a:t> PC</a:t>
            </a:r>
            <a:br>
              <a:rPr lang="en-US" dirty="0" smtClean="0">
                <a:solidFill>
                  <a:srgbClr val="222A35"/>
                </a:solidFill>
              </a:rPr>
            </a:br>
            <a:r>
              <a:rPr lang="en-US" dirty="0" smtClean="0">
                <a:solidFill>
                  <a:srgbClr val="222A35"/>
                </a:solidFill>
              </a:rPr>
              <a:t>Coke boy</a:t>
            </a:r>
          </a:p>
        </p:txBody>
      </p:sp>
    </p:spTree>
    <p:extLst>
      <p:ext uri="{BB962C8B-B14F-4D97-AF65-F5344CB8AC3E}">
        <p14:creationId xmlns:p14="http://schemas.microsoft.com/office/powerpoint/2010/main" val="29681290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sz="1600" dirty="0" smtClean="0">
                <a:solidFill>
                  <a:srgbClr val="FF0000"/>
                </a:solidFill>
              </a:rPr>
              <a:t>Reminder</a:t>
            </a:r>
            <a:r>
              <a:rPr lang="en-US" sz="1600" dirty="0" smtClean="0"/>
              <a:t>: objective is building or sustaining brand awareness (think seasonal products or small budgets)</a:t>
            </a:r>
          </a:p>
          <a:p>
            <a:pPr>
              <a:lnSpc>
                <a:spcPct val="80000"/>
              </a:lnSpc>
            </a:pPr>
            <a:endParaRPr lang="en-US" sz="1600" dirty="0" smtClean="0"/>
          </a:p>
          <a:p>
            <a:pPr>
              <a:lnSpc>
                <a:spcPct val="80000"/>
              </a:lnSpc>
            </a:pPr>
            <a:r>
              <a:rPr lang="en-US" sz="1600" dirty="0" smtClean="0">
                <a:solidFill>
                  <a:srgbClr val="FF0000"/>
                </a:solidFill>
              </a:rPr>
              <a:t>Teasers</a:t>
            </a:r>
            <a:r>
              <a:rPr lang="en-US" sz="1600" dirty="0" smtClean="0"/>
              <a:t>: to build excitement about a product or brand by talking about it but without revealing the brand</a:t>
            </a:r>
          </a:p>
          <a:p>
            <a:pPr lvl="1">
              <a:lnSpc>
                <a:spcPct val="80000"/>
              </a:lnSpc>
            </a:pPr>
            <a:r>
              <a:rPr lang="en-US" sz="1400" dirty="0" smtClean="0"/>
              <a:t>Usually used as first step of campaigns (Axe Angels) to prepare the ground for the big launch</a:t>
            </a:r>
          </a:p>
          <a:p>
            <a:pPr>
              <a:lnSpc>
                <a:spcPct val="80000"/>
              </a:lnSpc>
            </a:pPr>
            <a:endParaRPr lang="en-US" sz="1600" dirty="0" smtClean="0"/>
          </a:p>
          <a:p>
            <a:pPr>
              <a:lnSpc>
                <a:spcPct val="80000"/>
              </a:lnSpc>
            </a:pPr>
            <a:r>
              <a:rPr lang="en-US" sz="1600" dirty="0" smtClean="0">
                <a:solidFill>
                  <a:srgbClr val="FF0000"/>
                </a:solidFill>
              </a:rPr>
              <a:t>User generated content</a:t>
            </a:r>
            <a:r>
              <a:rPr lang="en-US" sz="1600" dirty="0" smtClean="0"/>
              <a:t>: involve people in generating ads  </a:t>
            </a:r>
          </a:p>
        </p:txBody>
      </p:sp>
      <p:sp>
        <p:nvSpPr>
          <p:cNvPr id="75778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techniques</a:t>
            </a:r>
          </a:p>
        </p:txBody>
      </p:sp>
    </p:spTree>
    <p:extLst>
      <p:ext uri="{BB962C8B-B14F-4D97-AF65-F5344CB8AC3E}">
        <p14:creationId xmlns:p14="http://schemas.microsoft.com/office/powerpoint/2010/main" val="24899345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Pre-Phase IDEA</a:t>
            </a:r>
          </a:p>
        </p:txBody>
      </p:sp>
      <p:pic>
        <p:nvPicPr>
          <p:cNvPr id="76803" name="รูปภาพ 3" descr="Axe-Page-d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5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1187714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Ideas : Create curiosity by the troops of angels around Bangkok and Big Events </a:t>
            </a:r>
          </a:p>
        </p:txBody>
      </p:sp>
      <p:pic>
        <p:nvPicPr>
          <p:cNvPr id="3" name="Picture 2" descr="E:\Job Pingly\Axe Reborn\AXE ANGEL NEWWWWW\p_roadinspect_6 copy.jpg"/>
          <p:cNvPicPr>
            <a:picLocks noChangeAspect="1" noChangeArrowheads="1"/>
          </p:cNvPicPr>
          <p:nvPr/>
        </p:nvPicPr>
        <p:blipFill>
          <a:blip r:embed="rId2" cstate="screen">
            <a:lum bright="-3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914401"/>
            <a:ext cx="6934200" cy="40751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5-Point Star 3"/>
          <p:cNvSpPr/>
          <p:nvPr/>
        </p:nvSpPr>
        <p:spPr>
          <a:xfrm>
            <a:off x="2514600" y="2343150"/>
            <a:ext cx="457200" cy="3429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5" name="5-Point Star 4"/>
          <p:cNvSpPr/>
          <p:nvPr/>
        </p:nvSpPr>
        <p:spPr>
          <a:xfrm>
            <a:off x="2590800" y="3086100"/>
            <a:ext cx="457200" cy="3429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6" name="5-Point Star 5"/>
          <p:cNvSpPr/>
          <p:nvPr/>
        </p:nvSpPr>
        <p:spPr>
          <a:xfrm>
            <a:off x="3810000" y="2800350"/>
            <a:ext cx="457200" cy="3429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4419600" y="3086100"/>
            <a:ext cx="457200" cy="3429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8" name="5-Point Star 7"/>
          <p:cNvSpPr/>
          <p:nvPr/>
        </p:nvSpPr>
        <p:spPr>
          <a:xfrm>
            <a:off x="3505200" y="2228850"/>
            <a:ext cx="457200" cy="3429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9" name="5-Point Star 8"/>
          <p:cNvSpPr/>
          <p:nvPr/>
        </p:nvSpPr>
        <p:spPr>
          <a:xfrm>
            <a:off x="4495800" y="2228850"/>
            <a:ext cx="457200" cy="3429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10" name="5-Point Star 9"/>
          <p:cNvSpPr/>
          <p:nvPr/>
        </p:nvSpPr>
        <p:spPr>
          <a:xfrm>
            <a:off x="4267200" y="2571750"/>
            <a:ext cx="457200" cy="3429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11" name="5-Point Star 10"/>
          <p:cNvSpPr/>
          <p:nvPr/>
        </p:nvSpPr>
        <p:spPr>
          <a:xfrm>
            <a:off x="5867400" y="1657350"/>
            <a:ext cx="457200" cy="3429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12" name="5-Point Star 11"/>
          <p:cNvSpPr/>
          <p:nvPr/>
        </p:nvSpPr>
        <p:spPr>
          <a:xfrm>
            <a:off x="5791200" y="2343150"/>
            <a:ext cx="457200" cy="3429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77837" name="TextBox 12"/>
          <p:cNvSpPr txBox="1">
            <a:spLocks noChangeArrowheads="1"/>
          </p:cNvSpPr>
          <p:nvPr/>
        </p:nvSpPr>
        <p:spPr bwMode="auto">
          <a:xfrm>
            <a:off x="4648201" y="2686050"/>
            <a:ext cx="111601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 b="1">
                <a:solidFill>
                  <a:srgbClr val="FF0000"/>
                </a:solidFill>
              </a:rPr>
              <a:t>Siam Square</a:t>
            </a:r>
          </a:p>
        </p:txBody>
      </p:sp>
      <p:sp>
        <p:nvSpPr>
          <p:cNvPr id="77838" name="TextBox 13"/>
          <p:cNvSpPr txBox="1">
            <a:spLocks noChangeArrowheads="1"/>
          </p:cNvSpPr>
          <p:nvPr/>
        </p:nvSpPr>
        <p:spPr bwMode="auto">
          <a:xfrm>
            <a:off x="4495800" y="3429000"/>
            <a:ext cx="129554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 b="1">
                <a:solidFill>
                  <a:srgbClr val="FF0000"/>
                </a:solidFill>
              </a:rPr>
              <a:t>Seacon Square</a:t>
            </a:r>
          </a:p>
        </p:txBody>
      </p:sp>
      <p:sp>
        <p:nvSpPr>
          <p:cNvPr id="77839" name="TextBox 14"/>
          <p:cNvSpPr txBox="1">
            <a:spLocks noChangeArrowheads="1"/>
          </p:cNvSpPr>
          <p:nvPr/>
        </p:nvSpPr>
        <p:spPr bwMode="auto">
          <a:xfrm>
            <a:off x="1905000" y="2000250"/>
            <a:ext cx="125066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 b="1">
                <a:solidFill>
                  <a:srgbClr val="FF0000"/>
                </a:solidFill>
              </a:rPr>
              <a:t>Jatujak Market</a:t>
            </a:r>
          </a:p>
        </p:txBody>
      </p:sp>
      <p:sp>
        <p:nvSpPr>
          <p:cNvPr id="77840" name="TextBox 15"/>
          <p:cNvSpPr txBox="1">
            <a:spLocks noChangeArrowheads="1"/>
          </p:cNvSpPr>
          <p:nvPr/>
        </p:nvSpPr>
        <p:spPr bwMode="auto">
          <a:xfrm>
            <a:off x="2057400" y="3486150"/>
            <a:ext cx="156164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 b="1">
                <a:solidFill>
                  <a:srgbClr val="FF0000"/>
                </a:solidFill>
              </a:rPr>
              <a:t>Major ratchayothin</a:t>
            </a:r>
          </a:p>
        </p:txBody>
      </p:sp>
      <p:sp>
        <p:nvSpPr>
          <p:cNvPr id="77841" name="TextBox 16"/>
          <p:cNvSpPr txBox="1">
            <a:spLocks noChangeArrowheads="1"/>
          </p:cNvSpPr>
          <p:nvPr/>
        </p:nvSpPr>
        <p:spPr bwMode="auto">
          <a:xfrm>
            <a:off x="3276600" y="1943100"/>
            <a:ext cx="144353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 b="1">
                <a:solidFill>
                  <a:srgbClr val="FF0000"/>
                </a:solidFill>
              </a:rPr>
              <a:t>Wannasorn Tutor</a:t>
            </a:r>
          </a:p>
        </p:txBody>
      </p:sp>
      <p:sp>
        <p:nvSpPr>
          <p:cNvPr id="77842" name="TextBox 17"/>
          <p:cNvSpPr txBox="1">
            <a:spLocks noChangeArrowheads="1"/>
          </p:cNvSpPr>
          <p:nvPr/>
        </p:nvSpPr>
        <p:spPr bwMode="auto">
          <a:xfrm>
            <a:off x="2971800" y="2800350"/>
            <a:ext cx="113249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 b="1">
                <a:solidFill>
                  <a:srgbClr val="FF0000"/>
                </a:solidFill>
              </a:rPr>
              <a:t>Victory Point</a:t>
            </a:r>
          </a:p>
        </p:txBody>
      </p:sp>
      <p:sp>
        <p:nvSpPr>
          <p:cNvPr id="77843" name="TextBox 18"/>
          <p:cNvSpPr txBox="1">
            <a:spLocks noChangeArrowheads="1"/>
          </p:cNvSpPr>
          <p:nvPr/>
        </p:nvSpPr>
        <p:spPr bwMode="auto">
          <a:xfrm>
            <a:off x="4648200" y="2000250"/>
            <a:ext cx="60465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 b="1">
                <a:solidFill>
                  <a:srgbClr val="FF0000"/>
                </a:solidFill>
              </a:rPr>
              <a:t>Silom</a:t>
            </a:r>
          </a:p>
        </p:txBody>
      </p:sp>
      <p:sp>
        <p:nvSpPr>
          <p:cNvPr id="77844" name="TextBox 19"/>
          <p:cNvSpPr txBox="1">
            <a:spLocks noChangeArrowheads="1"/>
          </p:cNvSpPr>
          <p:nvPr/>
        </p:nvSpPr>
        <p:spPr bwMode="auto">
          <a:xfrm>
            <a:off x="6172201" y="1485900"/>
            <a:ext cx="130516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 b="1">
                <a:solidFill>
                  <a:srgbClr val="FF0000"/>
                </a:solidFill>
              </a:rPr>
              <a:t>Central Pinklao</a:t>
            </a:r>
          </a:p>
        </p:txBody>
      </p:sp>
      <p:sp>
        <p:nvSpPr>
          <p:cNvPr id="77845" name="TextBox 20"/>
          <p:cNvSpPr txBox="1">
            <a:spLocks noChangeArrowheads="1"/>
          </p:cNvSpPr>
          <p:nvPr/>
        </p:nvSpPr>
        <p:spPr bwMode="auto">
          <a:xfrm>
            <a:off x="6248400" y="2228850"/>
            <a:ext cx="80182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 b="1">
                <a:solidFill>
                  <a:srgbClr val="FF0000"/>
                </a:solidFill>
              </a:rPr>
              <a:t>The Mall</a:t>
            </a:r>
          </a:p>
        </p:txBody>
      </p:sp>
      <p:sp>
        <p:nvSpPr>
          <p:cNvPr id="22" name="5-Point Star 21"/>
          <p:cNvSpPr/>
          <p:nvPr/>
        </p:nvSpPr>
        <p:spPr>
          <a:xfrm>
            <a:off x="2133600" y="3829050"/>
            <a:ext cx="457200" cy="3429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77847" name="TextBox 22"/>
          <p:cNvSpPr txBox="1">
            <a:spLocks noChangeArrowheads="1"/>
          </p:cNvSpPr>
          <p:nvPr/>
        </p:nvSpPr>
        <p:spPr bwMode="auto">
          <a:xfrm>
            <a:off x="2514600" y="3886200"/>
            <a:ext cx="126419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 b="1">
                <a:solidFill>
                  <a:srgbClr val="FF0000"/>
                </a:solidFill>
              </a:rPr>
              <a:t>Rain</a:t>
            </a:r>
            <a:r>
              <a:rPr lang="en-US" altLang="en-US" sz="1200" b="1">
                <a:solidFill>
                  <a:srgbClr val="FF0000"/>
                </a:solidFill>
              </a:rPr>
              <a:t>’</a:t>
            </a:r>
            <a:r>
              <a:rPr lang="en-US" sz="1200" b="1">
                <a:solidFill>
                  <a:srgbClr val="FF0000"/>
                </a:solidFill>
              </a:rPr>
              <a:t>s Concert</a:t>
            </a:r>
          </a:p>
        </p:txBody>
      </p:sp>
      <p:sp>
        <p:nvSpPr>
          <p:cNvPr id="24" name="5-Point Star 23"/>
          <p:cNvSpPr/>
          <p:nvPr/>
        </p:nvSpPr>
        <p:spPr>
          <a:xfrm>
            <a:off x="4419600" y="2800350"/>
            <a:ext cx="457200" cy="3429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77849" name="TextBox 24"/>
          <p:cNvSpPr txBox="1">
            <a:spLocks noChangeArrowheads="1"/>
          </p:cNvSpPr>
          <p:nvPr/>
        </p:nvSpPr>
        <p:spPr bwMode="auto">
          <a:xfrm>
            <a:off x="4876801" y="2971800"/>
            <a:ext cx="208653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 b="1">
                <a:solidFill>
                  <a:srgbClr val="FF0000"/>
                </a:solidFill>
              </a:rPr>
              <a:t>Thailand</a:t>
            </a:r>
            <a:r>
              <a:rPr lang="en-US" altLang="en-US" sz="1200" b="1">
                <a:solidFill>
                  <a:srgbClr val="FF0000"/>
                </a:solidFill>
              </a:rPr>
              <a:t>’</a:t>
            </a:r>
            <a:r>
              <a:rPr lang="en-US" sz="1200" b="1">
                <a:solidFill>
                  <a:srgbClr val="FF0000"/>
                </a:solidFill>
              </a:rPr>
              <a:t>s Premier league</a:t>
            </a:r>
          </a:p>
        </p:txBody>
      </p:sp>
      <p:sp>
        <p:nvSpPr>
          <p:cNvPr id="26" name="5-Point Star 25"/>
          <p:cNvSpPr/>
          <p:nvPr/>
        </p:nvSpPr>
        <p:spPr>
          <a:xfrm>
            <a:off x="2209800" y="4514850"/>
            <a:ext cx="457200" cy="3429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77851" name="TextBox 26"/>
          <p:cNvSpPr txBox="1">
            <a:spLocks noChangeArrowheads="1"/>
          </p:cNvSpPr>
          <p:nvPr/>
        </p:nvSpPr>
        <p:spPr bwMode="auto">
          <a:xfrm>
            <a:off x="2743200" y="4572000"/>
            <a:ext cx="14691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 b="1">
                <a:solidFill>
                  <a:srgbClr val="FF0000"/>
                </a:solidFill>
              </a:rPr>
              <a:t>Workpoint Studio</a:t>
            </a: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257550"/>
            <a:ext cx="2743200" cy="1666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7853" name="TextBox 28"/>
          <p:cNvSpPr txBox="1">
            <a:spLocks noChangeArrowheads="1"/>
          </p:cNvSpPr>
          <p:nvPr/>
        </p:nvSpPr>
        <p:spPr bwMode="auto">
          <a:xfrm>
            <a:off x="4800601" y="3829050"/>
            <a:ext cx="103906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6000">
                <a:solidFill>
                  <a:srgbClr val="FF0000"/>
                </a:solidFill>
              </a:rPr>
              <a:t>!?!</a:t>
            </a:r>
          </a:p>
        </p:txBody>
      </p:sp>
    </p:spTree>
    <p:extLst>
      <p:ext uri="{BB962C8B-B14F-4D97-AF65-F5344CB8AC3E}">
        <p14:creationId xmlns:p14="http://schemas.microsoft.com/office/powerpoint/2010/main" val="3741141999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Story line</a:t>
            </a:r>
          </a:p>
        </p:txBody>
      </p:sp>
      <p:sp>
        <p:nvSpPr>
          <p:cNvPr id="78851" name="TextBox 3"/>
          <p:cNvSpPr txBox="1">
            <a:spLocks noChangeArrowheads="1"/>
          </p:cNvSpPr>
          <p:nvPr/>
        </p:nvSpPr>
        <p:spPr bwMode="auto">
          <a:xfrm>
            <a:off x="533400" y="1276350"/>
            <a:ext cx="78486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spcAft>
                <a:spcPts val="600"/>
              </a:spcAft>
            </a:pPr>
            <a:r>
              <a:rPr lang="en-US" sz="2000" dirty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We will release the angels everywhere and let them smell every guys that pass by saying that they are looking for the right guys.</a:t>
            </a:r>
          </a:p>
        </p:txBody>
      </p:sp>
      <p:pic>
        <p:nvPicPr>
          <p:cNvPr id="78852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171700"/>
            <a:ext cx="4267200" cy="2656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1" y="2171700"/>
            <a:ext cx="4322763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6054653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Story line</a:t>
            </a:r>
          </a:p>
        </p:txBody>
      </p:sp>
      <p:sp>
        <p:nvSpPr>
          <p:cNvPr id="79875" name="TextBox 4"/>
          <p:cNvSpPr txBox="1">
            <a:spLocks noChangeArrowheads="1"/>
          </p:cNvSpPr>
          <p:nvPr/>
        </p:nvSpPr>
        <p:spPr bwMode="auto">
          <a:xfrm>
            <a:off x="533400" y="1276350"/>
            <a:ext cx="78486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spcAft>
                <a:spcPts val="600"/>
              </a:spcAft>
            </a:pPr>
            <a:r>
              <a:rPr lang="en-US" sz="1600" dirty="0">
                <a:solidFill>
                  <a:schemeClr val="bg2">
                    <a:lumMod val="10000"/>
                  </a:schemeClr>
                </a:solidFill>
                <a:latin typeface="Candara" pitchFamily="34" charset="0"/>
              </a:rPr>
              <a:t>Tease consumers to find the answer what</a:t>
            </a:r>
            <a:r>
              <a:rPr lang="en-US" altLang="en-US" sz="1600" dirty="0">
                <a:solidFill>
                  <a:schemeClr val="bg2">
                    <a:lumMod val="10000"/>
                  </a:schemeClr>
                </a:solidFill>
                <a:latin typeface="Candara" pitchFamily="34" charset="0"/>
              </a:rPr>
              <a:t>’</a:t>
            </a:r>
            <a:r>
              <a:rPr lang="en-US" sz="1600" dirty="0">
                <a:solidFill>
                  <a:schemeClr val="bg2">
                    <a:lumMod val="10000"/>
                  </a:schemeClr>
                </a:solidFill>
                <a:latin typeface="Candara" pitchFamily="34" charset="0"/>
              </a:rPr>
              <a:t>s the angels looking for in Thailand</a:t>
            </a:r>
            <a:r>
              <a:rPr lang="en-US" altLang="en-US" sz="1600" dirty="0">
                <a:solidFill>
                  <a:schemeClr val="bg2">
                    <a:lumMod val="10000"/>
                  </a:schemeClr>
                </a:solidFill>
                <a:latin typeface="Candara" pitchFamily="34" charset="0"/>
              </a:rPr>
              <a:t>’</a:t>
            </a:r>
            <a:r>
              <a:rPr lang="en-US" sz="1600" dirty="0">
                <a:solidFill>
                  <a:schemeClr val="bg2">
                    <a:lumMod val="10000"/>
                  </a:schemeClr>
                </a:solidFill>
                <a:latin typeface="Candara" pitchFamily="34" charset="0"/>
              </a:rPr>
              <a:t>s got talent.</a:t>
            </a:r>
          </a:p>
        </p:txBody>
      </p:sp>
      <p:pic>
        <p:nvPicPr>
          <p:cNvPr id="7987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1" y="1657350"/>
            <a:ext cx="2659063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7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657350"/>
            <a:ext cx="5791200" cy="2037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78" name="Picture 4" descr="E:\ภาพนิ่ง 7-5-54\รวมสถานที่\ภาพนิ่ง g12\IMG_0196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771900"/>
            <a:ext cx="21336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79" name="Picture 2" descr="E:\ภาพนิ่ง 7-5-54\รวมสถานที่\ภาพนิ่ง g12\IMG_0183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771900"/>
            <a:ext cx="21336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80" name="Picture 2" descr="E:\ภาพนิ่ง 7-5-54\รวมสถานที่\สยาม\IMG_0155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3771900"/>
            <a:ext cx="13604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76574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Story line</a:t>
            </a:r>
          </a:p>
        </p:txBody>
      </p:sp>
      <p:sp>
        <p:nvSpPr>
          <p:cNvPr id="80899" name="TextBox 6"/>
          <p:cNvSpPr txBox="1">
            <a:spLocks noChangeArrowheads="1"/>
          </p:cNvSpPr>
          <p:nvPr/>
        </p:nvSpPr>
        <p:spPr bwMode="auto">
          <a:xfrm>
            <a:off x="533400" y="1623596"/>
            <a:ext cx="7848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spcAft>
                <a:spcPts val="600"/>
              </a:spcAft>
            </a:pPr>
            <a:r>
              <a:rPr lang="en-US" sz="1800" dirty="0">
                <a:solidFill>
                  <a:schemeClr val="bg2">
                    <a:lumMod val="10000"/>
                  </a:schemeClr>
                </a:solidFill>
                <a:latin typeface="Candara" pitchFamily="34" charset="0"/>
              </a:rPr>
              <a:t>Get the police to arrest those angels to create controversial for amplification.</a:t>
            </a:r>
          </a:p>
        </p:txBody>
      </p:sp>
      <p:pic>
        <p:nvPicPr>
          <p:cNvPr id="8090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28850"/>
            <a:ext cx="3519488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1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2228851"/>
            <a:ext cx="4946650" cy="2337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7284685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Viral clips recorded and seeded</a:t>
            </a:r>
            <a:endParaRPr lang="en-GB" smtClean="0"/>
          </a:p>
        </p:txBody>
      </p:sp>
      <p:pic>
        <p:nvPicPr>
          <p:cNvPr id="81923" name="Picture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57250"/>
            <a:ext cx="25908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4" name="Picture 3"/>
          <p:cNvPicPr>
            <a:picLocks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857500"/>
            <a:ext cx="259080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5" name="Picture 3"/>
          <p:cNvPicPr>
            <a:picLocks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628900"/>
            <a:ext cx="198120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6" name="Picture 3"/>
          <p:cNvPicPr>
            <a:picLocks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857250"/>
            <a:ext cx="26670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7" name="Picture 3"/>
          <p:cNvPicPr>
            <a:picLocks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857500"/>
            <a:ext cx="32004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8" name="Picture 9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1" y="914400"/>
            <a:ext cx="2720975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0710646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Use of testimonial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1600" dirty="0" smtClean="0">
                <a:solidFill>
                  <a:srgbClr val="FF0000"/>
                </a:solidFill>
                <a:ea typeface="MS PGothic" pitchFamily="34" charset="-128"/>
                <a:cs typeface="ＭＳ Ｐゴシック" charset="0"/>
              </a:rPr>
              <a:t>Testimonial</a:t>
            </a:r>
            <a:r>
              <a:rPr lang="en-US" sz="1600" dirty="0" smtClean="0">
                <a:ea typeface="MS PGothic" pitchFamily="34" charset="-128"/>
                <a:cs typeface="ＭＳ Ｐゴシック" charset="0"/>
              </a:rPr>
              <a:t>: </a:t>
            </a:r>
            <a:r>
              <a:rPr lang="en-US" sz="1600" dirty="0">
                <a:ea typeface="MS PGothic" pitchFamily="34" charset="-128"/>
                <a:cs typeface="ＭＳ Ｐゴシック" charset="0"/>
              </a:rPr>
              <a:t>a </a:t>
            </a:r>
            <a:r>
              <a:rPr lang="en-US" sz="1600" dirty="0" smtClean="0">
                <a:ea typeface="MS PGothic" pitchFamily="34" charset="-128"/>
                <a:cs typeface="ＭＳ Ｐゴシック" charset="0"/>
              </a:rPr>
              <a:t>person who </a:t>
            </a:r>
            <a:r>
              <a:rPr lang="en-US" sz="1600" dirty="0">
                <a:ea typeface="MS PGothic" pitchFamily="34" charset="-128"/>
                <a:cs typeface="ＭＳ Ｐゴシック" charset="0"/>
              </a:rPr>
              <a:t>praises the product or service </a:t>
            </a:r>
            <a:r>
              <a:rPr lang="en-US" sz="1600" dirty="0" smtClean="0">
                <a:ea typeface="MS PGothic" pitchFamily="34" charset="-128"/>
                <a:cs typeface="ＭＳ Ｐゴシック" charset="0"/>
              </a:rPr>
              <a:t>on the </a:t>
            </a:r>
            <a:r>
              <a:rPr lang="en-US" sz="1600" dirty="0">
                <a:ea typeface="MS PGothic" pitchFamily="34" charset="-128"/>
                <a:cs typeface="ＭＳ Ｐゴシック" charset="0"/>
              </a:rPr>
              <a:t>basis of his or her personal experience with it. </a:t>
            </a:r>
            <a:endParaRPr lang="en-US" sz="1600" dirty="0" smtClean="0">
              <a:ea typeface="MS PGothic" pitchFamily="34" charset="-128"/>
              <a:cs typeface="ＭＳ Ｐゴシック" charset="0"/>
            </a:endParaRPr>
          </a:p>
          <a:p>
            <a:pPr>
              <a:defRPr/>
            </a:pPr>
            <a:endParaRPr lang="en-US" sz="1600" dirty="0" smtClean="0">
              <a:ea typeface="MS PGothic" pitchFamily="34" charset="-128"/>
              <a:cs typeface="ＭＳ Ｐゴシック" charset="0"/>
            </a:endParaRPr>
          </a:p>
          <a:p>
            <a:pPr>
              <a:defRPr/>
            </a:pPr>
            <a:r>
              <a:rPr lang="en-US" sz="1600" dirty="0" smtClean="0">
                <a:ea typeface="MS PGothic" pitchFamily="34" charset="-128"/>
                <a:cs typeface="ＭＳ Ｐゴシック" charset="0"/>
              </a:rPr>
              <a:t>Most effective use </a:t>
            </a:r>
            <a:r>
              <a:rPr lang="en-US" sz="1600" dirty="0" smtClean="0">
                <a:solidFill>
                  <a:srgbClr val="FF0000"/>
                </a:solidFill>
                <a:ea typeface="MS PGothic" pitchFamily="34" charset="-128"/>
                <a:cs typeface="ＭＳ Ｐゴシック" charset="0"/>
              </a:rPr>
              <a:t>real people</a:t>
            </a:r>
            <a:r>
              <a:rPr lang="en-US" sz="1600" dirty="0" smtClean="0">
                <a:ea typeface="MS PGothic" pitchFamily="34" charset="-128"/>
                <a:cs typeface="ＭＳ Ｐゴシック" charset="0"/>
              </a:rPr>
              <a:t>, real customers</a:t>
            </a:r>
          </a:p>
          <a:p>
            <a:pPr>
              <a:defRPr/>
            </a:pPr>
            <a:endParaRPr lang="en-US" sz="1600" dirty="0" smtClean="0">
              <a:ea typeface="MS PGothic" pitchFamily="34" charset="-128"/>
              <a:cs typeface="ＭＳ Ｐゴシック" charset="0"/>
            </a:endParaRPr>
          </a:p>
          <a:p>
            <a:pPr>
              <a:defRPr/>
            </a:pPr>
            <a:r>
              <a:rPr lang="en-US" sz="1600" dirty="0" smtClean="0">
                <a:solidFill>
                  <a:srgbClr val="FF0000"/>
                </a:solidFill>
                <a:ea typeface="MS PGothic" pitchFamily="34" charset="-128"/>
                <a:cs typeface="ＭＳ Ｐゴシック" charset="0"/>
              </a:rPr>
              <a:t>Credibility</a:t>
            </a:r>
            <a:r>
              <a:rPr lang="en-US" sz="1600" dirty="0" smtClean="0">
                <a:ea typeface="MS PGothic" pitchFamily="34" charset="-128"/>
                <a:cs typeface="ＭＳ Ｐゴシック" charset="0"/>
              </a:rPr>
              <a:t> is critical as it is the choice of someone that the target can reflect into</a:t>
            </a:r>
          </a:p>
          <a:p>
            <a:pPr>
              <a:defRPr/>
            </a:pPr>
            <a:endParaRPr lang="en-US" sz="1600" dirty="0" smtClean="0">
              <a:ea typeface="MS PGothic" pitchFamily="34" charset="-128"/>
              <a:cs typeface="ＭＳ Ｐゴシック" charset="0"/>
            </a:endParaRPr>
          </a:p>
          <a:p>
            <a:pPr>
              <a:defRPr/>
            </a:pPr>
            <a:r>
              <a:rPr lang="en-US" sz="1600" dirty="0" smtClean="0">
                <a:ea typeface="MS PGothic" pitchFamily="34" charset="-128"/>
                <a:cs typeface="ＭＳ Ｐゴシック" charset="0"/>
              </a:rPr>
              <a:t>Leveraging the </a:t>
            </a:r>
            <a:r>
              <a:rPr lang="en-US" sz="1600" dirty="0" smtClean="0">
                <a:solidFill>
                  <a:srgbClr val="FF0000"/>
                </a:solidFill>
                <a:ea typeface="MS PGothic" pitchFamily="34" charset="-128"/>
                <a:cs typeface="ＭＳ Ｐゴシック" charset="0"/>
              </a:rPr>
              <a:t>experts</a:t>
            </a:r>
            <a:r>
              <a:rPr lang="en-US" sz="1600" dirty="0" smtClean="0">
                <a:ea typeface="MS PGothic" pitchFamily="34" charset="-128"/>
                <a:cs typeface="ＭＳ Ｐゴシック" charset="0"/>
              </a:rPr>
              <a:t> in a specific field builds brands credentials</a:t>
            </a:r>
          </a:p>
        </p:txBody>
      </p:sp>
    </p:spTree>
    <p:extLst>
      <p:ext uri="{BB962C8B-B14F-4D97-AF65-F5344CB8AC3E}">
        <p14:creationId xmlns:p14="http://schemas.microsoft.com/office/powerpoint/2010/main" val="33955129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14943"/>
            <a:ext cx="4259732" cy="4895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19157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Use of celebrities</a:t>
            </a:r>
          </a:p>
        </p:txBody>
      </p:sp>
      <p:sp>
        <p:nvSpPr>
          <p:cNvPr id="93187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sz="1800" dirty="0" smtClean="0">
                <a:solidFill>
                  <a:schemeClr val="bg2">
                    <a:lumMod val="10000"/>
                  </a:schemeClr>
                </a:solidFill>
              </a:rPr>
              <a:t>Create lots of </a:t>
            </a:r>
            <a:r>
              <a:rPr lang="en-US" sz="1800" dirty="0" smtClean="0">
                <a:solidFill>
                  <a:srgbClr val="FF0000"/>
                </a:solidFill>
              </a:rPr>
              <a:t>attention</a:t>
            </a:r>
            <a:r>
              <a:rPr lang="en-US" sz="18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</a:p>
          <a:p>
            <a:pPr>
              <a:lnSpc>
                <a:spcPct val="80000"/>
              </a:lnSpc>
            </a:pPr>
            <a:endParaRPr lang="en-US" sz="1800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US" sz="1800" dirty="0" smtClean="0">
                <a:solidFill>
                  <a:schemeClr val="bg2">
                    <a:lumMod val="10000"/>
                  </a:schemeClr>
                </a:solidFill>
              </a:rPr>
              <a:t>Best results when they </a:t>
            </a:r>
            <a:r>
              <a:rPr lang="en-US" sz="1800" dirty="0" smtClean="0">
                <a:solidFill>
                  <a:srgbClr val="FF0000"/>
                </a:solidFill>
              </a:rPr>
              <a:t>fit with the brand or the product </a:t>
            </a:r>
          </a:p>
          <a:p>
            <a:pPr>
              <a:lnSpc>
                <a:spcPct val="80000"/>
              </a:lnSpc>
            </a:pPr>
            <a:endParaRPr lang="en-US" sz="1800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US" sz="1800" dirty="0" smtClean="0">
                <a:solidFill>
                  <a:srgbClr val="FF0000"/>
                </a:solidFill>
              </a:rPr>
              <a:t>Credibility</a:t>
            </a:r>
            <a:r>
              <a:rPr lang="en-US" sz="1800" dirty="0" smtClean="0">
                <a:solidFill>
                  <a:schemeClr val="bg2">
                    <a:lumMod val="10000"/>
                  </a:schemeClr>
                </a:solidFill>
              </a:rPr>
              <a:t> is key: some risks here</a:t>
            </a:r>
          </a:p>
          <a:p>
            <a:pPr>
              <a:lnSpc>
                <a:spcPct val="80000"/>
              </a:lnSpc>
            </a:pPr>
            <a:endParaRPr lang="en-US" sz="1800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US" sz="1800" dirty="0" smtClean="0">
                <a:solidFill>
                  <a:schemeClr val="bg2">
                    <a:lumMod val="10000"/>
                  </a:schemeClr>
                </a:solidFill>
              </a:rPr>
              <a:t>If celebrity is too powerful there</a:t>
            </a:r>
            <a:r>
              <a:rPr lang="en-US" altLang="en-US" sz="1800" dirty="0" smtClean="0">
                <a:solidFill>
                  <a:schemeClr val="bg2">
                    <a:lumMod val="10000"/>
                  </a:schemeClr>
                </a:solidFill>
              </a:rPr>
              <a:t>’</a:t>
            </a:r>
            <a:r>
              <a:rPr lang="en-US" sz="1800" dirty="0" smtClean="0">
                <a:solidFill>
                  <a:schemeClr val="bg2">
                    <a:lumMod val="10000"/>
                  </a:schemeClr>
                </a:solidFill>
              </a:rPr>
              <a:t>s risk of </a:t>
            </a:r>
            <a:r>
              <a:rPr lang="en-US" sz="1800" dirty="0" smtClean="0">
                <a:solidFill>
                  <a:srgbClr val="FF0000"/>
                </a:solidFill>
              </a:rPr>
              <a:t>overshadowing</a:t>
            </a:r>
            <a:r>
              <a:rPr lang="en-US" sz="1800" dirty="0" smtClean="0">
                <a:solidFill>
                  <a:schemeClr val="bg2">
                    <a:lumMod val="10000"/>
                  </a:schemeClr>
                </a:solidFill>
              </a:rPr>
              <a:t> the product </a:t>
            </a:r>
          </a:p>
          <a:p>
            <a:pPr>
              <a:lnSpc>
                <a:spcPct val="80000"/>
              </a:lnSpc>
            </a:pPr>
            <a:endParaRPr lang="en-US" sz="1800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US" sz="1800" dirty="0" smtClean="0">
                <a:solidFill>
                  <a:schemeClr val="bg2">
                    <a:lumMod val="10000"/>
                  </a:schemeClr>
                </a:solidFill>
              </a:rPr>
              <a:t>Some of the celebs are </a:t>
            </a:r>
            <a:r>
              <a:rPr lang="en-US" sz="1800" dirty="0" smtClean="0">
                <a:solidFill>
                  <a:srgbClr val="FF0000"/>
                </a:solidFill>
              </a:rPr>
              <a:t>over-used</a:t>
            </a:r>
            <a:r>
              <a:rPr lang="en-US" sz="18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778344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644" y="742950"/>
            <a:ext cx="3161014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9320" y="800100"/>
            <a:ext cx="3193215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828" y="2800350"/>
            <a:ext cx="4128371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95400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9360" y="1384458"/>
            <a:ext cx="3520440" cy="3489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  <p:sp>
        <p:nvSpPr>
          <p:cNvPr id="9523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What do you do when this is you celebrity?</a:t>
            </a:r>
          </a:p>
        </p:txBody>
      </p:sp>
    </p:spTree>
    <p:extLst>
      <p:ext uri="{BB962C8B-B14F-4D97-AF65-F5344CB8AC3E}">
        <p14:creationId xmlns:p14="http://schemas.microsoft.com/office/powerpoint/2010/main" val="25258698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Nike…</a:t>
            </a:r>
          </a:p>
        </p:txBody>
      </p:sp>
      <p:pic>
        <p:nvPicPr>
          <p:cNvPr id="63491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16932"/>
            <a:ext cx="6312695" cy="4869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98982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defRPr/>
            </a:pPr>
            <a:r>
              <a:rPr lang="en-US" sz="2000" dirty="0" smtClean="0">
                <a:ea typeface="MS PGothic" pitchFamily="34" charset="-128"/>
                <a:cs typeface="ＭＳ Ｐゴシック" charset="0"/>
              </a:rPr>
              <a:t>Widely used</a:t>
            </a:r>
          </a:p>
          <a:p>
            <a:pPr>
              <a:defRPr/>
            </a:pPr>
            <a:endParaRPr lang="en-US" sz="2000" dirty="0" smtClean="0">
              <a:ea typeface="MS PGothic" pitchFamily="34" charset="-128"/>
              <a:cs typeface="ＭＳ Ｐゴシック" charset="0"/>
            </a:endParaRPr>
          </a:p>
          <a:p>
            <a:pPr>
              <a:defRPr/>
            </a:pPr>
            <a:r>
              <a:rPr lang="en-US" sz="2000" dirty="0" smtClean="0">
                <a:ea typeface="MS PGothic" pitchFamily="34" charset="-128"/>
                <a:cs typeface="ＭＳ Ｐゴシック" charset="0"/>
              </a:rPr>
              <a:t>Presentation of a problem </a:t>
            </a:r>
            <a:r>
              <a:rPr lang="en-US" sz="2000" dirty="0">
                <a:ea typeface="MS PGothic" pitchFamily="34" charset="-128"/>
                <a:cs typeface="ＭＳ Ｐゴシック" charset="0"/>
              </a:rPr>
              <a:t>or </a:t>
            </a:r>
            <a:r>
              <a:rPr lang="en-US" sz="2000" dirty="0" smtClean="0">
                <a:ea typeface="MS PGothic" pitchFamily="34" charset="-128"/>
                <a:cs typeface="ＭＳ Ｐゴシック" charset="0"/>
              </a:rPr>
              <a:t>conflict that </a:t>
            </a:r>
            <a:r>
              <a:rPr lang="en-US" sz="2000" dirty="0">
                <a:ea typeface="MS PGothic" pitchFamily="34" charset="-128"/>
                <a:cs typeface="ＭＳ Ｐゴシック" charset="0"/>
              </a:rPr>
              <a:t>consumers might face in their </a:t>
            </a:r>
            <a:r>
              <a:rPr lang="en-US" sz="2000" dirty="0">
                <a:solidFill>
                  <a:srgbClr val="FF0000"/>
                </a:solidFill>
                <a:ea typeface="MS PGothic" pitchFamily="34" charset="-128"/>
                <a:cs typeface="ＭＳ Ｐゴシック" charset="0"/>
              </a:rPr>
              <a:t>daily lives</a:t>
            </a:r>
            <a:r>
              <a:rPr lang="en-US" sz="2000" dirty="0">
                <a:ea typeface="MS PGothic" pitchFamily="34" charset="-128"/>
                <a:cs typeface="ＭＳ Ｐゴシック" charset="0"/>
              </a:rPr>
              <a:t>. </a:t>
            </a:r>
            <a:r>
              <a:rPr lang="en-US" sz="2000" dirty="0" smtClean="0">
                <a:ea typeface="MS PGothic" pitchFamily="34" charset="-128"/>
                <a:cs typeface="ＭＳ Ｐゴシック" charset="0"/>
              </a:rPr>
              <a:t>The </a:t>
            </a:r>
            <a:r>
              <a:rPr lang="en-US" sz="2000" dirty="0">
                <a:ea typeface="MS PGothic" pitchFamily="34" charset="-128"/>
                <a:cs typeface="ＭＳ Ｐゴシック" charset="0"/>
              </a:rPr>
              <a:t>ad then shows </a:t>
            </a:r>
            <a:r>
              <a:rPr lang="en-US" sz="2000" dirty="0" smtClean="0">
                <a:ea typeface="MS PGothic" pitchFamily="34" charset="-128"/>
                <a:cs typeface="ＭＳ Ｐゴシック" charset="0"/>
              </a:rPr>
              <a:t>how the product </a:t>
            </a:r>
            <a:r>
              <a:rPr lang="en-US" sz="2000" dirty="0">
                <a:ea typeface="MS PGothic" pitchFamily="34" charset="-128"/>
                <a:cs typeface="ＭＳ Ｐゴシック" charset="0"/>
              </a:rPr>
              <a:t>or service can resolve the </a:t>
            </a:r>
            <a:r>
              <a:rPr lang="en-US" sz="2000" dirty="0" smtClean="0">
                <a:ea typeface="MS PGothic" pitchFamily="34" charset="-128"/>
                <a:cs typeface="ＭＳ Ｐゴシック" charset="0"/>
              </a:rPr>
              <a:t>problem</a:t>
            </a:r>
          </a:p>
          <a:p>
            <a:pPr>
              <a:defRPr/>
            </a:pPr>
            <a:endParaRPr lang="en-US" sz="2000" dirty="0" smtClean="0">
              <a:ea typeface="MS PGothic" pitchFamily="34" charset="-128"/>
              <a:cs typeface="ＭＳ Ｐゴシック" charset="0"/>
            </a:endParaRPr>
          </a:p>
          <a:p>
            <a:pPr>
              <a:defRPr/>
            </a:pPr>
            <a:r>
              <a:rPr lang="en-US" sz="2000" dirty="0" smtClean="0">
                <a:ea typeface="MS PGothic" pitchFamily="34" charset="-128"/>
                <a:cs typeface="ＭＳ Ｐゴシック" charset="0"/>
              </a:rPr>
              <a:t>Often </a:t>
            </a:r>
            <a:r>
              <a:rPr lang="en-US" sz="2000" dirty="0" smtClean="0">
                <a:solidFill>
                  <a:srgbClr val="FF0000"/>
                </a:solidFill>
                <a:ea typeface="MS PGothic" pitchFamily="34" charset="-128"/>
                <a:cs typeface="ＭＳ Ｐゴシック" charset="0"/>
              </a:rPr>
              <a:t>problem-solution </a:t>
            </a:r>
            <a:r>
              <a:rPr lang="en-US" sz="2000" dirty="0" smtClean="0">
                <a:ea typeface="MS PGothic" pitchFamily="34" charset="-128"/>
                <a:cs typeface="ＭＳ Ｐゴシック" charset="0"/>
              </a:rPr>
              <a:t>structure</a:t>
            </a:r>
          </a:p>
          <a:p>
            <a:pPr>
              <a:defRPr/>
            </a:pPr>
            <a:endParaRPr lang="en-US" sz="2000" dirty="0" smtClean="0">
              <a:cs typeface="ＭＳ Ｐゴシック" charset="0"/>
            </a:endParaRPr>
          </a:p>
          <a:p>
            <a:pPr>
              <a:defRPr/>
            </a:pPr>
            <a:r>
              <a:rPr lang="en-US" sz="2000" dirty="0" smtClean="0">
                <a:cs typeface="ＭＳ Ｐゴシック" charset="0"/>
              </a:rPr>
              <a:t>Most effective are those which are </a:t>
            </a:r>
            <a:r>
              <a:rPr lang="en-US" sz="2000" dirty="0" smtClean="0">
                <a:solidFill>
                  <a:srgbClr val="FF0000"/>
                </a:solidFill>
                <a:cs typeface="ＭＳ Ｐゴシック" charset="0"/>
              </a:rPr>
              <a:t>realistic or perceived </a:t>
            </a:r>
            <a:r>
              <a:rPr lang="en-US" sz="2000" dirty="0" smtClean="0">
                <a:cs typeface="ＭＳ Ｐゴシック" charset="0"/>
              </a:rPr>
              <a:t>as such</a:t>
            </a:r>
          </a:p>
          <a:p>
            <a:pPr>
              <a:defRPr/>
            </a:pPr>
            <a:endParaRPr lang="en-US" sz="2000" dirty="0" smtClean="0">
              <a:cs typeface="ＭＳ Ｐゴシック" charset="0"/>
            </a:endParaRPr>
          </a:p>
          <a:p>
            <a:pPr>
              <a:defRPr/>
            </a:pPr>
            <a:r>
              <a:rPr lang="en-US" sz="2000" dirty="0" smtClean="0">
                <a:cs typeface="ＭＳ Ｐゴシック" charset="0"/>
              </a:rPr>
              <a:t>Often IMC uses </a:t>
            </a:r>
            <a:r>
              <a:rPr lang="en-US" sz="2000" dirty="0" smtClean="0">
                <a:solidFill>
                  <a:srgbClr val="FF0000"/>
                </a:solidFill>
                <a:cs typeface="ＭＳ Ｐゴシック" charset="0"/>
              </a:rPr>
              <a:t>aspirational</a:t>
            </a:r>
            <a:r>
              <a:rPr lang="en-US" sz="2000" dirty="0" smtClean="0">
                <a:cs typeface="ＭＳ Ｐゴシック" charset="0"/>
              </a:rPr>
              <a:t> techniques to make people dream about having a better life through the product/service</a:t>
            </a:r>
            <a:endParaRPr lang="en-US" sz="2000" dirty="0">
              <a:cs typeface="ＭＳ Ｐゴシック" charset="0"/>
            </a:endParaRPr>
          </a:p>
        </p:txBody>
      </p:sp>
      <p:sp>
        <p:nvSpPr>
          <p:cNvPr id="972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Slice of life</a:t>
            </a:r>
          </a:p>
        </p:txBody>
      </p:sp>
    </p:spTree>
    <p:extLst>
      <p:ext uri="{BB962C8B-B14F-4D97-AF65-F5344CB8AC3E}">
        <p14:creationId xmlns:p14="http://schemas.microsoft.com/office/powerpoint/2010/main" val="42610192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Font typeface="Arial" charset="0"/>
              <a:buNone/>
              <a:defRPr/>
            </a:pPr>
            <a:r>
              <a:rPr lang="en-US" sz="2400" dirty="0" smtClean="0">
                <a:ea typeface="MS PGothic" pitchFamily="34" charset="-128"/>
                <a:cs typeface="ＭＳ Ｐゴシック" charset="0"/>
              </a:rPr>
              <a:t>When a brand is talking through IMC, we refer to it as source (encoding-decoding process) </a:t>
            </a:r>
          </a:p>
          <a:p>
            <a:pPr marL="0" indent="0">
              <a:buFont typeface="Arial" charset="0"/>
              <a:buNone/>
              <a:defRPr/>
            </a:pPr>
            <a:endParaRPr lang="en-US" sz="2400" dirty="0" smtClean="0">
              <a:ea typeface="MS PGothic" pitchFamily="34" charset="-128"/>
              <a:cs typeface="ＭＳ Ｐゴシック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US" sz="2400" dirty="0" smtClean="0">
                <a:ea typeface="MS PGothic" pitchFamily="34" charset="-128"/>
                <a:cs typeface="ＭＳ Ｐゴシック" charset="0"/>
              </a:rPr>
              <a:t>Sources work on 3 fundamental dimensions:</a:t>
            </a:r>
          </a:p>
          <a:p>
            <a:pPr>
              <a:defRPr/>
            </a:pPr>
            <a:r>
              <a:rPr lang="en-US" sz="2400" dirty="0" smtClean="0">
                <a:solidFill>
                  <a:srgbClr val="FF0000"/>
                </a:solidFill>
                <a:ea typeface="MS PGothic" pitchFamily="34" charset="-128"/>
                <a:cs typeface="ＭＳ Ｐゴシック" charset="0"/>
              </a:rPr>
              <a:t>Credibility</a:t>
            </a:r>
            <a:r>
              <a:rPr lang="en-US" sz="2400" dirty="0" smtClean="0">
                <a:ea typeface="MS PGothic" pitchFamily="34" charset="-128"/>
                <a:cs typeface="ＭＳ Ｐゴシック" charset="0"/>
              </a:rPr>
              <a:t>: the spokesperson has enough credentials to be trusted either because used the product or because is an expert or a popular well respected person </a:t>
            </a:r>
          </a:p>
          <a:p>
            <a:pPr>
              <a:defRPr/>
            </a:pPr>
            <a:endParaRPr lang="en-US" sz="2400" dirty="0" smtClean="0">
              <a:ea typeface="MS PGothic" pitchFamily="34" charset="-128"/>
              <a:cs typeface="ＭＳ Ｐゴシック" charset="0"/>
            </a:endParaRPr>
          </a:p>
          <a:p>
            <a:pPr>
              <a:defRPr/>
            </a:pPr>
            <a:r>
              <a:rPr lang="en-US" sz="2400" dirty="0" smtClean="0">
                <a:solidFill>
                  <a:srgbClr val="FF0000"/>
                </a:solidFill>
                <a:ea typeface="MS PGothic" pitchFamily="34" charset="-128"/>
                <a:cs typeface="ＭＳ Ｐゴシック" charset="0"/>
              </a:rPr>
              <a:t>Attractiveness</a:t>
            </a:r>
            <a:r>
              <a:rPr lang="en-US" sz="2400" dirty="0" smtClean="0">
                <a:ea typeface="MS PGothic" pitchFamily="34" charset="-128"/>
                <a:cs typeface="ＭＳ Ｐゴシック" charset="0"/>
              </a:rPr>
              <a:t>: the source is attractive meaning similarity (testimonials - like me), likeability (celebrities) and familiarity (slice of life - seen many times)</a:t>
            </a:r>
          </a:p>
          <a:p>
            <a:pPr>
              <a:defRPr/>
            </a:pPr>
            <a:endParaRPr lang="en-US" sz="2400" dirty="0" smtClean="0">
              <a:ea typeface="MS PGothic" pitchFamily="34" charset="-128"/>
              <a:cs typeface="ＭＳ Ｐゴシック" charset="0"/>
            </a:endParaRPr>
          </a:p>
          <a:p>
            <a:pPr>
              <a:defRPr/>
            </a:pPr>
            <a:r>
              <a:rPr lang="en-US" sz="2400" dirty="0" smtClean="0">
                <a:solidFill>
                  <a:srgbClr val="FF0000"/>
                </a:solidFill>
                <a:ea typeface="MS PGothic" pitchFamily="34" charset="-128"/>
                <a:cs typeface="ＭＳ Ｐゴシック" charset="0"/>
              </a:rPr>
              <a:t>Power</a:t>
            </a:r>
            <a:r>
              <a:rPr lang="en-US" sz="2400" dirty="0" smtClean="0">
                <a:ea typeface="MS PGothic" pitchFamily="34" charset="-128"/>
                <a:cs typeface="ＭＳ Ｐゴシック" charset="0"/>
              </a:rPr>
              <a:t>: source has power when can administer rewards or punishment (teachers, politicians)</a:t>
            </a:r>
            <a:endParaRPr lang="en-US" sz="2400" dirty="0">
              <a:ea typeface="MS PGothic" pitchFamily="34" charset="-128"/>
              <a:cs typeface="ＭＳ Ｐゴシック" charset="0"/>
            </a:endParaRPr>
          </a:p>
        </p:txBody>
      </p:sp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>
                <a:ea typeface="MS PGothic" pitchFamily="34" charset="-128"/>
                <a:cs typeface="ＭＳ Ｐゴシック" charset="0"/>
              </a:rPr>
              <a:t>Why celebrities, experts, slice of life work?</a:t>
            </a:r>
          </a:p>
        </p:txBody>
      </p:sp>
    </p:spTree>
    <p:extLst>
      <p:ext uri="{BB962C8B-B14F-4D97-AF65-F5344CB8AC3E}">
        <p14:creationId xmlns:p14="http://schemas.microsoft.com/office/powerpoint/2010/main" val="39147958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Char char="•"/>
              <a:defRPr/>
            </a:pPr>
            <a:r>
              <a:rPr lang="en-US" sz="1600" dirty="0" smtClean="0">
                <a:solidFill>
                  <a:srgbClr val="FF0000"/>
                </a:solidFill>
                <a:ea typeface="MS PGothic" pitchFamily="34" charset="-128"/>
              </a:rPr>
              <a:t>Credibility =&gt; Internalization</a:t>
            </a:r>
            <a:r>
              <a:rPr lang="en-US" sz="1600" dirty="0" smtClean="0">
                <a:ea typeface="MS PGothic" pitchFamily="34" charset="-128"/>
              </a:rPr>
              <a:t> is when someone adopt the point of view of the source because they think is accurate</a:t>
            </a:r>
          </a:p>
          <a:p>
            <a:pPr>
              <a:buFont typeface="Arial" charset="0"/>
              <a:buChar char="•"/>
              <a:defRPr/>
            </a:pPr>
            <a:endParaRPr lang="en-US" sz="1600" dirty="0" smtClean="0">
              <a:ea typeface="MS PGothic" pitchFamily="34" charset="-128"/>
            </a:endParaRPr>
          </a:p>
          <a:p>
            <a:pPr>
              <a:buFont typeface="Arial" charset="0"/>
              <a:buChar char="•"/>
              <a:defRPr/>
            </a:pPr>
            <a:r>
              <a:rPr lang="en-US" sz="1600" dirty="0" smtClean="0">
                <a:solidFill>
                  <a:srgbClr val="FF0000"/>
                </a:solidFill>
                <a:ea typeface="MS PGothic" pitchFamily="34" charset="-128"/>
              </a:rPr>
              <a:t>Attractiveness =&gt; Identification</a:t>
            </a:r>
            <a:r>
              <a:rPr lang="en-US" sz="1600" dirty="0" smtClean="0">
                <a:ea typeface="MS PGothic" pitchFamily="34" charset="-128"/>
              </a:rPr>
              <a:t> is when someone adopts beliefs, attitudes, preferences of a source</a:t>
            </a:r>
          </a:p>
          <a:p>
            <a:pPr>
              <a:buFont typeface="Arial" charset="0"/>
              <a:buChar char="•"/>
              <a:defRPr/>
            </a:pPr>
            <a:endParaRPr lang="en-US" sz="1600" dirty="0" smtClean="0">
              <a:ea typeface="MS PGothic" pitchFamily="34" charset="-128"/>
            </a:endParaRPr>
          </a:p>
          <a:p>
            <a:pPr>
              <a:buFont typeface="Arial" charset="0"/>
              <a:buChar char="•"/>
              <a:defRPr/>
            </a:pPr>
            <a:r>
              <a:rPr lang="en-US" sz="1600" dirty="0" smtClean="0">
                <a:solidFill>
                  <a:srgbClr val="FF0000"/>
                </a:solidFill>
                <a:ea typeface="MS PGothic" pitchFamily="34" charset="-128"/>
              </a:rPr>
              <a:t>Power =&gt; Compliance</a:t>
            </a:r>
            <a:r>
              <a:rPr lang="en-US" sz="1600" dirty="0" smtClean="0">
                <a:ea typeface="MS PGothic" pitchFamily="34" charset="-128"/>
              </a:rPr>
              <a:t> is when someone uniforms to the willing of the source who is believed having power</a:t>
            </a:r>
          </a:p>
          <a:p>
            <a:pPr>
              <a:buFont typeface="Arial" charset="0"/>
              <a:buChar char="•"/>
              <a:defRPr/>
            </a:pPr>
            <a:endParaRPr lang="en-US" sz="1600" dirty="0">
              <a:ea typeface="MS PGothic" pitchFamily="34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But there’s a big difference…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20797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5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600" dirty="0" smtClean="0">
                <a:solidFill>
                  <a:srgbClr val="FF0000"/>
                </a:solidFill>
              </a:rPr>
              <a:t>Communication borrows from easily recognized cultural experiences.</a:t>
            </a:r>
            <a:endParaRPr lang="en-US" sz="1600" dirty="0" smtClean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FontTx/>
              <a:buChar char="•"/>
            </a:pPr>
            <a:endParaRPr lang="en-US" sz="16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90000"/>
              </a:lnSpc>
            </a:pPr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</a:rPr>
              <a:t>Communication uses knowledge of popular culture.  </a:t>
            </a:r>
          </a:p>
          <a:p>
            <a:pPr>
              <a:lnSpc>
                <a:spcPct val="90000"/>
              </a:lnSpc>
            </a:pPr>
            <a:endParaRPr lang="en-GB" sz="1600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90000"/>
              </a:lnSpc>
            </a:pPr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</a:rPr>
              <a:t>References a cinematic style or theme, a widely known television moment, another brand</a:t>
            </a:r>
            <a:r>
              <a:rPr lang="en-GB" altLang="en-US" sz="1600" dirty="0" smtClean="0">
                <a:solidFill>
                  <a:schemeClr val="bg2">
                    <a:lumMod val="10000"/>
                  </a:schemeClr>
                </a:solidFill>
              </a:rPr>
              <a:t>’</a:t>
            </a:r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</a:rPr>
              <a:t>s communication /marketing style, or any other well-known public event. </a:t>
            </a:r>
          </a:p>
          <a:p>
            <a:pPr>
              <a:lnSpc>
                <a:spcPct val="90000"/>
              </a:lnSpc>
            </a:pPr>
            <a:endParaRPr lang="en-GB" sz="1600" dirty="0" smtClean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003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Slice of Pop Culture</a:t>
            </a:r>
          </a:p>
        </p:txBody>
      </p:sp>
    </p:spTree>
    <p:extLst>
      <p:ext uri="{BB962C8B-B14F-4D97-AF65-F5344CB8AC3E}">
        <p14:creationId xmlns:p14="http://schemas.microsoft.com/office/powerpoint/2010/main" val="37867700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pop.inquirer.net/files/2015/09/Doraemon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935" y="438150"/>
            <a:ext cx="5062236" cy="3796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635311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95022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Animation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379220"/>
            <a:ext cx="3505200" cy="3305556"/>
          </a:xfrm>
        </p:spPr>
        <p:txBody>
          <a:bodyPr>
            <a:normAutofit/>
          </a:bodyPr>
          <a:lstStyle/>
          <a:p>
            <a:pPr>
              <a:buFont typeface="Arial" charset="0"/>
              <a:buChar char="•"/>
              <a:defRPr/>
            </a:pPr>
            <a:r>
              <a:rPr lang="en-US" sz="1600" dirty="0" smtClean="0">
                <a:cs typeface="ＭＳ Ｐゴシック" charset="0"/>
              </a:rPr>
              <a:t>Use of animations and cartoon to send the message</a:t>
            </a:r>
          </a:p>
          <a:p>
            <a:pPr>
              <a:buFont typeface="Arial" charset="0"/>
              <a:buChar char="•"/>
              <a:defRPr/>
            </a:pPr>
            <a:endParaRPr lang="en-US" sz="1600" dirty="0" smtClean="0">
              <a:cs typeface="ＭＳ Ｐゴシック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en-US" sz="1600" dirty="0" smtClean="0">
                <a:cs typeface="ＭＳ Ｐゴシック" charset="0"/>
              </a:rPr>
              <a:t>Used in any kind of category, not necessarily related to kids</a:t>
            </a:r>
          </a:p>
          <a:p>
            <a:pPr>
              <a:buFont typeface="Arial" charset="0"/>
              <a:buChar char="•"/>
              <a:defRPr/>
            </a:pPr>
            <a:endParaRPr lang="en-US" sz="1600" dirty="0" smtClean="0">
              <a:cs typeface="ＭＳ Ｐゴシック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en-US" sz="1600" dirty="0" smtClean="0">
                <a:cs typeface="ＭＳ Ｐゴシック" charset="0"/>
              </a:rPr>
              <a:t>Can be full cartoon or mixed with real scenes</a:t>
            </a:r>
            <a:endParaRPr lang="en-US" sz="1600" dirty="0">
              <a:cs typeface="ＭＳ Ｐゴシック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1352550"/>
            <a:ext cx="4710545" cy="3009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08126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charset="0"/>
              <a:buChar char="•"/>
              <a:defRPr/>
            </a:pPr>
            <a:r>
              <a:rPr lang="en-US" sz="1600" dirty="0" smtClean="0">
                <a:solidFill>
                  <a:srgbClr val="FF0000"/>
                </a:solidFill>
                <a:cs typeface="ＭＳ Ｐゴシック" charset="0"/>
              </a:rPr>
              <a:t>Headline</a:t>
            </a:r>
            <a:r>
              <a:rPr lang="en-US" sz="1600" dirty="0" smtClean="0">
                <a:cs typeface="ＭＳ Ｐゴシック" charset="0"/>
              </a:rPr>
              <a:t>: the message in the leading position</a:t>
            </a:r>
          </a:p>
          <a:p>
            <a:pPr lvl="1">
              <a:buFont typeface="Arial" charset="0"/>
              <a:buChar char="–"/>
              <a:defRPr/>
            </a:pPr>
            <a:r>
              <a:rPr lang="en-US" sz="1400" dirty="0" smtClean="0">
                <a:solidFill>
                  <a:srgbClr val="FF0000"/>
                </a:solidFill>
                <a:cs typeface="+mn-cs"/>
              </a:rPr>
              <a:t>Direct</a:t>
            </a:r>
            <a:r>
              <a:rPr lang="en-US" sz="1400" dirty="0" smtClean="0">
                <a:cs typeface="+mn-cs"/>
              </a:rPr>
              <a:t>: to the point, self explaining</a:t>
            </a:r>
          </a:p>
          <a:p>
            <a:pPr lvl="1">
              <a:buFont typeface="Arial" charset="0"/>
              <a:buChar char="–"/>
              <a:defRPr/>
            </a:pPr>
            <a:r>
              <a:rPr lang="en-US" sz="1400" dirty="0" smtClean="0">
                <a:solidFill>
                  <a:srgbClr val="FF0000"/>
                </a:solidFill>
                <a:cs typeface="+mn-cs"/>
              </a:rPr>
              <a:t>Indirect</a:t>
            </a:r>
            <a:r>
              <a:rPr lang="en-US" sz="1400" dirty="0" smtClean="0">
                <a:cs typeface="+mn-cs"/>
              </a:rPr>
              <a:t>: remand to body copy or need to be interpreted</a:t>
            </a:r>
          </a:p>
          <a:p>
            <a:pPr>
              <a:buFont typeface="Arial" charset="0"/>
              <a:buChar char="•"/>
              <a:defRPr/>
            </a:pPr>
            <a:endParaRPr lang="en-US" sz="1600" dirty="0" smtClean="0">
              <a:solidFill>
                <a:srgbClr val="FF0000"/>
              </a:solidFill>
              <a:cs typeface="ＭＳ Ｐゴシック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en-US" sz="1600" dirty="0" smtClean="0">
                <a:solidFill>
                  <a:srgbClr val="FF0000"/>
                </a:solidFill>
                <a:cs typeface="ＭＳ Ｐゴシック" charset="0"/>
              </a:rPr>
              <a:t>Subheads</a:t>
            </a:r>
            <a:r>
              <a:rPr lang="en-US" sz="1600" dirty="0" smtClean="0">
                <a:cs typeface="ＭＳ Ｐゴシック" charset="0"/>
              </a:rPr>
              <a:t>: subset of the headline (often used to make long headlines readable)</a:t>
            </a:r>
          </a:p>
          <a:p>
            <a:pPr>
              <a:buFont typeface="Arial" charset="0"/>
              <a:buChar char="•"/>
              <a:defRPr/>
            </a:pPr>
            <a:endParaRPr lang="en-US" sz="1600" dirty="0" smtClean="0">
              <a:solidFill>
                <a:srgbClr val="FF0000"/>
              </a:solidFill>
              <a:cs typeface="ＭＳ Ｐゴシック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en-US" sz="1600" dirty="0" smtClean="0">
                <a:solidFill>
                  <a:srgbClr val="FF0000"/>
                </a:solidFill>
                <a:cs typeface="ＭＳ Ｐゴシック" charset="0"/>
              </a:rPr>
              <a:t>Body copy</a:t>
            </a:r>
            <a:r>
              <a:rPr lang="en-US" sz="1600" dirty="0" smtClean="0">
                <a:cs typeface="ＭＳ Ｐゴシック" charset="0"/>
              </a:rPr>
              <a:t>: more detailed explanation in smaller fonts </a:t>
            </a:r>
          </a:p>
          <a:p>
            <a:pPr>
              <a:buFont typeface="Arial" charset="0"/>
              <a:buChar char="•"/>
              <a:defRPr/>
            </a:pPr>
            <a:endParaRPr lang="en-US" sz="1600" dirty="0" smtClean="0">
              <a:solidFill>
                <a:srgbClr val="FF0000"/>
              </a:solidFill>
              <a:cs typeface="ＭＳ Ｐゴシック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en-US" sz="1600" dirty="0" smtClean="0">
                <a:solidFill>
                  <a:srgbClr val="FF0000"/>
                </a:solidFill>
                <a:cs typeface="ＭＳ Ｐゴシック" charset="0"/>
              </a:rPr>
              <a:t>Visual elements</a:t>
            </a:r>
            <a:r>
              <a:rPr lang="en-US" sz="1600" dirty="0" smtClean="0">
                <a:cs typeface="ＭＳ Ｐゴシック" charset="0"/>
              </a:rPr>
              <a:t>: illustration or real picture must work in sync with headline and copy</a:t>
            </a:r>
          </a:p>
          <a:p>
            <a:pPr>
              <a:buFont typeface="Arial" charset="0"/>
              <a:buChar char="•"/>
              <a:defRPr/>
            </a:pPr>
            <a:endParaRPr lang="en-US" sz="1600" dirty="0" smtClean="0">
              <a:solidFill>
                <a:srgbClr val="FF0000"/>
              </a:solidFill>
              <a:cs typeface="ＭＳ Ｐゴシック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en-US" sz="1600" dirty="0" smtClean="0">
                <a:solidFill>
                  <a:srgbClr val="FF0000"/>
                </a:solidFill>
                <a:cs typeface="ＭＳ Ｐゴシック" charset="0"/>
              </a:rPr>
              <a:t>Layout</a:t>
            </a:r>
            <a:r>
              <a:rPr lang="en-US" sz="1600" dirty="0" smtClean="0">
                <a:cs typeface="ＭＳ Ｐゴシック" charset="0"/>
              </a:rPr>
              <a:t>: different ways to place those elements</a:t>
            </a:r>
          </a:p>
          <a:p>
            <a:pPr>
              <a:buFont typeface="Arial" charset="0"/>
              <a:buChar char="•"/>
              <a:defRPr/>
            </a:pPr>
            <a:endParaRPr lang="en-US" sz="1600" dirty="0">
              <a:cs typeface="ＭＳ Ｐゴシック" charset="0"/>
            </a:endParaRPr>
          </a:p>
        </p:txBody>
      </p:sp>
      <p:sp>
        <p:nvSpPr>
          <p:cNvPr id="1054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Print ads: some terminology</a:t>
            </a:r>
          </a:p>
        </p:txBody>
      </p:sp>
    </p:spTree>
    <p:extLst>
      <p:ext uri="{BB962C8B-B14F-4D97-AF65-F5344CB8AC3E}">
        <p14:creationId xmlns:p14="http://schemas.microsoft.com/office/powerpoint/2010/main" val="29145409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636" y="133350"/>
            <a:ext cx="4017964" cy="491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75610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6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99175"/>
            <a:ext cx="6883718" cy="3727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6084352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is it your work coming together?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625054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3550409162"/>
              </p:ext>
            </p:extLst>
          </p:nvPr>
        </p:nvGraphicFramePr>
        <p:xfrm>
          <a:off x="624840" y="930663"/>
          <a:ext cx="737616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does everything come together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4953000" y="1352550"/>
            <a:ext cx="381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alibri Light"/>
                <a:cs typeface="Calibri Light"/>
              </a:rPr>
              <a:t>To define what is the change in </a:t>
            </a:r>
            <a:r>
              <a:rPr lang="en-US" dirty="0" err="1" smtClean="0">
                <a:latin typeface="Calibri Light"/>
                <a:cs typeface="Calibri Light"/>
              </a:rPr>
              <a:t>behaviour</a:t>
            </a:r>
            <a:r>
              <a:rPr lang="en-US" dirty="0" smtClean="0">
                <a:latin typeface="Calibri Light"/>
                <a:cs typeface="Calibri Light"/>
              </a:rPr>
              <a:t> we want to achieve.</a:t>
            </a:r>
            <a:endParaRPr lang="en-US" dirty="0">
              <a:latin typeface="Calibri Light"/>
              <a:cs typeface="Calibri Ligh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5582" y="3553420"/>
            <a:ext cx="17318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>
                <a:latin typeface="Calibri Light"/>
                <a:cs typeface="Calibri Light"/>
              </a:rPr>
              <a:t>The story that will achieve the </a:t>
            </a:r>
            <a:r>
              <a:rPr lang="en-US" dirty="0" err="1" smtClean="0">
                <a:latin typeface="Calibri Light"/>
                <a:cs typeface="Calibri Light"/>
              </a:rPr>
              <a:t>behaviour</a:t>
            </a:r>
            <a:r>
              <a:rPr lang="en-US" dirty="0" smtClean="0">
                <a:latin typeface="Calibri Light"/>
                <a:cs typeface="Calibri Light"/>
              </a:rPr>
              <a:t> change.</a:t>
            </a:r>
            <a:endParaRPr lang="en-US" dirty="0">
              <a:latin typeface="Calibri Light"/>
              <a:cs typeface="Calibri Ligh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34100" y="3257550"/>
            <a:ext cx="2857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alibri Light"/>
                <a:cs typeface="Calibri Light"/>
              </a:rPr>
              <a:t>To define what to say, how to say it and where to say it.</a:t>
            </a:r>
            <a:endParaRPr lang="en-US" dirty="0"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500352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rid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7154</TotalTime>
  <Words>2450</Words>
  <Application>Microsoft Macintosh PowerPoint</Application>
  <PresentationFormat>On-screen Show (16:9)</PresentationFormat>
  <Paragraphs>342</Paragraphs>
  <Slides>57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58" baseType="lpstr">
      <vt:lpstr>Grid</vt:lpstr>
      <vt:lpstr>INTEGRATED BRAND COMMUNICATION</vt:lpstr>
      <vt:lpstr>Today we will focus on:</vt:lpstr>
      <vt:lpstr>Key point and RTB </vt:lpstr>
      <vt:lpstr>Key point</vt:lpstr>
      <vt:lpstr>Key point</vt:lpstr>
      <vt:lpstr>Discriminating Benefit</vt:lpstr>
      <vt:lpstr>Reason to believe</vt:lpstr>
      <vt:lpstr>Key point</vt:lpstr>
      <vt:lpstr>How does everything come together</vt:lpstr>
      <vt:lpstr>How does everything come together</vt:lpstr>
      <vt:lpstr>Concept</vt:lpstr>
      <vt:lpstr>Concept basics</vt:lpstr>
      <vt:lpstr>Concept: the structure</vt:lpstr>
      <vt:lpstr>Bringing all together: the concept structure</vt:lpstr>
      <vt:lpstr>Successful Concepts</vt:lpstr>
      <vt:lpstr>PowerPoint Presentation</vt:lpstr>
      <vt:lpstr>IDEAS AND EXECUTIONS</vt:lpstr>
      <vt:lpstr>What does IMC do?</vt:lpstr>
      <vt:lpstr>Ideas vs. Executions</vt:lpstr>
      <vt:lpstr>The messages</vt:lpstr>
      <vt:lpstr>Rational to Build Information</vt:lpstr>
      <vt:lpstr>Rational to Build Information</vt:lpstr>
      <vt:lpstr>PowerPoint Presentation</vt:lpstr>
      <vt:lpstr>Emotional messages to build affinity</vt:lpstr>
      <vt:lpstr>Sketches unsung hero</vt:lpstr>
      <vt:lpstr>Combination of Rational and Emotional</vt:lpstr>
      <vt:lpstr>Let’s look at some type of executions</vt:lpstr>
      <vt:lpstr>Demonstration </vt:lpstr>
      <vt:lpstr>PowerPoint Presentation</vt:lpstr>
      <vt:lpstr>PowerPoint Presentation</vt:lpstr>
      <vt:lpstr>Comparison</vt:lpstr>
      <vt:lpstr>PowerPoint Presentation</vt:lpstr>
      <vt:lpstr>Mac vs PC Coke boy</vt:lpstr>
      <vt:lpstr>Other techniques</vt:lpstr>
      <vt:lpstr>Pre-Phase IDEA</vt:lpstr>
      <vt:lpstr>Ideas : Create curiosity by the troops of angels around Bangkok and Big Events </vt:lpstr>
      <vt:lpstr>The Story line</vt:lpstr>
      <vt:lpstr>The Story line</vt:lpstr>
      <vt:lpstr>The Story line</vt:lpstr>
      <vt:lpstr>Viral clips recorded and seeded</vt:lpstr>
      <vt:lpstr>Use of testimonial</vt:lpstr>
      <vt:lpstr>PowerPoint Presentation</vt:lpstr>
      <vt:lpstr>Use of celebrities</vt:lpstr>
      <vt:lpstr>PowerPoint Presentation</vt:lpstr>
      <vt:lpstr>What do you do when this is you celebrity?</vt:lpstr>
      <vt:lpstr>Nike…</vt:lpstr>
      <vt:lpstr>Slice of life</vt:lpstr>
      <vt:lpstr>Why celebrities, experts, slice of life work?</vt:lpstr>
      <vt:lpstr>But there’s a big difference…</vt:lpstr>
      <vt:lpstr>Slice of Pop Culture</vt:lpstr>
      <vt:lpstr>PowerPoint Presentation</vt:lpstr>
      <vt:lpstr>Animation </vt:lpstr>
      <vt:lpstr>Print ads: some terminology</vt:lpstr>
      <vt:lpstr>PowerPoint Presentation</vt:lpstr>
      <vt:lpstr>PowerPoint Presentation</vt:lpstr>
      <vt:lpstr>How is it your work coming together?</vt:lpstr>
      <vt:lpstr>How does everything come together</vt:lpstr>
    </vt:vector>
  </TitlesOfParts>
  <Company>Interpublic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LaFranca, Massimiliano (BKK-LAP)</dc:creator>
  <cp:lastModifiedBy>Massimiliano La Franca</cp:lastModifiedBy>
  <cp:revision>124</cp:revision>
  <dcterms:created xsi:type="dcterms:W3CDTF">2015-08-03T08:39:20Z</dcterms:created>
  <dcterms:modified xsi:type="dcterms:W3CDTF">2016-04-17T15:47:48Z</dcterms:modified>
</cp:coreProperties>
</file>