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4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A99FB-370D-4B5E-95F9-F6C90EB0EF4A}" type="datetimeFigureOut">
              <a:rPr lang="en-US" smtClean="0"/>
              <a:pPr/>
              <a:t>3/19/2012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D30E1-A5AB-4448-BDE4-C042BE9AC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Cordia New" pitchFamily="34" charset="-34"/>
                <a:cs typeface="Cordia New" pitchFamily="34" charset="-34"/>
              </a:rPr>
              <a:t>3 Types of </a:t>
            </a:r>
            <a:r>
              <a:rPr lang="en-US" sz="6000" b="1" dirty="0">
                <a:latin typeface="Cordia New" pitchFamily="34" charset="-34"/>
                <a:cs typeface="Cordia New" pitchFamily="34" charset="-34"/>
              </a:rPr>
              <a:t>T</a:t>
            </a:r>
            <a:r>
              <a:rPr lang="en-US" sz="6000" b="1" dirty="0" smtClean="0">
                <a:latin typeface="Cordia New" pitchFamily="34" charset="-34"/>
                <a:cs typeface="Cordia New" pitchFamily="34" charset="-34"/>
              </a:rPr>
              <a:t>ax Structure</a:t>
            </a:r>
            <a:endParaRPr lang="en-US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52400"/>
            <a:ext cx="85344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3 Types of tax structure (Progressive tax rate)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84569044-E753-4DF9-A6A7-79F7C85B6A25}" type="slidenum">
              <a:rPr lang="en-US" smtClean="0">
                <a:solidFill>
                  <a:schemeClr val="tx1"/>
                </a:solidFill>
              </a:rPr>
              <a:pPr/>
              <a:t>2</a:t>
            </a:fld>
            <a:endParaRPr lang="en-US" smtClean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990600"/>
          <a:ext cx="84582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685800"/>
                <a:gridCol w="1066800"/>
                <a:gridCol w="1524000"/>
                <a:gridCol w="1371600"/>
                <a:gridCol w="2362200"/>
              </a:tblGrid>
              <a:tr h="8805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Level of tax base</a:t>
                      </a:r>
                      <a:endParaRPr lang="en-US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Rate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Base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(Income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payment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(T)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Average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Rate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(T/Y)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Marginal Tax Rate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(∆T/∆Y)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8742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 – 1,000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___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064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1,001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– 2,000</a:t>
                      </a:r>
                      <a:endParaRPr lang="en-US" sz="16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12%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67640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2,001 – 3,000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29000" y="19812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= 1,000*0.1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429000" y="4038600"/>
            <a:ext cx="1524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(1,000*0.1) + (1000 * 0.12)  + (1,000 * 0.15)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429000" y="22860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100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29000" y="48006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100+120+150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429000" y="50292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370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429000" y="2819400"/>
            <a:ext cx="152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(1,000*0.1) +     (1000 * 0.12)  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429000" y="33528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100+120 = 220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953000" y="19812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(100/1,000)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953000" y="22860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 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953000" y="28194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(220/2,000) 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953000" y="31242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0.11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953000" y="40386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(370/3,000)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53000" y="43434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0.123 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248400" y="31242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(120/1,000) 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248400" y="34290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 0.12 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248400" y="43434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(150/1,000) 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248400" y="46482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 0.15 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248400" y="28194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(220 - 100)/1,000 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248400" y="40386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(370 - 220)/1,000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Summary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(progressive tax rate)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219200"/>
            <a:ext cx="7924800" cy="4038600"/>
          </a:xfrm>
        </p:spPr>
        <p:txBody>
          <a:bodyPr anchor="t"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9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When tax base (in this case income) increases, tax rate increases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9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When tax base </a:t>
            </a:r>
            <a:r>
              <a:rPr lang="en-US" sz="4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(in this case income) increases,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sz="4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	Marginal tax rate ……… Average tax rate</a:t>
            </a:r>
            <a:endParaRPr lang="en-US" sz="40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sz="40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A5ECC43F-7269-4B55-A99E-0E0B2F38F257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495800" y="29718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52400"/>
            <a:ext cx="85344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3 Types of tax structure (constant tax rate)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9E8C3A90-454B-40FD-870C-F3C22CDD37D1}" type="slidenum">
              <a:rPr lang="en-US" smtClean="0">
                <a:solidFill>
                  <a:schemeClr val="tx1"/>
                </a:solidFill>
              </a:rPr>
              <a:pPr/>
              <a:t>4</a:t>
            </a:fld>
            <a:endParaRPr lang="en-US" smtClean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990600"/>
          <a:ext cx="84582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685800"/>
                <a:gridCol w="1066800"/>
                <a:gridCol w="1524000"/>
                <a:gridCol w="1295400"/>
                <a:gridCol w="2438400"/>
              </a:tblGrid>
              <a:tr h="8805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Level of tax base</a:t>
                      </a:r>
                      <a:endParaRPr lang="en-US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Rate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Base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(Income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payment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(T)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Average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Rate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(T/Y)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Marginal Tax Rate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(∆T/∆Y)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8742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 – 1,000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___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064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1,001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– 2,000</a:t>
                      </a:r>
                      <a:endParaRPr lang="en-US" sz="16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67640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2,001 – 3,000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29000" y="19812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1,000*0.1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429000" y="4038600"/>
            <a:ext cx="1524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(1,000*0.1) + (1000 * 0.1)  + (1,000 * 0.1)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429000" y="22860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100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29000" y="48006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100+100+100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429000" y="50292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300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429000" y="2819400"/>
            <a:ext cx="152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(1,000*0.1) +     (1000 * 0.1)  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429000" y="33528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100+100 = 200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953000" y="19812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(100/1,000)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953000" y="22860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 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953000" y="28194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(200/2,000) 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953000" y="31242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953000" y="40386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(300/3,000)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53000" y="43434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 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248400" y="31242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(100/1,000) 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248400" y="34290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 0.1 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248400" y="43434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(100/1,000) 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248400" y="46482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 0.1 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248400" y="28194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(200 - 100)/1,000 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248400" y="40386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(300 - 200)/1,000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Summary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(constant tax rate)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219200"/>
            <a:ext cx="7924800" cy="4038600"/>
          </a:xfrm>
        </p:spPr>
        <p:txBody>
          <a:bodyPr anchor="t"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9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When tax base (in this case income) increases or decrease, tax rate …………………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9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When tax base </a:t>
            </a:r>
            <a:r>
              <a:rPr lang="en-US" sz="4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(in this case income) increases,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sz="4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	Marginal tax rate ……… Average tax rate</a:t>
            </a:r>
            <a:endParaRPr lang="en-US" sz="40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sz="40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7609936B-3122-4479-B02A-5F70422C1A7D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419600" y="29718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/>
              <a:t>=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57800" y="1676400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/>
              <a:t>i</a:t>
            </a:r>
            <a:r>
              <a:rPr lang="en-US" sz="2800" dirty="0" smtClean="0"/>
              <a:t>s constant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52400"/>
            <a:ext cx="85344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3 Types of tax structure (regressive tax rate)</a:t>
            </a: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05FAB138-337B-432A-AD07-6B8AECB8ADCD}" type="slidenum">
              <a:rPr lang="en-US" smtClean="0">
                <a:solidFill>
                  <a:schemeClr val="tx1"/>
                </a:solidFill>
              </a:rPr>
              <a:pPr/>
              <a:t>6</a:t>
            </a:fld>
            <a:endParaRPr lang="en-US" smtClean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990600"/>
          <a:ext cx="84582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685800"/>
                <a:gridCol w="1066800"/>
                <a:gridCol w="1524000"/>
                <a:gridCol w="1219200"/>
                <a:gridCol w="2514600"/>
              </a:tblGrid>
              <a:tr h="8805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Level of tax base</a:t>
                      </a:r>
                      <a:endParaRPr lang="en-US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Rate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Base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(Income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payment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(T)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Average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Tax Rate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(T/Y)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Marginal Tax Rate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(∆T/∆Y)</a:t>
                      </a:r>
                      <a:endParaRPr lang="en-US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8742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 – 1,000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___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064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1,001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– 2,000</a:t>
                      </a:r>
                      <a:endParaRPr lang="en-US" sz="16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12%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67640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2,001 – 3,000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29000" y="19812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= 1,000*0.15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429000" y="4038600"/>
            <a:ext cx="1524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(1,000*0.15) + (1000 * 0.12)  + (1,000 * 0.1)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429000" y="22860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150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29000" y="48006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150+120+100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429000" y="50292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370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429000" y="2819400"/>
            <a:ext cx="152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(1,000*0.15) +     (1000 * 0.12)  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429000" y="3352800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150+120 = 270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953000" y="19812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(150/1,000)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953000" y="22860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0.15 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953000" y="28194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(270/2,000) 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953000" y="31242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0.135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953000" y="40386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(370/3,000)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53000" y="4343400"/>
            <a:ext cx="1371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0.123 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248400" y="31242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(120/1,000) 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248400" y="34290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 0.12 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248400" y="43434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(100/1,000) 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248400" y="4648200"/>
            <a:ext cx="1219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 0.1 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248400" y="28194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(270 - 150)/1,000 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248400" y="40386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>
                <a:latin typeface="Times New Roman" pitchFamily="18" charset="0"/>
                <a:cs typeface="Times New Roman" pitchFamily="18" charset="0"/>
              </a:rPr>
              <a:t>= (370 - 270)/1,000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Summary (Regressive </a:t>
            </a:r>
            <a:r>
              <a:rPr lang="en-US" sz="3600" b="1" dirty="0" smtClean="0">
                <a:latin typeface="Cordia New" pitchFamily="34" charset="-34"/>
                <a:cs typeface="Cordia New" pitchFamily="34" charset="-34"/>
              </a:rPr>
              <a:t>tax rate)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219200"/>
            <a:ext cx="7924800" cy="4038600"/>
          </a:xfrm>
        </p:spPr>
        <p:txBody>
          <a:bodyPr anchor="t"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9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When tax base (in this case income) increases, tax rate decreases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9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When tax base </a:t>
            </a:r>
            <a:r>
              <a:rPr lang="en-US" sz="4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(in this case income) increases,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sz="4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	Marginal tax rate ……… Average tax rate</a:t>
            </a:r>
            <a:endParaRPr lang="en-US" sz="40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sz="40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C1C9F51D-1E3D-4032-90C4-255F4F5B05EF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572000" y="28956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/>
              <a:t>&lt;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549</Words>
  <Application>Microsoft Office PowerPoint</Application>
  <PresentationFormat>On-screen Show (4:3)</PresentationFormat>
  <Paragraphs>149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3 Types of Tax Structure</vt:lpstr>
      <vt:lpstr>3 Types of tax structure (Progressive tax rate)</vt:lpstr>
      <vt:lpstr>Summary (progressive tax rate)</vt:lpstr>
      <vt:lpstr>3 Types of tax structure (constant tax rate)</vt:lpstr>
      <vt:lpstr>Summary (constant tax rate)</vt:lpstr>
      <vt:lpstr>3 Types of tax structure (regressive tax rate)</vt:lpstr>
      <vt:lpstr>Summary (Regressive tax rate)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Types of Tax Structure</dc:title>
  <dc:creator>PC</dc:creator>
  <cp:lastModifiedBy>PC</cp:lastModifiedBy>
  <cp:revision>3</cp:revision>
  <dcterms:created xsi:type="dcterms:W3CDTF">2012-03-19T13:52:38Z</dcterms:created>
  <dcterms:modified xsi:type="dcterms:W3CDTF">2012-03-19T13:58:24Z</dcterms:modified>
</cp:coreProperties>
</file>