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5"/>
  </p:notesMasterIdLst>
  <p:sldIdLst>
    <p:sldId id="257" r:id="rId2"/>
    <p:sldId id="396" r:id="rId3"/>
    <p:sldId id="453" r:id="rId4"/>
    <p:sldId id="454" r:id="rId5"/>
    <p:sldId id="455" r:id="rId6"/>
    <p:sldId id="460" r:id="rId7"/>
    <p:sldId id="456" r:id="rId8"/>
    <p:sldId id="496" r:id="rId9"/>
    <p:sldId id="457" r:id="rId10"/>
    <p:sldId id="458" r:id="rId11"/>
    <p:sldId id="459" r:id="rId12"/>
    <p:sldId id="461" r:id="rId13"/>
    <p:sldId id="462" r:id="rId14"/>
    <p:sldId id="465" r:id="rId15"/>
    <p:sldId id="466" r:id="rId16"/>
    <p:sldId id="468" r:id="rId17"/>
    <p:sldId id="469" r:id="rId18"/>
    <p:sldId id="420" r:id="rId19"/>
    <p:sldId id="471" r:id="rId20"/>
    <p:sldId id="472" r:id="rId21"/>
    <p:sldId id="473" r:id="rId22"/>
    <p:sldId id="474" r:id="rId23"/>
    <p:sldId id="475" r:id="rId24"/>
    <p:sldId id="478" r:id="rId25"/>
    <p:sldId id="476" r:id="rId26"/>
    <p:sldId id="477" r:id="rId27"/>
    <p:sldId id="479" r:id="rId28"/>
    <p:sldId id="480" r:id="rId29"/>
    <p:sldId id="481" r:id="rId30"/>
    <p:sldId id="482" r:id="rId31"/>
    <p:sldId id="483" r:id="rId32"/>
    <p:sldId id="484" r:id="rId33"/>
    <p:sldId id="485" r:id="rId34"/>
    <p:sldId id="486" r:id="rId35"/>
    <p:sldId id="487" r:id="rId36"/>
    <p:sldId id="488" r:id="rId37"/>
    <p:sldId id="490" r:id="rId38"/>
    <p:sldId id="489" r:id="rId39"/>
    <p:sldId id="447" r:id="rId40"/>
    <p:sldId id="492" r:id="rId41"/>
    <p:sldId id="493" r:id="rId42"/>
    <p:sldId id="494" r:id="rId43"/>
    <p:sldId id="495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27457705-35B3-8E49-88FE-9B647DA09C76}">
          <p14:sldIdLst>
            <p14:sldId id="257"/>
            <p14:sldId id="396"/>
            <p14:sldId id="453"/>
            <p14:sldId id="454"/>
            <p14:sldId id="455"/>
            <p14:sldId id="460"/>
            <p14:sldId id="456"/>
            <p14:sldId id="496"/>
            <p14:sldId id="457"/>
            <p14:sldId id="458"/>
            <p14:sldId id="459"/>
            <p14:sldId id="461"/>
            <p14:sldId id="462"/>
            <p14:sldId id="465"/>
            <p14:sldId id="466"/>
            <p14:sldId id="468"/>
            <p14:sldId id="469"/>
            <p14:sldId id="420"/>
            <p14:sldId id="471"/>
            <p14:sldId id="472"/>
            <p14:sldId id="473"/>
            <p14:sldId id="474"/>
            <p14:sldId id="475"/>
            <p14:sldId id="478"/>
            <p14:sldId id="476"/>
            <p14:sldId id="477"/>
            <p14:sldId id="479"/>
            <p14:sldId id="480"/>
            <p14:sldId id="481"/>
            <p14:sldId id="482"/>
            <p14:sldId id="483"/>
            <p14:sldId id="484"/>
            <p14:sldId id="485"/>
            <p14:sldId id="486"/>
            <p14:sldId id="487"/>
            <p14:sldId id="488"/>
            <p14:sldId id="490"/>
            <p14:sldId id="489"/>
            <p14:sldId id="447"/>
            <p14:sldId id="492"/>
            <p14:sldId id="493"/>
            <p14:sldId id="494"/>
            <p14:sldId id="495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2"/>
    <p:restoredTop sz="94729"/>
  </p:normalViewPr>
  <p:slideViewPr>
    <p:cSldViewPr snapToGrid="0" snapToObjects="1">
      <p:cViewPr>
        <p:scale>
          <a:sx n="92" d="100"/>
          <a:sy n="92" d="100"/>
        </p:scale>
        <p:origin x="600" y="5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46" Type="http://schemas.openxmlformats.org/officeDocument/2006/relationships/presProps" Target="presProps.xml"/><Relationship Id="rId47" Type="http://schemas.openxmlformats.org/officeDocument/2006/relationships/viewProps" Target="viewProps.xml"/><Relationship Id="rId48" Type="http://schemas.openxmlformats.org/officeDocument/2006/relationships/theme" Target="theme/theme1.xml"/><Relationship Id="rId49" Type="http://schemas.openxmlformats.org/officeDocument/2006/relationships/tableStyles" Target="tableStyles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notesMaster" Target="notesMasters/notesMaster1.xml"/></Relationships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556318F-D017-1449-904C-597D0D01A21F}" type="doc">
      <dgm:prSet loTypeId="urn:microsoft.com/office/officeart/2005/8/layout/hProcess11" loCatId="process" qsTypeId="urn:microsoft.com/office/officeart/2005/8/quickstyle/simple4" qsCatId="simple" csTypeId="urn:microsoft.com/office/officeart/2005/8/colors/accent1_2" csCatId="accent1" phldr="1"/>
      <dgm:spPr/>
    </dgm:pt>
    <dgm:pt modelId="{C93873C8-24BE-E14B-9044-0F46DD05B5AD}">
      <dgm:prSet phldrT="[Text]" custT="1"/>
      <dgm:spPr/>
      <dgm:t>
        <a:bodyPr anchor="t"/>
        <a:lstStyle/>
        <a:p>
          <a:r>
            <a:rPr lang="en-US" altLang="en-US" sz="1800" dirty="0" smtClean="0">
              <a:latin typeface="Calibri" charset="0"/>
            </a:rPr>
            <a:t>Glasgow College</a:t>
          </a:r>
        </a:p>
      </dgm:t>
    </dgm:pt>
    <dgm:pt modelId="{A050E6C5-6120-B14A-AC82-0DA2143C6555}" type="parTrans" cxnId="{070B1F6C-9996-414E-AD91-A7511268F7AD}">
      <dgm:prSet/>
      <dgm:spPr/>
      <dgm:t>
        <a:bodyPr/>
        <a:lstStyle/>
        <a:p>
          <a:endParaRPr lang="en-US" sz="1800"/>
        </a:p>
      </dgm:t>
    </dgm:pt>
    <dgm:pt modelId="{94FBFE43-A330-5D4E-B69D-1C9BCEF61744}" type="sibTrans" cxnId="{070B1F6C-9996-414E-AD91-A7511268F7AD}">
      <dgm:prSet/>
      <dgm:spPr/>
      <dgm:t>
        <a:bodyPr/>
        <a:lstStyle/>
        <a:p>
          <a:endParaRPr lang="en-US" sz="1800"/>
        </a:p>
      </dgm:t>
    </dgm:pt>
    <dgm:pt modelId="{CDDB65E9-6944-E842-A476-F7C1E9F00171}">
      <dgm:prSet phldrT="[Text]" custT="1"/>
      <dgm:spPr/>
      <dgm:t>
        <a:bodyPr/>
        <a:lstStyle/>
        <a:p>
          <a:r>
            <a:rPr lang="en-US" altLang="en-US" sz="1800" dirty="0" smtClean="0">
              <a:latin typeface="Calibri" charset="0"/>
            </a:rPr>
            <a:t>Studied moral, politics and languages at Oxford</a:t>
          </a:r>
          <a:endParaRPr lang="en-US" sz="1800" dirty="0"/>
        </a:p>
      </dgm:t>
    </dgm:pt>
    <dgm:pt modelId="{8C89DD6B-82A1-E24B-A137-C6C75D2C5A71}" type="parTrans" cxnId="{37AB1BCF-22EA-954C-8330-BA0835FCA5BC}">
      <dgm:prSet/>
      <dgm:spPr/>
      <dgm:t>
        <a:bodyPr/>
        <a:lstStyle/>
        <a:p>
          <a:endParaRPr lang="en-US" sz="1800"/>
        </a:p>
      </dgm:t>
    </dgm:pt>
    <dgm:pt modelId="{793793C2-BBCC-8247-A0BF-B27FE43831D6}" type="sibTrans" cxnId="{37AB1BCF-22EA-954C-8330-BA0835FCA5BC}">
      <dgm:prSet/>
      <dgm:spPr/>
      <dgm:t>
        <a:bodyPr/>
        <a:lstStyle/>
        <a:p>
          <a:endParaRPr lang="en-US" sz="1800"/>
        </a:p>
      </dgm:t>
    </dgm:pt>
    <dgm:pt modelId="{541A7E06-35F7-9148-A1CA-E615D9830AE0}">
      <dgm:prSet custT="1"/>
      <dgm:spPr/>
      <dgm:t>
        <a:bodyPr anchor="t"/>
        <a:lstStyle/>
        <a:p>
          <a:r>
            <a:rPr lang="en-US" altLang="en-US" sz="1800" dirty="0" smtClean="0">
              <a:latin typeface="Calibri" charset="0"/>
            </a:rPr>
            <a:t>‘</a:t>
          </a:r>
          <a:r>
            <a:rPr lang="en-US" altLang="en-US" sz="1800" i="1" dirty="0" smtClean="0">
              <a:latin typeface="Calibri" charset="0"/>
            </a:rPr>
            <a:t>The Theory of Moral Sentiments</a:t>
          </a:r>
          <a:r>
            <a:rPr lang="en-US" altLang="en-US" sz="1800" dirty="0" smtClean="0">
              <a:latin typeface="Calibri" charset="0"/>
            </a:rPr>
            <a:t>’</a:t>
          </a:r>
          <a:endParaRPr lang="en-US" sz="1800" dirty="0"/>
        </a:p>
      </dgm:t>
    </dgm:pt>
    <dgm:pt modelId="{1B1950C4-5974-8043-9801-80607E69AD04}" type="parTrans" cxnId="{E78B3EB0-DD3B-234C-A22C-090926CEF13C}">
      <dgm:prSet/>
      <dgm:spPr/>
      <dgm:t>
        <a:bodyPr/>
        <a:lstStyle/>
        <a:p>
          <a:endParaRPr lang="en-US" sz="1800"/>
        </a:p>
      </dgm:t>
    </dgm:pt>
    <dgm:pt modelId="{73461454-37DE-8141-A617-A38AF0BDABB7}" type="sibTrans" cxnId="{E78B3EB0-DD3B-234C-A22C-090926CEF13C}">
      <dgm:prSet/>
      <dgm:spPr/>
      <dgm:t>
        <a:bodyPr/>
        <a:lstStyle/>
        <a:p>
          <a:endParaRPr lang="en-US" sz="1800"/>
        </a:p>
      </dgm:t>
    </dgm:pt>
    <dgm:pt modelId="{A2310CA9-901B-9247-8A18-FF28E5B3E952}">
      <dgm:prSet custT="1"/>
      <dgm:spPr/>
      <dgm:t>
        <a:bodyPr/>
        <a:lstStyle/>
        <a:p>
          <a:r>
            <a:rPr lang="en-US" altLang="en-US" sz="1800" dirty="0" smtClean="0">
              <a:latin typeface="Calibri" charset="0"/>
            </a:rPr>
            <a:t>Traveled in France and met Voltaire, Franklin, Quesnay, Turgot.</a:t>
          </a:r>
          <a:endParaRPr lang="en-US" sz="1800" dirty="0"/>
        </a:p>
      </dgm:t>
    </dgm:pt>
    <dgm:pt modelId="{01137EA4-91EE-9742-9778-2DF40348F161}" type="parTrans" cxnId="{48D9EF9D-2DB5-D04E-88BA-A83912756DDD}">
      <dgm:prSet/>
      <dgm:spPr/>
      <dgm:t>
        <a:bodyPr/>
        <a:lstStyle/>
        <a:p>
          <a:endParaRPr lang="en-US" sz="1800"/>
        </a:p>
      </dgm:t>
    </dgm:pt>
    <dgm:pt modelId="{97530F87-9A45-C840-953F-CEE85E701349}" type="sibTrans" cxnId="{48D9EF9D-2DB5-D04E-88BA-A83912756DDD}">
      <dgm:prSet/>
      <dgm:spPr/>
      <dgm:t>
        <a:bodyPr/>
        <a:lstStyle/>
        <a:p>
          <a:endParaRPr lang="en-US" sz="1800"/>
        </a:p>
      </dgm:t>
    </dgm:pt>
    <dgm:pt modelId="{80228B84-0BD3-E343-A4BF-CAD51ABAB578}">
      <dgm:prSet custT="1"/>
      <dgm:spPr/>
      <dgm:t>
        <a:bodyPr/>
        <a:lstStyle/>
        <a:p>
          <a:r>
            <a:rPr lang="en-US" altLang="en-US" sz="1800" dirty="0" smtClean="0">
              <a:latin typeface="Calibri" charset="0"/>
            </a:rPr>
            <a:t>Started writing ‘</a:t>
          </a:r>
          <a:r>
            <a:rPr lang="en-US" altLang="en-US" sz="1800" i="1" dirty="0" smtClean="0">
              <a:latin typeface="Calibri" charset="0"/>
            </a:rPr>
            <a:t>The Wealth of Nations</a:t>
          </a:r>
          <a:r>
            <a:rPr lang="en-US" altLang="en-US" sz="1800" dirty="0" smtClean="0">
              <a:latin typeface="Calibri" charset="0"/>
            </a:rPr>
            <a:t>’.</a:t>
          </a:r>
          <a:endParaRPr lang="en-US" altLang="en-US" sz="1800" dirty="0">
            <a:latin typeface="Calibri" charset="0"/>
          </a:endParaRPr>
        </a:p>
      </dgm:t>
    </dgm:pt>
    <dgm:pt modelId="{C5AB2CC9-9D94-9F47-A347-662E064D7355}" type="parTrans" cxnId="{CBA998AD-905F-2741-960C-180C515DBB95}">
      <dgm:prSet/>
      <dgm:spPr/>
      <dgm:t>
        <a:bodyPr/>
        <a:lstStyle/>
        <a:p>
          <a:endParaRPr lang="en-US" sz="1800"/>
        </a:p>
      </dgm:t>
    </dgm:pt>
    <dgm:pt modelId="{2746054E-D0CD-794F-BE68-7374F6DA6187}" type="sibTrans" cxnId="{CBA998AD-905F-2741-960C-180C515DBB95}">
      <dgm:prSet/>
      <dgm:spPr/>
      <dgm:t>
        <a:bodyPr/>
        <a:lstStyle/>
        <a:p>
          <a:endParaRPr lang="en-US" sz="1800"/>
        </a:p>
      </dgm:t>
    </dgm:pt>
    <dgm:pt modelId="{9F91CF5A-29A9-6746-8655-409492D64F47}">
      <dgm:prSet custT="1"/>
      <dgm:spPr/>
      <dgm:t>
        <a:bodyPr anchor="t"/>
        <a:lstStyle/>
        <a:p>
          <a:r>
            <a:rPr lang="en-US" altLang="en-US" sz="1800" dirty="0" smtClean="0">
              <a:latin typeface="Calibri" charset="0"/>
            </a:rPr>
            <a:t>Joined the Bloomsbury Group</a:t>
          </a:r>
          <a:endParaRPr lang="en-US" sz="1800" dirty="0"/>
        </a:p>
      </dgm:t>
    </dgm:pt>
    <dgm:pt modelId="{3A19854B-FF2D-9846-9B43-619DA91CE20C}" type="parTrans" cxnId="{57603A92-832A-1045-BFEC-7F24EF60AF3A}">
      <dgm:prSet/>
      <dgm:spPr/>
      <dgm:t>
        <a:bodyPr/>
        <a:lstStyle/>
        <a:p>
          <a:endParaRPr lang="en-US" sz="1800"/>
        </a:p>
      </dgm:t>
    </dgm:pt>
    <dgm:pt modelId="{A5F1A3AF-E3C2-F241-AD84-E84326E2A7F4}" type="sibTrans" cxnId="{57603A92-832A-1045-BFEC-7F24EF60AF3A}">
      <dgm:prSet/>
      <dgm:spPr/>
      <dgm:t>
        <a:bodyPr/>
        <a:lstStyle/>
        <a:p>
          <a:endParaRPr lang="en-US" sz="1800"/>
        </a:p>
      </dgm:t>
    </dgm:pt>
    <dgm:pt modelId="{2881BC82-8569-6A41-AC6F-9D80F60F2914}">
      <dgm:prSet custT="1"/>
      <dgm:spPr/>
      <dgm:t>
        <a:bodyPr/>
        <a:lstStyle/>
        <a:p>
          <a:r>
            <a:rPr lang="en-US" altLang="en-US" sz="1800" dirty="0" smtClean="0">
              <a:latin typeface="Calibri" charset="0"/>
            </a:rPr>
            <a:t>‘</a:t>
          </a:r>
          <a:r>
            <a:rPr lang="en-US" altLang="en-US" sz="1800" i="1" dirty="0" smtClean="0">
              <a:latin typeface="Calibri" charset="0"/>
            </a:rPr>
            <a:t>An Inquiry into the Nature and Causes of the Wealth of Nations</a:t>
          </a:r>
          <a:r>
            <a:rPr lang="en-US" altLang="en-US" sz="1800" dirty="0" smtClean="0">
              <a:latin typeface="Calibri" charset="0"/>
            </a:rPr>
            <a:t>’</a:t>
          </a:r>
          <a:endParaRPr lang="en-US" sz="1800" dirty="0"/>
        </a:p>
      </dgm:t>
    </dgm:pt>
    <dgm:pt modelId="{63C27FF2-88BD-7A4E-8677-6ADC96AB89DF}" type="parTrans" cxnId="{22B46A34-B766-1146-A548-780349A2E979}">
      <dgm:prSet/>
      <dgm:spPr/>
      <dgm:t>
        <a:bodyPr/>
        <a:lstStyle/>
        <a:p>
          <a:endParaRPr lang="en-US" sz="1800"/>
        </a:p>
      </dgm:t>
    </dgm:pt>
    <dgm:pt modelId="{0B086444-2AFA-FC44-8E13-49C2363D4DCD}" type="sibTrans" cxnId="{22B46A34-B766-1146-A548-780349A2E979}">
      <dgm:prSet/>
      <dgm:spPr/>
      <dgm:t>
        <a:bodyPr/>
        <a:lstStyle/>
        <a:p>
          <a:endParaRPr lang="en-US" sz="1800"/>
        </a:p>
      </dgm:t>
    </dgm:pt>
    <dgm:pt modelId="{C3A31D11-FB1E-9B4B-86ED-CF4319157215}" type="pres">
      <dgm:prSet presAssocID="{C556318F-D017-1449-904C-597D0D01A21F}" presName="Name0" presStyleCnt="0">
        <dgm:presLayoutVars>
          <dgm:dir/>
          <dgm:resizeHandles val="exact"/>
        </dgm:presLayoutVars>
      </dgm:prSet>
      <dgm:spPr/>
    </dgm:pt>
    <dgm:pt modelId="{D319C5AD-4207-C945-BBA1-B557B6D19B1A}" type="pres">
      <dgm:prSet presAssocID="{C556318F-D017-1449-904C-597D0D01A21F}" presName="arrow" presStyleLbl="bgShp" presStyleIdx="0" presStyleCnt="1" custLinFactNeighborY="-26524"/>
      <dgm:spPr/>
    </dgm:pt>
    <dgm:pt modelId="{C6BFAE50-E84A-C44A-AC15-9A74B2413BC6}" type="pres">
      <dgm:prSet presAssocID="{C556318F-D017-1449-904C-597D0D01A21F}" presName="points" presStyleCnt="0"/>
      <dgm:spPr/>
    </dgm:pt>
    <dgm:pt modelId="{42DDE796-2AD1-4743-AA38-029B175339CE}" type="pres">
      <dgm:prSet presAssocID="{C93873C8-24BE-E14B-9044-0F46DD05B5AD}" presName="compositeA" presStyleCnt="0"/>
      <dgm:spPr/>
    </dgm:pt>
    <dgm:pt modelId="{24272110-522B-1D4E-8F93-42322B83A58B}" type="pres">
      <dgm:prSet presAssocID="{C93873C8-24BE-E14B-9044-0F46DD05B5AD}" presName="textA" presStyleLbl="revTx" presStyleIdx="0" presStyleCnt="6" custScaleX="126848" custLinFactNeighborX="3172" custLinFactNeighborY="2636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14EBA10-5535-B943-8FC8-9115DCCA0498}" type="pres">
      <dgm:prSet presAssocID="{C93873C8-24BE-E14B-9044-0F46DD05B5AD}" presName="circleA" presStyleLbl="node1" presStyleIdx="0" presStyleCnt="6"/>
      <dgm:spPr/>
    </dgm:pt>
    <dgm:pt modelId="{9B8E9BA8-3459-DB42-A0AB-5D4DA7D49E9A}" type="pres">
      <dgm:prSet presAssocID="{C93873C8-24BE-E14B-9044-0F46DD05B5AD}" presName="spaceA" presStyleCnt="0"/>
      <dgm:spPr/>
    </dgm:pt>
    <dgm:pt modelId="{FA530BCA-D03B-6D4C-A469-0D4B04693F94}" type="pres">
      <dgm:prSet presAssocID="{94FBFE43-A330-5D4E-B69D-1C9BCEF61744}" presName="space" presStyleCnt="0"/>
      <dgm:spPr/>
    </dgm:pt>
    <dgm:pt modelId="{6C9DBA3F-594B-034F-AABC-C3EFDC7807ED}" type="pres">
      <dgm:prSet presAssocID="{CDDB65E9-6944-E842-A476-F7C1E9F00171}" presName="compositeB" presStyleCnt="0"/>
      <dgm:spPr/>
    </dgm:pt>
    <dgm:pt modelId="{9D7B83C1-C396-844F-A81A-EFEC241C9DA2}" type="pres">
      <dgm:prSet presAssocID="{CDDB65E9-6944-E842-A476-F7C1E9F00171}" presName="textB" presStyleLbl="revTx" presStyleIdx="1" presStyleCnt="6" custScaleX="153031" custLinFactNeighborX="55511" custLinFactNeighborY="-970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0006B0E-4EFF-5847-846F-0B6EBA2C51A5}" type="pres">
      <dgm:prSet presAssocID="{CDDB65E9-6944-E842-A476-F7C1E9F00171}" presName="circleB" presStyleLbl="node1" presStyleIdx="1" presStyleCnt="6" custLinFactX="25850" custLinFactNeighborX="100000" custLinFactNeighborY="3401"/>
      <dgm:spPr/>
    </dgm:pt>
    <dgm:pt modelId="{B0F428E0-3678-D24D-B533-BD61E4B35F67}" type="pres">
      <dgm:prSet presAssocID="{CDDB65E9-6944-E842-A476-F7C1E9F00171}" presName="spaceB" presStyleCnt="0"/>
      <dgm:spPr/>
    </dgm:pt>
    <dgm:pt modelId="{02C2A805-5B2D-3F47-A685-95D7304D3A66}" type="pres">
      <dgm:prSet presAssocID="{793793C2-BBCC-8247-A0BF-B27FE43831D6}" presName="space" presStyleCnt="0"/>
      <dgm:spPr/>
    </dgm:pt>
    <dgm:pt modelId="{1C624437-76B1-0441-B399-DEEAA62F1E0D}" type="pres">
      <dgm:prSet presAssocID="{541A7E06-35F7-9148-A1CA-E615D9830AE0}" presName="compositeA" presStyleCnt="0"/>
      <dgm:spPr/>
    </dgm:pt>
    <dgm:pt modelId="{C7E22CC3-9112-CF45-A8B8-C7A9349F31EB}" type="pres">
      <dgm:prSet presAssocID="{541A7E06-35F7-9148-A1CA-E615D9830AE0}" presName="textA" presStyleLbl="revTx" presStyleIdx="2" presStyleCnt="6" custScaleX="165742" custScaleY="102890" custLinFactNeighborX="78073" custLinFactNeighborY="1700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6B8F0AB-1CBE-674F-BBD6-FF7523635C19}" type="pres">
      <dgm:prSet presAssocID="{541A7E06-35F7-9148-A1CA-E615D9830AE0}" presName="circleA" presStyleLbl="node1" presStyleIdx="2" presStyleCnt="6" custLinFactX="66667" custLinFactNeighborX="100000" custLinFactNeighborY="-3402"/>
      <dgm:spPr/>
    </dgm:pt>
    <dgm:pt modelId="{F681A858-3163-5843-ADF5-CEF984BF0AB8}" type="pres">
      <dgm:prSet presAssocID="{541A7E06-35F7-9148-A1CA-E615D9830AE0}" presName="spaceA" presStyleCnt="0"/>
      <dgm:spPr/>
    </dgm:pt>
    <dgm:pt modelId="{22AE7CD0-3E6B-0844-8A81-DC8FA06DA06B}" type="pres">
      <dgm:prSet presAssocID="{73461454-37DE-8141-A617-A38AF0BDABB7}" presName="space" presStyleCnt="0"/>
      <dgm:spPr/>
    </dgm:pt>
    <dgm:pt modelId="{C8A48D93-9EC0-624D-B572-DDC7A5E334C3}" type="pres">
      <dgm:prSet presAssocID="{A2310CA9-901B-9247-8A18-FF28E5B3E952}" presName="compositeB" presStyleCnt="0"/>
      <dgm:spPr/>
    </dgm:pt>
    <dgm:pt modelId="{936957D3-A825-F941-BEB6-482692457494}" type="pres">
      <dgm:prSet presAssocID="{A2310CA9-901B-9247-8A18-FF28E5B3E952}" presName="textB" presStyleLbl="revTx" presStyleIdx="3" presStyleCnt="6" custScaleX="334345" custLinFactX="6270" custLinFactNeighborX="100000" custLinFactNeighborY="-970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BEED803-AFCD-104A-BA83-7DE9959E331A}" type="pres">
      <dgm:prSet presAssocID="{A2310CA9-901B-9247-8A18-FF28E5B3E952}" presName="circleB" presStyleLbl="node1" presStyleIdx="3" presStyleCnt="6" custLinFactX="100000" custLinFactNeighborX="117689" custLinFactNeighborY="-3402"/>
      <dgm:spPr/>
    </dgm:pt>
    <dgm:pt modelId="{2870CAC8-8788-454D-8CB0-B5E56E947B95}" type="pres">
      <dgm:prSet presAssocID="{A2310CA9-901B-9247-8A18-FF28E5B3E952}" presName="spaceB" presStyleCnt="0"/>
      <dgm:spPr/>
    </dgm:pt>
    <dgm:pt modelId="{EFB73A0C-45F3-ED49-A9A8-9DCD6E88B739}" type="pres">
      <dgm:prSet presAssocID="{97530F87-9A45-C840-953F-CEE85E701349}" presName="space" presStyleCnt="0"/>
      <dgm:spPr/>
    </dgm:pt>
    <dgm:pt modelId="{C25878D8-D828-6C4D-866B-E670D9DD305F}" type="pres">
      <dgm:prSet presAssocID="{9F91CF5A-29A9-6746-8655-409492D64F47}" presName="compositeA" presStyleCnt="0"/>
      <dgm:spPr/>
    </dgm:pt>
    <dgm:pt modelId="{6493D22B-F007-8A45-B8E9-2DD3B203EC53}" type="pres">
      <dgm:prSet presAssocID="{9F91CF5A-29A9-6746-8655-409492D64F47}" presName="textA" presStyleLbl="revTx" presStyleIdx="4" presStyleCnt="6" custScaleX="170825" custLinFactNeighborX="86301" custLinFactNeighborY="1615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A80EB4D-8069-AE48-8B3A-A7BDC9D2F43E}" type="pres">
      <dgm:prSet presAssocID="{9F91CF5A-29A9-6746-8655-409492D64F47}" presName="circleA" presStyleLbl="node1" presStyleIdx="4" presStyleCnt="6" custLinFactX="97280" custLinFactNeighborX="100000" custLinFactNeighborY="-3401"/>
      <dgm:spPr/>
    </dgm:pt>
    <dgm:pt modelId="{3A933B1A-DC60-1346-8A1A-6A2C2D07D3DC}" type="pres">
      <dgm:prSet presAssocID="{9F91CF5A-29A9-6746-8655-409492D64F47}" presName="spaceA" presStyleCnt="0"/>
      <dgm:spPr/>
    </dgm:pt>
    <dgm:pt modelId="{94D39013-CA04-7B4D-BAA5-075F15C51E7D}" type="pres">
      <dgm:prSet presAssocID="{A5F1A3AF-E3C2-F241-AD84-E84326E2A7F4}" presName="space" presStyleCnt="0"/>
      <dgm:spPr/>
    </dgm:pt>
    <dgm:pt modelId="{63FCB70E-64D0-B042-A313-61827EDB79DA}" type="pres">
      <dgm:prSet presAssocID="{2881BC82-8569-6A41-AC6F-9D80F60F2914}" presName="compositeB" presStyleCnt="0"/>
      <dgm:spPr/>
    </dgm:pt>
    <dgm:pt modelId="{464AAB21-925C-5045-BB5A-B34DE8056C1B}" type="pres">
      <dgm:prSet presAssocID="{2881BC82-8569-6A41-AC6F-9D80F60F2914}" presName="textB" presStyleLbl="revTx" presStyleIdx="5" presStyleCnt="6" custScaleX="186956" custLinFactNeighborX="65406" custLinFactNeighborY="-970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93E65D0-9372-F24A-B715-1BCBA5CB78AF}" type="pres">
      <dgm:prSet presAssocID="{2881BC82-8569-6A41-AC6F-9D80F60F2914}" presName="circleB" presStyleLbl="node1" presStyleIdx="5" presStyleCnt="6" custLinFactX="66667" custLinFactNeighborX="100000" custLinFactNeighborY="-3401"/>
      <dgm:spPr/>
    </dgm:pt>
    <dgm:pt modelId="{C9C4AE37-81AD-1141-BDAA-9CDF8FD18CC2}" type="pres">
      <dgm:prSet presAssocID="{2881BC82-8569-6A41-AC6F-9D80F60F2914}" presName="spaceB" presStyleCnt="0"/>
      <dgm:spPr/>
    </dgm:pt>
  </dgm:ptLst>
  <dgm:cxnLst>
    <dgm:cxn modelId="{65893691-13EA-8D42-AF8A-2BB7EF6D5D55}" type="presOf" srcId="{CDDB65E9-6944-E842-A476-F7C1E9F00171}" destId="{9D7B83C1-C396-844F-A81A-EFEC241C9DA2}" srcOrd="0" destOrd="0" presId="urn:microsoft.com/office/officeart/2005/8/layout/hProcess11"/>
    <dgm:cxn modelId="{998B4B80-6F9B-1C44-BEB3-0CCAC797D60F}" type="presOf" srcId="{80228B84-0BD3-E343-A4BF-CAD51ABAB578}" destId="{936957D3-A825-F941-BEB6-482692457494}" srcOrd="0" destOrd="1" presId="urn:microsoft.com/office/officeart/2005/8/layout/hProcess11"/>
    <dgm:cxn modelId="{3EC1A94A-AFA2-B24D-914A-D44D8172340E}" type="presOf" srcId="{C93873C8-24BE-E14B-9044-0F46DD05B5AD}" destId="{24272110-522B-1D4E-8F93-42322B83A58B}" srcOrd="0" destOrd="0" presId="urn:microsoft.com/office/officeart/2005/8/layout/hProcess11"/>
    <dgm:cxn modelId="{57603A92-832A-1045-BFEC-7F24EF60AF3A}" srcId="{C556318F-D017-1449-904C-597D0D01A21F}" destId="{9F91CF5A-29A9-6746-8655-409492D64F47}" srcOrd="4" destOrd="0" parTransId="{3A19854B-FF2D-9846-9B43-619DA91CE20C}" sibTransId="{A5F1A3AF-E3C2-F241-AD84-E84326E2A7F4}"/>
    <dgm:cxn modelId="{22B46A34-B766-1146-A548-780349A2E979}" srcId="{C556318F-D017-1449-904C-597D0D01A21F}" destId="{2881BC82-8569-6A41-AC6F-9D80F60F2914}" srcOrd="5" destOrd="0" parTransId="{63C27FF2-88BD-7A4E-8677-6ADC96AB89DF}" sibTransId="{0B086444-2AFA-FC44-8E13-49C2363D4DCD}"/>
    <dgm:cxn modelId="{946EA15D-B3AD-6E4C-A0FB-066230F50790}" type="presOf" srcId="{541A7E06-35F7-9148-A1CA-E615D9830AE0}" destId="{C7E22CC3-9112-CF45-A8B8-C7A9349F31EB}" srcOrd="0" destOrd="0" presId="urn:microsoft.com/office/officeart/2005/8/layout/hProcess11"/>
    <dgm:cxn modelId="{37AB1BCF-22EA-954C-8330-BA0835FCA5BC}" srcId="{C556318F-D017-1449-904C-597D0D01A21F}" destId="{CDDB65E9-6944-E842-A476-F7C1E9F00171}" srcOrd="1" destOrd="0" parTransId="{8C89DD6B-82A1-E24B-A137-C6C75D2C5A71}" sibTransId="{793793C2-BBCC-8247-A0BF-B27FE43831D6}"/>
    <dgm:cxn modelId="{ED976BBC-678D-9444-A49C-53D47B85F46A}" type="presOf" srcId="{9F91CF5A-29A9-6746-8655-409492D64F47}" destId="{6493D22B-F007-8A45-B8E9-2DD3B203EC53}" srcOrd="0" destOrd="0" presId="urn:microsoft.com/office/officeart/2005/8/layout/hProcess11"/>
    <dgm:cxn modelId="{CBA998AD-905F-2741-960C-180C515DBB95}" srcId="{A2310CA9-901B-9247-8A18-FF28E5B3E952}" destId="{80228B84-0BD3-E343-A4BF-CAD51ABAB578}" srcOrd="0" destOrd="0" parTransId="{C5AB2CC9-9D94-9F47-A347-662E064D7355}" sibTransId="{2746054E-D0CD-794F-BE68-7374F6DA6187}"/>
    <dgm:cxn modelId="{070B1F6C-9996-414E-AD91-A7511268F7AD}" srcId="{C556318F-D017-1449-904C-597D0D01A21F}" destId="{C93873C8-24BE-E14B-9044-0F46DD05B5AD}" srcOrd="0" destOrd="0" parTransId="{A050E6C5-6120-B14A-AC82-0DA2143C6555}" sibTransId="{94FBFE43-A330-5D4E-B69D-1C9BCEF61744}"/>
    <dgm:cxn modelId="{8F755B73-03C6-4245-8C5F-2B75505D3A1A}" type="presOf" srcId="{A2310CA9-901B-9247-8A18-FF28E5B3E952}" destId="{936957D3-A825-F941-BEB6-482692457494}" srcOrd="0" destOrd="0" presId="urn:microsoft.com/office/officeart/2005/8/layout/hProcess11"/>
    <dgm:cxn modelId="{E78B3EB0-DD3B-234C-A22C-090926CEF13C}" srcId="{C556318F-D017-1449-904C-597D0D01A21F}" destId="{541A7E06-35F7-9148-A1CA-E615D9830AE0}" srcOrd="2" destOrd="0" parTransId="{1B1950C4-5974-8043-9801-80607E69AD04}" sibTransId="{73461454-37DE-8141-A617-A38AF0BDABB7}"/>
    <dgm:cxn modelId="{98F69110-F953-B440-865D-C29B2D730073}" type="presOf" srcId="{C556318F-D017-1449-904C-597D0D01A21F}" destId="{C3A31D11-FB1E-9B4B-86ED-CF4319157215}" srcOrd="0" destOrd="0" presId="urn:microsoft.com/office/officeart/2005/8/layout/hProcess11"/>
    <dgm:cxn modelId="{241A9470-27A3-844A-9D65-EE2C125CC988}" type="presOf" srcId="{2881BC82-8569-6A41-AC6F-9D80F60F2914}" destId="{464AAB21-925C-5045-BB5A-B34DE8056C1B}" srcOrd="0" destOrd="0" presId="urn:microsoft.com/office/officeart/2005/8/layout/hProcess11"/>
    <dgm:cxn modelId="{48D9EF9D-2DB5-D04E-88BA-A83912756DDD}" srcId="{C556318F-D017-1449-904C-597D0D01A21F}" destId="{A2310CA9-901B-9247-8A18-FF28E5B3E952}" srcOrd="3" destOrd="0" parTransId="{01137EA4-91EE-9742-9778-2DF40348F161}" sibTransId="{97530F87-9A45-C840-953F-CEE85E701349}"/>
    <dgm:cxn modelId="{7A11E404-8D1F-BA44-8A64-F001D4E7836B}" type="presParOf" srcId="{C3A31D11-FB1E-9B4B-86ED-CF4319157215}" destId="{D319C5AD-4207-C945-BBA1-B557B6D19B1A}" srcOrd="0" destOrd="0" presId="urn:microsoft.com/office/officeart/2005/8/layout/hProcess11"/>
    <dgm:cxn modelId="{C8429F11-5620-9440-9349-379413611B70}" type="presParOf" srcId="{C3A31D11-FB1E-9B4B-86ED-CF4319157215}" destId="{C6BFAE50-E84A-C44A-AC15-9A74B2413BC6}" srcOrd="1" destOrd="0" presId="urn:microsoft.com/office/officeart/2005/8/layout/hProcess11"/>
    <dgm:cxn modelId="{A6C9AC5D-848D-3545-B43A-AE3A6CB146BB}" type="presParOf" srcId="{C6BFAE50-E84A-C44A-AC15-9A74B2413BC6}" destId="{42DDE796-2AD1-4743-AA38-029B175339CE}" srcOrd="0" destOrd="0" presId="urn:microsoft.com/office/officeart/2005/8/layout/hProcess11"/>
    <dgm:cxn modelId="{DD67D6A3-26EA-2B48-A0D5-814212795744}" type="presParOf" srcId="{42DDE796-2AD1-4743-AA38-029B175339CE}" destId="{24272110-522B-1D4E-8F93-42322B83A58B}" srcOrd="0" destOrd="0" presId="urn:microsoft.com/office/officeart/2005/8/layout/hProcess11"/>
    <dgm:cxn modelId="{D3111834-09C1-DC4B-AE92-1D8C22F8163E}" type="presParOf" srcId="{42DDE796-2AD1-4743-AA38-029B175339CE}" destId="{014EBA10-5535-B943-8FC8-9115DCCA0498}" srcOrd="1" destOrd="0" presId="urn:microsoft.com/office/officeart/2005/8/layout/hProcess11"/>
    <dgm:cxn modelId="{5476E3EC-0025-174B-BF1F-21827F3DEDDD}" type="presParOf" srcId="{42DDE796-2AD1-4743-AA38-029B175339CE}" destId="{9B8E9BA8-3459-DB42-A0AB-5D4DA7D49E9A}" srcOrd="2" destOrd="0" presId="urn:microsoft.com/office/officeart/2005/8/layout/hProcess11"/>
    <dgm:cxn modelId="{75613857-9ADC-B046-920C-32897F8EDAD8}" type="presParOf" srcId="{C6BFAE50-E84A-C44A-AC15-9A74B2413BC6}" destId="{FA530BCA-D03B-6D4C-A469-0D4B04693F94}" srcOrd="1" destOrd="0" presId="urn:microsoft.com/office/officeart/2005/8/layout/hProcess11"/>
    <dgm:cxn modelId="{70B46E4B-9447-BA40-81A4-330CF6236F3F}" type="presParOf" srcId="{C6BFAE50-E84A-C44A-AC15-9A74B2413BC6}" destId="{6C9DBA3F-594B-034F-AABC-C3EFDC7807ED}" srcOrd="2" destOrd="0" presId="urn:microsoft.com/office/officeart/2005/8/layout/hProcess11"/>
    <dgm:cxn modelId="{81B53932-6866-E24D-8CA1-B9B428F021A0}" type="presParOf" srcId="{6C9DBA3F-594B-034F-AABC-C3EFDC7807ED}" destId="{9D7B83C1-C396-844F-A81A-EFEC241C9DA2}" srcOrd="0" destOrd="0" presId="urn:microsoft.com/office/officeart/2005/8/layout/hProcess11"/>
    <dgm:cxn modelId="{1EC18FBE-C7B8-514E-9087-FA8B4F3C24DC}" type="presParOf" srcId="{6C9DBA3F-594B-034F-AABC-C3EFDC7807ED}" destId="{30006B0E-4EFF-5847-846F-0B6EBA2C51A5}" srcOrd="1" destOrd="0" presId="urn:microsoft.com/office/officeart/2005/8/layout/hProcess11"/>
    <dgm:cxn modelId="{D43277D3-3F49-574E-A30E-8DF23C1C8D8A}" type="presParOf" srcId="{6C9DBA3F-594B-034F-AABC-C3EFDC7807ED}" destId="{B0F428E0-3678-D24D-B533-BD61E4B35F67}" srcOrd="2" destOrd="0" presId="urn:microsoft.com/office/officeart/2005/8/layout/hProcess11"/>
    <dgm:cxn modelId="{4A397C1D-0637-2242-9879-FA9FB73DD5CB}" type="presParOf" srcId="{C6BFAE50-E84A-C44A-AC15-9A74B2413BC6}" destId="{02C2A805-5B2D-3F47-A685-95D7304D3A66}" srcOrd="3" destOrd="0" presId="urn:microsoft.com/office/officeart/2005/8/layout/hProcess11"/>
    <dgm:cxn modelId="{467D5E7C-AE88-AD4D-BA16-B6DC22610B2F}" type="presParOf" srcId="{C6BFAE50-E84A-C44A-AC15-9A74B2413BC6}" destId="{1C624437-76B1-0441-B399-DEEAA62F1E0D}" srcOrd="4" destOrd="0" presId="urn:microsoft.com/office/officeart/2005/8/layout/hProcess11"/>
    <dgm:cxn modelId="{F8482472-E032-A249-92B9-99D3F98792A3}" type="presParOf" srcId="{1C624437-76B1-0441-B399-DEEAA62F1E0D}" destId="{C7E22CC3-9112-CF45-A8B8-C7A9349F31EB}" srcOrd="0" destOrd="0" presId="urn:microsoft.com/office/officeart/2005/8/layout/hProcess11"/>
    <dgm:cxn modelId="{645455C6-0CA6-8C40-88EB-A59C6E340616}" type="presParOf" srcId="{1C624437-76B1-0441-B399-DEEAA62F1E0D}" destId="{A6B8F0AB-1CBE-674F-BBD6-FF7523635C19}" srcOrd="1" destOrd="0" presId="urn:microsoft.com/office/officeart/2005/8/layout/hProcess11"/>
    <dgm:cxn modelId="{B09723AD-0363-794F-8C84-9F9EB0E3E63C}" type="presParOf" srcId="{1C624437-76B1-0441-B399-DEEAA62F1E0D}" destId="{F681A858-3163-5843-ADF5-CEF984BF0AB8}" srcOrd="2" destOrd="0" presId="urn:microsoft.com/office/officeart/2005/8/layout/hProcess11"/>
    <dgm:cxn modelId="{10452944-4238-8C4E-BEE5-589D65B4803F}" type="presParOf" srcId="{C6BFAE50-E84A-C44A-AC15-9A74B2413BC6}" destId="{22AE7CD0-3E6B-0844-8A81-DC8FA06DA06B}" srcOrd="5" destOrd="0" presId="urn:microsoft.com/office/officeart/2005/8/layout/hProcess11"/>
    <dgm:cxn modelId="{50926D3A-4DC0-2544-A667-1C65A9AB4415}" type="presParOf" srcId="{C6BFAE50-E84A-C44A-AC15-9A74B2413BC6}" destId="{C8A48D93-9EC0-624D-B572-DDC7A5E334C3}" srcOrd="6" destOrd="0" presId="urn:microsoft.com/office/officeart/2005/8/layout/hProcess11"/>
    <dgm:cxn modelId="{4337F46C-9FD7-F049-B5AC-F902C93062AE}" type="presParOf" srcId="{C8A48D93-9EC0-624D-B572-DDC7A5E334C3}" destId="{936957D3-A825-F941-BEB6-482692457494}" srcOrd="0" destOrd="0" presId="urn:microsoft.com/office/officeart/2005/8/layout/hProcess11"/>
    <dgm:cxn modelId="{B6DCFF75-3F4C-9B43-A53B-337C981FB409}" type="presParOf" srcId="{C8A48D93-9EC0-624D-B572-DDC7A5E334C3}" destId="{4BEED803-AFCD-104A-BA83-7DE9959E331A}" srcOrd="1" destOrd="0" presId="urn:microsoft.com/office/officeart/2005/8/layout/hProcess11"/>
    <dgm:cxn modelId="{10028C63-A381-A04A-BAA3-21F1660B3A86}" type="presParOf" srcId="{C8A48D93-9EC0-624D-B572-DDC7A5E334C3}" destId="{2870CAC8-8788-454D-8CB0-B5E56E947B95}" srcOrd="2" destOrd="0" presId="urn:microsoft.com/office/officeart/2005/8/layout/hProcess11"/>
    <dgm:cxn modelId="{87105832-77A8-644D-BB5D-504E47F1B26C}" type="presParOf" srcId="{C6BFAE50-E84A-C44A-AC15-9A74B2413BC6}" destId="{EFB73A0C-45F3-ED49-A9A8-9DCD6E88B739}" srcOrd="7" destOrd="0" presId="urn:microsoft.com/office/officeart/2005/8/layout/hProcess11"/>
    <dgm:cxn modelId="{E9754999-5FC0-E84E-824D-92AAC05617ED}" type="presParOf" srcId="{C6BFAE50-E84A-C44A-AC15-9A74B2413BC6}" destId="{C25878D8-D828-6C4D-866B-E670D9DD305F}" srcOrd="8" destOrd="0" presId="urn:microsoft.com/office/officeart/2005/8/layout/hProcess11"/>
    <dgm:cxn modelId="{2D4CCE69-548D-574F-856D-623D27F81A05}" type="presParOf" srcId="{C25878D8-D828-6C4D-866B-E670D9DD305F}" destId="{6493D22B-F007-8A45-B8E9-2DD3B203EC53}" srcOrd="0" destOrd="0" presId="urn:microsoft.com/office/officeart/2005/8/layout/hProcess11"/>
    <dgm:cxn modelId="{91EC99C5-7BBD-7C46-A94C-5BEF71E662CE}" type="presParOf" srcId="{C25878D8-D828-6C4D-866B-E670D9DD305F}" destId="{9A80EB4D-8069-AE48-8B3A-A7BDC9D2F43E}" srcOrd="1" destOrd="0" presId="urn:microsoft.com/office/officeart/2005/8/layout/hProcess11"/>
    <dgm:cxn modelId="{BDC2E1AD-A1C0-364D-B335-BCFC1984B8A1}" type="presParOf" srcId="{C25878D8-D828-6C4D-866B-E670D9DD305F}" destId="{3A933B1A-DC60-1346-8A1A-6A2C2D07D3DC}" srcOrd="2" destOrd="0" presId="urn:microsoft.com/office/officeart/2005/8/layout/hProcess11"/>
    <dgm:cxn modelId="{B0D74228-371A-7443-80D6-F4FA1F90839F}" type="presParOf" srcId="{C6BFAE50-E84A-C44A-AC15-9A74B2413BC6}" destId="{94D39013-CA04-7B4D-BAA5-075F15C51E7D}" srcOrd="9" destOrd="0" presId="urn:microsoft.com/office/officeart/2005/8/layout/hProcess11"/>
    <dgm:cxn modelId="{17DA0779-44C4-6E42-98FC-D090C7358C73}" type="presParOf" srcId="{C6BFAE50-E84A-C44A-AC15-9A74B2413BC6}" destId="{63FCB70E-64D0-B042-A313-61827EDB79DA}" srcOrd="10" destOrd="0" presId="urn:microsoft.com/office/officeart/2005/8/layout/hProcess11"/>
    <dgm:cxn modelId="{A07FD6E1-3F4C-384C-9CC7-6F7AC93C391D}" type="presParOf" srcId="{63FCB70E-64D0-B042-A313-61827EDB79DA}" destId="{464AAB21-925C-5045-BB5A-B34DE8056C1B}" srcOrd="0" destOrd="0" presId="urn:microsoft.com/office/officeart/2005/8/layout/hProcess11"/>
    <dgm:cxn modelId="{55CCB9A1-EC95-F744-B0CA-5131FEFCC121}" type="presParOf" srcId="{63FCB70E-64D0-B042-A313-61827EDB79DA}" destId="{993E65D0-9372-F24A-B715-1BCBA5CB78AF}" srcOrd="1" destOrd="0" presId="urn:microsoft.com/office/officeart/2005/8/layout/hProcess11"/>
    <dgm:cxn modelId="{93C24E22-5E0F-8E4D-8E6A-47906C04F505}" type="presParOf" srcId="{63FCB70E-64D0-B042-A313-61827EDB79DA}" destId="{C9C4AE37-81AD-1141-BDAA-9CDF8FD18CC2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EDA91D7-48C8-0F47-B11F-FA2CCB68DACB}" type="doc">
      <dgm:prSet loTypeId="urn:microsoft.com/office/officeart/2005/8/layout/list1" loCatId="process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31AC717-6D65-0C4B-92F2-D925428EE056}">
      <dgm:prSet phldrT="[Text]" custT="1"/>
      <dgm:spPr>
        <a:solidFill>
          <a:schemeClr val="accent1">
            <a:lumMod val="50000"/>
          </a:schemeClr>
        </a:solidFill>
        <a:ln>
          <a:noFill/>
        </a:ln>
      </dgm:spPr>
      <dgm:t>
        <a:bodyPr/>
        <a:lstStyle/>
        <a:p>
          <a:r>
            <a:rPr lang="en-US" sz="2400" dirty="0" smtClean="0"/>
            <a:t>Natural laws</a:t>
          </a:r>
          <a:endParaRPr lang="en-US" sz="2400" dirty="0"/>
        </a:p>
      </dgm:t>
    </dgm:pt>
    <dgm:pt modelId="{D04D1571-0908-2749-8152-D83DDC1ABB17}" type="parTrans" cxnId="{AF7B7410-F94F-354F-A8C1-24ABF229E179}">
      <dgm:prSet/>
      <dgm:spPr/>
      <dgm:t>
        <a:bodyPr/>
        <a:lstStyle/>
        <a:p>
          <a:endParaRPr lang="en-US" sz="2400"/>
        </a:p>
      </dgm:t>
    </dgm:pt>
    <dgm:pt modelId="{5E5B9534-28AD-934E-950A-7834416E3ADF}" type="sibTrans" cxnId="{AF7B7410-F94F-354F-A8C1-24ABF229E179}">
      <dgm:prSet/>
      <dgm:spPr/>
      <dgm:t>
        <a:bodyPr/>
        <a:lstStyle/>
        <a:p>
          <a:endParaRPr lang="en-US" sz="2400"/>
        </a:p>
      </dgm:t>
    </dgm:pt>
    <dgm:pt modelId="{1F87EC56-2E55-5941-A90E-C8F9F00BC07D}">
      <dgm:prSet phldrT="[Text]" custT="1"/>
      <dgm:spPr>
        <a:solidFill>
          <a:schemeClr val="accent1">
            <a:lumMod val="50000"/>
          </a:schemeClr>
        </a:solidFill>
        <a:ln>
          <a:noFill/>
        </a:ln>
      </dgm:spPr>
      <dgm:t>
        <a:bodyPr/>
        <a:lstStyle/>
        <a:p>
          <a:r>
            <a:rPr lang="en-US" altLang="en-US" sz="2400" dirty="0" smtClean="0">
              <a:latin typeface="Calibri" charset="0"/>
            </a:rPr>
            <a:t>Positive law</a:t>
          </a:r>
          <a:endParaRPr lang="en-US" sz="2400" dirty="0"/>
        </a:p>
      </dgm:t>
    </dgm:pt>
    <dgm:pt modelId="{16A7DEDE-16B6-EF48-ABA0-F3DEE366E10F}" type="parTrans" cxnId="{67673DBF-2DF0-7C44-9CBC-F952E72E1E3C}">
      <dgm:prSet/>
      <dgm:spPr/>
      <dgm:t>
        <a:bodyPr/>
        <a:lstStyle/>
        <a:p>
          <a:endParaRPr lang="en-US" sz="2400"/>
        </a:p>
      </dgm:t>
    </dgm:pt>
    <dgm:pt modelId="{51E6FCED-B4B7-3D41-A2CE-2A9E62B2DEDE}" type="sibTrans" cxnId="{67673DBF-2DF0-7C44-9CBC-F952E72E1E3C}">
      <dgm:prSet/>
      <dgm:spPr/>
      <dgm:t>
        <a:bodyPr/>
        <a:lstStyle/>
        <a:p>
          <a:endParaRPr lang="en-US" sz="2400"/>
        </a:p>
      </dgm:t>
    </dgm:pt>
    <dgm:pt modelId="{CEC63DEB-797D-894C-A289-9D3B79118DDF}">
      <dgm:prSet phldrT="[Text]" custT="1"/>
      <dgm:spPr>
        <a:solidFill>
          <a:schemeClr val="accent1">
            <a:lumMod val="50000"/>
          </a:schemeClr>
        </a:solidFill>
        <a:ln>
          <a:noFill/>
        </a:ln>
      </dgm:spPr>
      <dgm:t>
        <a:bodyPr/>
        <a:lstStyle/>
        <a:p>
          <a:r>
            <a:rPr lang="en-US" sz="2400" dirty="0" smtClean="0"/>
            <a:t>Natural rights</a:t>
          </a:r>
          <a:endParaRPr lang="en-US" sz="2400" dirty="0"/>
        </a:p>
      </dgm:t>
    </dgm:pt>
    <dgm:pt modelId="{0CE42879-26A3-C04D-B2CD-563A045FEBAB}" type="parTrans" cxnId="{86154668-FEB8-AC43-AAC5-3CC0CB68996D}">
      <dgm:prSet/>
      <dgm:spPr/>
      <dgm:t>
        <a:bodyPr/>
        <a:lstStyle/>
        <a:p>
          <a:endParaRPr lang="en-US" sz="2400"/>
        </a:p>
      </dgm:t>
    </dgm:pt>
    <dgm:pt modelId="{7D99E9B8-F3A9-C74E-8254-135D1BDC582B}" type="sibTrans" cxnId="{86154668-FEB8-AC43-AAC5-3CC0CB68996D}">
      <dgm:prSet/>
      <dgm:spPr/>
      <dgm:t>
        <a:bodyPr/>
        <a:lstStyle/>
        <a:p>
          <a:endParaRPr lang="en-US" sz="2400"/>
        </a:p>
      </dgm:t>
    </dgm:pt>
    <dgm:pt modelId="{76CA5B4A-7E44-564A-8E59-54DB00F24318}">
      <dgm:prSet custT="1"/>
      <dgm:spPr/>
      <dgm:t>
        <a:bodyPr/>
        <a:lstStyle/>
        <a:p>
          <a:r>
            <a:rPr lang="en-US" altLang="en-US" sz="2400" dirty="0" smtClean="0">
              <a:latin typeface="Calibri" charset="0"/>
            </a:rPr>
            <a:t>Cannot be changed but can be learned for benefits.</a:t>
          </a:r>
          <a:endParaRPr lang="en-US" sz="2400" dirty="0"/>
        </a:p>
      </dgm:t>
    </dgm:pt>
    <dgm:pt modelId="{81CB7B38-69FF-9848-A01F-A89FE11595DC}" type="parTrans" cxnId="{ED492AC6-650A-094D-B6DB-2CC2E6F70607}">
      <dgm:prSet/>
      <dgm:spPr/>
      <dgm:t>
        <a:bodyPr/>
        <a:lstStyle/>
        <a:p>
          <a:endParaRPr lang="en-US" sz="2400"/>
        </a:p>
      </dgm:t>
    </dgm:pt>
    <dgm:pt modelId="{8D6990E5-139B-B24B-AFB7-2DEE2018BB66}" type="sibTrans" cxnId="{ED492AC6-650A-094D-B6DB-2CC2E6F70607}">
      <dgm:prSet/>
      <dgm:spPr/>
      <dgm:t>
        <a:bodyPr/>
        <a:lstStyle/>
        <a:p>
          <a:endParaRPr lang="en-US" sz="2400"/>
        </a:p>
      </dgm:t>
    </dgm:pt>
    <dgm:pt modelId="{ED71118E-25C8-7943-9177-267ABDBF3636}">
      <dgm:prSet custT="1"/>
      <dgm:spPr/>
      <dgm:t>
        <a:bodyPr/>
        <a:lstStyle/>
        <a:p>
          <a:r>
            <a:rPr lang="en-US" sz="2400" dirty="0" smtClean="0"/>
            <a:t>Govern society.</a:t>
          </a:r>
          <a:endParaRPr lang="en-US" sz="2400" dirty="0"/>
        </a:p>
      </dgm:t>
    </dgm:pt>
    <dgm:pt modelId="{6771190A-1B3A-7546-9A0D-30F8676B1E18}" type="parTrans" cxnId="{BB75ACCA-A721-E64A-8440-1472F716C36B}">
      <dgm:prSet/>
      <dgm:spPr/>
      <dgm:t>
        <a:bodyPr/>
        <a:lstStyle/>
        <a:p>
          <a:endParaRPr lang="en-US" sz="2400"/>
        </a:p>
      </dgm:t>
    </dgm:pt>
    <dgm:pt modelId="{6A9A57C5-619F-BF47-8B11-40A9C75BC1C8}" type="sibTrans" cxnId="{BB75ACCA-A721-E64A-8440-1472F716C36B}">
      <dgm:prSet/>
      <dgm:spPr/>
      <dgm:t>
        <a:bodyPr/>
        <a:lstStyle/>
        <a:p>
          <a:endParaRPr lang="en-US" sz="2400"/>
        </a:p>
      </dgm:t>
    </dgm:pt>
    <dgm:pt modelId="{57C53A69-37C7-ED4D-9A28-A711A0FB869D}">
      <dgm:prSet phldrT="[Text]" custT="1"/>
      <dgm:spPr/>
      <dgm:t>
        <a:bodyPr/>
        <a:lstStyle/>
        <a:p>
          <a:r>
            <a:rPr lang="en-US" altLang="en-US" sz="2400" dirty="0" smtClean="0">
              <a:latin typeface="Calibri" charset="0"/>
            </a:rPr>
            <a:t>Changeable to habits, custom and values.</a:t>
          </a:r>
          <a:endParaRPr lang="en-US" sz="2400" dirty="0"/>
        </a:p>
      </dgm:t>
    </dgm:pt>
    <dgm:pt modelId="{7BA256B2-D8C2-3847-80D9-FE51180DF959}" type="parTrans" cxnId="{5C27AE5D-F811-164F-B1C6-BC60303469F0}">
      <dgm:prSet/>
      <dgm:spPr/>
      <dgm:t>
        <a:bodyPr/>
        <a:lstStyle/>
        <a:p>
          <a:endParaRPr lang="en-US" sz="2400"/>
        </a:p>
      </dgm:t>
    </dgm:pt>
    <dgm:pt modelId="{236DFA6C-15AC-1143-8332-BACA22200C23}" type="sibTrans" cxnId="{5C27AE5D-F811-164F-B1C6-BC60303469F0}">
      <dgm:prSet/>
      <dgm:spPr/>
      <dgm:t>
        <a:bodyPr/>
        <a:lstStyle/>
        <a:p>
          <a:endParaRPr lang="en-US" sz="2400"/>
        </a:p>
      </dgm:t>
    </dgm:pt>
    <dgm:pt modelId="{EEA1E638-6BC7-6740-9155-AC8C0C5EFE70}">
      <dgm:prSet custT="1"/>
      <dgm:spPr/>
      <dgm:t>
        <a:bodyPr/>
        <a:lstStyle/>
        <a:p>
          <a:r>
            <a:rPr lang="en-US" altLang="en-US" sz="2400" dirty="0" smtClean="0">
              <a:latin typeface="Calibri" charset="0"/>
            </a:rPr>
            <a:t>Must conform to natural laws.</a:t>
          </a:r>
          <a:endParaRPr lang="en-US" altLang="en-US" sz="2400" dirty="0">
            <a:latin typeface="Calibri" charset="0"/>
          </a:endParaRPr>
        </a:p>
      </dgm:t>
    </dgm:pt>
    <dgm:pt modelId="{B1188993-AED2-254C-A23A-E27BD94D6793}" type="parTrans" cxnId="{907A5DAD-BD49-6C48-8250-BC55F878118D}">
      <dgm:prSet/>
      <dgm:spPr/>
      <dgm:t>
        <a:bodyPr/>
        <a:lstStyle/>
        <a:p>
          <a:endParaRPr lang="en-US" sz="2400"/>
        </a:p>
      </dgm:t>
    </dgm:pt>
    <dgm:pt modelId="{A2BBCC4F-4F50-C94E-816D-F886F9C995FC}" type="sibTrans" cxnId="{907A5DAD-BD49-6C48-8250-BC55F878118D}">
      <dgm:prSet/>
      <dgm:spPr/>
      <dgm:t>
        <a:bodyPr/>
        <a:lstStyle/>
        <a:p>
          <a:endParaRPr lang="en-US" sz="2400"/>
        </a:p>
      </dgm:t>
    </dgm:pt>
    <dgm:pt modelId="{47E35264-041D-E447-BE66-089FFA8E7DFF}">
      <dgm:prSet phldrT="[Text]" custT="1"/>
      <dgm:spPr/>
      <dgm:t>
        <a:bodyPr/>
        <a:lstStyle/>
        <a:p>
          <a:r>
            <a:rPr lang="en-US" sz="2400" dirty="0" smtClean="0"/>
            <a:t>Legislative laws created by human.</a:t>
          </a:r>
          <a:endParaRPr lang="en-US" sz="2400" dirty="0"/>
        </a:p>
      </dgm:t>
    </dgm:pt>
    <dgm:pt modelId="{34D6B88E-8EB7-AD4F-BA57-B9A84161C073}" type="parTrans" cxnId="{AC5D9340-7E1F-5B4C-A7D2-A8ED3D24D5AD}">
      <dgm:prSet/>
      <dgm:spPr/>
      <dgm:t>
        <a:bodyPr/>
        <a:lstStyle/>
        <a:p>
          <a:endParaRPr lang="en-US" sz="2400"/>
        </a:p>
      </dgm:t>
    </dgm:pt>
    <dgm:pt modelId="{01C20CFB-D5F9-CE4B-ACF2-A7DB5979E2AE}" type="sibTrans" cxnId="{AC5D9340-7E1F-5B4C-A7D2-A8ED3D24D5AD}">
      <dgm:prSet/>
      <dgm:spPr/>
      <dgm:t>
        <a:bodyPr/>
        <a:lstStyle/>
        <a:p>
          <a:endParaRPr lang="en-US" sz="2400"/>
        </a:p>
      </dgm:t>
    </dgm:pt>
    <dgm:pt modelId="{4134485B-FBC4-904A-8F04-1BDEEAF490E0}">
      <dgm:prSet custT="1"/>
      <dgm:spPr/>
      <dgm:t>
        <a:bodyPr/>
        <a:lstStyle/>
        <a:p>
          <a:r>
            <a:rPr lang="en-US" altLang="en-US" sz="2400" dirty="0" smtClean="0">
              <a:latin typeface="Calibri" charset="0"/>
            </a:rPr>
            <a:t>consist of property rights &amp; rights to the products of one’s labor</a:t>
          </a:r>
          <a:endParaRPr lang="en-US" sz="2400" dirty="0"/>
        </a:p>
      </dgm:t>
    </dgm:pt>
    <dgm:pt modelId="{5CB091DA-85F6-8048-A3E3-26D6883B2B00}" type="parTrans" cxnId="{780142FB-565A-C746-ADFD-BBDEAB2FC3A2}">
      <dgm:prSet/>
      <dgm:spPr/>
      <dgm:t>
        <a:bodyPr/>
        <a:lstStyle/>
        <a:p>
          <a:endParaRPr lang="en-US" sz="2400"/>
        </a:p>
      </dgm:t>
    </dgm:pt>
    <dgm:pt modelId="{5921F969-9C71-A14B-946E-8FDF0C927DC4}" type="sibTrans" cxnId="{780142FB-565A-C746-ADFD-BBDEAB2FC3A2}">
      <dgm:prSet/>
      <dgm:spPr/>
      <dgm:t>
        <a:bodyPr/>
        <a:lstStyle/>
        <a:p>
          <a:endParaRPr lang="en-US" sz="2400"/>
        </a:p>
      </dgm:t>
    </dgm:pt>
    <dgm:pt modelId="{9A700E9F-6BB0-F042-A70A-63857E5EF46D}" type="pres">
      <dgm:prSet presAssocID="{9EDA91D7-48C8-0F47-B11F-FA2CCB68DACB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85B2D3B-C828-E74A-B085-79A88AE24092}" type="pres">
      <dgm:prSet presAssocID="{531AC717-6D65-0C4B-92F2-D925428EE056}" presName="parentLin" presStyleCnt="0"/>
      <dgm:spPr/>
    </dgm:pt>
    <dgm:pt modelId="{08D49403-18AE-D94D-B9E0-9A07E720BF4F}" type="pres">
      <dgm:prSet presAssocID="{531AC717-6D65-0C4B-92F2-D925428EE056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F00E6373-45CC-464F-8E02-0BBF4623DC34}" type="pres">
      <dgm:prSet presAssocID="{531AC717-6D65-0C4B-92F2-D925428EE056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4728D41-AB73-FB45-8F3A-3219DF612BFA}" type="pres">
      <dgm:prSet presAssocID="{531AC717-6D65-0C4B-92F2-D925428EE056}" presName="negativeSpace" presStyleCnt="0"/>
      <dgm:spPr/>
    </dgm:pt>
    <dgm:pt modelId="{BEFB19CF-A8C4-0F44-8F57-7C748B1810C8}" type="pres">
      <dgm:prSet presAssocID="{531AC717-6D65-0C4B-92F2-D925428EE056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9F0D1DB-30D3-E642-A537-3685C5FE2478}" type="pres">
      <dgm:prSet presAssocID="{5E5B9534-28AD-934E-950A-7834416E3ADF}" presName="spaceBetweenRectangles" presStyleCnt="0"/>
      <dgm:spPr/>
    </dgm:pt>
    <dgm:pt modelId="{17C84808-04EA-3148-8D68-D2D584E74F81}" type="pres">
      <dgm:prSet presAssocID="{1F87EC56-2E55-5941-A90E-C8F9F00BC07D}" presName="parentLin" presStyleCnt="0"/>
      <dgm:spPr/>
    </dgm:pt>
    <dgm:pt modelId="{C0C479F8-4E9C-1E42-A127-2E0AC8DC731A}" type="pres">
      <dgm:prSet presAssocID="{1F87EC56-2E55-5941-A90E-C8F9F00BC07D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25F85612-FAEF-8B40-8E2B-4FEDA998B84E}" type="pres">
      <dgm:prSet presAssocID="{1F87EC56-2E55-5941-A90E-C8F9F00BC07D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9FCD116-6B57-D94B-9E55-565882C1CC50}" type="pres">
      <dgm:prSet presAssocID="{1F87EC56-2E55-5941-A90E-C8F9F00BC07D}" presName="negativeSpace" presStyleCnt="0"/>
      <dgm:spPr/>
    </dgm:pt>
    <dgm:pt modelId="{962CAB11-DBFA-BF48-A703-EBF980FA7DAF}" type="pres">
      <dgm:prSet presAssocID="{1F87EC56-2E55-5941-A90E-C8F9F00BC07D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3BED973-0C16-C642-82FA-3249E6A3BF3E}" type="pres">
      <dgm:prSet presAssocID="{51E6FCED-B4B7-3D41-A2CE-2A9E62B2DEDE}" presName="spaceBetweenRectangles" presStyleCnt="0"/>
      <dgm:spPr/>
    </dgm:pt>
    <dgm:pt modelId="{0E24E56B-5C6F-0741-94C4-1D4D9C43368E}" type="pres">
      <dgm:prSet presAssocID="{CEC63DEB-797D-894C-A289-9D3B79118DDF}" presName="parentLin" presStyleCnt="0"/>
      <dgm:spPr/>
    </dgm:pt>
    <dgm:pt modelId="{CA3B6510-6774-284B-B3DB-7E3B74F82B4A}" type="pres">
      <dgm:prSet presAssocID="{CEC63DEB-797D-894C-A289-9D3B79118DDF}" presName="parentLeftMargin" presStyleLbl="node1" presStyleIdx="1" presStyleCnt="3"/>
      <dgm:spPr/>
      <dgm:t>
        <a:bodyPr/>
        <a:lstStyle/>
        <a:p>
          <a:endParaRPr lang="en-US"/>
        </a:p>
      </dgm:t>
    </dgm:pt>
    <dgm:pt modelId="{1D1D6DB6-086F-654D-9C51-0E0AE4361E61}" type="pres">
      <dgm:prSet presAssocID="{CEC63DEB-797D-894C-A289-9D3B79118DDF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B9D54D3-9B5F-1441-BDC8-2B487D75CB58}" type="pres">
      <dgm:prSet presAssocID="{CEC63DEB-797D-894C-A289-9D3B79118DDF}" presName="negativeSpace" presStyleCnt="0"/>
      <dgm:spPr/>
    </dgm:pt>
    <dgm:pt modelId="{9038BBFD-BB5B-3C43-AD1F-BC4F2BDF1C20}" type="pres">
      <dgm:prSet presAssocID="{CEC63DEB-797D-894C-A289-9D3B79118DDF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7673DBF-2DF0-7C44-9CBC-F952E72E1E3C}" srcId="{9EDA91D7-48C8-0F47-B11F-FA2CCB68DACB}" destId="{1F87EC56-2E55-5941-A90E-C8F9F00BC07D}" srcOrd="1" destOrd="0" parTransId="{16A7DEDE-16B6-EF48-ABA0-F3DEE366E10F}" sibTransId="{51E6FCED-B4B7-3D41-A2CE-2A9E62B2DEDE}"/>
    <dgm:cxn modelId="{378B77A8-EFB0-7A46-B7F7-B143B4614BBB}" type="presOf" srcId="{531AC717-6D65-0C4B-92F2-D925428EE056}" destId="{F00E6373-45CC-464F-8E02-0BBF4623DC34}" srcOrd="1" destOrd="0" presId="urn:microsoft.com/office/officeart/2005/8/layout/list1"/>
    <dgm:cxn modelId="{F2EB28DC-2172-894D-941F-E7BE485824BF}" type="presOf" srcId="{1F87EC56-2E55-5941-A90E-C8F9F00BC07D}" destId="{25F85612-FAEF-8B40-8E2B-4FEDA998B84E}" srcOrd="1" destOrd="0" presId="urn:microsoft.com/office/officeart/2005/8/layout/list1"/>
    <dgm:cxn modelId="{BCB7CA3E-67E7-0B40-B4E9-2FE3217817A3}" type="presOf" srcId="{57C53A69-37C7-ED4D-9A28-A711A0FB869D}" destId="{962CAB11-DBFA-BF48-A703-EBF980FA7DAF}" srcOrd="0" destOrd="1" presId="urn:microsoft.com/office/officeart/2005/8/layout/list1"/>
    <dgm:cxn modelId="{86154668-FEB8-AC43-AAC5-3CC0CB68996D}" srcId="{9EDA91D7-48C8-0F47-B11F-FA2CCB68DACB}" destId="{CEC63DEB-797D-894C-A289-9D3B79118DDF}" srcOrd="2" destOrd="0" parTransId="{0CE42879-26A3-C04D-B2CD-563A045FEBAB}" sibTransId="{7D99E9B8-F3A9-C74E-8254-135D1BDC582B}"/>
    <dgm:cxn modelId="{6A8955DC-53C3-1342-8A1B-1976B87B02DE}" type="presOf" srcId="{531AC717-6D65-0C4B-92F2-D925428EE056}" destId="{08D49403-18AE-D94D-B9E0-9A07E720BF4F}" srcOrd="0" destOrd="0" presId="urn:microsoft.com/office/officeart/2005/8/layout/list1"/>
    <dgm:cxn modelId="{907A5DAD-BD49-6C48-8250-BC55F878118D}" srcId="{1F87EC56-2E55-5941-A90E-C8F9F00BC07D}" destId="{EEA1E638-6BC7-6740-9155-AC8C0C5EFE70}" srcOrd="2" destOrd="0" parTransId="{B1188993-AED2-254C-A23A-E27BD94D6793}" sibTransId="{A2BBCC4F-4F50-C94E-816D-F886F9C995FC}"/>
    <dgm:cxn modelId="{AC5D9340-7E1F-5B4C-A7D2-A8ED3D24D5AD}" srcId="{1F87EC56-2E55-5941-A90E-C8F9F00BC07D}" destId="{47E35264-041D-E447-BE66-089FFA8E7DFF}" srcOrd="0" destOrd="0" parTransId="{34D6B88E-8EB7-AD4F-BA57-B9A84161C073}" sibTransId="{01C20CFB-D5F9-CE4B-ACF2-A7DB5979E2AE}"/>
    <dgm:cxn modelId="{9C3A1073-D03A-7240-8839-283D5F99EF98}" type="presOf" srcId="{ED71118E-25C8-7943-9177-267ABDBF3636}" destId="{BEFB19CF-A8C4-0F44-8F57-7C748B1810C8}" srcOrd="0" destOrd="0" presId="urn:microsoft.com/office/officeart/2005/8/layout/list1"/>
    <dgm:cxn modelId="{1950714E-6FA5-564C-8E35-E25DA5A64E30}" type="presOf" srcId="{76CA5B4A-7E44-564A-8E59-54DB00F24318}" destId="{BEFB19CF-A8C4-0F44-8F57-7C748B1810C8}" srcOrd="0" destOrd="1" presId="urn:microsoft.com/office/officeart/2005/8/layout/list1"/>
    <dgm:cxn modelId="{ED492AC6-650A-094D-B6DB-2CC2E6F70607}" srcId="{531AC717-6D65-0C4B-92F2-D925428EE056}" destId="{76CA5B4A-7E44-564A-8E59-54DB00F24318}" srcOrd="1" destOrd="0" parTransId="{81CB7B38-69FF-9848-A01F-A89FE11595DC}" sibTransId="{8D6990E5-139B-B24B-AFB7-2DEE2018BB66}"/>
    <dgm:cxn modelId="{CD51A2F1-43B1-0A4C-9F13-42C223C9B951}" type="presOf" srcId="{4134485B-FBC4-904A-8F04-1BDEEAF490E0}" destId="{9038BBFD-BB5B-3C43-AD1F-BC4F2BDF1C20}" srcOrd="0" destOrd="0" presId="urn:microsoft.com/office/officeart/2005/8/layout/list1"/>
    <dgm:cxn modelId="{780142FB-565A-C746-ADFD-BBDEAB2FC3A2}" srcId="{CEC63DEB-797D-894C-A289-9D3B79118DDF}" destId="{4134485B-FBC4-904A-8F04-1BDEEAF490E0}" srcOrd="0" destOrd="0" parTransId="{5CB091DA-85F6-8048-A3E3-26D6883B2B00}" sibTransId="{5921F969-9C71-A14B-946E-8FDF0C927DC4}"/>
    <dgm:cxn modelId="{9D9F172E-74A4-AC48-AA35-05557D940F1E}" type="presOf" srcId="{9EDA91D7-48C8-0F47-B11F-FA2CCB68DACB}" destId="{9A700E9F-6BB0-F042-A70A-63857E5EF46D}" srcOrd="0" destOrd="0" presId="urn:microsoft.com/office/officeart/2005/8/layout/list1"/>
    <dgm:cxn modelId="{5C27AE5D-F811-164F-B1C6-BC60303469F0}" srcId="{1F87EC56-2E55-5941-A90E-C8F9F00BC07D}" destId="{57C53A69-37C7-ED4D-9A28-A711A0FB869D}" srcOrd="1" destOrd="0" parTransId="{7BA256B2-D8C2-3847-80D9-FE51180DF959}" sibTransId="{236DFA6C-15AC-1143-8332-BACA22200C23}"/>
    <dgm:cxn modelId="{8874A099-E06D-4344-B751-6083AD1E7796}" type="presOf" srcId="{EEA1E638-6BC7-6740-9155-AC8C0C5EFE70}" destId="{962CAB11-DBFA-BF48-A703-EBF980FA7DAF}" srcOrd="0" destOrd="2" presId="urn:microsoft.com/office/officeart/2005/8/layout/list1"/>
    <dgm:cxn modelId="{62674ACB-F5AB-234C-885F-BF720C157423}" type="presOf" srcId="{47E35264-041D-E447-BE66-089FFA8E7DFF}" destId="{962CAB11-DBFA-BF48-A703-EBF980FA7DAF}" srcOrd="0" destOrd="0" presId="urn:microsoft.com/office/officeart/2005/8/layout/list1"/>
    <dgm:cxn modelId="{E30AA572-0B62-C74B-B996-D97DE34F0708}" type="presOf" srcId="{1F87EC56-2E55-5941-A90E-C8F9F00BC07D}" destId="{C0C479F8-4E9C-1E42-A127-2E0AC8DC731A}" srcOrd="0" destOrd="0" presId="urn:microsoft.com/office/officeart/2005/8/layout/list1"/>
    <dgm:cxn modelId="{54116D79-6C21-C748-818B-D9172EA8CA0F}" type="presOf" srcId="{CEC63DEB-797D-894C-A289-9D3B79118DDF}" destId="{1D1D6DB6-086F-654D-9C51-0E0AE4361E61}" srcOrd="1" destOrd="0" presId="urn:microsoft.com/office/officeart/2005/8/layout/list1"/>
    <dgm:cxn modelId="{BB75ACCA-A721-E64A-8440-1472F716C36B}" srcId="{531AC717-6D65-0C4B-92F2-D925428EE056}" destId="{ED71118E-25C8-7943-9177-267ABDBF3636}" srcOrd="0" destOrd="0" parTransId="{6771190A-1B3A-7546-9A0D-30F8676B1E18}" sibTransId="{6A9A57C5-619F-BF47-8B11-40A9C75BC1C8}"/>
    <dgm:cxn modelId="{AF7B7410-F94F-354F-A8C1-24ABF229E179}" srcId="{9EDA91D7-48C8-0F47-B11F-FA2CCB68DACB}" destId="{531AC717-6D65-0C4B-92F2-D925428EE056}" srcOrd="0" destOrd="0" parTransId="{D04D1571-0908-2749-8152-D83DDC1ABB17}" sibTransId="{5E5B9534-28AD-934E-950A-7834416E3ADF}"/>
    <dgm:cxn modelId="{A4AEAC36-8C6A-E44A-AD30-BD0DC9BB3D8C}" type="presOf" srcId="{CEC63DEB-797D-894C-A289-9D3B79118DDF}" destId="{CA3B6510-6774-284B-B3DB-7E3B74F82B4A}" srcOrd="0" destOrd="0" presId="urn:microsoft.com/office/officeart/2005/8/layout/list1"/>
    <dgm:cxn modelId="{BC142031-E8E1-D64C-AC7A-AE2BFCE93AAF}" type="presParOf" srcId="{9A700E9F-6BB0-F042-A70A-63857E5EF46D}" destId="{385B2D3B-C828-E74A-B085-79A88AE24092}" srcOrd="0" destOrd="0" presId="urn:microsoft.com/office/officeart/2005/8/layout/list1"/>
    <dgm:cxn modelId="{9B870723-3D8E-914C-A4E3-BFCBD234670D}" type="presParOf" srcId="{385B2D3B-C828-E74A-B085-79A88AE24092}" destId="{08D49403-18AE-D94D-B9E0-9A07E720BF4F}" srcOrd="0" destOrd="0" presId="urn:microsoft.com/office/officeart/2005/8/layout/list1"/>
    <dgm:cxn modelId="{C230D94E-164C-9647-9D9D-0F2B81A25800}" type="presParOf" srcId="{385B2D3B-C828-E74A-B085-79A88AE24092}" destId="{F00E6373-45CC-464F-8E02-0BBF4623DC34}" srcOrd="1" destOrd="0" presId="urn:microsoft.com/office/officeart/2005/8/layout/list1"/>
    <dgm:cxn modelId="{FE429307-BED6-764F-B76C-0EF54C575875}" type="presParOf" srcId="{9A700E9F-6BB0-F042-A70A-63857E5EF46D}" destId="{14728D41-AB73-FB45-8F3A-3219DF612BFA}" srcOrd="1" destOrd="0" presId="urn:microsoft.com/office/officeart/2005/8/layout/list1"/>
    <dgm:cxn modelId="{A37B1868-55D0-0A49-A874-B127CBC47BAB}" type="presParOf" srcId="{9A700E9F-6BB0-F042-A70A-63857E5EF46D}" destId="{BEFB19CF-A8C4-0F44-8F57-7C748B1810C8}" srcOrd="2" destOrd="0" presId="urn:microsoft.com/office/officeart/2005/8/layout/list1"/>
    <dgm:cxn modelId="{5E195980-0158-0042-BC51-3A2F2AD1FCCE}" type="presParOf" srcId="{9A700E9F-6BB0-F042-A70A-63857E5EF46D}" destId="{79F0D1DB-30D3-E642-A537-3685C5FE2478}" srcOrd="3" destOrd="0" presId="urn:microsoft.com/office/officeart/2005/8/layout/list1"/>
    <dgm:cxn modelId="{3A0BC45A-C39F-CF43-BEE9-FED78C3F370A}" type="presParOf" srcId="{9A700E9F-6BB0-F042-A70A-63857E5EF46D}" destId="{17C84808-04EA-3148-8D68-D2D584E74F81}" srcOrd="4" destOrd="0" presId="urn:microsoft.com/office/officeart/2005/8/layout/list1"/>
    <dgm:cxn modelId="{AE3BCA66-D297-9F46-8D8E-9CBFEA5D74BE}" type="presParOf" srcId="{17C84808-04EA-3148-8D68-D2D584E74F81}" destId="{C0C479F8-4E9C-1E42-A127-2E0AC8DC731A}" srcOrd="0" destOrd="0" presId="urn:microsoft.com/office/officeart/2005/8/layout/list1"/>
    <dgm:cxn modelId="{E9DC3B33-43A0-6449-9108-B7C6896BE2C0}" type="presParOf" srcId="{17C84808-04EA-3148-8D68-D2D584E74F81}" destId="{25F85612-FAEF-8B40-8E2B-4FEDA998B84E}" srcOrd="1" destOrd="0" presId="urn:microsoft.com/office/officeart/2005/8/layout/list1"/>
    <dgm:cxn modelId="{B3723BEF-1116-674A-93E8-E3320F253B8D}" type="presParOf" srcId="{9A700E9F-6BB0-F042-A70A-63857E5EF46D}" destId="{39FCD116-6B57-D94B-9E55-565882C1CC50}" srcOrd="5" destOrd="0" presId="urn:microsoft.com/office/officeart/2005/8/layout/list1"/>
    <dgm:cxn modelId="{95013E90-33A8-BE49-9D8C-378ACAA79989}" type="presParOf" srcId="{9A700E9F-6BB0-F042-A70A-63857E5EF46D}" destId="{962CAB11-DBFA-BF48-A703-EBF980FA7DAF}" srcOrd="6" destOrd="0" presId="urn:microsoft.com/office/officeart/2005/8/layout/list1"/>
    <dgm:cxn modelId="{F9A1BF53-15ED-E044-ABEF-A6320C627343}" type="presParOf" srcId="{9A700E9F-6BB0-F042-A70A-63857E5EF46D}" destId="{F3BED973-0C16-C642-82FA-3249E6A3BF3E}" srcOrd="7" destOrd="0" presId="urn:microsoft.com/office/officeart/2005/8/layout/list1"/>
    <dgm:cxn modelId="{AEDA9636-6F07-8248-99BA-132842DF1474}" type="presParOf" srcId="{9A700E9F-6BB0-F042-A70A-63857E5EF46D}" destId="{0E24E56B-5C6F-0741-94C4-1D4D9C43368E}" srcOrd="8" destOrd="0" presId="urn:microsoft.com/office/officeart/2005/8/layout/list1"/>
    <dgm:cxn modelId="{8D5293E9-87F5-F440-8330-3D1D9F22DCF4}" type="presParOf" srcId="{0E24E56B-5C6F-0741-94C4-1D4D9C43368E}" destId="{CA3B6510-6774-284B-B3DB-7E3B74F82B4A}" srcOrd="0" destOrd="0" presId="urn:microsoft.com/office/officeart/2005/8/layout/list1"/>
    <dgm:cxn modelId="{D39377DC-9F2E-0542-8EEB-37B3A38694AA}" type="presParOf" srcId="{0E24E56B-5C6F-0741-94C4-1D4D9C43368E}" destId="{1D1D6DB6-086F-654D-9C51-0E0AE4361E61}" srcOrd="1" destOrd="0" presId="urn:microsoft.com/office/officeart/2005/8/layout/list1"/>
    <dgm:cxn modelId="{47A369AA-FD94-E842-B486-9A64C313CDB4}" type="presParOf" srcId="{9A700E9F-6BB0-F042-A70A-63857E5EF46D}" destId="{8B9D54D3-9B5F-1441-BDC8-2B487D75CB58}" srcOrd="9" destOrd="0" presId="urn:microsoft.com/office/officeart/2005/8/layout/list1"/>
    <dgm:cxn modelId="{FA50B3E7-5BA6-1742-828D-2E8E7883A558}" type="presParOf" srcId="{9A700E9F-6BB0-F042-A70A-63857E5EF46D}" destId="{9038BBFD-BB5B-3C43-AD1F-BC4F2BDF1C20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3DDA50E-71FD-984B-B14E-514F2A4E00A2}" type="doc">
      <dgm:prSet loTypeId="urn:microsoft.com/office/officeart/2005/8/layout/radial2" loCatId="process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C1D07F2-0037-154F-9779-580B8CBB5825}">
      <dgm:prSet phldrT="[Text]"/>
      <dgm:spPr/>
      <dgm:t>
        <a:bodyPr/>
        <a:lstStyle/>
        <a:p>
          <a:endParaRPr lang="en-US" dirty="0"/>
        </a:p>
      </dgm:t>
    </dgm:pt>
    <dgm:pt modelId="{5CD0492C-41AC-7445-A978-70C42A52A307}" type="parTrans" cxnId="{8C82225F-9458-994A-A2CA-0341D264A860}">
      <dgm:prSet/>
      <dgm:spPr/>
      <dgm:t>
        <a:bodyPr/>
        <a:lstStyle/>
        <a:p>
          <a:endParaRPr lang="en-US"/>
        </a:p>
      </dgm:t>
    </dgm:pt>
    <dgm:pt modelId="{BF636B00-BF73-0240-8C0A-0F053F84C990}" type="sibTrans" cxnId="{8C82225F-9458-994A-A2CA-0341D264A860}">
      <dgm:prSet/>
      <dgm:spPr/>
      <dgm:t>
        <a:bodyPr/>
        <a:lstStyle/>
        <a:p>
          <a:endParaRPr lang="en-US"/>
        </a:p>
      </dgm:t>
    </dgm:pt>
    <dgm:pt modelId="{519F6C30-6CF8-3843-B848-B357B77CDB3C}">
      <dgm:prSet phldrT="[Text]" custT="1"/>
      <dgm:spPr/>
      <dgm:t>
        <a:bodyPr/>
        <a:lstStyle/>
        <a:p>
          <a:r>
            <a:rPr lang="en-US" sz="1600" b="1" dirty="0" smtClean="0"/>
            <a:t>Propensities</a:t>
          </a:r>
          <a:endParaRPr lang="en-US" sz="1600" b="1" dirty="0"/>
        </a:p>
      </dgm:t>
    </dgm:pt>
    <dgm:pt modelId="{5CE6FA82-0051-0B4C-9A8C-5F0738B3FE04}" type="parTrans" cxnId="{96F11E8A-A99B-6A48-81E5-6826BF39E3B6}">
      <dgm:prSet/>
      <dgm:spPr/>
      <dgm:t>
        <a:bodyPr/>
        <a:lstStyle/>
        <a:p>
          <a:endParaRPr lang="en-US"/>
        </a:p>
      </dgm:t>
    </dgm:pt>
    <dgm:pt modelId="{80F6211D-8B8A-E143-8506-0941DB3DFDF2}" type="sibTrans" cxnId="{96F11E8A-A99B-6A48-81E5-6826BF39E3B6}">
      <dgm:prSet/>
      <dgm:spPr/>
      <dgm:t>
        <a:bodyPr/>
        <a:lstStyle/>
        <a:p>
          <a:endParaRPr lang="en-US"/>
        </a:p>
      </dgm:t>
    </dgm:pt>
    <dgm:pt modelId="{D3761507-CFB0-E048-98EE-3DA88939E157}">
      <dgm:prSet phldrT="[Text]" custT="1"/>
      <dgm:spPr/>
      <dgm:t>
        <a:bodyPr/>
        <a:lstStyle/>
        <a:p>
          <a:r>
            <a:rPr lang="en-US" sz="2400" b="1" dirty="0" smtClean="0"/>
            <a:t>Wealth</a:t>
          </a:r>
          <a:endParaRPr lang="en-US" sz="2400" b="1" dirty="0"/>
        </a:p>
      </dgm:t>
    </dgm:pt>
    <dgm:pt modelId="{5A246238-38AC-D04B-9C3B-9716FD94BD0B}" type="sibTrans" cxnId="{492E52D3-3BAC-934F-8644-445BA3883603}">
      <dgm:prSet/>
      <dgm:spPr/>
      <dgm:t>
        <a:bodyPr/>
        <a:lstStyle/>
        <a:p>
          <a:endParaRPr lang="en-US"/>
        </a:p>
      </dgm:t>
    </dgm:pt>
    <dgm:pt modelId="{D2B40800-8ACE-8243-A7C7-95853A803E61}" type="parTrans" cxnId="{492E52D3-3BAC-934F-8644-445BA3883603}">
      <dgm:prSet/>
      <dgm:spPr/>
      <dgm:t>
        <a:bodyPr/>
        <a:lstStyle/>
        <a:p>
          <a:endParaRPr lang="en-US"/>
        </a:p>
      </dgm:t>
    </dgm:pt>
    <dgm:pt modelId="{0F5CD048-2748-6C48-B317-F4E22FD98445}" type="pres">
      <dgm:prSet presAssocID="{43DDA50E-71FD-984B-B14E-514F2A4E00A2}" presName="composite" presStyleCnt="0">
        <dgm:presLayoutVars>
          <dgm:chMax val="5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21980C7-487A-4F4D-B447-B635B214BE69}" type="pres">
      <dgm:prSet presAssocID="{43DDA50E-71FD-984B-B14E-514F2A4E00A2}" presName="cycle" presStyleCnt="0"/>
      <dgm:spPr/>
    </dgm:pt>
    <dgm:pt modelId="{59B11E75-39A4-7F4B-A203-E5987E3809ED}" type="pres">
      <dgm:prSet presAssocID="{43DDA50E-71FD-984B-B14E-514F2A4E00A2}" presName="centerShape" presStyleCnt="0"/>
      <dgm:spPr/>
    </dgm:pt>
    <dgm:pt modelId="{F5EBF15A-8699-BA4D-97C6-E00E986DF443}" type="pres">
      <dgm:prSet presAssocID="{43DDA50E-71FD-984B-B14E-514F2A4E00A2}" presName="connSite" presStyleLbl="node1" presStyleIdx="0" presStyleCnt="3"/>
      <dgm:spPr/>
    </dgm:pt>
    <dgm:pt modelId="{B1A0FEE7-E40D-1B46-872B-CDD92995C6AE}" type="pres">
      <dgm:prSet presAssocID="{43DDA50E-71FD-984B-B14E-514F2A4E00A2}" presName="visible" presStyleLbl="node1" presStyleIdx="0" presStyleCnt="3" custLinFactX="-19392" custLinFactNeighborX="-100000" custLinFactNeighborY="1388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2000" b="-22000"/>
          </a:stretch>
        </a:blipFill>
      </dgm:spPr>
    </dgm:pt>
    <dgm:pt modelId="{DAF94AC8-A088-BD41-8D77-71F52229365F}" type="pres">
      <dgm:prSet presAssocID="{D2B40800-8ACE-8243-A7C7-95853A803E61}" presName="Name25" presStyleLbl="parChTrans1D1" presStyleIdx="0" presStyleCnt="2"/>
      <dgm:spPr/>
      <dgm:t>
        <a:bodyPr/>
        <a:lstStyle/>
        <a:p>
          <a:endParaRPr lang="en-US"/>
        </a:p>
      </dgm:t>
    </dgm:pt>
    <dgm:pt modelId="{E66C7327-8469-C548-B010-C9F7A8FC14F4}" type="pres">
      <dgm:prSet presAssocID="{D3761507-CFB0-E048-98EE-3DA88939E157}" presName="node" presStyleCnt="0"/>
      <dgm:spPr/>
    </dgm:pt>
    <dgm:pt modelId="{2EE0DDFB-15E1-5044-BB2A-81221B825BEC}" type="pres">
      <dgm:prSet presAssocID="{D3761507-CFB0-E048-98EE-3DA88939E157}" presName="parentNode" presStyleLbl="node1" presStyleIdx="1" presStyleCnt="3" custScaleX="104109" custLinFactX="-22052" custLinFactNeighborX="-100000" custLinFactNeighborY="16561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77FE3E-C07D-2440-BB55-6BCBE62A5132}" type="pres">
      <dgm:prSet presAssocID="{D3761507-CFB0-E048-98EE-3DA88939E157}" presName="childNode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8B11411-DF5F-0A43-9A75-2A5D09ED66A2}" type="pres">
      <dgm:prSet presAssocID="{5CE6FA82-0051-0B4C-9A8C-5F0738B3FE04}" presName="Name25" presStyleLbl="parChTrans1D1" presStyleIdx="1" presStyleCnt="2"/>
      <dgm:spPr/>
      <dgm:t>
        <a:bodyPr/>
        <a:lstStyle/>
        <a:p>
          <a:endParaRPr lang="en-US"/>
        </a:p>
      </dgm:t>
    </dgm:pt>
    <dgm:pt modelId="{E2466019-EBFE-ED45-B1C6-BB028BB25A91}" type="pres">
      <dgm:prSet presAssocID="{519F6C30-6CF8-3843-B848-B357B77CDB3C}" presName="node" presStyleCnt="0"/>
      <dgm:spPr/>
    </dgm:pt>
    <dgm:pt modelId="{D29D87BE-9D57-A84B-AE49-B904C602F7D3}" type="pres">
      <dgm:prSet presAssocID="{519F6C30-6CF8-3843-B848-B357B77CDB3C}" presName="parentNode" presStyleLbl="node1" presStyleIdx="2" presStyleCnt="3" custLinFactX="-21581" custLinFactNeighborX="-100000" custLinFactNeighborY="-783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7E68D0E-9CAB-8E4D-A68A-37E5AAC1D57A}" type="pres">
      <dgm:prSet presAssocID="{519F6C30-6CF8-3843-B848-B357B77CDB3C}" presName="childNode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3C98AD9-E498-A947-BDCB-1DE55EBDEDD0}" type="presOf" srcId="{D2B40800-8ACE-8243-A7C7-95853A803E61}" destId="{DAF94AC8-A088-BD41-8D77-71F52229365F}" srcOrd="0" destOrd="0" presId="urn:microsoft.com/office/officeart/2005/8/layout/radial2"/>
    <dgm:cxn modelId="{1B9C05FA-B878-E94F-8314-C2AB5DFE7272}" type="presOf" srcId="{519F6C30-6CF8-3843-B848-B357B77CDB3C}" destId="{D29D87BE-9D57-A84B-AE49-B904C602F7D3}" srcOrd="0" destOrd="0" presId="urn:microsoft.com/office/officeart/2005/8/layout/radial2"/>
    <dgm:cxn modelId="{E052C15F-6678-C344-80B4-A940A30EE8AB}" type="presOf" srcId="{43DDA50E-71FD-984B-B14E-514F2A4E00A2}" destId="{0F5CD048-2748-6C48-B317-F4E22FD98445}" srcOrd="0" destOrd="0" presId="urn:microsoft.com/office/officeart/2005/8/layout/radial2"/>
    <dgm:cxn modelId="{8183DA5C-6055-5740-A4B3-2DFE8E0BE647}" type="presOf" srcId="{D3761507-CFB0-E048-98EE-3DA88939E157}" destId="{2EE0DDFB-15E1-5044-BB2A-81221B825BEC}" srcOrd="0" destOrd="0" presId="urn:microsoft.com/office/officeart/2005/8/layout/radial2"/>
    <dgm:cxn modelId="{96F11E8A-A99B-6A48-81E5-6826BF39E3B6}" srcId="{43DDA50E-71FD-984B-B14E-514F2A4E00A2}" destId="{519F6C30-6CF8-3843-B848-B357B77CDB3C}" srcOrd="1" destOrd="0" parTransId="{5CE6FA82-0051-0B4C-9A8C-5F0738B3FE04}" sibTransId="{80F6211D-8B8A-E143-8506-0941DB3DFDF2}"/>
    <dgm:cxn modelId="{CB30AB70-65E2-BB4C-92DC-240E050AF3D5}" type="presOf" srcId="{5CE6FA82-0051-0B4C-9A8C-5F0738B3FE04}" destId="{F8B11411-DF5F-0A43-9A75-2A5D09ED66A2}" srcOrd="0" destOrd="0" presId="urn:microsoft.com/office/officeart/2005/8/layout/radial2"/>
    <dgm:cxn modelId="{411DB1DA-F50D-C642-A4A0-7B2A60486BFB}" type="presOf" srcId="{2C1D07F2-0037-154F-9779-580B8CBB5825}" destId="{C277FE3E-C07D-2440-BB55-6BCBE62A5132}" srcOrd="0" destOrd="0" presId="urn:microsoft.com/office/officeart/2005/8/layout/radial2"/>
    <dgm:cxn modelId="{8C82225F-9458-994A-A2CA-0341D264A860}" srcId="{D3761507-CFB0-E048-98EE-3DA88939E157}" destId="{2C1D07F2-0037-154F-9779-580B8CBB5825}" srcOrd="0" destOrd="0" parTransId="{5CD0492C-41AC-7445-A978-70C42A52A307}" sibTransId="{BF636B00-BF73-0240-8C0A-0F053F84C990}"/>
    <dgm:cxn modelId="{492E52D3-3BAC-934F-8644-445BA3883603}" srcId="{43DDA50E-71FD-984B-B14E-514F2A4E00A2}" destId="{D3761507-CFB0-E048-98EE-3DA88939E157}" srcOrd="0" destOrd="0" parTransId="{D2B40800-8ACE-8243-A7C7-95853A803E61}" sibTransId="{5A246238-38AC-D04B-9C3B-9716FD94BD0B}"/>
    <dgm:cxn modelId="{4109406A-C031-964A-8A8C-8912F84DCC9E}" type="presParOf" srcId="{0F5CD048-2748-6C48-B317-F4E22FD98445}" destId="{921980C7-487A-4F4D-B447-B635B214BE69}" srcOrd="0" destOrd="0" presId="urn:microsoft.com/office/officeart/2005/8/layout/radial2"/>
    <dgm:cxn modelId="{06E75886-403E-684E-97BA-F2570FF44BB0}" type="presParOf" srcId="{921980C7-487A-4F4D-B447-B635B214BE69}" destId="{59B11E75-39A4-7F4B-A203-E5987E3809ED}" srcOrd="0" destOrd="0" presId="urn:microsoft.com/office/officeart/2005/8/layout/radial2"/>
    <dgm:cxn modelId="{2A4A97B5-4F46-934C-B4D4-625B92DD2D63}" type="presParOf" srcId="{59B11E75-39A4-7F4B-A203-E5987E3809ED}" destId="{F5EBF15A-8699-BA4D-97C6-E00E986DF443}" srcOrd="0" destOrd="0" presId="urn:microsoft.com/office/officeart/2005/8/layout/radial2"/>
    <dgm:cxn modelId="{C193398C-3D9A-EF4F-8C55-4116B5AF1A4E}" type="presParOf" srcId="{59B11E75-39A4-7F4B-A203-E5987E3809ED}" destId="{B1A0FEE7-E40D-1B46-872B-CDD92995C6AE}" srcOrd="1" destOrd="0" presId="urn:microsoft.com/office/officeart/2005/8/layout/radial2"/>
    <dgm:cxn modelId="{62A48FEE-79C4-AB4D-A4FB-E35226ADD172}" type="presParOf" srcId="{921980C7-487A-4F4D-B447-B635B214BE69}" destId="{DAF94AC8-A088-BD41-8D77-71F52229365F}" srcOrd="1" destOrd="0" presId="urn:microsoft.com/office/officeart/2005/8/layout/radial2"/>
    <dgm:cxn modelId="{9802027F-E7F2-BF4A-AFA1-560091263481}" type="presParOf" srcId="{921980C7-487A-4F4D-B447-B635B214BE69}" destId="{E66C7327-8469-C548-B010-C9F7A8FC14F4}" srcOrd="2" destOrd="0" presId="urn:microsoft.com/office/officeart/2005/8/layout/radial2"/>
    <dgm:cxn modelId="{DC17E921-34D5-BC42-837D-2F3390586E34}" type="presParOf" srcId="{E66C7327-8469-C548-B010-C9F7A8FC14F4}" destId="{2EE0DDFB-15E1-5044-BB2A-81221B825BEC}" srcOrd="0" destOrd="0" presId="urn:microsoft.com/office/officeart/2005/8/layout/radial2"/>
    <dgm:cxn modelId="{95E3253E-520A-1042-901D-DF942FDB3EC6}" type="presParOf" srcId="{E66C7327-8469-C548-B010-C9F7A8FC14F4}" destId="{C277FE3E-C07D-2440-BB55-6BCBE62A5132}" srcOrd="1" destOrd="0" presId="urn:microsoft.com/office/officeart/2005/8/layout/radial2"/>
    <dgm:cxn modelId="{F24976F0-FDF0-D042-983E-81C932ACFB23}" type="presParOf" srcId="{921980C7-487A-4F4D-B447-B635B214BE69}" destId="{F8B11411-DF5F-0A43-9A75-2A5D09ED66A2}" srcOrd="3" destOrd="0" presId="urn:microsoft.com/office/officeart/2005/8/layout/radial2"/>
    <dgm:cxn modelId="{4023C9DF-2C66-064C-A9A6-A6CCE0F9B9F9}" type="presParOf" srcId="{921980C7-487A-4F4D-B447-B635B214BE69}" destId="{E2466019-EBFE-ED45-B1C6-BB028BB25A91}" srcOrd="4" destOrd="0" presId="urn:microsoft.com/office/officeart/2005/8/layout/radial2"/>
    <dgm:cxn modelId="{E522A0C1-87D0-2E44-AC16-93F921F45D43}" type="presParOf" srcId="{E2466019-EBFE-ED45-B1C6-BB028BB25A91}" destId="{D29D87BE-9D57-A84B-AE49-B904C602F7D3}" srcOrd="0" destOrd="0" presId="urn:microsoft.com/office/officeart/2005/8/layout/radial2"/>
    <dgm:cxn modelId="{2461CA30-EE10-0543-99A6-F5B0070C1A8B}" type="presParOf" srcId="{E2466019-EBFE-ED45-B1C6-BB028BB25A91}" destId="{07E68D0E-9CAB-8E4D-A68A-37E5AAC1D57A}" srcOrd="1" destOrd="0" presId="urn:microsoft.com/office/officeart/2005/8/layout/radial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6710DBF-93A6-8F48-A901-6FFB4031FA42}" type="doc">
      <dgm:prSet loTypeId="urn:microsoft.com/office/officeart/2005/8/layout/process5" loCatId="process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C5E4277-2A62-6248-9196-42B909B1BDB4}">
      <dgm:prSet phldrT="[Text]"/>
      <dgm:spPr/>
      <dgm:t>
        <a:bodyPr/>
        <a:lstStyle/>
        <a:p>
          <a:r>
            <a:rPr lang="en-US" dirty="0" smtClean="0"/>
            <a:t>Self-interest &amp;</a:t>
          </a:r>
          <a:r>
            <a:rPr lang="en-US" baseline="0" dirty="0" smtClean="0"/>
            <a:t> property rights</a:t>
          </a:r>
          <a:endParaRPr lang="en-US" dirty="0"/>
        </a:p>
      </dgm:t>
    </dgm:pt>
    <dgm:pt modelId="{B4F61BE6-66D5-2D4F-B8A3-613668229C7A}" type="parTrans" cxnId="{68E05E76-49D1-F843-948D-3AF5EAC58A17}">
      <dgm:prSet/>
      <dgm:spPr/>
      <dgm:t>
        <a:bodyPr/>
        <a:lstStyle/>
        <a:p>
          <a:endParaRPr lang="en-US"/>
        </a:p>
      </dgm:t>
    </dgm:pt>
    <dgm:pt modelId="{AF34E349-2B0F-0049-BD88-74A0F05A4E4F}" type="sibTrans" cxnId="{68E05E76-49D1-F843-948D-3AF5EAC58A17}">
      <dgm:prSet/>
      <dgm:spPr/>
      <dgm:t>
        <a:bodyPr/>
        <a:lstStyle/>
        <a:p>
          <a:endParaRPr lang="en-US"/>
        </a:p>
      </dgm:t>
    </dgm:pt>
    <dgm:pt modelId="{3C7A4325-F82F-9143-8135-4CC6E850AB62}">
      <dgm:prSet phldrT="[Text]"/>
      <dgm:spPr/>
      <dgm:t>
        <a:bodyPr/>
        <a:lstStyle/>
        <a:p>
          <a:r>
            <a:rPr lang="en-US" dirty="0" smtClean="0"/>
            <a:t>Economic liberty</a:t>
          </a:r>
          <a:endParaRPr lang="en-US" dirty="0"/>
        </a:p>
      </dgm:t>
    </dgm:pt>
    <dgm:pt modelId="{133C1379-0B9A-8F45-A1F1-5B445C5C4555}" type="parTrans" cxnId="{4CC5906D-9702-CC4F-825B-DF5CC28E1E3C}">
      <dgm:prSet/>
      <dgm:spPr/>
      <dgm:t>
        <a:bodyPr/>
        <a:lstStyle/>
        <a:p>
          <a:endParaRPr lang="en-US"/>
        </a:p>
      </dgm:t>
    </dgm:pt>
    <dgm:pt modelId="{47A4794D-DBE3-004E-9A4A-80749F20BB2B}" type="sibTrans" cxnId="{4CC5906D-9702-CC4F-825B-DF5CC28E1E3C}">
      <dgm:prSet/>
      <dgm:spPr/>
      <dgm:t>
        <a:bodyPr/>
        <a:lstStyle/>
        <a:p>
          <a:endParaRPr lang="en-US"/>
        </a:p>
      </dgm:t>
    </dgm:pt>
    <dgm:pt modelId="{2B1229CE-BB4C-9649-BBFB-D1E0532B7192}">
      <dgm:prSet phldrT="[Text]"/>
      <dgm:spPr/>
      <dgm:t>
        <a:bodyPr/>
        <a:lstStyle/>
        <a:p>
          <a:r>
            <a:rPr lang="en-US" dirty="0" smtClean="0"/>
            <a:t>Division of </a:t>
          </a:r>
          <a:r>
            <a:rPr lang="en-US" dirty="0" smtClean="0"/>
            <a:t>labor</a:t>
          </a:r>
          <a:endParaRPr lang="en-US" dirty="0"/>
        </a:p>
      </dgm:t>
    </dgm:pt>
    <dgm:pt modelId="{640693E6-C366-EE44-99E7-C4E75E38AE2A}" type="parTrans" cxnId="{0F5F4687-70C0-B24B-AC4E-B67CF159C247}">
      <dgm:prSet/>
      <dgm:spPr/>
      <dgm:t>
        <a:bodyPr/>
        <a:lstStyle/>
        <a:p>
          <a:endParaRPr lang="en-US"/>
        </a:p>
      </dgm:t>
    </dgm:pt>
    <dgm:pt modelId="{2BF918A0-10A3-DA40-BC5A-38BD568EE0E7}" type="sibTrans" cxnId="{0F5F4687-70C0-B24B-AC4E-B67CF159C247}">
      <dgm:prSet/>
      <dgm:spPr/>
      <dgm:t>
        <a:bodyPr/>
        <a:lstStyle/>
        <a:p>
          <a:endParaRPr lang="en-US"/>
        </a:p>
      </dgm:t>
    </dgm:pt>
    <dgm:pt modelId="{95B27B57-FE0C-0947-B3E0-E9F7A7E80102}">
      <dgm:prSet phldrT="[Text]"/>
      <dgm:spPr/>
      <dgm:t>
        <a:bodyPr/>
        <a:lstStyle/>
        <a:p>
          <a:r>
            <a:rPr lang="en-US" dirty="0" smtClean="0"/>
            <a:t>Market competition</a:t>
          </a:r>
          <a:endParaRPr lang="en-US" dirty="0"/>
        </a:p>
      </dgm:t>
    </dgm:pt>
    <dgm:pt modelId="{C707D8E0-3DA0-9442-B6DE-6E4014C96611}" type="parTrans" cxnId="{F41DC128-9106-A747-A480-CFDCD6A35853}">
      <dgm:prSet/>
      <dgm:spPr/>
      <dgm:t>
        <a:bodyPr/>
        <a:lstStyle/>
        <a:p>
          <a:endParaRPr lang="en-US"/>
        </a:p>
      </dgm:t>
    </dgm:pt>
    <dgm:pt modelId="{A4BFA423-5F3D-2B46-961B-1AC929C7BBF6}" type="sibTrans" cxnId="{F41DC128-9106-A747-A480-CFDCD6A35853}">
      <dgm:prSet/>
      <dgm:spPr/>
      <dgm:t>
        <a:bodyPr/>
        <a:lstStyle/>
        <a:p>
          <a:endParaRPr lang="en-US"/>
        </a:p>
      </dgm:t>
    </dgm:pt>
    <dgm:pt modelId="{4110194C-97DB-2F4F-B182-F3A0F202D0B3}">
      <dgm:prSet phldrT="[Text]"/>
      <dgm:spPr/>
      <dgm:t>
        <a:bodyPr/>
        <a:lstStyle/>
        <a:p>
          <a:r>
            <a:rPr lang="en-US" dirty="0" smtClean="0"/>
            <a:t>The wealth of nation = economic growth</a:t>
          </a:r>
          <a:endParaRPr lang="en-US" dirty="0"/>
        </a:p>
      </dgm:t>
    </dgm:pt>
    <dgm:pt modelId="{08552CD3-2FDD-174A-832F-5D75702B0BEB}" type="parTrans" cxnId="{02CF8EB8-55DE-3042-85AC-6A23FD5F9998}">
      <dgm:prSet/>
      <dgm:spPr/>
      <dgm:t>
        <a:bodyPr/>
        <a:lstStyle/>
        <a:p>
          <a:endParaRPr lang="en-US"/>
        </a:p>
      </dgm:t>
    </dgm:pt>
    <dgm:pt modelId="{099E9C1B-5003-0941-9423-23FE406AC228}" type="sibTrans" cxnId="{02CF8EB8-55DE-3042-85AC-6A23FD5F9998}">
      <dgm:prSet/>
      <dgm:spPr/>
      <dgm:t>
        <a:bodyPr/>
        <a:lstStyle/>
        <a:p>
          <a:endParaRPr lang="en-US"/>
        </a:p>
      </dgm:t>
    </dgm:pt>
    <dgm:pt modelId="{2C851FE9-A2C4-4545-8290-C0C013E125DB}" type="pres">
      <dgm:prSet presAssocID="{F6710DBF-93A6-8F48-A901-6FFB4031FA42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C9D74A0-50D2-DB45-B728-03394D98F678}" type="pres">
      <dgm:prSet presAssocID="{0C5E4277-2A62-6248-9196-42B909B1BDB4}" presName="node" presStyleLbl="node1" presStyleIdx="0" presStyleCnt="5" custScaleX="13134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1AEAC28-67F4-7A46-8DEB-E5022949ADCB}" type="pres">
      <dgm:prSet presAssocID="{AF34E349-2B0F-0049-BD88-74A0F05A4E4F}" presName="sibTrans" presStyleLbl="sibTrans2D1" presStyleIdx="0" presStyleCnt="4"/>
      <dgm:spPr/>
      <dgm:t>
        <a:bodyPr/>
        <a:lstStyle/>
        <a:p>
          <a:endParaRPr lang="en-US"/>
        </a:p>
      </dgm:t>
    </dgm:pt>
    <dgm:pt modelId="{A5F5B178-780C-7B44-8A8A-594D95517F9B}" type="pres">
      <dgm:prSet presAssocID="{AF34E349-2B0F-0049-BD88-74A0F05A4E4F}" presName="connectorText" presStyleLbl="sibTrans2D1" presStyleIdx="0" presStyleCnt="4"/>
      <dgm:spPr/>
      <dgm:t>
        <a:bodyPr/>
        <a:lstStyle/>
        <a:p>
          <a:endParaRPr lang="en-US"/>
        </a:p>
      </dgm:t>
    </dgm:pt>
    <dgm:pt modelId="{FD393E95-3616-B24E-8267-6FBCEEEF925B}" type="pres">
      <dgm:prSet presAssocID="{3C7A4325-F82F-9143-8135-4CC6E850AB62}" presName="node" presStyleLbl="node1" presStyleIdx="1" presStyleCnt="5" custScaleX="11792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D4988D-B0AD-5A4A-992B-1C0C57EAF626}" type="pres">
      <dgm:prSet presAssocID="{47A4794D-DBE3-004E-9A4A-80749F20BB2B}" presName="sibTrans" presStyleLbl="sibTrans2D1" presStyleIdx="1" presStyleCnt="4"/>
      <dgm:spPr/>
      <dgm:t>
        <a:bodyPr/>
        <a:lstStyle/>
        <a:p>
          <a:endParaRPr lang="en-US"/>
        </a:p>
      </dgm:t>
    </dgm:pt>
    <dgm:pt modelId="{8629DF42-5909-F747-957E-DAE43085A4DB}" type="pres">
      <dgm:prSet presAssocID="{47A4794D-DBE3-004E-9A4A-80749F20BB2B}" presName="connectorText" presStyleLbl="sibTrans2D1" presStyleIdx="1" presStyleCnt="4"/>
      <dgm:spPr/>
      <dgm:t>
        <a:bodyPr/>
        <a:lstStyle/>
        <a:p>
          <a:endParaRPr lang="en-US"/>
        </a:p>
      </dgm:t>
    </dgm:pt>
    <dgm:pt modelId="{8CD34A42-5681-3643-AE6A-8F3F6DBD89BF}" type="pres">
      <dgm:prSet presAssocID="{2B1229CE-BB4C-9649-BBFB-D1E0532B7192}" presName="node" presStyleLbl="node1" presStyleIdx="2" presStyleCnt="5" custScaleX="11938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06DF4C4-28DF-A648-A64A-02EBB1B32FAE}" type="pres">
      <dgm:prSet presAssocID="{2BF918A0-10A3-DA40-BC5A-38BD568EE0E7}" presName="sibTrans" presStyleLbl="sibTrans2D1" presStyleIdx="2" presStyleCnt="4"/>
      <dgm:spPr/>
      <dgm:t>
        <a:bodyPr/>
        <a:lstStyle/>
        <a:p>
          <a:endParaRPr lang="en-US"/>
        </a:p>
      </dgm:t>
    </dgm:pt>
    <dgm:pt modelId="{C5F5C72C-BCE4-9A44-B5C6-ECCC458C61D9}" type="pres">
      <dgm:prSet presAssocID="{2BF918A0-10A3-DA40-BC5A-38BD568EE0E7}" presName="connectorText" presStyleLbl="sibTrans2D1" presStyleIdx="2" presStyleCnt="4"/>
      <dgm:spPr/>
      <dgm:t>
        <a:bodyPr/>
        <a:lstStyle/>
        <a:p>
          <a:endParaRPr lang="en-US"/>
        </a:p>
      </dgm:t>
    </dgm:pt>
    <dgm:pt modelId="{38A5A1B3-730D-A34E-9677-DFB98C8EEDC3}" type="pres">
      <dgm:prSet presAssocID="{95B27B57-FE0C-0947-B3E0-E9F7A7E80102}" presName="node" presStyleLbl="node1" presStyleIdx="3" presStyleCnt="5" custScaleX="13361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7F1891C-D44C-4048-87E0-DC21338EB91D}" type="pres">
      <dgm:prSet presAssocID="{A4BFA423-5F3D-2B46-961B-1AC929C7BBF6}" presName="sibTrans" presStyleLbl="sibTrans2D1" presStyleIdx="3" presStyleCnt="4"/>
      <dgm:spPr/>
      <dgm:t>
        <a:bodyPr/>
        <a:lstStyle/>
        <a:p>
          <a:endParaRPr lang="en-US"/>
        </a:p>
      </dgm:t>
    </dgm:pt>
    <dgm:pt modelId="{DCC0071E-8F43-2D4C-8B3B-9AC2316C7E18}" type="pres">
      <dgm:prSet presAssocID="{A4BFA423-5F3D-2B46-961B-1AC929C7BBF6}" presName="connectorText" presStyleLbl="sibTrans2D1" presStyleIdx="3" presStyleCnt="4"/>
      <dgm:spPr/>
      <dgm:t>
        <a:bodyPr/>
        <a:lstStyle/>
        <a:p>
          <a:endParaRPr lang="en-US"/>
        </a:p>
      </dgm:t>
    </dgm:pt>
    <dgm:pt modelId="{8B95DD89-4689-F94C-B11A-A44F74D30D0C}" type="pres">
      <dgm:prSet presAssocID="{4110194C-97DB-2F4F-B182-F3A0F202D0B3}" presName="node" presStyleLbl="node1" presStyleIdx="4" presStyleCnt="5" custScaleX="13323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CC5906D-9702-CC4F-825B-DF5CC28E1E3C}" srcId="{F6710DBF-93A6-8F48-A901-6FFB4031FA42}" destId="{3C7A4325-F82F-9143-8135-4CC6E850AB62}" srcOrd="1" destOrd="0" parTransId="{133C1379-0B9A-8F45-A1F1-5B445C5C4555}" sibTransId="{47A4794D-DBE3-004E-9A4A-80749F20BB2B}"/>
    <dgm:cxn modelId="{998830DF-F545-B143-BC13-824ADD07406A}" type="presOf" srcId="{47A4794D-DBE3-004E-9A4A-80749F20BB2B}" destId="{19D4988D-B0AD-5A4A-992B-1C0C57EAF626}" srcOrd="0" destOrd="0" presId="urn:microsoft.com/office/officeart/2005/8/layout/process5"/>
    <dgm:cxn modelId="{F7BD790A-C5AD-AD4E-85A8-4FD134C7E975}" type="presOf" srcId="{2BF918A0-10A3-DA40-BC5A-38BD568EE0E7}" destId="{C5F5C72C-BCE4-9A44-B5C6-ECCC458C61D9}" srcOrd="1" destOrd="0" presId="urn:microsoft.com/office/officeart/2005/8/layout/process5"/>
    <dgm:cxn modelId="{F41DC128-9106-A747-A480-CFDCD6A35853}" srcId="{F6710DBF-93A6-8F48-A901-6FFB4031FA42}" destId="{95B27B57-FE0C-0947-B3E0-E9F7A7E80102}" srcOrd="3" destOrd="0" parTransId="{C707D8E0-3DA0-9442-B6DE-6E4014C96611}" sibTransId="{A4BFA423-5F3D-2B46-961B-1AC929C7BBF6}"/>
    <dgm:cxn modelId="{CAAEF252-2CBC-C748-BCAB-EFB25C8D49D1}" type="presOf" srcId="{47A4794D-DBE3-004E-9A4A-80749F20BB2B}" destId="{8629DF42-5909-F747-957E-DAE43085A4DB}" srcOrd="1" destOrd="0" presId="urn:microsoft.com/office/officeart/2005/8/layout/process5"/>
    <dgm:cxn modelId="{7BE990B8-86DD-8F40-984D-C55540A46594}" type="presOf" srcId="{4110194C-97DB-2F4F-B182-F3A0F202D0B3}" destId="{8B95DD89-4689-F94C-B11A-A44F74D30D0C}" srcOrd="0" destOrd="0" presId="urn:microsoft.com/office/officeart/2005/8/layout/process5"/>
    <dgm:cxn modelId="{47FDDF3D-2413-934A-BB01-EFB70E9DC55C}" type="presOf" srcId="{F6710DBF-93A6-8F48-A901-6FFB4031FA42}" destId="{2C851FE9-A2C4-4545-8290-C0C013E125DB}" srcOrd="0" destOrd="0" presId="urn:microsoft.com/office/officeart/2005/8/layout/process5"/>
    <dgm:cxn modelId="{E6319547-C035-B54A-A934-A9E7A238982E}" type="presOf" srcId="{95B27B57-FE0C-0947-B3E0-E9F7A7E80102}" destId="{38A5A1B3-730D-A34E-9677-DFB98C8EEDC3}" srcOrd="0" destOrd="0" presId="urn:microsoft.com/office/officeart/2005/8/layout/process5"/>
    <dgm:cxn modelId="{2604B776-9F1E-174D-A5D4-193C951CD0A6}" type="presOf" srcId="{0C5E4277-2A62-6248-9196-42B909B1BDB4}" destId="{1C9D74A0-50D2-DB45-B728-03394D98F678}" srcOrd="0" destOrd="0" presId="urn:microsoft.com/office/officeart/2005/8/layout/process5"/>
    <dgm:cxn modelId="{02CF8EB8-55DE-3042-85AC-6A23FD5F9998}" srcId="{F6710DBF-93A6-8F48-A901-6FFB4031FA42}" destId="{4110194C-97DB-2F4F-B182-F3A0F202D0B3}" srcOrd="4" destOrd="0" parTransId="{08552CD3-2FDD-174A-832F-5D75702B0BEB}" sibTransId="{099E9C1B-5003-0941-9423-23FE406AC228}"/>
    <dgm:cxn modelId="{D0798ABF-D17B-734A-A05E-791F24181F52}" type="presOf" srcId="{2B1229CE-BB4C-9649-BBFB-D1E0532B7192}" destId="{8CD34A42-5681-3643-AE6A-8F3F6DBD89BF}" srcOrd="0" destOrd="0" presId="urn:microsoft.com/office/officeart/2005/8/layout/process5"/>
    <dgm:cxn modelId="{9ED667D5-0E73-B640-8270-5100A6BB43B4}" type="presOf" srcId="{A4BFA423-5F3D-2B46-961B-1AC929C7BBF6}" destId="{DCC0071E-8F43-2D4C-8B3B-9AC2316C7E18}" srcOrd="1" destOrd="0" presId="urn:microsoft.com/office/officeart/2005/8/layout/process5"/>
    <dgm:cxn modelId="{01AEE337-9937-EE4E-9D97-B4B2A0362B6B}" type="presOf" srcId="{3C7A4325-F82F-9143-8135-4CC6E850AB62}" destId="{FD393E95-3616-B24E-8267-6FBCEEEF925B}" srcOrd="0" destOrd="0" presId="urn:microsoft.com/office/officeart/2005/8/layout/process5"/>
    <dgm:cxn modelId="{2E3F3EE7-AABD-8049-BA24-9E7C2E2F5540}" type="presOf" srcId="{A4BFA423-5F3D-2B46-961B-1AC929C7BBF6}" destId="{E7F1891C-D44C-4048-87E0-DC21338EB91D}" srcOrd="0" destOrd="0" presId="urn:microsoft.com/office/officeart/2005/8/layout/process5"/>
    <dgm:cxn modelId="{FA6F7CCC-EFE8-E94C-8C92-4F9FA5F2F30A}" type="presOf" srcId="{AF34E349-2B0F-0049-BD88-74A0F05A4E4F}" destId="{51AEAC28-67F4-7A46-8DEB-E5022949ADCB}" srcOrd="0" destOrd="0" presId="urn:microsoft.com/office/officeart/2005/8/layout/process5"/>
    <dgm:cxn modelId="{68E05E76-49D1-F843-948D-3AF5EAC58A17}" srcId="{F6710DBF-93A6-8F48-A901-6FFB4031FA42}" destId="{0C5E4277-2A62-6248-9196-42B909B1BDB4}" srcOrd="0" destOrd="0" parTransId="{B4F61BE6-66D5-2D4F-B8A3-613668229C7A}" sibTransId="{AF34E349-2B0F-0049-BD88-74A0F05A4E4F}"/>
    <dgm:cxn modelId="{F1A5B9AB-8061-2C4C-B194-4EA6E2DF6B17}" type="presOf" srcId="{2BF918A0-10A3-DA40-BC5A-38BD568EE0E7}" destId="{106DF4C4-28DF-A648-A64A-02EBB1B32FAE}" srcOrd="0" destOrd="0" presId="urn:microsoft.com/office/officeart/2005/8/layout/process5"/>
    <dgm:cxn modelId="{0F5F4687-70C0-B24B-AC4E-B67CF159C247}" srcId="{F6710DBF-93A6-8F48-A901-6FFB4031FA42}" destId="{2B1229CE-BB4C-9649-BBFB-D1E0532B7192}" srcOrd="2" destOrd="0" parTransId="{640693E6-C366-EE44-99E7-C4E75E38AE2A}" sibTransId="{2BF918A0-10A3-DA40-BC5A-38BD568EE0E7}"/>
    <dgm:cxn modelId="{539ACEC9-D4F7-2F4B-8F76-F4508C5D69ED}" type="presOf" srcId="{AF34E349-2B0F-0049-BD88-74A0F05A4E4F}" destId="{A5F5B178-780C-7B44-8A8A-594D95517F9B}" srcOrd="1" destOrd="0" presId="urn:microsoft.com/office/officeart/2005/8/layout/process5"/>
    <dgm:cxn modelId="{1C2E0E41-493C-EA44-8BF8-D62A23466614}" type="presParOf" srcId="{2C851FE9-A2C4-4545-8290-C0C013E125DB}" destId="{1C9D74A0-50D2-DB45-B728-03394D98F678}" srcOrd="0" destOrd="0" presId="urn:microsoft.com/office/officeart/2005/8/layout/process5"/>
    <dgm:cxn modelId="{DA8FF48B-880C-0740-A976-C3FEC4A2B362}" type="presParOf" srcId="{2C851FE9-A2C4-4545-8290-C0C013E125DB}" destId="{51AEAC28-67F4-7A46-8DEB-E5022949ADCB}" srcOrd="1" destOrd="0" presId="urn:microsoft.com/office/officeart/2005/8/layout/process5"/>
    <dgm:cxn modelId="{D79D10E1-E3FE-C540-B056-B7072F768CF7}" type="presParOf" srcId="{51AEAC28-67F4-7A46-8DEB-E5022949ADCB}" destId="{A5F5B178-780C-7B44-8A8A-594D95517F9B}" srcOrd="0" destOrd="0" presId="urn:microsoft.com/office/officeart/2005/8/layout/process5"/>
    <dgm:cxn modelId="{9886EA55-E729-4F41-8439-E79A10466A1D}" type="presParOf" srcId="{2C851FE9-A2C4-4545-8290-C0C013E125DB}" destId="{FD393E95-3616-B24E-8267-6FBCEEEF925B}" srcOrd="2" destOrd="0" presId="urn:microsoft.com/office/officeart/2005/8/layout/process5"/>
    <dgm:cxn modelId="{1BE76F84-488C-A140-A5EE-D6F81B803B49}" type="presParOf" srcId="{2C851FE9-A2C4-4545-8290-C0C013E125DB}" destId="{19D4988D-B0AD-5A4A-992B-1C0C57EAF626}" srcOrd="3" destOrd="0" presId="urn:microsoft.com/office/officeart/2005/8/layout/process5"/>
    <dgm:cxn modelId="{3B281041-05E9-A543-8092-6A1975D8EEA0}" type="presParOf" srcId="{19D4988D-B0AD-5A4A-992B-1C0C57EAF626}" destId="{8629DF42-5909-F747-957E-DAE43085A4DB}" srcOrd="0" destOrd="0" presId="urn:microsoft.com/office/officeart/2005/8/layout/process5"/>
    <dgm:cxn modelId="{57CCD074-6074-D041-A924-FDC2EC39F1CE}" type="presParOf" srcId="{2C851FE9-A2C4-4545-8290-C0C013E125DB}" destId="{8CD34A42-5681-3643-AE6A-8F3F6DBD89BF}" srcOrd="4" destOrd="0" presId="urn:microsoft.com/office/officeart/2005/8/layout/process5"/>
    <dgm:cxn modelId="{CD655DDE-1D89-AC42-9028-F1F20A6DE913}" type="presParOf" srcId="{2C851FE9-A2C4-4545-8290-C0C013E125DB}" destId="{106DF4C4-28DF-A648-A64A-02EBB1B32FAE}" srcOrd="5" destOrd="0" presId="urn:microsoft.com/office/officeart/2005/8/layout/process5"/>
    <dgm:cxn modelId="{62771117-3B0F-E641-9B3B-E760387E0013}" type="presParOf" srcId="{106DF4C4-28DF-A648-A64A-02EBB1B32FAE}" destId="{C5F5C72C-BCE4-9A44-B5C6-ECCC458C61D9}" srcOrd="0" destOrd="0" presId="urn:microsoft.com/office/officeart/2005/8/layout/process5"/>
    <dgm:cxn modelId="{CA7E2AF9-AF9B-D241-9C60-6A8CC4FE9394}" type="presParOf" srcId="{2C851FE9-A2C4-4545-8290-C0C013E125DB}" destId="{38A5A1B3-730D-A34E-9677-DFB98C8EEDC3}" srcOrd="6" destOrd="0" presId="urn:microsoft.com/office/officeart/2005/8/layout/process5"/>
    <dgm:cxn modelId="{7BE871F5-3515-144B-B7DC-B9F8360B7B32}" type="presParOf" srcId="{2C851FE9-A2C4-4545-8290-C0C013E125DB}" destId="{E7F1891C-D44C-4048-87E0-DC21338EB91D}" srcOrd="7" destOrd="0" presId="urn:microsoft.com/office/officeart/2005/8/layout/process5"/>
    <dgm:cxn modelId="{41AE3D74-F912-ED42-AD6F-E0F5AE906635}" type="presParOf" srcId="{E7F1891C-D44C-4048-87E0-DC21338EB91D}" destId="{DCC0071E-8F43-2D4C-8B3B-9AC2316C7E18}" srcOrd="0" destOrd="0" presId="urn:microsoft.com/office/officeart/2005/8/layout/process5"/>
    <dgm:cxn modelId="{F29B8700-63E9-7641-9919-C978E0B44CBA}" type="presParOf" srcId="{2C851FE9-A2C4-4545-8290-C0C013E125DB}" destId="{8B95DD89-4689-F94C-B11A-A44F74D30D0C}" srcOrd="8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B388F40-3887-4046-8E71-F17B7E84CCFC}" type="doc">
      <dgm:prSet loTypeId="urn:microsoft.com/office/officeart/2009/layout/CircleArrowProcess" loCatId="process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F3E0C75-4A95-2846-B851-54170A7F63BD}">
      <dgm:prSet phldrT="[Text]" custT="1"/>
      <dgm:spPr/>
      <dgm:t>
        <a:bodyPr/>
        <a:lstStyle/>
        <a:p>
          <a:r>
            <a:rPr lang="en-US" sz="2000" b="1" dirty="0" smtClean="0"/>
            <a:t>Extent of markets</a:t>
          </a:r>
          <a:endParaRPr lang="en-US" sz="2000" b="1" dirty="0"/>
        </a:p>
      </dgm:t>
    </dgm:pt>
    <dgm:pt modelId="{DB51B73C-AEBD-1246-BBBB-CECB01944724}" type="parTrans" cxnId="{48EDD3B2-6E44-6444-B4EE-AE4356E950A8}">
      <dgm:prSet/>
      <dgm:spPr/>
      <dgm:t>
        <a:bodyPr/>
        <a:lstStyle/>
        <a:p>
          <a:endParaRPr lang="en-US" sz="2000" b="1"/>
        </a:p>
      </dgm:t>
    </dgm:pt>
    <dgm:pt modelId="{4FCE7E82-0D8B-A144-A12E-26130441299B}" type="sibTrans" cxnId="{48EDD3B2-6E44-6444-B4EE-AE4356E950A8}">
      <dgm:prSet/>
      <dgm:spPr/>
      <dgm:t>
        <a:bodyPr/>
        <a:lstStyle/>
        <a:p>
          <a:endParaRPr lang="en-US" sz="2000" b="1"/>
        </a:p>
      </dgm:t>
    </dgm:pt>
    <dgm:pt modelId="{0A148D04-651D-5340-BCBD-2E119F9DBACB}">
      <dgm:prSet phldrT="[Text]" custT="1"/>
      <dgm:spPr/>
      <dgm:t>
        <a:bodyPr/>
        <a:lstStyle/>
        <a:p>
          <a:r>
            <a:rPr lang="en-US" sz="2000" b="1" dirty="0" smtClean="0"/>
            <a:t>Labor productivity</a:t>
          </a:r>
          <a:endParaRPr lang="en-US" sz="2000" b="1" dirty="0"/>
        </a:p>
      </dgm:t>
    </dgm:pt>
    <dgm:pt modelId="{5C4E6961-74B0-C543-96B6-EF449ECC4F40}" type="parTrans" cxnId="{3B16DBCA-B159-F044-8860-0A7E83CBC2F1}">
      <dgm:prSet/>
      <dgm:spPr/>
      <dgm:t>
        <a:bodyPr/>
        <a:lstStyle/>
        <a:p>
          <a:endParaRPr lang="en-US" sz="2000" b="1"/>
        </a:p>
      </dgm:t>
    </dgm:pt>
    <dgm:pt modelId="{C1E69CBA-9B8E-0E41-946D-E3BA89CA3822}" type="sibTrans" cxnId="{3B16DBCA-B159-F044-8860-0A7E83CBC2F1}">
      <dgm:prSet/>
      <dgm:spPr/>
      <dgm:t>
        <a:bodyPr/>
        <a:lstStyle/>
        <a:p>
          <a:endParaRPr lang="en-US" sz="2000" b="1"/>
        </a:p>
      </dgm:t>
    </dgm:pt>
    <dgm:pt modelId="{B6E9AE07-DF3A-BA47-81FE-5C19761AC479}">
      <dgm:prSet phldrT="[Text]" custT="1"/>
      <dgm:spPr/>
      <dgm:t>
        <a:bodyPr/>
        <a:lstStyle/>
        <a:p>
          <a:r>
            <a:rPr lang="en-US" sz="2000" b="1" dirty="0" smtClean="0"/>
            <a:t>Output increases</a:t>
          </a:r>
          <a:endParaRPr lang="en-US" sz="2000" b="1" dirty="0"/>
        </a:p>
      </dgm:t>
    </dgm:pt>
    <dgm:pt modelId="{0D4EF754-871B-544A-9E9B-A276C6BD0549}" type="parTrans" cxnId="{5928664D-B94A-844B-8E62-4E1D6EEF247B}">
      <dgm:prSet/>
      <dgm:spPr/>
      <dgm:t>
        <a:bodyPr/>
        <a:lstStyle/>
        <a:p>
          <a:endParaRPr lang="en-US" sz="2000" b="1"/>
        </a:p>
      </dgm:t>
    </dgm:pt>
    <dgm:pt modelId="{F9AD31CD-B81D-0A49-B25F-E4911BE40B6B}" type="sibTrans" cxnId="{5928664D-B94A-844B-8E62-4E1D6EEF247B}">
      <dgm:prSet/>
      <dgm:spPr/>
      <dgm:t>
        <a:bodyPr/>
        <a:lstStyle/>
        <a:p>
          <a:endParaRPr lang="en-US" sz="2000" b="1"/>
        </a:p>
      </dgm:t>
    </dgm:pt>
    <dgm:pt modelId="{1C7FF4F5-8349-6342-B28C-1FB826803419}">
      <dgm:prSet phldrT="[Text]" custT="1"/>
      <dgm:spPr/>
      <dgm:t>
        <a:bodyPr/>
        <a:lstStyle/>
        <a:p>
          <a:r>
            <a:rPr lang="en-US" sz="2000" b="1" dirty="0" smtClean="0"/>
            <a:t>Division of labor</a:t>
          </a:r>
          <a:endParaRPr lang="en-US" sz="2000" b="1" dirty="0"/>
        </a:p>
      </dgm:t>
    </dgm:pt>
    <dgm:pt modelId="{C6DD74D3-8C02-7E4E-B3CE-F08AB090CFB8}" type="parTrans" cxnId="{DCDF2E84-1F99-0044-85C9-452949E9CC80}">
      <dgm:prSet/>
      <dgm:spPr/>
      <dgm:t>
        <a:bodyPr/>
        <a:lstStyle/>
        <a:p>
          <a:endParaRPr lang="en-US" sz="2000" b="1"/>
        </a:p>
      </dgm:t>
    </dgm:pt>
    <dgm:pt modelId="{9990BB00-FB02-6C4F-B8CC-493B7A470BE9}" type="sibTrans" cxnId="{DCDF2E84-1F99-0044-85C9-452949E9CC80}">
      <dgm:prSet/>
      <dgm:spPr/>
      <dgm:t>
        <a:bodyPr/>
        <a:lstStyle/>
        <a:p>
          <a:endParaRPr lang="en-US" sz="2000" b="1"/>
        </a:p>
      </dgm:t>
    </dgm:pt>
    <dgm:pt modelId="{C85A5008-CF37-1F49-BCDA-FEF2CDAA0D02}">
      <dgm:prSet phldrT="[Text]" custT="1"/>
      <dgm:spPr/>
      <dgm:t>
        <a:bodyPr/>
        <a:lstStyle/>
        <a:p>
          <a:r>
            <a:rPr lang="en-US" sz="2000" b="1" dirty="0" smtClean="0"/>
            <a:t>Economic growth</a:t>
          </a:r>
          <a:endParaRPr lang="en-US" sz="2000" b="1" dirty="0"/>
        </a:p>
      </dgm:t>
    </dgm:pt>
    <dgm:pt modelId="{659B37C2-38B3-9C43-9BA7-E8403DBF9EC8}" type="parTrans" cxnId="{E23990D5-FE43-E244-89DE-429520EA0FCD}">
      <dgm:prSet/>
      <dgm:spPr/>
      <dgm:t>
        <a:bodyPr/>
        <a:lstStyle/>
        <a:p>
          <a:endParaRPr lang="en-US" sz="2000" b="1"/>
        </a:p>
      </dgm:t>
    </dgm:pt>
    <dgm:pt modelId="{1F6F7997-BC45-754F-98FA-F22047281C5F}" type="sibTrans" cxnId="{E23990D5-FE43-E244-89DE-429520EA0FCD}">
      <dgm:prSet/>
      <dgm:spPr/>
      <dgm:t>
        <a:bodyPr/>
        <a:lstStyle/>
        <a:p>
          <a:endParaRPr lang="en-US" sz="2000" b="1"/>
        </a:p>
      </dgm:t>
    </dgm:pt>
    <dgm:pt modelId="{53416A7A-37BC-7D41-A1F5-E396226CB40B}" type="pres">
      <dgm:prSet presAssocID="{0B388F40-3887-4046-8E71-F17B7E84CCFC}" presName="Name0" presStyleCnt="0">
        <dgm:presLayoutVars>
          <dgm:chMax val="7"/>
          <dgm:chPref val="7"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9D686CB9-29E9-954F-8944-F3C87DD91B9C}" type="pres">
      <dgm:prSet presAssocID="{9F3E0C75-4A95-2846-B851-54170A7F63BD}" presName="Accent1" presStyleCnt="0"/>
      <dgm:spPr/>
    </dgm:pt>
    <dgm:pt modelId="{24AA8DD1-EA3F-3747-971F-CEAD156B515C}" type="pres">
      <dgm:prSet presAssocID="{9F3E0C75-4A95-2846-B851-54170A7F63BD}" presName="Accent" presStyleLbl="node1" presStyleIdx="0" presStyleCnt="5"/>
      <dgm:spPr>
        <a:solidFill>
          <a:schemeClr val="bg1">
            <a:lumMod val="65000"/>
          </a:schemeClr>
        </a:solidFill>
        <a:ln>
          <a:noFill/>
        </a:ln>
      </dgm:spPr>
      <dgm:t>
        <a:bodyPr/>
        <a:lstStyle/>
        <a:p>
          <a:endParaRPr lang="en-US"/>
        </a:p>
      </dgm:t>
    </dgm:pt>
    <dgm:pt modelId="{8D646986-AF5D-3546-A7A3-13887D14B32D}" type="pres">
      <dgm:prSet presAssocID="{9F3E0C75-4A95-2846-B851-54170A7F63BD}" presName="Parent1" presStyleLbl="revTx" presStyleIdx="0" presStyleCnt="5" custScaleX="13701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F719DD2-C05C-2E43-9CC4-32B89DBF8610}" type="pres">
      <dgm:prSet presAssocID="{1C7FF4F5-8349-6342-B28C-1FB826803419}" presName="Accent2" presStyleCnt="0"/>
      <dgm:spPr/>
    </dgm:pt>
    <dgm:pt modelId="{A5B65B6D-8625-E94D-8454-2584C5DE3C8A}" type="pres">
      <dgm:prSet presAssocID="{1C7FF4F5-8349-6342-B28C-1FB826803419}" presName="Accent" presStyleLbl="node1" presStyleIdx="1" presStyleCnt="5"/>
      <dgm:spPr>
        <a:solidFill>
          <a:schemeClr val="bg1">
            <a:lumMod val="65000"/>
          </a:schemeClr>
        </a:solidFill>
        <a:ln>
          <a:noFill/>
        </a:ln>
      </dgm:spPr>
      <dgm:t>
        <a:bodyPr/>
        <a:lstStyle/>
        <a:p>
          <a:endParaRPr lang="en-US"/>
        </a:p>
      </dgm:t>
    </dgm:pt>
    <dgm:pt modelId="{64B4ACA4-1D60-064C-802D-1379DF300B85}" type="pres">
      <dgm:prSet presAssocID="{1C7FF4F5-8349-6342-B28C-1FB826803419}" presName="Parent2" presStyleLbl="revTx" presStyleIdx="1" presStyleCnt="5" custScaleX="116571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76376DB-D8C9-984E-90AA-2C23AD322D74}" type="pres">
      <dgm:prSet presAssocID="{0A148D04-651D-5340-BCBD-2E119F9DBACB}" presName="Accent3" presStyleCnt="0"/>
      <dgm:spPr/>
    </dgm:pt>
    <dgm:pt modelId="{86871F80-E6CD-A246-A44D-C63268650581}" type="pres">
      <dgm:prSet presAssocID="{0A148D04-651D-5340-BCBD-2E119F9DBACB}" presName="Accent" presStyleLbl="node1" presStyleIdx="2" presStyleCnt="5"/>
      <dgm:spPr>
        <a:solidFill>
          <a:schemeClr val="bg1">
            <a:lumMod val="65000"/>
          </a:schemeClr>
        </a:solidFill>
        <a:ln>
          <a:noFill/>
        </a:ln>
      </dgm:spPr>
      <dgm:t>
        <a:bodyPr/>
        <a:lstStyle/>
        <a:p>
          <a:endParaRPr lang="en-US"/>
        </a:p>
      </dgm:t>
    </dgm:pt>
    <dgm:pt modelId="{26190E70-44E6-F840-9A8A-62966FDEC0E9}" type="pres">
      <dgm:prSet presAssocID="{0A148D04-651D-5340-BCBD-2E119F9DBACB}" presName="Parent3" presStyleLbl="revTx" presStyleIdx="2" presStyleCnt="5" custScaleX="147147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284D1E1-1531-664B-BE4D-B0DFD6A5EFAC}" type="pres">
      <dgm:prSet presAssocID="{B6E9AE07-DF3A-BA47-81FE-5C19761AC479}" presName="Accent4" presStyleCnt="0"/>
      <dgm:spPr/>
    </dgm:pt>
    <dgm:pt modelId="{F74C2283-8D53-7043-BF40-1F6C80A32489}" type="pres">
      <dgm:prSet presAssocID="{B6E9AE07-DF3A-BA47-81FE-5C19761AC479}" presName="Accent" presStyleLbl="node1" presStyleIdx="3" presStyleCnt="5"/>
      <dgm:spPr>
        <a:solidFill>
          <a:schemeClr val="bg1">
            <a:lumMod val="65000"/>
          </a:schemeClr>
        </a:solidFill>
        <a:ln>
          <a:noFill/>
        </a:ln>
      </dgm:spPr>
      <dgm:t>
        <a:bodyPr/>
        <a:lstStyle/>
        <a:p>
          <a:endParaRPr lang="en-US"/>
        </a:p>
      </dgm:t>
    </dgm:pt>
    <dgm:pt modelId="{BC8DCEAE-8838-F944-B333-4F6037E6B138}" type="pres">
      <dgm:prSet presAssocID="{B6E9AE07-DF3A-BA47-81FE-5C19761AC479}" presName="Parent4" presStyleLbl="revTx" presStyleIdx="3" presStyleCnt="5" custScaleX="191382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685FADD-B7BA-104D-A542-412DA8B2C422}" type="pres">
      <dgm:prSet presAssocID="{C85A5008-CF37-1F49-BCDA-FEF2CDAA0D02}" presName="Accent5" presStyleCnt="0"/>
      <dgm:spPr/>
    </dgm:pt>
    <dgm:pt modelId="{5A29C558-88FA-2444-85A7-1AC38D209993}" type="pres">
      <dgm:prSet presAssocID="{C85A5008-CF37-1F49-BCDA-FEF2CDAA0D02}" presName="Accent" presStyleLbl="node1" presStyleIdx="4" presStyleCnt="5"/>
      <dgm:spPr>
        <a:solidFill>
          <a:schemeClr val="bg1">
            <a:lumMod val="65000"/>
          </a:schemeClr>
        </a:solidFill>
        <a:ln>
          <a:noFill/>
        </a:ln>
      </dgm:spPr>
      <dgm:t>
        <a:bodyPr/>
        <a:lstStyle/>
        <a:p>
          <a:endParaRPr lang="en-US"/>
        </a:p>
      </dgm:t>
    </dgm:pt>
    <dgm:pt modelId="{728CB308-9868-0742-A1D8-436C5E9FC465}" type="pres">
      <dgm:prSet presAssocID="{C85A5008-CF37-1F49-BCDA-FEF2CDAA0D02}" presName="Parent5" presStyleLbl="revTx" presStyleIdx="4" presStyleCnt="5" custScaleX="18138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7FE1A54-62A1-4F41-9D1A-642033B0355B}" type="presOf" srcId="{C85A5008-CF37-1F49-BCDA-FEF2CDAA0D02}" destId="{728CB308-9868-0742-A1D8-436C5E9FC465}" srcOrd="0" destOrd="0" presId="urn:microsoft.com/office/officeart/2009/layout/CircleArrowProcess"/>
    <dgm:cxn modelId="{627858E4-2C01-B445-8FF1-075CB43E4336}" type="presOf" srcId="{B6E9AE07-DF3A-BA47-81FE-5C19761AC479}" destId="{BC8DCEAE-8838-F944-B333-4F6037E6B138}" srcOrd="0" destOrd="0" presId="urn:microsoft.com/office/officeart/2009/layout/CircleArrowProcess"/>
    <dgm:cxn modelId="{5928664D-B94A-844B-8E62-4E1D6EEF247B}" srcId="{0B388F40-3887-4046-8E71-F17B7E84CCFC}" destId="{B6E9AE07-DF3A-BA47-81FE-5C19761AC479}" srcOrd="3" destOrd="0" parTransId="{0D4EF754-871B-544A-9E9B-A276C6BD0549}" sibTransId="{F9AD31CD-B81D-0A49-B25F-E4911BE40B6B}"/>
    <dgm:cxn modelId="{64D20D85-669E-F74F-ABE7-DA4B50E6FDF4}" type="presOf" srcId="{9F3E0C75-4A95-2846-B851-54170A7F63BD}" destId="{8D646986-AF5D-3546-A7A3-13887D14B32D}" srcOrd="0" destOrd="0" presId="urn:microsoft.com/office/officeart/2009/layout/CircleArrowProcess"/>
    <dgm:cxn modelId="{E23990D5-FE43-E244-89DE-429520EA0FCD}" srcId="{0B388F40-3887-4046-8E71-F17B7E84CCFC}" destId="{C85A5008-CF37-1F49-BCDA-FEF2CDAA0D02}" srcOrd="4" destOrd="0" parTransId="{659B37C2-38B3-9C43-9BA7-E8403DBF9EC8}" sibTransId="{1F6F7997-BC45-754F-98FA-F22047281C5F}"/>
    <dgm:cxn modelId="{E42D3158-F5E7-314C-99F6-85298C917C71}" type="presOf" srcId="{0B388F40-3887-4046-8E71-F17B7E84CCFC}" destId="{53416A7A-37BC-7D41-A1F5-E396226CB40B}" srcOrd="0" destOrd="0" presId="urn:microsoft.com/office/officeart/2009/layout/CircleArrowProcess"/>
    <dgm:cxn modelId="{0C4D1D81-B749-8948-803E-BC461177630F}" type="presOf" srcId="{0A148D04-651D-5340-BCBD-2E119F9DBACB}" destId="{26190E70-44E6-F840-9A8A-62966FDEC0E9}" srcOrd="0" destOrd="0" presId="urn:microsoft.com/office/officeart/2009/layout/CircleArrowProcess"/>
    <dgm:cxn modelId="{3B16DBCA-B159-F044-8860-0A7E83CBC2F1}" srcId="{0B388F40-3887-4046-8E71-F17B7E84CCFC}" destId="{0A148D04-651D-5340-BCBD-2E119F9DBACB}" srcOrd="2" destOrd="0" parTransId="{5C4E6961-74B0-C543-96B6-EF449ECC4F40}" sibTransId="{C1E69CBA-9B8E-0E41-946D-E3BA89CA3822}"/>
    <dgm:cxn modelId="{DCDF2E84-1F99-0044-85C9-452949E9CC80}" srcId="{0B388F40-3887-4046-8E71-F17B7E84CCFC}" destId="{1C7FF4F5-8349-6342-B28C-1FB826803419}" srcOrd="1" destOrd="0" parTransId="{C6DD74D3-8C02-7E4E-B3CE-F08AB090CFB8}" sibTransId="{9990BB00-FB02-6C4F-B8CC-493B7A470BE9}"/>
    <dgm:cxn modelId="{49D190F9-E212-2F40-BD06-E3BD007484F5}" type="presOf" srcId="{1C7FF4F5-8349-6342-B28C-1FB826803419}" destId="{64B4ACA4-1D60-064C-802D-1379DF300B85}" srcOrd="0" destOrd="0" presId="urn:microsoft.com/office/officeart/2009/layout/CircleArrowProcess"/>
    <dgm:cxn modelId="{48EDD3B2-6E44-6444-B4EE-AE4356E950A8}" srcId="{0B388F40-3887-4046-8E71-F17B7E84CCFC}" destId="{9F3E0C75-4A95-2846-B851-54170A7F63BD}" srcOrd="0" destOrd="0" parTransId="{DB51B73C-AEBD-1246-BBBB-CECB01944724}" sibTransId="{4FCE7E82-0D8B-A144-A12E-26130441299B}"/>
    <dgm:cxn modelId="{7A24E9A1-A687-714D-ACCF-4490A71D943B}" type="presParOf" srcId="{53416A7A-37BC-7D41-A1F5-E396226CB40B}" destId="{9D686CB9-29E9-954F-8944-F3C87DD91B9C}" srcOrd="0" destOrd="0" presId="urn:microsoft.com/office/officeart/2009/layout/CircleArrowProcess"/>
    <dgm:cxn modelId="{05B24224-805B-794C-8523-D25423F12C89}" type="presParOf" srcId="{9D686CB9-29E9-954F-8944-F3C87DD91B9C}" destId="{24AA8DD1-EA3F-3747-971F-CEAD156B515C}" srcOrd="0" destOrd="0" presId="urn:microsoft.com/office/officeart/2009/layout/CircleArrowProcess"/>
    <dgm:cxn modelId="{3D797106-9505-B145-9184-A68353DA5A03}" type="presParOf" srcId="{53416A7A-37BC-7D41-A1F5-E396226CB40B}" destId="{8D646986-AF5D-3546-A7A3-13887D14B32D}" srcOrd="1" destOrd="0" presId="urn:microsoft.com/office/officeart/2009/layout/CircleArrowProcess"/>
    <dgm:cxn modelId="{1395C3BC-4E1C-9145-875B-1F4416402934}" type="presParOf" srcId="{53416A7A-37BC-7D41-A1F5-E396226CB40B}" destId="{BF719DD2-C05C-2E43-9CC4-32B89DBF8610}" srcOrd="2" destOrd="0" presId="urn:microsoft.com/office/officeart/2009/layout/CircleArrowProcess"/>
    <dgm:cxn modelId="{492C756F-BEDF-BE47-B6BC-5C94F63001AF}" type="presParOf" srcId="{BF719DD2-C05C-2E43-9CC4-32B89DBF8610}" destId="{A5B65B6D-8625-E94D-8454-2584C5DE3C8A}" srcOrd="0" destOrd="0" presId="urn:microsoft.com/office/officeart/2009/layout/CircleArrowProcess"/>
    <dgm:cxn modelId="{8ECC0C18-5D01-DD40-AB00-006CF0B7828D}" type="presParOf" srcId="{53416A7A-37BC-7D41-A1F5-E396226CB40B}" destId="{64B4ACA4-1D60-064C-802D-1379DF300B85}" srcOrd="3" destOrd="0" presId="urn:microsoft.com/office/officeart/2009/layout/CircleArrowProcess"/>
    <dgm:cxn modelId="{CC29B076-6EF4-E747-9A5D-BE7923899D13}" type="presParOf" srcId="{53416A7A-37BC-7D41-A1F5-E396226CB40B}" destId="{176376DB-D8C9-984E-90AA-2C23AD322D74}" srcOrd="4" destOrd="0" presId="urn:microsoft.com/office/officeart/2009/layout/CircleArrowProcess"/>
    <dgm:cxn modelId="{DA5A95E9-54CE-FB41-8066-C47B7E53BB5C}" type="presParOf" srcId="{176376DB-D8C9-984E-90AA-2C23AD322D74}" destId="{86871F80-E6CD-A246-A44D-C63268650581}" srcOrd="0" destOrd="0" presId="urn:microsoft.com/office/officeart/2009/layout/CircleArrowProcess"/>
    <dgm:cxn modelId="{CB7406FE-A1F2-AB47-A0F1-234DB25F819B}" type="presParOf" srcId="{53416A7A-37BC-7D41-A1F5-E396226CB40B}" destId="{26190E70-44E6-F840-9A8A-62966FDEC0E9}" srcOrd="5" destOrd="0" presId="urn:microsoft.com/office/officeart/2009/layout/CircleArrowProcess"/>
    <dgm:cxn modelId="{183EC56B-FA2C-0843-9AE8-0F3C87CDB00D}" type="presParOf" srcId="{53416A7A-37BC-7D41-A1F5-E396226CB40B}" destId="{F284D1E1-1531-664B-BE4D-B0DFD6A5EFAC}" srcOrd="6" destOrd="0" presId="urn:microsoft.com/office/officeart/2009/layout/CircleArrowProcess"/>
    <dgm:cxn modelId="{C366CFF7-DD97-5B41-8747-FEC8D7C8A10B}" type="presParOf" srcId="{F284D1E1-1531-664B-BE4D-B0DFD6A5EFAC}" destId="{F74C2283-8D53-7043-BF40-1F6C80A32489}" srcOrd="0" destOrd="0" presId="urn:microsoft.com/office/officeart/2009/layout/CircleArrowProcess"/>
    <dgm:cxn modelId="{F4CD6481-9E04-9249-8E94-A148B127BE73}" type="presParOf" srcId="{53416A7A-37BC-7D41-A1F5-E396226CB40B}" destId="{BC8DCEAE-8838-F944-B333-4F6037E6B138}" srcOrd="7" destOrd="0" presId="urn:microsoft.com/office/officeart/2009/layout/CircleArrowProcess"/>
    <dgm:cxn modelId="{445A6449-3BF4-D840-A3F9-6E726E63633E}" type="presParOf" srcId="{53416A7A-37BC-7D41-A1F5-E396226CB40B}" destId="{C685FADD-B7BA-104D-A542-412DA8B2C422}" srcOrd="8" destOrd="0" presId="urn:microsoft.com/office/officeart/2009/layout/CircleArrowProcess"/>
    <dgm:cxn modelId="{DF7545EA-3BDC-F14D-81B6-04D63D00F5D2}" type="presParOf" srcId="{C685FADD-B7BA-104D-A542-412DA8B2C422}" destId="{5A29C558-88FA-2444-85A7-1AC38D209993}" srcOrd="0" destOrd="0" presId="urn:microsoft.com/office/officeart/2009/layout/CircleArrowProcess"/>
    <dgm:cxn modelId="{7CB5E6E9-F809-6F43-98AE-79E9233D3137}" type="presParOf" srcId="{53416A7A-37BC-7D41-A1F5-E396226CB40B}" destId="{728CB308-9868-0742-A1D8-436C5E9FC465}" srcOrd="9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7A1D679-B0AD-7F43-B93C-1FC185E00A17}" type="doc">
      <dgm:prSet loTypeId="urn:microsoft.com/office/officeart/2005/8/layout/chevron1" loCatId="process" qsTypeId="urn:microsoft.com/office/officeart/2005/8/quickstyle/simple4" qsCatId="simple" csTypeId="urn:microsoft.com/office/officeart/2005/8/colors/accent1_2" csCatId="accent1" phldr="1"/>
      <dgm:spPr/>
    </dgm:pt>
    <dgm:pt modelId="{6C7F5028-CEE8-2C4E-9AAA-6C8003BB5A7E}">
      <dgm:prSet phldrT="[Text]"/>
      <dgm:spPr/>
      <dgm:t>
        <a:bodyPr/>
        <a:lstStyle/>
        <a:p>
          <a:r>
            <a:rPr lang="en-US" dirty="0" smtClean="0"/>
            <a:t>High profit</a:t>
          </a:r>
          <a:endParaRPr lang="en-US" dirty="0"/>
        </a:p>
      </dgm:t>
    </dgm:pt>
    <dgm:pt modelId="{6068F83B-5DC0-A248-AB66-63730644DADD}" type="parTrans" cxnId="{815A4DD8-F0AB-5540-A0F0-7E671EB15857}">
      <dgm:prSet/>
      <dgm:spPr/>
      <dgm:t>
        <a:bodyPr/>
        <a:lstStyle/>
        <a:p>
          <a:endParaRPr lang="en-US"/>
        </a:p>
      </dgm:t>
    </dgm:pt>
    <dgm:pt modelId="{98874FC3-C64C-6841-AB45-A9CAE99B802A}" type="sibTrans" cxnId="{815A4DD8-F0AB-5540-A0F0-7E671EB15857}">
      <dgm:prSet/>
      <dgm:spPr/>
      <dgm:t>
        <a:bodyPr/>
        <a:lstStyle/>
        <a:p>
          <a:endParaRPr lang="en-US"/>
        </a:p>
      </dgm:t>
    </dgm:pt>
    <dgm:pt modelId="{7B93D72C-6DFC-E74F-800B-4F5CCAD4007D}">
      <dgm:prSet phldrT="[Text]"/>
      <dgm:spPr/>
      <dgm:t>
        <a:bodyPr/>
        <a:lstStyle/>
        <a:p>
          <a:r>
            <a:rPr lang="en-US" dirty="0" smtClean="0"/>
            <a:t>More demand for borrowing</a:t>
          </a:r>
          <a:endParaRPr lang="en-US" dirty="0"/>
        </a:p>
      </dgm:t>
    </dgm:pt>
    <dgm:pt modelId="{81DF09BA-2714-684D-828F-2C9EACB8AF9A}" type="parTrans" cxnId="{82AA1108-4467-ED4D-9117-33EA7D87A80C}">
      <dgm:prSet/>
      <dgm:spPr/>
      <dgm:t>
        <a:bodyPr/>
        <a:lstStyle/>
        <a:p>
          <a:endParaRPr lang="en-US"/>
        </a:p>
      </dgm:t>
    </dgm:pt>
    <dgm:pt modelId="{9CA8A9C7-BE7B-7444-927B-9186DFCACE52}" type="sibTrans" cxnId="{82AA1108-4467-ED4D-9117-33EA7D87A80C}">
      <dgm:prSet/>
      <dgm:spPr/>
      <dgm:t>
        <a:bodyPr/>
        <a:lstStyle/>
        <a:p>
          <a:endParaRPr lang="en-US"/>
        </a:p>
      </dgm:t>
    </dgm:pt>
    <dgm:pt modelId="{5C256466-CD38-F848-847F-B581892784A9}">
      <dgm:prSet phldrT="[Text]"/>
      <dgm:spPr/>
      <dgm:t>
        <a:bodyPr/>
        <a:lstStyle/>
        <a:p>
          <a:r>
            <a:rPr lang="en-US" dirty="0" smtClean="0"/>
            <a:t>Higher interest</a:t>
          </a:r>
          <a:endParaRPr lang="en-US" dirty="0"/>
        </a:p>
      </dgm:t>
    </dgm:pt>
    <dgm:pt modelId="{6BACE1D5-B7DD-2445-A6EE-0A8586DB3797}" type="parTrans" cxnId="{8DCEDDB8-95EA-3743-B39A-7E8320E1ED52}">
      <dgm:prSet/>
      <dgm:spPr/>
      <dgm:t>
        <a:bodyPr/>
        <a:lstStyle/>
        <a:p>
          <a:endParaRPr lang="en-US"/>
        </a:p>
      </dgm:t>
    </dgm:pt>
    <dgm:pt modelId="{6F343BAF-D017-AF4B-A858-808A1E39AF2F}" type="sibTrans" cxnId="{8DCEDDB8-95EA-3743-B39A-7E8320E1ED52}">
      <dgm:prSet/>
      <dgm:spPr/>
      <dgm:t>
        <a:bodyPr/>
        <a:lstStyle/>
        <a:p>
          <a:endParaRPr lang="en-US"/>
        </a:p>
      </dgm:t>
    </dgm:pt>
    <dgm:pt modelId="{A0189C50-AA50-EE4F-A6B1-F38A3B1FB17E}" type="pres">
      <dgm:prSet presAssocID="{A7A1D679-B0AD-7F43-B93C-1FC185E00A17}" presName="Name0" presStyleCnt="0">
        <dgm:presLayoutVars>
          <dgm:dir/>
          <dgm:animLvl val="lvl"/>
          <dgm:resizeHandles val="exact"/>
        </dgm:presLayoutVars>
      </dgm:prSet>
      <dgm:spPr/>
    </dgm:pt>
    <dgm:pt modelId="{624D3DD3-E3F3-4941-A479-F24CEE46953B}" type="pres">
      <dgm:prSet presAssocID="{6C7F5028-CEE8-2C4E-9AAA-6C8003BB5A7E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25101D2-4F67-1D49-B71F-D3AFC76CD72C}" type="pres">
      <dgm:prSet presAssocID="{98874FC3-C64C-6841-AB45-A9CAE99B802A}" presName="parTxOnlySpace" presStyleCnt="0"/>
      <dgm:spPr/>
    </dgm:pt>
    <dgm:pt modelId="{277DDCF8-B177-8545-8FDB-B7F3AE9898DA}" type="pres">
      <dgm:prSet presAssocID="{7B93D72C-6DFC-E74F-800B-4F5CCAD4007D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3CC4381-0E00-FA4A-BA33-13FD023EA51B}" type="pres">
      <dgm:prSet presAssocID="{9CA8A9C7-BE7B-7444-927B-9186DFCACE52}" presName="parTxOnlySpace" presStyleCnt="0"/>
      <dgm:spPr/>
    </dgm:pt>
    <dgm:pt modelId="{D1DF1393-FBE9-4E40-8C55-70F78EADA176}" type="pres">
      <dgm:prSet presAssocID="{5C256466-CD38-F848-847F-B581892784A9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0FBD89C-1326-824A-9AE1-77ACC61AE492}" type="presOf" srcId="{A7A1D679-B0AD-7F43-B93C-1FC185E00A17}" destId="{A0189C50-AA50-EE4F-A6B1-F38A3B1FB17E}" srcOrd="0" destOrd="0" presId="urn:microsoft.com/office/officeart/2005/8/layout/chevron1"/>
    <dgm:cxn modelId="{E0F03F0E-8564-1D47-BBDB-177F29E8AC78}" type="presOf" srcId="{7B93D72C-6DFC-E74F-800B-4F5CCAD4007D}" destId="{277DDCF8-B177-8545-8FDB-B7F3AE9898DA}" srcOrd="0" destOrd="0" presId="urn:microsoft.com/office/officeart/2005/8/layout/chevron1"/>
    <dgm:cxn modelId="{8DCEDDB8-95EA-3743-B39A-7E8320E1ED52}" srcId="{A7A1D679-B0AD-7F43-B93C-1FC185E00A17}" destId="{5C256466-CD38-F848-847F-B581892784A9}" srcOrd="2" destOrd="0" parTransId="{6BACE1D5-B7DD-2445-A6EE-0A8586DB3797}" sibTransId="{6F343BAF-D017-AF4B-A858-808A1E39AF2F}"/>
    <dgm:cxn modelId="{4D778B0D-5662-524D-9E91-7CA0BAB9C0DD}" type="presOf" srcId="{6C7F5028-CEE8-2C4E-9AAA-6C8003BB5A7E}" destId="{624D3DD3-E3F3-4941-A479-F24CEE46953B}" srcOrd="0" destOrd="0" presId="urn:microsoft.com/office/officeart/2005/8/layout/chevron1"/>
    <dgm:cxn modelId="{B834C588-27BA-B241-A2E5-859FC95F4230}" type="presOf" srcId="{5C256466-CD38-F848-847F-B581892784A9}" destId="{D1DF1393-FBE9-4E40-8C55-70F78EADA176}" srcOrd="0" destOrd="0" presId="urn:microsoft.com/office/officeart/2005/8/layout/chevron1"/>
    <dgm:cxn modelId="{82AA1108-4467-ED4D-9117-33EA7D87A80C}" srcId="{A7A1D679-B0AD-7F43-B93C-1FC185E00A17}" destId="{7B93D72C-6DFC-E74F-800B-4F5CCAD4007D}" srcOrd="1" destOrd="0" parTransId="{81DF09BA-2714-684D-828F-2C9EACB8AF9A}" sibTransId="{9CA8A9C7-BE7B-7444-927B-9186DFCACE52}"/>
    <dgm:cxn modelId="{815A4DD8-F0AB-5540-A0F0-7E671EB15857}" srcId="{A7A1D679-B0AD-7F43-B93C-1FC185E00A17}" destId="{6C7F5028-CEE8-2C4E-9AAA-6C8003BB5A7E}" srcOrd="0" destOrd="0" parTransId="{6068F83B-5DC0-A248-AB66-63730644DADD}" sibTransId="{98874FC3-C64C-6841-AB45-A9CAE99B802A}"/>
    <dgm:cxn modelId="{993B549D-B572-CD41-A63F-5D7B037B1AC6}" type="presParOf" srcId="{A0189C50-AA50-EE4F-A6B1-F38A3B1FB17E}" destId="{624D3DD3-E3F3-4941-A479-F24CEE46953B}" srcOrd="0" destOrd="0" presId="urn:microsoft.com/office/officeart/2005/8/layout/chevron1"/>
    <dgm:cxn modelId="{69CE6FEF-C627-5F49-AF5F-E28FE40ED9EB}" type="presParOf" srcId="{A0189C50-AA50-EE4F-A6B1-F38A3B1FB17E}" destId="{525101D2-4F67-1D49-B71F-D3AFC76CD72C}" srcOrd="1" destOrd="0" presId="urn:microsoft.com/office/officeart/2005/8/layout/chevron1"/>
    <dgm:cxn modelId="{1F5CBD75-B002-0B43-91AD-E73C4FC4D3A7}" type="presParOf" srcId="{A0189C50-AA50-EE4F-A6B1-F38A3B1FB17E}" destId="{277DDCF8-B177-8545-8FDB-B7F3AE9898DA}" srcOrd="2" destOrd="0" presId="urn:microsoft.com/office/officeart/2005/8/layout/chevron1"/>
    <dgm:cxn modelId="{334369EE-3A7D-544B-BFC7-55576FF7D576}" type="presParOf" srcId="{A0189C50-AA50-EE4F-A6B1-F38A3B1FB17E}" destId="{53CC4381-0E00-FA4A-BA33-13FD023EA51B}" srcOrd="3" destOrd="0" presId="urn:microsoft.com/office/officeart/2005/8/layout/chevron1"/>
    <dgm:cxn modelId="{B9F5363D-203C-DA4B-8ABA-B48A94ED49FE}" type="presParOf" srcId="{A0189C50-AA50-EE4F-A6B1-F38A3B1FB17E}" destId="{D1DF1393-FBE9-4E40-8C55-70F78EADA176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19C5AD-4207-C945-BBA1-B557B6D19B1A}">
      <dsp:nvSpPr>
        <dsp:cNvPr id="0" name=""/>
        <dsp:cNvSpPr/>
      </dsp:nvSpPr>
      <dsp:spPr>
        <a:xfrm>
          <a:off x="0" y="789816"/>
          <a:ext cx="11305310" cy="1629294"/>
        </a:xfrm>
        <a:prstGeom prst="notched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4272110-522B-1D4E-8F93-42322B83A58B}">
      <dsp:nvSpPr>
        <dsp:cNvPr id="0" name=""/>
        <dsp:cNvSpPr/>
      </dsp:nvSpPr>
      <dsp:spPr>
        <a:xfrm>
          <a:off x="36561" y="429482"/>
          <a:ext cx="1108069" cy="16292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en-US" sz="1800" kern="1200" dirty="0" smtClean="0">
              <a:latin typeface="Calibri" charset="0"/>
            </a:rPr>
            <a:t>Glasgow College</a:t>
          </a:r>
        </a:p>
      </dsp:txBody>
      <dsp:txXfrm>
        <a:off x="36561" y="429482"/>
        <a:ext cx="1108069" cy="1629294"/>
      </dsp:txXfrm>
    </dsp:sp>
    <dsp:sp modelId="{014EBA10-5535-B943-8FC8-9115DCCA0498}">
      <dsp:nvSpPr>
        <dsp:cNvPr id="0" name=""/>
        <dsp:cNvSpPr/>
      </dsp:nvSpPr>
      <dsp:spPr>
        <a:xfrm>
          <a:off x="359225" y="1832956"/>
          <a:ext cx="407323" cy="407323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D7B83C1-C396-844F-A81A-EFEC241C9DA2}">
      <dsp:nvSpPr>
        <dsp:cNvPr id="0" name=""/>
        <dsp:cNvSpPr/>
      </dsp:nvSpPr>
      <dsp:spPr>
        <a:xfrm>
          <a:off x="1645510" y="2285769"/>
          <a:ext cx="1336788" cy="16292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en-US" sz="1800" kern="1200" dirty="0" smtClean="0">
              <a:latin typeface="Calibri" charset="0"/>
            </a:rPr>
            <a:t>Studied moral, politics and languages at Oxford</a:t>
          </a:r>
          <a:endParaRPr lang="en-US" sz="1800" kern="1200" dirty="0"/>
        </a:p>
      </dsp:txBody>
      <dsp:txXfrm>
        <a:off x="1645510" y="2285769"/>
        <a:ext cx="1336788" cy="1629294"/>
      </dsp:txXfrm>
    </dsp:sp>
    <dsp:sp modelId="{30006B0E-4EFF-5847-846F-0B6EBA2C51A5}">
      <dsp:nvSpPr>
        <dsp:cNvPr id="0" name=""/>
        <dsp:cNvSpPr/>
      </dsp:nvSpPr>
      <dsp:spPr>
        <a:xfrm>
          <a:off x="2137948" y="1846809"/>
          <a:ext cx="407323" cy="407323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7E22CC3-9112-CF45-A8B8-C7A9349F31EB}">
      <dsp:nvSpPr>
        <dsp:cNvPr id="0" name=""/>
        <dsp:cNvSpPr/>
      </dsp:nvSpPr>
      <dsp:spPr>
        <a:xfrm>
          <a:off x="3223064" y="265322"/>
          <a:ext cx="1447824" cy="16763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en-US" sz="1800" kern="1200" dirty="0" smtClean="0">
              <a:latin typeface="Calibri" charset="0"/>
            </a:rPr>
            <a:t>‘</a:t>
          </a:r>
          <a:r>
            <a:rPr lang="en-US" altLang="en-US" sz="1800" i="1" kern="1200" dirty="0" smtClean="0">
              <a:latin typeface="Calibri" charset="0"/>
            </a:rPr>
            <a:t>The Theory of Moral Sentiments</a:t>
          </a:r>
          <a:r>
            <a:rPr lang="en-US" altLang="en-US" sz="1800" kern="1200" dirty="0" smtClean="0">
              <a:latin typeface="Calibri" charset="0"/>
            </a:rPr>
            <a:t>’</a:t>
          </a:r>
          <a:endParaRPr lang="en-US" sz="1800" kern="1200" dirty="0"/>
        </a:p>
      </dsp:txBody>
      <dsp:txXfrm>
        <a:off x="3223064" y="265322"/>
        <a:ext cx="1447824" cy="1676381"/>
      </dsp:txXfrm>
    </dsp:sp>
    <dsp:sp modelId="{A6B8F0AB-1CBE-674F-BBD6-FF7523635C19}">
      <dsp:nvSpPr>
        <dsp:cNvPr id="0" name=""/>
        <dsp:cNvSpPr/>
      </dsp:nvSpPr>
      <dsp:spPr>
        <a:xfrm>
          <a:off x="3740189" y="1830870"/>
          <a:ext cx="407323" cy="407323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36957D3-A825-F941-BEB6-482692457494}">
      <dsp:nvSpPr>
        <dsp:cNvPr id="0" name=""/>
        <dsp:cNvSpPr/>
      </dsp:nvSpPr>
      <dsp:spPr>
        <a:xfrm>
          <a:off x="4960878" y="2285769"/>
          <a:ext cx="2920641" cy="16292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t" anchorCtr="1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en-US" sz="1800" kern="1200" dirty="0" smtClean="0">
              <a:latin typeface="Calibri" charset="0"/>
            </a:rPr>
            <a:t>Traveled in France and met Voltaire, Franklin, Quesnay, Turgot.</a:t>
          </a:r>
          <a:endParaRPr lang="en-US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en-US" sz="1800" kern="1200" dirty="0" smtClean="0">
              <a:latin typeface="Calibri" charset="0"/>
            </a:rPr>
            <a:t>Started writing ‘</a:t>
          </a:r>
          <a:r>
            <a:rPr lang="en-US" altLang="en-US" sz="1800" i="1" kern="1200" dirty="0" smtClean="0">
              <a:latin typeface="Calibri" charset="0"/>
            </a:rPr>
            <a:t>The Wealth of Nations</a:t>
          </a:r>
          <a:r>
            <a:rPr lang="en-US" altLang="en-US" sz="1800" kern="1200" dirty="0" smtClean="0">
              <a:latin typeface="Calibri" charset="0"/>
            </a:rPr>
            <a:t>’.</a:t>
          </a:r>
          <a:endParaRPr lang="en-US" altLang="en-US" sz="1800" kern="1200" dirty="0">
            <a:latin typeface="Calibri" charset="0"/>
          </a:endParaRPr>
        </a:p>
      </dsp:txBody>
      <dsp:txXfrm>
        <a:off x="4960878" y="2285769"/>
        <a:ext cx="2920641" cy="1629294"/>
      </dsp:txXfrm>
    </dsp:sp>
    <dsp:sp modelId="{4BEED803-AFCD-104A-BA83-7DE9959E331A}">
      <dsp:nvSpPr>
        <dsp:cNvPr id="0" name=""/>
        <dsp:cNvSpPr/>
      </dsp:nvSpPr>
      <dsp:spPr>
        <a:xfrm>
          <a:off x="6175924" y="1819099"/>
          <a:ext cx="407323" cy="407323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493D22B-F007-8A45-B8E9-2DD3B203EC53}">
      <dsp:nvSpPr>
        <dsp:cNvPr id="0" name=""/>
        <dsp:cNvSpPr/>
      </dsp:nvSpPr>
      <dsp:spPr>
        <a:xfrm>
          <a:off x="7750759" y="263228"/>
          <a:ext cx="1492226" cy="16292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en-US" sz="1800" kern="1200" dirty="0" smtClean="0">
              <a:latin typeface="Calibri" charset="0"/>
            </a:rPr>
            <a:t>Joined the Bloomsbury Group</a:t>
          </a:r>
          <a:endParaRPr lang="en-US" sz="1800" kern="1200" dirty="0"/>
        </a:p>
      </dsp:txBody>
      <dsp:txXfrm>
        <a:off x="7750759" y="263228"/>
        <a:ext cx="1492226" cy="1629294"/>
      </dsp:txXfrm>
    </dsp:sp>
    <dsp:sp modelId="{9A80EB4D-8069-AE48-8B3A-A7BDC9D2F43E}">
      <dsp:nvSpPr>
        <dsp:cNvPr id="0" name=""/>
        <dsp:cNvSpPr/>
      </dsp:nvSpPr>
      <dsp:spPr>
        <a:xfrm>
          <a:off x="8342904" y="1819103"/>
          <a:ext cx="407323" cy="407323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64AAB21-925C-5045-BB5A-B34DE8056C1B}">
      <dsp:nvSpPr>
        <dsp:cNvPr id="0" name=""/>
        <dsp:cNvSpPr/>
      </dsp:nvSpPr>
      <dsp:spPr>
        <a:xfrm>
          <a:off x="9104137" y="2285769"/>
          <a:ext cx="1633137" cy="16292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en-US" sz="1800" kern="1200" dirty="0" smtClean="0">
              <a:latin typeface="Calibri" charset="0"/>
            </a:rPr>
            <a:t>‘</a:t>
          </a:r>
          <a:r>
            <a:rPr lang="en-US" altLang="en-US" sz="1800" i="1" kern="1200" dirty="0" smtClean="0">
              <a:latin typeface="Calibri" charset="0"/>
            </a:rPr>
            <a:t>An Inquiry into the Nature and Causes of the Wealth of Nations</a:t>
          </a:r>
          <a:r>
            <a:rPr lang="en-US" altLang="en-US" sz="1800" kern="1200" dirty="0" smtClean="0">
              <a:latin typeface="Calibri" charset="0"/>
            </a:rPr>
            <a:t>’</a:t>
          </a:r>
          <a:endParaRPr lang="en-US" sz="1800" kern="1200" dirty="0"/>
        </a:p>
      </dsp:txBody>
      <dsp:txXfrm>
        <a:off x="9104137" y="2285769"/>
        <a:ext cx="1633137" cy="1629294"/>
      </dsp:txXfrm>
    </dsp:sp>
    <dsp:sp modelId="{993E65D0-9372-F24A-B715-1BCBA5CB78AF}">
      <dsp:nvSpPr>
        <dsp:cNvPr id="0" name=""/>
        <dsp:cNvSpPr/>
      </dsp:nvSpPr>
      <dsp:spPr>
        <a:xfrm>
          <a:off x="9824569" y="1819103"/>
          <a:ext cx="407323" cy="407323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FB19CF-A8C4-0F44-8F57-7C748B1810C8}">
      <dsp:nvSpPr>
        <dsp:cNvPr id="0" name=""/>
        <dsp:cNvSpPr/>
      </dsp:nvSpPr>
      <dsp:spPr>
        <a:xfrm>
          <a:off x="0" y="173633"/>
          <a:ext cx="9677402" cy="113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51074" tIns="208280" rIns="751074" bIns="170688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Govern society.</a:t>
          </a:r>
          <a:endParaRPr lang="en-US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en-US" sz="2400" kern="1200" dirty="0" smtClean="0">
              <a:latin typeface="Calibri" charset="0"/>
            </a:rPr>
            <a:t>Cannot be changed but can be learned for benefits.</a:t>
          </a:r>
          <a:endParaRPr lang="en-US" sz="2400" kern="1200" dirty="0"/>
        </a:p>
      </dsp:txBody>
      <dsp:txXfrm>
        <a:off x="0" y="173633"/>
        <a:ext cx="9677402" cy="1134000"/>
      </dsp:txXfrm>
    </dsp:sp>
    <dsp:sp modelId="{F00E6373-45CC-464F-8E02-0BBF4623DC34}">
      <dsp:nvSpPr>
        <dsp:cNvPr id="0" name=""/>
        <dsp:cNvSpPr/>
      </dsp:nvSpPr>
      <dsp:spPr>
        <a:xfrm>
          <a:off x="483870" y="26033"/>
          <a:ext cx="6774181" cy="295200"/>
        </a:xfrm>
        <a:prstGeom prst="roundRect">
          <a:avLst/>
        </a:prstGeom>
        <a:solidFill>
          <a:schemeClr val="accent1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6048" tIns="0" rIns="256048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Natural laws</a:t>
          </a:r>
          <a:endParaRPr lang="en-US" sz="2400" kern="1200" dirty="0"/>
        </a:p>
      </dsp:txBody>
      <dsp:txXfrm>
        <a:off x="498280" y="40443"/>
        <a:ext cx="6745361" cy="266380"/>
      </dsp:txXfrm>
    </dsp:sp>
    <dsp:sp modelId="{962CAB11-DBFA-BF48-A703-EBF980FA7DAF}">
      <dsp:nvSpPr>
        <dsp:cNvPr id="0" name=""/>
        <dsp:cNvSpPr/>
      </dsp:nvSpPr>
      <dsp:spPr>
        <a:xfrm>
          <a:off x="0" y="1509234"/>
          <a:ext cx="9677402" cy="1512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51074" tIns="208280" rIns="751074" bIns="170688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Legislative laws created by human.</a:t>
          </a:r>
          <a:endParaRPr lang="en-US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en-US" sz="2400" kern="1200" dirty="0" smtClean="0">
              <a:latin typeface="Calibri" charset="0"/>
            </a:rPr>
            <a:t>Changeable to habits, custom and values.</a:t>
          </a:r>
          <a:endParaRPr lang="en-US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en-US" sz="2400" kern="1200" dirty="0" smtClean="0">
              <a:latin typeface="Calibri" charset="0"/>
            </a:rPr>
            <a:t>Must conform to natural laws.</a:t>
          </a:r>
          <a:endParaRPr lang="en-US" altLang="en-US" sz="2400" kern="1200" dirty="0">
            <a:latin typeface="Calibri" charset="0"/>
          </a:endParaRPr>
        </a:p>
      </dsp:txBody>
      <dsp:txXfrm>
        <a:off x="0" y="1509234"/>
        <a:ext cx="9677402" cy="1512000"/>
      </dsp:txXfrm>
    </dsp:sp>
    <dsp:sp modelId="{25F85612-FAEF-8B40-8E2B-4FEDA998B84E}">
      <dsp:nvSpPr>
        <dsp:cNvPr id="0" name=""/>
        <dsp:cNvSpPr/>
      </dsp:nvSpPr>
      <dsp:spPr>
        <a:xfrm>
          <a:off x="483870" y="1361634"/>
          <a:ext cx="6774181" cy="295200"/>
        </a:xfrm>
        <a:prstGeom prst="roundRect">
          <a:avLst/>
        </a:prstGeom>
        <a:solidFill>
          <a:schemeClr val="accent1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6048" tIns="0" rIns="256048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en-US" sz="2400" kern="1200" dirty="0" smtClean="0">
              <a:latin typeface="Calibri" charset="0"/>
            </a:rPr>
            <a:t>Positive law</a:t>
          </a:r>
          <a:endParaRPr lang="en-US" sz="2400" kern="1200" dirty="0"/>
        </a:p>
      </dsp:txBody>
      <dsp:txXfrm>
        <a:off x="498280" y="1376044"/>
        <a:ext cx="6745361" cy="266380"/>
      </dsp:txXfrm>
    </dsp:sp>
    <dsp:sp modelId="{9038BBFD-BB5B-3C43-AD1F-BC4F2BDF1C20}">
      <dsp:nvSpPr>
        <dsp:cNvPr id="0" name=""/>
        <dsp:cNvSpPr/>
      </dsp:nvSpPr>
      <dsp:spPr>
        <a:xfrm>
          <a:off x="0" y="3222834"/>
          <a:ext cx="9677402" cy="7245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51074" tIns="208280" rIns="751074" bIns="170688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en-US" sz="2400" kern="1200" dirty="0" smtClean="0">
              <a:latin typeface="Calibri" charset="0"/>
            </a:rPr>
            <a:t>consist of property rights &amp; rights to the products of one’s labor</a:t>
          </a:r>
          <a:endParaRPr lang="en-US" sz="2400" kern="1200" dirty="0"/>
        </a:p>
      </dsp:txBody>
      <dsp:txXfrm>
        <a:off x="0" y="3222834"/>
        <a:ext cx="9677402" cy="724500"/>
      </dsp:txXfrm>
    </dsp:sp>
    <dsp:sp modelId="{1D1D6DB6-086F-654D-9C51-0E0AE4361E61}">
      <dsp:nvSpPr>
        <dsp:cNvPr id="0" name=""/>
        <dsp:cNvSpPr/>
      </dsp:nvSpPr>
      <dsp:spPr>
        <a:xfrm>
          <a:off x="483870" y="3075234"/>
          <a:ext cx="6774181" cy="295200"/>
        </a:xfrm>
        <a:prstGeom prst="roundRect">
          <a:avLst/>
        </a:prstGeom>
        <a:solidFill>
          <a:schemeClr val="accent1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6048" tIns="0" rIns="256048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Natural rights</a:t>
          </a:r>
          <a:endParaRPr lang="en-US" sz="2400" kern="1200" dirty="0"/>
        </a:p>
      </dsp:txBody>
      <dsp:txXfrm>
        <a:off x="498280" y="3089644"/>
        <a:ext cx="6745361" cy="26638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B11411-DF5F-0A43-9A75-2A5D09ED66A2}">
      <dsp:nvSpPr>
        <dsp:cNvPr id="0" name=""/>
        <dsp:cNvSpPr/>
      </dsp:nvSpPr>
      <dsp:spPr>
        <a:xfrm rot="15186643">
          <a:off x="3179146" y="2717324"/>
          <a:ext cx="535619" cy="43813"/>
        </a:xfrm>
        <a:custGeom>
          <a:avLst/>
          <a:gdLst/>
          <a:ahLst/>
          <a:cxnLst/>
          <a:rect l="0" t="0" r="0" b="0"/>
          <a:pathLst>
            <a:path>
              <a:moveTo>
                <a:pt x="0" y="21906"/>
              </a:moveTo>
              <a:lnTo>
                <a:pt x="535619" y="21906"/>
              </a:lnTo>
            </a:path>
          </a:pathLst>
        </a:custGeom>
        <a:noFill/>
        <a:ln w="63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AF94AC8-A088-BD41-8D77-71F52229365F}">
      <dsp:nvSpPr>
        <dsp:cNvPr id="0" name=""/>
        <dsp:cNvSpPr/>
      </dsp:nvSpPr>
      <dsp:spPr>
        <a:xfrm rot="6493520">
          <a:off x="3100893" y="1457246"/>
          <a:ext cx="681728" cy="43813"/>
        </a:xfrm>
        <a:custGeom>
          <a:avLst/>
          <a:gdLst/>
          <a:ahLst/>
          <a:cxnLst/>
          <a:rect l="0" t="0" r="0" b="0"/>
          <a:pathLst>
            <a:path>
              <a:moveTo>
                <a:pt x="0" y="21906"/>
              </a:moveTo>
              <a:lnTo>
                <a:pt x="681728" y="21906"/>
              </a:lnTo>
            </a:path>
          </a:pathLst>
        </a:custGeom>
        <a:noFill/>
        <a:ln w="63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1A0FEE7-E40D-1B46-872B-CDD92995C6AE}">
      <dsp:nvSpPr>
        <dsp:cNvPr id="0" name=""/>
        <dsp:cNvSpPr/>
      </dsp:nvSpPr>
      <dsp:spPr>
        <a:xfrm>
          <a:off x="0" y="797568"/>
          <a:ext cx="2628716" cy="2628716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2000" b="-22000"/>
          </a:stretch>
        </a:blip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EE0DDFB-15E1-5044-BB2A-81221B825BEC}">
      <dsp:nvSpPr>
        <dsp:cNvPr id="0" name=""/>
        <dsp:cNvSpPr/>
      </dsp:nvSpPr>
      <dsp:spPr>
        <a:xfrm>
          <a:off x="2761713" y="262399"/>
          <a:ext cx="1642038" cy="1577229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/>
            <a:t>Wealth</a:t>
          </a:r>
          <a:endParaRPr lang="en-US" sz="2400" b="1" kern="1200" dirty="0"/>
        </a:p>
      </dsp:txBody>
      <dsp:txXfrm>
        <a:off x="3002184" y="493379"/>
        <a:ext cx="1161096" cy="1115269"/>
      </dsp:txXfrm>
    </dsp:sp>
    <dsp:sp modelId="{C277FE3E-C07D-2440-BB55-6BCBE62A5132}">
      <dsp:nvSpPr>
        <dsp:cNvPr id="0" name=""/>
        <dsp:cNvSpPr/>
      </dsp:nvSpPr>
      <dsp:spPr>
        <a:xfrm>
          <a:off x="4480464" y="262399"/>
          <a:ext cx="2463057" cy="15772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285750" lvl="1" indent="-285750" algn="l" defTabSz="2889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6500" kern="1200" dirty="0"/>
        </a:p>
      </dsp:txBody>
      <dsp:txXfrm>
        <a:off x="4480464" y="262399"/>
        <a:ext cx="2463057" cy="1577229"/>
      </dsp:txXfrm>
    </dsp:sp>
    <dsp:sp modelId="{D29D87BE-9D57-A84B-AE49-B904C602F7D3}">
      <dsp:nvSpPr>
        <dsp:cNvPr id="0" name=""/>
        <dsp:cNvSpPr/>
      </dsp:nvSpPr>
      <dsp:spPr>
        <a:xfrm>
          <a:off x="2809647" y="2448958"/>
          <a:ext cx="1577229" cy="1577229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/>
            <a:t>Propensities</a:t>
          </a:r>
          <a:endParaRPr lang="en-US" sz="1600" b="1" kern="1200" dirty="0"/>
        </a:p>
      </dsp:txBody>
      <dsp:txXfrm>
        <a:off x="3040627" y="2679938"/>
        <a:ext cx="1115269" cy="111526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9D74A0-50D2-DB45-B728-03394D98F678}">
      <dsp:nvSpPr>
        <dsp:cNvPr id="0" name=""/>
        <dsp:cNvSpPr/>
      </dsp:nvSpPr>
      <dsp:spPr>
        <a:xfrm>
          <a:off x="584857" y="307"/>
          <a:ext cx="2253298" cy="102935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Self-interest &amp;</a:t>
          </a:r>
          <a:r>
            <a:rPr lang="en-US" sz="1900" kern="1200" baseline="0" dirty="0" smtClean="0"/>
            <a:t> property rights</a:t>
          </a:r>
          <a:endParaRPr lang="en-US" sz="1900" kern="1200" dirty="0"/>
        </a:p>
      </dsp:txBody>
      <dsp:txXfrm>
        <a:off x="615006" y="30456"/>
        <a:ext cx="2193000" cy="969059"/>
      </dsp:txXfrm>
    </dsp:sp>
    <dsp:sp modelId="{51AEAC28-67F4-7A46-8DEB-E5022949ADCB}">
      <dsp:nvSpPr>
        <dsp:cNvPr id="0" name=""/>
        <dsp:cNvSpPr/>
      </dsp:nvSpPr>
      <dsp:spPr>
        <a:xfrm>
          <a:off x="2989128" y="302252"/>
          <a:ext cx="363706" cy="425467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500" kern="1200"/>
        </a:p>
      </dsp:txBody>
      <dsp:txXfrm>
        <a:off x="2989128" y="387345"/>
        <a:ext cx="254594" cy="255281"/>
      </dsp:txXfrm>
    </dsp:sp>
    <dsp:sp modelId="{FD393E95-3616-B24E-8267-6FBCEEEF925B}">
      <dsp:nvSpPr>
        <dsp:cNvPr id="0" name=""/>
        <dsp:cNvSpPr/>
      </dsp:nvSpPr>
      <dsp:spPr>
        <a:xfrm>
          <a:off x="3524394" y="307"/>
          <a:ext cx="2023030" cy="102935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Economic liberty</a:t>
          </a:r>
          <a:endParaRPr lang="en-US" sz="1900" kern="1200" dirty="0"/>
        </a:p>
      </dsp:txBody>
      <dsp:txXfrm>
        <a:off x="3554543" y="30456"/>
        <a:ext cx="1962732" cy="969059"/>
      </dsp:txXfrm>
    </dsp:sp>
    <dsp:sp modelId="{19D4988D-B0AD-5A4A-992B-1C0C57EAF626}">
      <dsp:nvSpPr>
        <dsp:cNvPr id="0" name=""/>
        <dsp:cNvSpPr/>
      </dsp:nvSpPr>
      <dsp:spPr>
        <a:xfrm rot="5425112">
          <a:off x="4347860" y="1149756"/>
          <a:ext cx="363716" cy="425467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500" kern="1200"/>
        </a:p>
      </dsp:txBody>
      <dsp:txXfrm rot="-5400000">
        <a:off x="4402476" y="1180633"/>
        <a:ext cx="255281" cy="254601"/>
      </dsp:txXfrm>
    </dsp:sp>
    <dsp:sp modelId="{8CD34A42-5681-3643-AE6A-8F3F6DBD89BF}">
      <dsp:nvSpPr>
        <dsp:cNvPr id="0" name=""/>
        <dsp:cNvSpPr/>
      </dsp:nvSpPr>
      <dsp:spPr>
        <a:xfrm>
          <a:off x="3499329" y="1715903"/>
          <a:ext cx="2048095" cy="102935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Division of </a:t>
          </a:r>
          <a:r>
            <a:rPr lang="en-US" sz="1900" kern="1200" dirty="0" smtClean="0"/>
            <a:t>labor</a:t>
          </a:r>
          <a:endParaRPr lang="en-US" sz="1900" kern="1200" dirty="0"/>
        </a:p>
      </dsp:txBody>
      <dsp:txXfrm>
        <a:off x="3529478" y="1746052"/>
        <a:ext cx="1987797" cy="969059"/>
      </dsp:txXfrm>
    </dsp:sp>
    <dsp:sp modelId="{106DF4C4-28DF-A648-A64A-02EBB1B32FAE}">
      <dsp:nvSpPr>
        <dsp:cNvPr id="0" name=""/>
        <dsp:cNvSpPr/>
      </dsp:nvSpPr>
      <dsp:spPr>
        <a:xfrm rot="10800000">
          <a:off x="2984650" y="2017848"/>
          <a:ext cx="363706" cy="425467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500" kern="1200"/>
        </a:p>
      </dsp:txBody>
      <dsp:txXfrm rot="10800000">
        <a:off x="3093762" y="2102941"/>
        <a:ext cx="254594" cy="255281"/>
      </dsp:txXfrm>
    </dsp:sp>
    <dsp:sp modelId="{38A5A1B3-730D-A34E-9677-DFB98C8EEDC3}">
      <dsp:nvSpPr>
        <dsp:cNvPr id="0" name=""/>
        <dsp:cNvSpPr/>
      </dsp:nvSpPr>
      <dsp:spPr>
        <a:xfrm>
          <a:off x="520866" y="1715903"/>
          <a:ext cx="2292224" cy="102935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Market competition</a:t>
          </a:r>
          <a:endParaRPr lang="en-US" sz="1900" kern="1200" dirty="0"/>
        </a:p>
      </dsp:txBody>
      <dsp:txXfrm>
        <a:off x="551015" y="1746052"/>
        <a:ext cx="2231926" cy="969059"/>
      </dsp:txXfrm>
    </dsp:sp>
    <dsp:sp modelId="{E7F1891C-D44C-4048-87E0-DC21338EB91D}">
      <dsp:nvSpPr>
        <dsp:cNvPr id="0" name=""/>
        <dsp:cNvSpPr/>
      </dsp:nvSpPr>
      <dsp:spPr>
        <a:xfrm rot="5406497">
          <a:off x="1483523" y="2865352"/>
          <a:ext cx="363706" cy="425467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500" kern="1200"/>
        </a:p>
      </dsp:txBody>
      <dsp:txXfrm rot="-5400000">
        <a:off x="1537839" y="2896232"/>
        <a:ext cx="255281" cy="254594"/>
      </dsp:txXfrm>
    </dsp:sp>
    <dsp:sp modelId="{8B95DD89-4689-F94C-B11A-A44F74D30D0C}">
      <dsp:nvSpPr>
        <dsp:cNvPr id="0" name=""/>
        <dsp:cNvSpPr/>
      </dsp:nvSpPr>
      <dsp:spPr>
        <a:xfrm>
          <a:off x="520866" y="3431499"/>
          <a:ext cx="2285739" cy="102935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The wealth of nation = economic growth</a:t>
          </a:r>
          <a:endParaRPr lang="en-US" sz="1900" kern="1200" dirty="0"/>
        </a:p>
      </dsp:txBody>
      <dsp:txXfrm>
        <a:off x="551015" y="3461648"/>
        <a:ext cx="2225441" cy="96905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AA8DD1-EA3F-3747-971F-CEAD156B515C}">
      <dsp:nvSpPr>
        <dsp:cNvPr id="0" name=""/>
        <dsp:cNvSpPr/>
      </dsp:nvSpPr>
      <dsp:spPr>
        <a:xfrm>
          <a:off x="3482522" y="0"/>
          <a:ext cx="1678618" cy="1678703"/>
        </a:xfrm>
        <a:prstGeom prst="circularArrow">
          <a:avLst>
            <a:gd name="adj1" fmla="val 10980"/>
            <a:gd name="adj2" fmla="val 1142322"/>
            <a:gd name="adj3" fmla="val 4500000"/>
            <a:gd name="adj4" fmla="val 10800000"/>
            <a:gd name="adj5" fmla="val 12500"/>
          </a:avLst>
        </a:prstGeom>
        <a:solidFill>
          <a:schemeClr val="bg1">
            <a:lumMod val="65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D646986-AF5D-3546-A7A3-13887D14B32D}">
      <dsp:nvSpPr>
        <dsp:cNvPr id="0" name=""/>
        <dsp:cNvSpPr/>
      </dsp:nvSpPr>
      <dsp:spPr>
        <a:xfrm>
          <a:off x="3679749" y="607974"/>
          <a:ext cx="1283535" cy="4681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Extent of markets</a:t>
          </a:r>
          <a:endParaRPr lang="en-US" sz="2000" b="1" kern="1200" dirty="0"/>
        </a:p>
      </dsp:txBody>
      <dsp:txXfrm>
        <a:off x="3679749" y="607974"/>
        <a:ext cx="1283535" cy="468172"/>
      </dsp:txXfrm>
    </dsp:sp>
    <dsp:sp modelId="{A5B65B6D-8625-E94D-8454-2584C5DE3C8A}">
      <dsp:nvSpPr>
        <dsp:cNvPr id="0" name=""/>
        <dsp:cNvSpPr/>
      </dsp:nvSpPr>
      <dsp:spPr>
        <a:xfrm>
          <a:off x="3016187" y="964522"/>
          <a:ext cx="1678618" cy="1678703"/>
        </a:xfrm>
        <a:prstGeom prst="leftCircularArrow">
          <a:avLst>
            <a:gd name="adj1" fmla="val 10980"/>
            <a:gd name="adj2" fmla="val 1142322"/>
            <a:gd name="adj3" fmla="val 6300000"/>
            <a:gd name="adj4" fmla="val 18900000"/>
            <a:gd name="adj5" fmla="val 12500"/>
          </a:avLst>
        </a:prstGeom>
        <a:solidFill>
          <a:schemeClr val="bg1">
            <a:lumMod val="65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4B4ACA4-1D60-064C-802D-1379DF300B85}">
      <dsp:nvSpPr>
        <dsp:cNvPr id="0" name=""/>
        <dsp:cNvSpPr/>
      </dsp:nvSpPr>
      <dsp:spPr>
        <a:xfrm>
          <a:off x="3307294" y="1574664"/>
          <a:ext cx="1091995" cy="4681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Division of labor</a:t>
          </a:r>
          <a:endParaRPr lang="en-US" sz="2000" b="1" kern="1200" dirty="0"/>
        </a:p>
      </dsp:txBody>
      <dsp:txXfrm>
        <a:off x="3307294" y="1574664"/>
        <a:ext cx="1091995" cy="468172"/>
      </dsp:txXfrm>
    </dsp:sp>
    <dsp:sp modelId="{86871F80-E6CD-A246-A44D-C63268650581}">
      <dsp:nvSpPr>
        <dsp:cNvPr id="0" name=""/>
        <dsp:cNvSpPr/>
      </dsp:nvSpPr>
      <dsp:spPr>
        <a:xfrm>
          <a:off x="3482522" y="1933380"/>
          <a:ext cx="1678618" cy="1678703"/>
        </a:xfrm>
        <a:prstGeom prst="circularArrow">
          <a:avLst>
            <a:gd name="adj1" fmla="val 10980"/>
            <a:gd name="adj2" fmla="val 1142322"/>
            <a:gd name="adj3" fmla="val 4500000"/>
            <a:gd name="adj4" fmla="val 13500000"/>
            <a:gd name="adj5" fmla="val 12500"/>
          </a:avLst>
        </a:prstGeom>
        <a:solidFill>
          <a:schemeClr val="bg1">
            <a:lumMod val="65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6190E70-44E6-F840-9A8A-62966FDEC0E9}">
      <dsp:nvSpPr>
        <dsp:cNvPr id="0" name=""/>
        <dsp:cNvSpPr/>
      </dsp:nvSpPr>
      <dsp:spPr>
        <a:xfrm>
          <a:off x="3632307" y="2540812"/>
          <a:ext cx="1378420" cy="4681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Labor productivity</a:t>
          </a:r>
          <a:endParaRPr lang="en-US" sz="2000" b="1" kern="1200" dirty="0"/>
        </a:p>
      </dsp:txBody>
      <dsp:txXfrm>
        <a:off x="3632307" y="2540812"/>
        <a:ext cx="1378420" cy="468172"/>
      </dsp:txXfrm>
    </dsp:sp>
    <dsp:sp modelId="{F74C2283-8D53-7043-BF40-1F6C80A32489}">
      <dsp:nvSpPr>
        <dsp:cNvPr id="0" name=""/>
        <dsp:cNvSpPr/>
      </dsp:nvSpPr>
      <dsp:spPr>
        <a:xfrm>
          <a:off x="3016187" y="2899528"/>
          <a:ext cx="1678618" cy="1678703"/>
        </a:xfrm>
        <a:prstGeom prst="leftCircularArrow">
          <a:avLst>
            <a:gd name="adj1" fmla="val 10980"/>
            <a:gd name="adj2" fmla="val 1142322"/>
            <a:gd name="adj3" fmla="val 6300000"/>
            <a:gd name="adj4" fmla="val 18900000"/>
            <a:gd name="adj5" fmla="val 12500"/>
          </a:avLst>
        </a:prstGeom>
        <a:solidFill>
          <a:schemeClr val="bg1">
            <a:lumMod val="65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C8DCEAE-8838-F944-B333-4F6037E6B138}">
      <dsp:nvSpPr>
        <dsp:cNvPr id="0" name=""/>
        <dsp:cNvSpPr/>
      </dsp:nvSpPr>
      <dsp:spPr>
        <a:xfrm>
          <a:off x="2956893" y="3507503"/>
          <a:ext cx="1792798" cy="4681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Output increases</a:t>
          </a:r>
          <a:endParaRPr lang="en-US" sz="2000" b="1" kern="1200" dirty="0"/>
        </a:p>
      </dsp:txBody>
      <dsp:txXfrm>
        <a:off x="2956893" y="3507503"/>
        <a:ext cx="1792798" cy="468172"/>
      </dsp:txXfrm>
    </dsp:sp>
    <dsp:sp modelId="{5A29C558-88FA-2444-85A7-1AC38D209993}">
      <dsp:nvSpPr>
        <dsp:cNvPr id="0" name=""/>
        <dsp:cNvSpPr/>
      </dsp:nvSpPr>
      <dsp:spPr>
        <a:xfrm>
          <a:off x="3601862" y="3975675"/>
          <a:ext cx="1442144" cy="1442991"/>
        </a:xfrm>
        <a:prstGeom prst="blockArc">
          <a:avLst>
            <a:gd name="adj1" fmla="val 13500000"/>
            <a:gd name="adj2" fmla="val 10800000"/>
            <a:gd name="adj3" fmla="val 12740"/>
          </a:avLst>
        </a:prstGeom>
        <a:solidFill>
          <a:schemeClr val="bg1">
            <a:lumMod val="65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28CB308-9868-0742-A1D8-436C5E9FC465}">
      <dsp:nvSpPr>
        <dsp:cNvPr id="0" name=""/>
        <dsp:cNvSpPr/>
      </dsp:nvSpPr>
      <dsp:spPr>
        <a:xfrm>
          <a:off x="3471928" y="4474193"/>
          <a:ext cx="1699177" cy="4681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Economic growth</a:t>
          </a:r>
          <a:endParaRPr lang="en-US" sz="2000" b="1" kern="1200" dirty="0"/>
        </a:p>
      </dsp:txBody>
      <dsp:txXfrm>
        <a:off x="3471928" y="4474193"/>
        <a:ext cx="1699177" cy="46817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4D3DD3-E3F3-4941-A479-F24CEE46953B}">
      <dsp:nvSpPr>
        <dsp:cNvPr id="0" name=""/>
        <dsp:cNvSpPr/>
      </dsp:nvSpPr>
      <dsp:spPr>
        <a:xfrm>
          <a:off x="2381" y="1330061"/>
          <a:ext cx="2901156" cy="1160462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4013" tIns="34671" rIns="34671" bIns="34671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/>
            <a:t>High profit</a:t>
          </a:r>
          <a:endParaRPr lang="en-US" sz="2600" kern="1200" dirty="0"/>
        </a:p>
      </dsp:txBody>
      <dsp:txXfrm>
        <a:off x="582612" y="1330061"/>
        <a:ext cx="1740694" cy="1160462"/>
      </dsp:txXfrm>
    </dsp:sp>
    <dsp:sp modelId="{277DDCF8-B177-8545-8FDB-B7F3AE9898DA}">
      <dsp:nvSpPr>
        <dsp:cNvPr id="0" name=""/>
        <dsp:cNvSpPr/>
      </dsp:nvSpPr>
      <dsp:spPr>
        <a:xfrm>
          <a:off x="2613421" y="1330061"/>
          <a:ext cx="2901156" cy="1160462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4013" tIns="34671" rIns="34671" bIns="34671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/>
            <a:t>More demand for borrowing</a:t>
          </a:r>
          <a:endParaRPr lang="en-US" sz="2600" kern="1200" dirty="0"/>
        </a:p>
      </dsp:txBody>
      <dsp:txXfrm>
        <a:off x="3193652" y="1330061"/>
        <a:ext cx="1740694" cy="1160462"/>
      </dsp:txXfrm>
    </dsp:sp>
    <dsp:sp modelId="{D1DF1393-FBE9-4E40-8C55-70F78EADA176}">
      <dsp:nvSpPr>
        <dsp:cNvPr id="0" name=""/>
        <dsp:cNvSpPr/>
      </dsp:nvSpPr>
      <dsp:spPr>
        <a:xfrm>
          <a:off x="5224462" y="1330061"/>
          <a:ext cx="2901156" cy="1160462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4013" tIns="34671" rIns="34671" bIns="34671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/>
            <a:t>Higher interest</a:t>
          </a:r>
          <a:endParaRPr lang="en-US" sz="2600" kern="1200" dirty="0"/>
        </a:p>
      </dsp:txBody>
      <dsp:txXfrm>
        <a:off x="5804693" y="1330061"/>
        <a:ext cx="1740694" cy="1160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2">
  <dgm:title val=""/>
  <dgm:desc val=""/>
  <dgm:catLst>
    <dgm:cat type="relationship" pri="20000"/>
    <dgm:cat type="conver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cycle" refType="w"/>
      <dgm:constr type="h" for="ch" forName="cycle" refType="h"/>
    </dgm:constrLst>
    <dgm:ruleLst/>
    <dgm:layoutNode name="cycle">
      <dgm:choose name="Name0">
        <dgm:if name="Name1" func="var" arg="dir" op="equ" val="norm">
          <dgm:choose name="Name2">
            <dgm:if name="Name3" axis="ch" ptType="node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if name="Name4" axis="ch" ptType="node" func="cnt" op="equ" val="2">
              <dgm:alg type="cycle">
                <dgm:param type="stAng" val="70"/>
                <dgm:param type="spanAng" val="40"/>
                <dgm:param type="ctrShpMap" val="fNode"/>
              </dgm:alg>
            </dgm:if>
            <dgm:if name="Name5" axis="ch" ptType="node" func="cnt" op="equ" val="3">
              <dgm:alg type="cycle">
                <dgm:param type="stAng" val="60"/>
                <dgm:param type="spanAng" val="60"/>
                <dgm:param type="ctrShpMap" val="fNode"/>
              </dgm:alg>
            </dgm:if>
            <dgm:else name="Name6">
              <dgm:alg type="cycle">
                <dgm:param type="stAng" val="45"/>
                <dgm:param type="spanAng" val="90"/>
                <dgm:param type="ctrShpMap" val="fNode"/>
              </dgm:alg>
            </dgm:else>
          </dgm:choose>
        </dgm:if>
        <dgm:else name="Name7">
          <dgm:choose name="Name8">
            <dgm:if name="Name9" axis="ch" ptType="node" func="cnt" op="lte" val="1">
              <dgm:alg type="cycle">
                <dgm:param type="stAng" val="-90"/>
                <dgm:param type="spanAng" val="-360"/>
                <dgm:param type="ctrShpMap" val="fNode"/>
              </dgm:alg>
            </dgm:if>
            <dgm:if name="Name10" axis="ch" ptType="node" func="cnt" op="equ" val="2">
              <dgm:alg type="cycle">
                <dgm:param type="stAng" val="-70"/>
                <dgm:param type="spanAng" val="-40"/>
                <dgm:param type="ctrShpMap" val="fNode"/>
              </dgm:alg>
            </dgm:if>
            <dgm:if name="Name11" axis="ch" ptType="node" func="cnt" op="equ" val="3">
              <dgm:alg type="cycle">
                <dgm:param type="stAng" val="-60"/>
                <dgm:param type="spanAng" val="-60"/>
                <dgm:param type="ctrShpMap" val="fNode"/>
              </dgm:alg>
            </dgm:if>
            <dgm:else name="Name12">
              <dgm:alg type="cycle">
                <dgm:param type="stAng" val="-45"/>
                <dgm:param type="spanAng" val="-90"/>
                <dgm:param type="ctrShpMap" val="fNode"/>
              </dgm:alg>
            </dgm:else>
          </dgm:choose>
        </dgm:else>
      </dgm:choose>
      <dgm:shape xmlns:r="http://schemas.openxmlformats.org/officeDocument/2006/relationships" r:blip="">
        <dgm:adjLst/>
      </dgm:shape>
      <dgm:presOf/>
      <dgm:constrLst>
        <dgm:constr type="sp" val="20"/>
        <dgm:constr type="w" for="ch" forName="centerShape" refType="w"/>
        <dgm:constr type="w" for="ch" forName="node" refType="w" refFor="ch" refForName="centerShape" fact="1.5"/>
        <dgm:constr type="sibSp" refType="w" refFor="ch" refForName="centerShape" op="equ" fact="0.08"/>
        <dgm:constr type="primFontSz" for="des" forName="parentNode" op="equ" val="65"/>
        <dgm:constr type="secFontSz" for="des" forName="childNode" op="equ" val="65"/>
      </dgm:constrLst>
      <dgm:ruleLst/>
      <dgm:choose name="Name13">
        <dgm:if name="Name14" axis="ch" ptType="node" hideLastTrans="0" func="cnt" op="gte" val="1">
          <dgm:layoutNode name="centerShape" styleLbl="node0">
            <dgm:alg type="composite"/>
            <dgm:shape xmlns:r="http://schemas.openxmlformats.org/officeDocument/2006/relationships" r:blip="">
              <dgm:adjLst/>
            </dgm:shape>
            <dgm:presOf axis="ch" ptType="node" cnt="1"/>
            <dgm:constrLst>
              <dgm:constr type="w" for="ch" forName="connSite" refType="w" fact="0.7"/>
              <dgm:constr type="h" for="ch" forName="connSite" refType="w" fact="0.7"/>
              <dgm:constr type="ctrX" for="ch" forName="connSite" refType="w" fact="0.5"/>
              <dgm:constr type="ctrY" for="ch" forName="connSite" refType="h" fact="0.5"/>
              <dgm:constr type="w" for="ch" forName="visible" refType="w"/>
              <dgm:constr type="h" for="ch" forName="visible" refType="w"/>
              <dgm:constr type="ctrX" for="ch" forName="visible" refType="w" fact="0.5"/>
              <dgm:constr type="ctrY" for="ch" forName="visible" refType="h" fact="0.5"/>
            </dgm:constrLst>
            <dgm:ruleLst/>
            <dgm:layoutNode name="connSite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visible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</dgm:layoutNode>
        </dgm:if>
        <dgm:else name="Name15"/>
      </dgm:choose>
      <dgm:forEach name="Name16" axis="ch">
        <dgm:forEach name="Name17" axis="self" ptType="node">
          <dgm:layoutNode name="node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func="var" arg="dir" op="equ" val="norm">
                <dgm:constrLst>
                  <dgm:constr type="t" for="ch" forName="parentNode"/>
                  <dgm:constr type="l" for="ch" forName="parentNode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 refType="w" refFor="ch" refForName="parentNode" op="equ" fact="1.1"/>
                  <dgm:constr type="w" for="ch" forName="childNode" refType="w" fact="0.6"/>
                  <dgm:constr type="h" for="ch" forName="childNode" refType="h" refFor="ch" refForName="parentNode"/>
                </dgm:constrLst>
              </dgm:if>
              <dgm:else name="Name20">
                <dgm:constrLst>
                  <dgm:constr type="t" for="ch" forName="parentNode"/>
                  <dgm:constr type="r" for="ch" forName="parentNode" refType="w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/>
                  <dgm:constr type="w" for="ch" forName="childNode" refType="w" fact="0.6"/>
                  <dgm:constr type="h" for="ch" forName="childNode" refType="h" refFor="ch" refForName="parentNode"/>
                </dgm:constrLst>
              </dgm:else>
            </dgm:choose>
            <dgm:ruleLst/>
            <dgm:layoutNode name="parentNode" styleLbl="node1">
              <dgm:varLst>
                <dgm:chMax val="1"/>
                <dgm:bulletEnabled val="1"/>
              </dgm:varLst>
              <dgm:alg type="tx"/>
              <dgm:shape xmlns:r="http://schemas.openxmlformats.org/officeDocument/2006/relationships" type="ellipse" r:blip="">
                <dgm:adjLst/>
              </dgm:shape>
              <dgm:presOf axis="self"/>
              <dgm:constrLst>
                <dgm:constr type="tMarg" refType="primFontSz" fact="0.05"/>
                <dgm:constr type="bMarg" refType="primFontSz" fact="0.05"/>
                <dgm:constr type="lMarg" refType="primFontSz" fact="0.05"/>
                <dgm:constr type="rMarg" refType="primFontSz" fact="0.05"/>
              </dgm:constrLst>
              <dgm:ruleLst>
                <dgm:rule type="primFontSz" val="5" fact="NaN" max="NaN"/>
              </dgm:ruleLst>
            </dgm:layoutNode>
            <dgm:layoutNode name="childNode" styleLbl="revTx" moveWith="parentNode">
              <dgm:varLst>
                <dgm:bulletEnabled val="1"/>
              </dgm:varLst>
              <dgm:alg type="tx">
                <dgm:param type="txAnchorVertCh" val="mid"/>
                <dgm:param type="stBulletLvl" val="1"/>
              </dgm:alg>
              <dgm:choose name="Name21">
                <dgm:if name="Name22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23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tMarg"/>
                <dgm:constr type="bMarg"/>
                <dgm:constr type="lMarg"/>
                <dgm:constr type="rMarg"/>
              </dgm:constrLst>
              <dgm:ruleLst>
                <dgm:rule type="secFontSz" val="5" fact="NaN" max="NaN"/>
              </dgm:ruleLst>
            </dgm:layoutNode>
          </dgm:layoutNode>
        </dgm:forEach>
        <dgm:forEach name="Name24" axis="self" ptType="parTrans" cnt="1">
          <dgm:layoutNode name="Name25">
            <dgm:alg type="conn">
              <dgm:param type="dim" val="1D"/>
              <dgm:param type="endSty" val="noArr"/>
              <dgm:param type="begPts" val="auto"/>
              <dgm:param type="endPts" val="auto"/>
              <dgm:param type="srcNode" val="connSite"/>
              <dgm:param type="dstNode" val="parentNode"/>
            </dgm:alg>
            <dgm:shape xmlns:r="http://schemas.openxmlformats.org/officeDocument/2006/relationships" type="conn" r:blip="" zOrderOff="-99">
              <dgm:adjLst/>
            </dgm:shape>
            <dgm:presOf axis="self"/>
            <dgm:constrLst>
              <dgm:constr type="connDist"/>
              <dgm:constr type="w" val="1"/>
              <dgm:constr type="h" val="5"/>
              <dgm:constr type="begPad"/>
              <dgm:constr type="endPad"/>
            </dgm:constrLst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3DFD08-5CD7-5C45-A06B-8784DFD51E17}" type="datetimeFigureOut">
              <a:rPr lang="en-US" smtClean="0"/>
              <a:t>2/12/18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1EC04C-C443-2643-97EC-CC4EE1FF72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0875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EC04C-C443-2643-97EC-CC4EE1FF725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05240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EC04C-C443-2643-97EC-CC4EE1FF725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66464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EC04C-C443-2643-97EC-CC4EE1FF725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1336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B259D-A366-DF4E-AD9D-924DC7976D69}" type="datetime1">
              <a:rPr lang="en-GB" smtClean="0"/>
              <a:t>12/02/2018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1008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B214E-2507-7A4C-A177-008D2C8A33FE}" type="datetime1">
              <a:rPr lang="en-GB" smtClean="0"/>
              <a:t>12/02/2018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3476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CC349-EF02-9F44-96C5-6A6714F9887A}" type="datetime1">
              <a:rPr lang="en-GB" smtClean="0"/>
              <a:t>12/02/2018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74559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5B011-2ECE-B54A-B260-2B470D5393C8}" type="datetime1">
              <a:rPr lang="en-GB" smtClean="0"/>
              <a:t>12/02/2018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80120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7F382-38F5-FA49-BC95-B4FBC354F3AF}" type="datetime1">
              <a:rPr lang="en-GB" smtClean="0"/>
              <a:t>12/02/2018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3221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44DA0-15DF-4440-90F0-A3C62D299C4E}" type="datetime1">
              <a:rPr lang="en-GB" smtClean="0"/>
              <a:t>12/02/2018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455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1BCD3-CDC8-1943-B653-BDFA55C3182F}" type="datetime1">
              <a:rPr lang="en-GB" smtClean="0"/>
              <a:t>12/02/2018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90477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ACA6F-378D-404E-8762-F3A251CC2F7F}" type="datetime1">
              <a:rPr lang="en-GB" smtClean="0"/>
              <a:t>12/02/2018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37485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84A5C-B45D-9549-9324-D8413C469758}" type="datetime1">
              <a:rPr lang="en-GB" smtClean="0"/>
              <a:t>12/02/2018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69650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BC25A-894E-B346-8486-8C814BD1724A}" type="datetime1">
              <a:rPr lang="en-GB" smtClean="0"/>
              <a:t>12/02/2018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49484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B5541-BD6E-A948-B595-F259AD69DB42}" type="datetime1">
              <a:rPr lang="en-GB" smtClean="0"/>
              <a:t>12/02/2018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00633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8F293E-2E28-2749-B0B7-B76E96C0F0EC}" type="datetime1">
              <a:rPr lang="en-GB" smtClean="0"/>
              <a:t>12/02/2018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3BD7D3-0BE7-0342-87F0-17F9C3AEFA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78281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4" Type="http://schemas.openxmlformats.org/officeDocument/2006/relationships/diagramQuickStyle" Target="../diagrams/quickStyle2.xml"/><Relationship Id="rId5" Type="http://schemas.openxmlformats.org/officeDocument/2006/relationships/diagramColors" Target="../diagrams/colors2.xml"/><Relationship Id="rId6" Type="http://schemas.microsoft.com/office/2007/relationships/diagramDrawing" Target="../diagrams/drawing2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4" Type="http://schemas.openxmlformats.org/officeDocument/2006/relationships/diagramQuickStyle" Target="../diagrams/quickStyle3.xml"/><Relationship Id="rId5" Type="http://schemas.openxmlformats.org/officeDocument/2006/relationships/diagramColors" Target="../diagrams/colors3.xml"/><Relationship Id="rId6" Type="http://schemas.microsoft.com/office/2007/relationships/diagramDrawing" Target="../diagrams/drawing3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4" Type="http://schemas.openxmlformats.org/officeDocument/2006/relationships/diagramQuickStyle" Target="../diagrams/quickStyle4.xml"/><Relationship Id="rId5" Type="http://schemas.openxmlformats.org/officeDocument/2006/relationships/diagramColors" Target="../diagrams/colors4.xml"/><Relationship Id="rId6" Type="http://schemas.microsoft.com/office/2007/relationships/diagramDrawing" Target="../diagrams/drawing4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4" Type="http://schemas.openxmlformats.org/officeDocument/2006/relationships/diagramQuickStyle" Target="../diagrams/quickStyle5.xml"/><Relationship Id="rId5" Type="http://schemas.openxmlformats.org/officeDocument/2006/relationships/diagramColors" Target="../diagrams/colors5.xml"/><Relationship Id="rId6" Type="http://schemas.microsoft.com/office/2007/relationships/diagramDrawing" Target="../diagrams/drawing5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4" Type="http://schemas.openxmlformats.org/officeDocument/2006/relationships/diagramQuickStyle" Target="../diagrams/quickStyle6.xml"/><Relationship Id="rId5" Type="http://schemas.openxmlformats.org/officeDocument/2006/relationships/diagramColors" Target="../diagrams/colors6.xml"/><Relationship Id="rId6" Type="http://schemas.microsoft.com/office/2007/relationships/diagramDrawing" Target="../diagrams/drawing6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11643" y="630811"/>
            <a:ext cx="9144000" cy="238760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EE401 Political Economy</a:t>
            </a:r>
            <a:endParaRPr lang="en-US" sz="3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35908" y="3263636"/>
            <a:ext cx="10095469" cy="2496064"/>
          </a:xfrm>
        </p:spPr>
        <p:txBody>
          <a:bodyPr>
            <a:normAutofit/>
          </a:bodyPr>
          <a:lstStyle/>
          <a:p>
            <a:endParaRPr lang="en-GB" sz="3600" dirty="0" smtClean="0"/>
          </a:p>
          <a:p>
            <a:endParaRPr lang="en-GB" sz="3600" dirty="0"/>
          </a:p>
          <a:p>
            <a:r>
              <a:rPr lang="en-GB" sz="4000" b="1" dirty="0" smtClean="0"/>
              <a:t>Chapter 3 Political Economy of Free Markets:</a:t>
            </a:r>
            <a:br>
              <a:rPr lang="en-GB" sz="4000" b="1" dirty="0" smtClean="0"/>
            </a:br>
            <a:r>
              <a:rPr lang="en-GB" sz="4000" b="1" dirty="0" smtClean="0"/>
              <a:t>Adam Smith</a:t>
            </a:r>
          </a:p>
          <a:p>
            <a:endParaRPr lang="en-GB" sz="1500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8822725" y="6004926"/>
            <a:ext cx="30644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Ploy </a:t>
            </a:r>
            <a:r>
              <a:rPr lang="en-US" dirty="0" err="1" smtClean="0"/>
              <a:t>Thammapiranon</a:t>
            </a:r>
            <a:r>
              <a:rPr lang="en-US" dirty="0" smtClean="0"/>
              <a:t> 2/2017</a:t>
            </a:r>
          </a:p>
          <a:p>
            <a:pPr algn="ctr"/>
            <a:r>
              <a:rPr lang="en-US" b="1" dirty="0" smtClean="0"/>
              <a:t>BE, </a:t>
            </a:r>
            <a:r>
              <a:rPr lang="en-US" b="1" dirty="0" err="1" smtClean="0"/>
              <a:t>Thammasat</a:t>
            </a:r>
            <a:r>
              <a:rPr lang="en-US" b="1" dirty="0" smtClean="0"/>
              <a:t> University </a:t>
            </a:r>
            <a:endParaRPr lang="en-US" b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24983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 smtClean="0"/>
              <a:t>Political Economy of Free Markets: Adam Smith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en-US" altLang="en-US" dirty="0" smtClean="0">
                <a:latin typeface="Calibri" charset="0"/>
              </a:rPr>
              <a:t>Biography</a:t>
            </a:r>
          </a:p>
          <a:p>
            <a:pPr marL="457200" lvl="1" indent="0">
              <a:buNone/>
            </a:pPr>
            <a:r>
              <a:rPr lang="en-US" altLang="en-US" dirty="0" smtClean="0">
                <a:latin typeface="Calibri" charset="0"/>
              </a:rPr>
              <a:t>1.1  Background: Scottish Enlightenment</a:t>
            </a:r>
          </a:p>
          <a:p>
            <a:pPr marL="457200" lvl="1" indent="0">
              <a:buNone/>
            </a:pPr>
            <a:r>
              <a:rPr lang="en-US" altLang="en-US" dirty="0" smtClean="0">
                <a:latin typeface="Calibri" charset="0"/>
              </a:rPr>
              <a:t>1.2  Adam Smith</a:t>
            </a:r>
          </a:p>
          <a:p>
            <a:pPr marL="457200" lvl="1" indent="0">
              <a:buNone/>
            </a:pPr>
            <a:r>
              <a:rPr lang="en-US" altLang="en-US" dirty="0" smtClean="0">
                <a:latin typeface="Calibri" charset="0"/>
              </a:rPr>
              <a:t>1.3  Theory of moral sentiments</a:t>
            </a:r>
          </a:p>
          <a:p>
            <a:pPr marL="457200" lvl="1" indent="0">
              <a:buNone/>
            </a:pPr>
            <a:r>
              <a:rPr lang="en-US" altLang="en-US" dirty="0" smtClean="0">
                <a:latin typeface="Calibri" charset="0"/>
              </a:rPr>
              <a:t>1.4  The wealth of nations</a:t>
            </a:r>
          </a:p>
          <a:p>
            <a:pPr marL="514350" indent="-514350">
              <a:buAutoNum type="arabicPeriod"/>
              <a:tabLst>
                <a:tab pos="523875" algn="l"/>
              </a:tabLst>
            </a:pPr>
            <a:r>
              <a:rPr lang="en-US" altLang="en-US" dirty="0" smtClean="0">
                <a:latin typeface="Calibri" charset="0"/>
              </a:rPr>
              <a:t>Theories and ideas</a:t>
            </a:r>
          </a:p>
          <a:p>
            <a:pPr marL="514350" indent="-514350">
              <a:buAutoNum type="arabicPeriod" startAt="3"/>
              <a:tabLst>
                <a:tab pos="523875" algn="l"/>
              </a:tabLst>
            </a:pPr>
            <a:r>
              <a:rPr lang="en-US" altLang="en-US" dirty="0" smtClean="0">
                <a:latin typeface="Calibri" charset="0"/>
              </a:rPr>
              <a:t>Contributions</a:t>
            </a:r>
          </a:p>
          <a:p>
            <a:pPr marL="0" indent="0">
              <a:buNone/>
              <a:tabLst>
                <a:tab pos="523875" algn="l"/>
              </a:tabLst>
            </a:pPr>
            <a:r>
              <a:rPr lang="en-US" altLang="en-US" dirty="0">
                <a:latin typeface="Calibri" charset="0"/>
              </a:rPr>
              <a:t>	</a:t>
            </a:r>
            <a:r>
              <a:rPr lang="en-US" altLang="en-US" sz="2400" dirty="0" smtClean="0">
                <a:latin typeface="Calibri" charset="0"/>
              </a:rPr>
              <a:t>3.1  Smith’s </a:t>
            </a:r>
            <a:r>
              <a:rPr lang="en-US" altLang="en-US" sz="2400" dirty="0">
                <a:latin typeface="Calibri" charset="0"/>
              </a:rPr>
              <a:t>vision of </a:t>
            </a:r>
            <a:r>
              <a:rPr lang="en-US" altLang="en-US" sz="2400" dirty="0" smtClean="0">
                <a:latin typeface="Calibri" charset="0"/>
              </a:rPr>
              <a:t>markets</a:t>
            </a:r>
          </a:p>
          <a:p>
            <a:pPr marL="0" indent="0">
              <a:buNone/>
              <a:tabLst>
                <a:tab pos="523875" algn="l"/>
              </a:tabLst>
            </a:pPr>
            <a:r>
              <a:rPr lang="en-US" altLang="en-US" sz="2400" dirty="0" smtClean="0">
                <a:latin typeface="Calibri" charset="0"/>
              </a:rPr>
              <a:t>	3.2  Smith’s </a:t>
            </a:r>
            <a:r>
              <a:rPr lang="en-US" altLang="en-US" sz="2400" dirty="0">
                <a:latin typeface="Calibri" charset="0"/>
              </a:rPr>
              <a:t>Theory of </a:t>
            </a:r>
            <a:r>
              <a:rPr lang="en-US" altLang="en-US" sz="2400" dirty="0" smtClean="0">
                <a:latin typeface="Calibri" charset="0"/>
              </a:rPr>
              <a:t>history</a:t>
            </a:r>
          </a:p>
          <a:p>
            <a:pPr marL="0" indent="0">
              <a:buNone/>
              <a:tabLst>
                <a:tab pos="523875" algn="l"/>
              </a:tabLst>
            </a:pPr>
            <a:r>
              <a:rPr lang="en-US" altLang="en-US" sz="2400" dirty="0" smtClean="0">
                <a:latin typeface="Calibri" charset="0"/>
              </a:rPr>
              <a:t>	3.3  Advances </a:t>
            </a:r>
            <a:r>
              <a:rPr lang="en-US" altLang="en-US" sz="2400" dirty="0">
                <a:latin typeface="Calibri" charset="0"/>
              </a:rPr>
              <a:t>in economic theory</a:t>
            </a:r>
          </a:p>
          <a:p>
            <a:pPr marL="0" indent="0">
              <a:buNone/>
              <a:tabLst>
                <a:tab pos="523875" algn="l"/>
              </a:tabLst>
            </a:pPr>
            <a:endParaRPr lang="en-US" altLang="en-US" dirty="0">
              <a:solidFill>
                <a:schemeClr val="accent5">
                  <a:lumMod val="50000"/>
                </a:schemeClr>
              </a:solidFill>
              <a:latin typeface="Calibri" charset="0"/>
            </a:endParaRPr>
          </a:p>
          <a:p>
            <a:pPr marL="0" indent="0">
              <a:buNone/>
              <a:tabLst>
                <a:tab pos="523875" algn="l"/>
              </a:tabLst>
            </a:pPr>
            <a:endParaRPr lang="en-US" altLang="en-US" dirty="0">
              <a:solidFill>
                <a:schemeClr val="accent5">
                  <a:lumMod val="50000"/>
                </a:schemeClr>
              </a:solidFill>
              <a:latin typeface="Calibri" charset="0"/>
            </a:endParaRPr>
          </a:p>
          <a:p>
            <a:pPr marL="0" indent="0">
              <a:buNone/>
              <a:tabLst>
                <a:tab pos="523875" algn="l"/>
              </a:tabLst>
            </a:pPr>
            <a:endParaRPr lang="en-US" altLang="en-US" dirty="0" smtClean="0">
              <a:latin typeface="Calibri" charset="0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42291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1. Biography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en-US" dirty="0" smtClean="0">
                <a:latin typeface="Calibri" charset="0"/>
              </a:rPr>
              <a:t>1.1 Background: Scottish Enlightenment </a:t>
            </a:r>
          </a:p>
          <a:p>
            <a:pPr>
              <a:buFont typeface="Arial" charset="0"/>
              <a:buChar char="•"/>
            </a:pPr>
            <a:r>
              <a:rPr lang="en-US" altLang="en-US" b="1" dirty="0" smtClean="0">
                <a:latin typeface="Calibri" charset="0"/>
              </a:rPr>
              <a:t>Francis </a:t>
            </a:r>
            <a:r>
              <a:rPr lang="en-US" altLang="en-US" b="1" dirty="0">
                <a:latin typeface="Calibri" charset="0"/>
              </a:rPr>
              <a:t>Hutcheson </a:t>
            </a:r>
            <a:r>
              <a:rPr lang="en-US" altLang="en-US" dirty="0">
                <a:latin typeface="Calibri" charset="0"/>
              </a:rPr>
              <a:t>(1694-1746) Glasgow University.</a:t>
            </a:r>
          </a:p>
          <a:p>
            <a:r>
              <a:rPr lang="en-US" altLang="en-US" dirty="0">
                <a:latin typeface="Calibri" charset="0"/>
              </a:rPr>
              <a:t>Belief in </a:t>
            </a:r>
            <a:r>
              <a:rPr lang="en-US" altLang="en-US" i="1" u="sng" dirty="0">
                <a:latin typeface="Calibri" charset="0"/>
              </a:rPr>
              <a:t>progress of human and society</a:t>
            </a:r>
            <a:r>
              <a:rPr lang="en-US" altLang="en-US" dirty="0">
                <a:latin typeface="Calibri" charset="0"/>
              </a:rPr>
              <a:t>.</a:t>
            </a:r>
          </a:p>
          <a:p>
            <a:pPr lvl="1"/>
            <a:r>
              <a:rPr lang="en-US" altLang="en-US" dirty="0">
                <a:latin typeface="Calibri" charset="0"/>
              </a:rPr>
              <a:t>Constant human nature.</a:t>
            </a:r>
          </a:p>
          <a:p>
            <a:pPr lvl="1"/>
            <a:r>
              <a:rPr lang="en-US" altLang="en-US" dirty="0">
                <a:latin typeface="Calibri" charset="0"/>
              </a:rPr>
              <a:t>Human changes environment which in turn affects human behavior in different times.</a:t>
            </a:r>
          </a:p>
          <a:p>
            <a:pPr lvl="1"/>
            <a:r>
              <a:rPr lang="en-US" altLang="en-US" dirty="0">
                <a:latin typeface="Calibri" charset="0"/>
              </a:rPr>
              <a:t>Historical stages of social evolution towards progress.</a:t>
            </a:r>
          </a:p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8355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1. </a:t>
            </a:r>
            <a:r>
              <a:rPr lang="en-GB" sz="4000" dirty="0" smtClean="0"/>
              <a:t>Biography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en-US" dirty="0" smtClean="0">
                <a:latin typeface="Calibri" charset="0"/>
              </a:rPr>
              <a:t>1.2 Adam </a:t>
            </a:r>
            <a:r>
              <a:rPr lang="en-US" altLang="en-US" dirty="0">
                <a:latin typeface="Calibri" charset="0"/>
              </a:rPr>
              <a:t>Smith (1723-90</a:t>
            </a:r>
            <a:r>
              <a:rPr lang="en-US" altLang="en-US" dirty="0" smtClean="0">
                <a:latin typeface="Calibri" charset="0"/>
              </a:rPr>
              <a:t>)</a:t>
            </a:r>
          </a:p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  <a:p>
            <a:endParaRPr lang="en-US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143527623"/>
              </p:ext>
            </p:extLst>
          </p:nvPr>
        </p:nvGraphicFramePr>
        <p:xfrm>
          <a:off x="637310" y="2396837"/>
          <a:ext cx="11305310" cy="40732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4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65909" y="4234934"/>
            <a:ext cx="9213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1737</a:t>
            </a:r>
            <a:endParaRPr 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2570017" y="4234934"/>
            <a:ext cx="9213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smtClean="0"/>
              <a:t>1740-6</a:t>
            </a:r>
            <a:endParaRPr lang="en-US" b="1" dirty="0"/>
          </a:p>
        </p:txBody>
      </p:sp>
      <p:sp>
        <p:nvSpPr>
          <p:cNvPr id="8" name="TextBox 7"/>
          <p:cNvSpPr txBox="1"/>
          <p:nvPr/>
        </p:nvSpPr>
        <p:spPr>
          <a:xfrm>
            <a:off x="4232562" y="4221079"/>
            <a:ext cx="9213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smtClean="0"/>
              <a:t>1759</a:t>
            </a:r>
            <a:endParaRPr lang="en-US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670962" y="4221079"/>
            <a:ext cx="9213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smtClean="0"/>
              <a:t>1764</a:t>
            </a:r>
            <a:endParaRPr lang="en-US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8846126" y="4221079"/>
            <a:ext cx="9213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1766</a:t>
            </a:r>
            <a:endParaRPr lang="en-US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10349346" y="4221079"/>
            <a:ext cx="9213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1776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7893537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1. Biography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4862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 smtClean="0">
                <a:latin typeface="Calibri" charset="0"/>
              </a:rPr>
              <a:t>1.3 Theory of Moral Sentiments</a:t>
            </a:r>
          </a:p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5</a:t>
            </a:fld>
            <a:endParaRPr lang="en-US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070551149"/>
              </p:ext>
            </p:extLst>
          </p:nvPr>
        </p:nvGraphicFramePr>
        <p:xfrm>
          <a:off x="1288471" y="2479964"/>
          <a:ext cx="9677402" cy="39733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37918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1. Biography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4862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 smtClean="0">
                <a:latin typeface="Calibri" charset="0"/>
              </a:rPr>
              <a:t>1.3 Theory of Moral Sentiments</a:t>
            </a:r>
          </a:p>
          <a:p>
            <a:r>
              <a:rPr lang="en-US" altLang="en-US" dirty="0" smtClean="0">
                <a:latin typeface="Calibri" charset="0"/>
              </a:rPr>
              <a:t>Individuals </a:t>
            </a:r>
            <a:r>
              <a:rPr lang="en-US" altLang="en-US" dirty="0">
                <a:latin typeface="Calibri" charset="0"/>
              </a:rPr>
              <a:t>have </a:t>
            </a:r>
            <a:r>
              <a:rPr lang="en-US" altLang="en-US" b="1" i="1" dirty="0">
                <a:solidFill>
                  <a:schemeClr val="accent5"/>
                </a:solidFill>
                <a:latin typeface="Calibri" charset="0"/>
              </a:rPr>
              <a:t>self-interest</a:t>
            </a:r>
            <a:r>
              <a:rPr lang="en-US" altLang="en-US" dirty="0">
                <a:latin typeface="Calibri" charset="0"/>
              </a:rPr>
              <a:t>.</a:t>
            </a:r>
          </a:p>
          <a:p>
            <a:pPr lvl="1"/>
            <a:r>
              <a:rPr lang="en-US" altLang="en-US" dirty="0" smtClean="0">
                <a:latin typeface="Calibri" charset="0"/>
              </a:rPr>
              <a:t>Desire </a:t>
            </a:r>
            <a:r>
              <a:rPr lang="en-US" altLang="en-US" dirty="0">
                <a:latin typeface="Calibri" charset="0"/>
              </a:rPr>
              <a:t>to improve one’s condition.</a:t>
            </a:r>
          </a:p>
          <a:p>
            <a:r>
              <a:rPr lang="en-US" altLang="en-US" dirty="0">
                <a:latin typeface="Calibri" charset="0"/>
              </a:rPr>
              <a:t>What to hold ‘self-interest’ in check?</a:t>
            </a:r>
          </a:p>
          <a:p>
            <a:pPr lvl="1"/>
            <a:r>
              <a:rPr lang="en-US" altLang="en-US" dirty="0">
                <a:latin typeface="Calibri" charset="0"/>
              </a:rPr>
              <a:t>How can we make moral judgments that satisfy others?</a:t>
            </a:r>
          </a:p>
          <a:p>
            <a:r>
              <a:rPr lang="en-US" altLang="en-US" dirty="0">
                <a:latin typeface="Calibri" charset="0"/>
              </a:rPr>
              <a:t>‘</a:t>
            </a:r>
            <a:r>
              <a:rPr lang="en-US" altLang="en-US" b="1" dirty="0" smtClean="0">
                <a:latin typeface="Calibri" charset="0"/>
              </a:rPr>
              <a:t>Sympathy</a:t>
            </a:r>
            <a:r>
              <a:rPr lang="en-US" altLang="en-US" dirty="0" smtClean="0">
                <a:latin typeface="Calibri" charset="0"/>
              </a:rPr>
              <a:t>: </a:t>
            </a:r>
          </a:p>
          <a:p>
            <a:pPr lvl="1"/>
            <a:r>
              <a:rPr lang="en-US" altLang="en-US" dirty="0" smtClean="0">
                <a:latin typeface="Calibri" charset="0"/>
              </a:rPr>
              <a:t>ability </a:t>
            </a:r>
            <a:r>
              <a:rPr lang="en-US" altLang="en-US" dirty="0">
                <a:latin typeface="Calibri" charset="0"/>
              </a:rPr>
              <a:t>to place oneself in the position of ‘an impartial spectator’.</a:t>
            </a:r>
          </a:p>
          <a:p>
            <a:pPr lvl="1"/>
            <a:r>
              <a:rPr lang="en-US" altLang="en-US" dirty="0">
                <a:latin typeface="Calibri" charset="0"/>
              </a:rPr>
              <a:t>A sympathetic notion of morality </a:t>
            </a:r>
            <a:r>
              <a:rPr lang="en-US" altLang="en-US" dirty="0" smtClean="0">
                <a:latin typeface="Calibri" charset="0"/>
              </a:rPr>
              <a:t>governs </a:t>
            </a:r>
            <a:r>
              <a:rPr lang="en-US" altLang="en-US" dirty="0">
                <a:latin typeface="Calibri" charset="0"/>
              </a:rPr>
              <a:t>self-interest.</a:t>
            </a:r>
          </a:p>
          <a:p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49592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1. Biography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>
                <a:latin typeface="Calibri" charset="0"/>
              </a:rPr>
              <a:t>1.4 The Wealth of </a:t>
            </a:r>
            <a:r>
              <a:rPr lang="en-US" altLang="en-US" dirty="0" smtClean="0">
                <a:latin typeface="Calibri" charset="0"/>
              </a:rPr>
              <a:t>Nations</a:t>
            </a:r>
          </a:p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  <a:p>
            <a:endParaRPr lang="en-US" dirty="0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83371958"/>
              </p:ext>
            </p:extLst>
          </p:nvPr>
        </p:nvGraphicFramePr>
        <p:xfrm>
          <a:off x="419099" y="2412521"/>
          <a:ext cx="10799620" cy="41508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920098" y="2734944"/>
            <a:ext cx="3458437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charset="0"/>
              <a:buChar char="•"/>
            </a:pPr>
            <a:r>
              <a:rPr lang="en-US" sz="2200" dirty="0"/>
              <a:t>Wealth is the value of </a:t>
            </a:r>
            <a:r>
              <a:rPr lang="en-US" sz="2200" b="1" u="sng" dirty="0"/>
              <a:t>all goods produced</a:t>
            </a:r>
            <a:r>
              <a:rPr lang="en-US" sz="2200" b="1" dirty="0"/>
              <a:t> </a:t>
            </a:r>
            <a:r>
              <a:rPr lang="en-US" sz="2200" dirty="0"/>
              <a:t>in </a:t>
            </a:r>
            <a:r>
              <a:rPr lang="en-US" sz="2200" dirty="0" smtClean="0"/>
              <a:t>society.</a:t>
            </a:r>
            <a:endParaRPr lang="en-US" sz="2200" dirty="0"/>
          </a:p>
          <a:p>
            <a:pPr marL="285750" lvl="0" indent="-285750">
              <a:buFont typeface="Arial" charset="0"/>
              <a:buChar char="•"/>
            </a:pPr>
            <a:r>
              <a:rPr lang="en-US" sz="2200" dirty="0"/>
              <a:t>Growth increases </a:t>
            </a:r>
            <a:r>
              <a:rPr lang="en-US" sz="2200" dirty="0" smtClean="0"/>
              <a:t>wealth.</a:t>
            </a:r>
            <a:endParaRPr lang="en-US" sz="2200" dirty="0"/>
          </a:p>
          <a:p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4920098" y="4836693"/>
            <a:ext cx="345843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Font typeface="Arial" charset="0"/>
              <a:buChar char="•"/>
            </a:pPr>
            <a:r>
              <a:rPr lang="en-US" sz="2200" b="1" dirty="0" smtClean="0"/>
              <a:t>Self-interest</a:t>
            </a:r>
            <a:r>
              <a:rPr lang="en-US" sz="2200" dirty="0"/>
              <a:t>: the desire to improve one’s condition.</a:t>
            </a:r>
          </a:p>
          <a:p>
            <a:pPr marL="342900" lvl="0" indent="-342900">
              <a:buFont typeface="Arial" charset="0"/>
              <a:buChar char="•"/>
            </a:pPr>
            <a:r>
              <a:rPr lang="en-US" sz="2200" dirty="0"/>
              <a:t>Propensity </a:t>
            </a:r>
            <a:r>
              <a:rPr lang="en-US" sz="2200" i="1" dirty="0">
                <a:solidFill>
                  <a:schemeClr val="accent5">
                    <a:lumMod val="75000"/>
                  </a:schemeClr>
                </a:solidFill>
              </a:rPr>
              <a:t>‘to truck, barter, and exchange’.</a:t>
            </a:r>
          </a:p>
          <a:p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8416636" y="3673663"/>
            <a:ext cx="3418611" cy="15696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en-US" sz="2400" b="1" dirty="0">
                <a:solidFill>
                  <a:schemeClr val="accent5"/>
                </a:solidFill>
                <a:latin typeface="Calibri" charset="0"/>
              </a:rPr>
              <a:t>What induces individuals to act in the way which </a:t>
            </a:r>
            <a:r>
              <a:rPr lang="en-US" altLang="en-US" sz="2400" b="1" i="1" dirty="0">
                <a:solidFill>
                  <a:schemeClr val="accent5">
                    <a:lumMod val="75000"/>
                  </a:schemeClr>
                </a:solidFill>
                <a:latin typeface="Calibri" charset="0"/>
              </a:rPr>
              <a:t>benefits society </a:t>
            </a:r>
            <a:r>
              <a:rPr lang="en-US" altLang="en-US" sz="2400" b="1" dirty="0">
                <a:solidFill>
                  <a:schemeClr val="accent5"/>
                </a:solidFill>
                <a:latin typeface="Calibri" charset="0"/>
              </a:rPr>
              <a:t>and</a:t>
            </a:r>
            <a:r>
              <a:rPr lang="en-US" altLang="en-US" sz="2400" b="1" dirty="0">
                <a:solidFill>
                  <a:schemeClr val="accent1"/>
                </a:solidFill>
                <a:latin typeface="Calibri" charset="0"/>
              </a:rPr>
              <a:t> </a:t>
            </a:r>
            <a:r>
              <a:rPr lang="en-US" altLang="en-US" sz="2400" b="1" i="1" dirty="0">
                <a:solidFill>
                  <a:schemeClr val="accent5">
                    <a:lumMod val="75000"/>
                  </a:schemeClr>
                </a:solidFill>
                <a:latin typeface="Calibri" charset="0"/>
              </a:rPr>
              <a:t>creates wealth</a:t>
            </a:r>
            <a:r>
              <a:rPr lang="en-US" altLang="en-US" sz="2400" b="1" dirty="0" smtClean="0">
                <a:solidFill>
                  <a:schemeClr val="accent5"/>
                </a:solidFill>
                <a:latin typeface="Calibri" charset="0"/>
              </a:rPr>
              <a:t>?</a:t>
            </a:r>
            <a:endParaRPr lang="en-US" altLang="en-US" sz="2400" b="1" dirty="0">
              <a:solidFill>
                <a:schemeClr val="accent5"/>
              </a:solidFill>
              <a:latin typeface="Calibri" charset="0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V="1">
            <a:off x="2867891" y="3596718"/>
            <a:ext cx="304800" cy="261611"/>
          </a:xfrm>
          <a:prstGeom prst="line">
            <a:avLst/>
          </a:prstGeom>
          <a:ln w="127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2757055" y="5389418"/>
            <a:ext cx="415636" cy="249382"/>
          </a:xfrm>
          <a:prstGeom prst="line">
            <a:avLst/>
          </a:prstGeom>
          <a:ln w="127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48483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2. Smith’s theories and ideas.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327073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2.1 The system of ‘natural liberty’</a:t>
            </a:r>
          </a:p>
          <a:p>
            <a:pPr marL="0" indent="0">
              <a:buNone/>
            </a:pPr>
            <a:r>
              <a:rPr lang="en-US" altLang="en-US" dirty="0"/>
              <a:t>2.2 Division of </a:t>
            </a:r>
            <a:r>
              <a:rPr lang="en-US" altLang="en-US" dirty="0" smtClean="0"/>
              <a:t>labor</a:t>
            </a:r>
          </a:p>
          <a:p>
            <a:pPr marL="538163" indent="-538163">
              <a:buNone/>
            </a:pPr>
            <a:r>
              <a:rPr lang="en-US" altLang="en-US" dirty="0"/>
              <a:t>2.3 Theory of history and stages of social </a:t>
            </a:r>
            <a:r>
              <a:rPr lang="en-US" altLang="en-US" dirty="0" smtClean="0"/>
              <a:t>development</a:t>
            </a:r>
          </a:p>
          <a:p>
            <a:pPr marL="0" indent="0">
              <a:buNone/>
            </a:pPr>
            <a:r>
              <a:rPr lang="en-GB" altLang="en-US" dirty="0"/>
              <a:t>2.4 Competitive </a:t>
            </a:r>
            <a:r>
              <a:rPr lang="en-GB" altLang="en-US" dirty="0" smtClean="0"/>
              <a:t>markets</a:t>
            </a:r>
          </a:p>
          <a:p>
            <a:pPr marL="0" indent="0">
              <a:buNone/>
            </a:pPr>
            <a:r>
              <a:rPr lang="en-US" dirty="0"/>
              <a:t>2.</a:t>
            </a:r>
            <a:r>
              <a:rPr lang="en-GB" dirty="0"/>
              <a:t>5 Theory of </a:t>
            </a:r>
            <a:r>
              <a:rPr lang="en-GB" dirty="0" smtClean="0"/>
              <a:t>value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8</a:t>
            </a:fld>
            <a:endParaRPr lang="en-US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6338455" y="1847850"/>
            <a:ext cx="5327073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en-US" dirty="0" smtClean="0"/>
              <a:t>2.6 Theory of price</a:t>
            </a:r>
          </a:p>
          <a:p>
            <a:pPr marL="0" indent="0">
              <a:buFont typeface="Arial"/>
              <a:buNone/>
            </a:pPr>
            <a:r>
              <a:rPr lang="en-US" dirty="0" smtClean="0"/>
              <a:t>2.7 Factor-income Theory</a:t>
            </a:r>
            <a:endParaRPr lang="th-TH" dirty="0" smtClean="0"/>
          </a:p>
          <a:p>
            <a:pPr marL="0" indent="0">
              <a:buFont typeface="Arial"/>
              <a:buNone/>
            </a:pPr>
            <a:r>
              <a:rPr lang="en-US" dirty="0" smtClean="0"/>
              <a:t>2.8 Public policies</a:t>
            </a:r>
            <a:endParaRPr lang="th-TH" dirty="0" smtClean="0"/>
          </a:p>
          <a:p>
            <a:pPr marL="0" indent="0">
              <a:buFont typeface="Arial"/>
              <a:buNone/>
            </a:pPr>
            <a:r>
              <a:rPr lang="en-US" dirty="0" smtClean="0"/>
              <a:t>2.9 International Trade</a:t>
            </a:r>
            <a:endParaRPr lang="th-TH" dirty="0" smtClean="0"/>
          </a:p>
          <a:p>
            <a:pPr marL="0" indent="0">
              <a:buFont typeface="Arial"/>
              <a:buNone/>
            </a:pPr>
            <a:r>
              <a:rPr lang="en-GB" dirty="0" smtClean="0"/>
              <a:t>2.10 Government intervention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23775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4000" dirty="0"/>
              <a:t>2.1 The system of ‘natural liberty’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063822"/>
            <a:ext cx="5687291" cy="4351338"/>
          </a:xfrm>
        </p:spPr>
        <p:txBody>
          <a:bodyPr>
            <a:normAutofit/>
          </a:bodyPr>
          <a:lstStyle/>
          <a:p>
            <a:r>
              <a:rPr lang="en-US" altLang="en-US" b="1" dirty="0" smtClean="0">
                <a:latin typeface="Calibri" charset="0"/>
              </a:rPr>
              <a:t>Economic </a:t>
            </a:r>
            <a:r>
              <a:rPr lang="en-US" altLang="en-US" b="1" dirty="0">
                <a:latin typeface="Calibri" charset="0"/>
              </a:rPr>
              <a:t>liberty</a:t>
            </a:r>
            <a:r>
              <a:rPr lang="en-US" altLang="en-US" dirty="0">
                <a:latin typeface="Calibri" charset="0"/>
              </a:rPr>
              <a:t>:</a:t>
            </a:r>
          </a:p>
          <a:p>
            <a:pPr lvl="1"/>
            <a:r>
              <a:rPr lang="en-US" altLang="en-US" dirty="0">
                <a:latin typeface="Calibri" charset="0"/>
              </a:rPr>
              <a:t>Liberty to pursue one’s own interest.</a:t>
            </a:r>
          </a:p>
          <a:p>
            <a:pPr lvl="1"/>
            <a:r>
              <a:rPr lang="en-US" altLang="en-US" dirty="0">
                <a:latin typeface="Calibri" charset="0"/>
              </a:rPr>
              <a:t>Property rights and rights to produce and exchange.</a:t>
            </a:r>
          </a:p>
          <a:p>
            <a:r>
              <a:rPr lang="en-US" altLang="en-US" b="1" dirty="0">
                <a:latin typeface="Calibri" charset="0"/>
              </a:rPr>
              <a:t>Division of labor</a:t>
            </a:r>
            <a:r>
              <a:rPr lang="en-US" altLang="en-US" dirty="0">
                <a:latin typeface="Calibri" charset="0"/>
              </a:rPr>
              <a:t>.</a:t>
            </a:r>
          </a:p>
          <a:p>
            <a:pPr lvl="1"/>
            <a:r>
              <a:rPr lang="en-US" altLang="en-US" dirty="0">
                <a:latin typeface="Calibri" charset="0"/>
              </a:rPr>
              <a:t>Production, labor productivity and growth.</a:t>
            </a:r>
          </a:p>
          <a:p>
            <a:r>
              <a:rPr lang="en-US" altLang="en-US" b="1" dirty="0">
                <a:latin typeface="Calibri" charset="0"/>
              </a:rPr>
              <a:t>Market competition</a:t>
            </a:r>
            <a:r>
              <a:rPr lang="en-US" altLang="en-US" dirty="0">
                <a:latin typeface="Calibri" charset="0"/>
              </a:rPr>
              <a:t>.</a:t>
            </a:r>
          </a:p>
          <a:p>
            <a:pPr lvl="1"/>
            <a:r>
              <a:rPr lang="en-US" altLang="en-US" dirty="0">
                <a:latin typeface="Calibri" charset="0"/>
              </a:rPr>
              <a:t>Price, production costs, factor incomes</a:t>
            </a:r>
            <a:r>
              <a:rPr lang="en-US" altLang="en-US" dirty="0" smtClean="0">
                <a:latin typeface="Calibri" charset="0"/>
              </a:rPr>
              <a:t>.</a:t>
            </a:r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  <a:p>
            <a:endParaRPr lang="en-US" dirty="0"/>
          </a:p>
        </p:txBody>
      </p:sp>
      <p:graphicFrame>
        <p:nvGraphicFramePr>
          <p:cNvPr id="13" name="Diagram 12"/>
          <p:cNvGraphicFramePr/>
          <p:nvPr>
            <p:extLst>
              <p:ext uri="{D42A27DB-BD31-4B8C-83A1-F6EECF244321}">
                <p14:modId xmlns:p14="http://schemas.microsoft.com/office/powerpoint/2010/main" val="625519691"/>
              </p:ext>
            </p:extLst>
          </p:nvPr>
        </p:nvGraphicFramePr>
        <p:xfrm>
          <a:off x="5929745" y="1925781"/>
          <a:ext cx="6068291" cy="44611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9952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4000" dirty="0"/>
              <a:t>2.2 Division of labor</a:t>
            </a:r>
            <a:endParaRPr lang="en-US" altLang="en-US" sz="4000" dirty="0">
              <a:latin typeface="Calibri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>
            <a:normAutofit/>
          </a:bodyPr>
          <a:lstStyle/>
          <a:p>
            <a:r>
              <a:rPr lang="en-US" altLang="en-US" b="1" dirty="0" smtClean="0">
                <a:latin typeface="Calibri" charset="0"/>
              </a:rPr>
              <a:t>Division </a:t>
            </a:r>
            <a:r>
              <a:rPr lang="en-US" altLang="en-US" b="1" dirty="0">
                <a:latin typeface="Calibri" charset="0"/>
              </a:rPr>
              <a:t>of labor in manufacture</a:t>
            </a:r>
            <a:r>
              <a:rPr lang="en-US" altLang="en-US" dirty="0">
                <a:latin typeface="Calibri" charset="0"/>
              </a:rPr>
              <a:t>.</a:t>
            </a:r>
          </a:p>
          <a:p>
            <a:pPr lvl="1">
              <a:buFont typeface="Wingdings" charset="2"/>
              <a:buChar char="§"/>
            </a:pPr>
            <a:r>
              <a:rPr lang="en-US" altLang="en-US" dirty="0">
                <a:latin typeface="Calibri" charset="0"/>
              </a:rPr>
              <a:t>Different workers perform different tasks to produce a particular </a:t>
            </a:r>
            <a:r>
              <a:rPr lang="en-US" altLang="en-US" dirty="0" smtClean="0">
                <a:latin typeface="Calibri" charset="0"/>
              </a:rPr>
              <a:t>product.</a:t>
            </a:r>
            <a:endParaRPr lang="en-US" altLang="en-US" dirty="0">
              <a:latin typeface="Calibri" charset="0"/>
            </a:endParaRPr>
          </a:p>
          <a:p>
            <a:pPr lvl="1">
              <a:buFont typeface="Wingdings" charset="2"/>
              <a:buChar char="§"/>
            </a:pPr>
            <a:r>
              <a:rPr lang="en-US" altLang="en-US" b="1" dirty="0">
                <a:latin typeface="Calibri" charset="0"/>
              </a:rPr>
              <a:t>Smith</a:t>
            </a:r>
            <a:r>
              <a:rPr lang="en-US" altLang="en-US" dirty="0">
                <a:latin typeface="Calibri" charset="0"/>
              </a:rPr>
              <a:t>: a pin factory with 18 different tasks: a team of ten workers making 48,000 pins/day.</a:t>
            </a:r>
          </a:p>
          <a:p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  <a:p>
            <a:endParaRPr lang="en-US" dirty="0"/>
          </a:p>
        </p:txBody>
      </p:sp>
      <p:pic>
        <p:nvPicPr>
          <p:cNvPr id="4" name="Picture 2" descr="D:\Works\Pictures\PolEcon\adamsmith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640858"/>
            <a:ext cx="6380018" cy="22861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3"/>
          <p:cNvSpPr txBox="1">
            <a:spLocks noChangeArrowheads="1"/>
          </p:cNvSpPr>
          <p:nvPr/>
        </p:nvSpPr>
        <p:spPr bwMode="auto">
          <a:xfrm>
            <a:off x="1143000" y="6038374"/>
            <a:ext cx="838892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dirty="0">
                <a:latin typeface="Calibri" charset="0"/>
              </a:rPr>
              <a:t>The Pin Factory</a:t>
            </a:r>
            <a:r>
              <a:rPr lang="en-US" altLang="en-US" sz="1800">
                <a:latin typeface="Calibri" charset="0"/>
              </a:rPr>
              <a:t>, </a:t>
            </a:r>
            <a:r>
              <a:rPr lang="en-US" altLang="en-US" sz="1800" i="1" smtClean="0">
                <a:latin typeface="Calibri" charset="0"/>
              </a:rPr>
              <a:t>The </a:t>
            </a:r>
            <a:r>
              <a:rPr lang="en-US" altLang="en-US" sz="1800" i="1" dirty="0">
                <a:latin typeface="Calibri" charset="0"/>
              </a:rPr>
              <a:t>Wealth of Nations</a:t>
            </a:r>
            <a:r>
              <a:rPr lang="en-US" altLang="en-US" sz="1800" dirty="0">
                <a:latin typeface="Calibri" charset="0"/>
              </a:rPr>
              <a:t>, 1776.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38309" y="6065404"/>
            <a:ext cx="2743200" cy="365125"/>
          </a:xfrm>
        </p:spPr>
        <p:txBody>
          <a:bodyPr/>
          <a:lstStyle/>
          <a:p>
            <a:fld id="{7B3BD7D3-0BE7-0342-87F0-17F9C3AEFA2C}" type="slidenum">
              <a:rPr lang="en-US" smtClean="0"/>
              <a:t>10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7917872" y="3461761"/>
            <a:ext cx="359525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§"/>
            </a:pPr>
            <a:r>
              <a:rPr lang="en-US" sz="2400" u="sng" dirty="0" smtClean="0"/>
              <a:t>Benefits</a:t>
            </a:r>
          </a:p>
          <a:p>
            <a:pPr marL="538163" lvl="1" indent="-220663">
              <a:buFont typeface="Wingdings" charset="2"/>
              <a:buChar char="ü"/>
            </a:pPr>
            <a:r>
              <a:rPr lang="en-US" altLang="en-US" sz="2400" dirty="0">
                <a:latin typeface="Calibri" charset="0"/>
              </a:rPr>
              <a:t>Increasing skills and </a:t>
            </a:r>
            <a:r>
              <a:rPr lang="en-US" altLang="en-US" sz="2400" b="1" dirty="0">
                <a:solidFill>
                  <a:schemeClr val="accent5"/>
                </a:solidFill>
                <a:latin typeface="Calibri" charset="0"/>
              </a:rPr>
              <a:t>specialization</a:t>
            </a:r>
            <a:r>
              <a:rPr lang="en-US" altLang="en-US" sz="2400" dirty="0">
                <a:latin typeface="Calibri" charset="0"/>
              </a:rPr>
              <a:t>.</a:t>
            </a:r>
          </a:p>
          <a:p>
            <a:pPr marL="538163" lvl="1" indent="-220663">
              <a:buFont typeface="Wingdings" charset="2"/>
              <a:buChar char="ü"/>
            </a:pPr>
            <a:r>
              <a:rPr lang="en-US" altLang="en-US" sz="2400" b="1" dirty="0">
                <a:latin typeface="Calibri" charset="0"/>
              </a:rPr>
              <a:t>Time-saving</a:t>
            </a:r>
            <a:r>
              <a:rPr lang="en-US" altLang="en-US" sz="2400" dirty="0">
                <a:latin typeface="Calibri" charset="0"/>
              </a:rPr>
              <a:t> from task switching.</a:t>
            </a:r>
          </a:p>
          <a:p>
            <a:pPr marL="538163" lvl="1" indent="-220663">
              <a:buFont typeface="Wingdings" charset="2"/>
              <a:buChar char="ü"/>
            </a:pPr>
            <a:r>
              <a:rPr lang="en-US" altLang="en-US" sz="2400" dirty="0">
                <a:latin typeface="Calibri" charset="0"/>
              </a:rPr>
              <a:t>Facilitating </a:t>
            </a:r>
            <a:r>
              <a:rPr lang="en-US" altLang="en-US" sz="2400" b="1" dirty="0">
                <a:solidFill>
                  <a:schemeClr val="accent5"/>
                </a:solidFill>
                <a:latin typeface="Calibri" charset="0"/>
              </a:rPr>
              <a:t>invention </a:t>
            </a:r>
            <a:r>
              <a:rPr lang="en-US" altLang="en-US" sz="2400" dirty="0">
                <a:latin typeface="Calibri" charset="0"/>
              </a:rPr>
              <a:t>of machinery.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1462723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4000" dirty="0" smtClean="0"/>
              <a:t>2.2 Division of labor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en-US" b="1" dirty="0" smtClean="0">
                <a:latin typeface="Calibri" charset="0"/>
              </a:rPr>
              <a:t>Social </a:t>
            </a:r>
            <a:r>
              <a:rPr lang="en-US" altLang="en-US" b="1" dirty="0">
                <a:latin typeface="Calibri" charset="0"/>
              </a:rPr>
              <a:t>division of labor</a:t>
            </a:r>
            <a:r>
              <a:rPr lang="en-US" altLang="en-US" dirty="0">
                <a:latin typeface="Calibri" charset="0"/>
              </a:rPr>
              <a:t>:</a:t>
            </a:r>
          </a:p>
          <a:p>
            <a:pPr marL="800100" lvl="1" indent="-220663">
              <a:buFont typeface="Wingdings" charset="2"/>
              <a:buChar char="§"/>
            </a:pPr>
            <a:r>
              <a:rPr lang="en-US" altLang="en-US" dirty="0">
                <a:latin typeface="Calibri" charset="0"/>
              </a:rPr>
              <a:t>Different sectors produce different products</a:t>
            </a:r>
            <a:r>
              <a:rPr lang="en-US" altLang="en-US" dirty="0" smtClean="0">
                <a:latin typeface="Calibri" charset="0"/>
              </a:rPr>
              <a:t>.</a:t>
            </a:r>
          </a:p>
          <a:p>
            <a:r>
              <a:rPr lang="en-US" altLang="en-US" dirty="0" smtClean="0">
                <a:latin typeface="Calibri" charset="0"/>
              </a:rPr>
              <a:t>The </a:t>
            </a:r>
            <a:r>
              <a:rPr lang="en-US" altLang="en-US" dirty="0">
                <a:latin typeface="Calibri" charset="0"/>
              </a:rPr>
              <a:t>division of labor is </a:t>
            </a:r>
            <a:r>
              <a:rPr lang="en-US" altLang="en-US" b="1" u="sng" dirty="0">
                <a:solidFill>
                  <a:srgbClr val="C00000"/>
                </a:solidFill>
                <a:latin typeface="Calibri" charset="0"/>
              </a:rPr>
              <a:t>limited </a:t>
            </a:r>
            <a:r>
              <a:rPr lang="en-US" altLang="en-US" b="1" dirty="0">
                <a:latin typeface="Calibri" charset="0"/>
              </a:rPr>
              <a:t>by the extent of the market</a:t>
            </a:r>
            <a:r>
              <a:rPr lang="en-US" altLang="en-US" dirty="0">
                <a:latin typeface="Calibri" charset="0"/>
              </a:rPr>
              <a:t>.</a:t>
            </a:r>
          </a:p>
          <a:p>
            <a:pPr marL="800100" lvl="1" indent="-220663">
              <a:buFont typeface="Wingdings" charset="2"/>
              <a:buChar char="§"/>
            </a:pPr>
            <a:r>
              <a:rPr lang="en-US" altLang="en-US" dirty="0">
                <a:latin typeface="Calibri" charset="0"/>
              </a:rPr>
              <a:t>Larger markets, higher demand, more workers, more division of labor.</a:t>
            </a:r>
          </a:p>
          <a:p>
            <a:pPr marL="800100" lvl="1" indent="-220663">
              <a:buFont typeface="Wingdings" charset="2"/>
              <a:buChar char="§"/>
            </a:pPr>
            <a:r>
              <a:rPr lang="en-US" altLang="en-US" dirty="0">
                <a:latin typeface="Calibri" charset="0"/>
              </a:rPr>
              <a:t>Long-distant transport expands the reach of markets and encourages growth.</a:t>
            </a:r>
          </a:p>
          <a:p>
            <a:pPr lvl="1"/>
            <a:endParaRPr lang="en-US" altLang="en-US" dirty="0">
              <a:latin typeface="Calibri" charset="0"/>
            </a:endParaRPr>
          </a:p>
          <a:p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0953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4000" dirty="0"/>
              <a:t>2.3 Theory of history and stages of social development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en-US" dirty="0" smtClean="0">
                <a:latin typeface="Calibri" charset="0"/>
              </a:rPr>
              <a:t>Human </a:t>
            </a:r>
            <a:r>
              <a:rPr lang="en-US" altLang="en-US" dirty="0">
                <a:latin typeface="Calibri" charset="0"/>
              </a:rPr>
              <a:t>society develops through </a:t>
            </a:r>
            <a:r>
              <a:rPr lang="en-US" altLang="en-US" b="1" dirty="0">
                <a:latin typeface="Calibri" charset="0"/>
              </a:rPr>
              <a:t>four stages of development</a:t>
            </a:r>
            <a:r>
              <a:rPr lang="en-US" altLang="en-US" dirty="0">
                <a:latin typeface="Calibri" charset="0"/>
              </a:rPr>
              <a:t>.</a:t>
            </a:r>
          </a:p>
          <a:p>
            <a:r>
              <a:rPr lang="en-US" altLang="en-US" dirty="0">
                <a:latin typeface="Calibri" charset="0"/>
              </a:rPr>
              <a:t>Each stage is characterized by </a:t>
            </a:r>
            <a:r>
              <a:rPr lang="en-US" altLang="en-US" i="1" dirty="0">
                <a:solidFill>
                  <a:schemeClr val="accent5"/>
                </a:solidFill>
                <a:latin typeface="Calibri" charset="0"/>
              </a:rPr>
              <a:t>increasing productivity</a:t>
            </a:r>
            <a:r>
              <a:rPr lang="en-US" altLang="en-US" dirty="0">
                <a:latin typeface="Calibri" charset="0"/>
              </a:rPr>
              <a:t> and more </a:t>
            </a:r>
            <a:r>
              <a:rPr lang="en-US" altLang="en-US" i="1" dirty="0">
                <a:solidFill>
                  <a:schemeClr val="accent5"/>
                </a:solidFill>
                <a:latin typeface="Calibri" charset="0"/>
              </a:rPr>
              <a:t>sophisticated division of labor</a:t>
            </a:r>
            <a:r>
              <a:rPr lang="en-US" altLang="en-US" dirty="0">
                <a:latin typeface="Calibri" charset="0"/>
              </a:rPr>
              <a:t>.</a:t>
            </a:r>
          </a:p>
          <a:p>
            <a:pPr lvl="1">
              <a:buFont typeface="Wingdings" charset="2"/>
              <a:buChar char="§"/>
              <a:tabLst>
                <a:tab pos="1587500" algn="l"/>
              </a:tabLst>
            </a:pPr>
            <a:r>
              <a:rPr lang="en-US" altLang="en-US" sz="2800" dirty="0">
                <a:latin typeface="Calibri" charset="0"/>
              </a:rPr>
              <a:t>Evolution of property </a:t>
            </a:r>
            <a:r>
              <a:rPr lang="en-US" altLang="en-US" sz="2800" dirty="0" smtClean="0">
                <a:latin typeface="Calibri" charset="0"/>
              </a:rPr>
              <a:t>rights </a:t>
            </a:r>
            <a:r>
              <a:rPr lang="en-US" altLang="en-US" sz="2800" dirty="0" smtClean="0">
                <a:latin typeface="Calibri" charset="0"/>
                <a:sym typeface="Wingdings"/>
              </a:rPr>
              <a:t> </a:t>
            </a:r>
            <a:r>
              <a:rPr lang="en-US" altLang="en-US" sz="2800" dirty="0">
                <a:latin typeface="Calibri" charset="0"/>
                <a:sym typeface="Wingdings"/>
              </a:rPr>
              <a:t>b</a:t>
            </a:r>
            <a:r>
              <a:rPr lang="en-US" altLang="en-US" sz="2800" dirty="0" smtClean="0">
                <a:latin typeface="Calibri" charset="0"/>
              </a:rPr>
              <a:t>asis </a:t>
            </a:r>
            <a:r>
              <a:rPr lang="en-US" altLang="en-US" sz="2800" dirty="0">
                <a:latin typeface="Calibri" charset="0"/>
              </a:rPr>
              <a:t>of different forms of government.</a:t>
            </a:r>
          </a:p>
          <a:p>
            <a:pPr lvl="1"/>
            <a:endParaRPr lang="en-US" altLang="en-US" dirty="0">
              <a:latin typeface="Calibri" charset="0"/>
            </a:endParaRPr>
          </a:p>
          <a:p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27526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4000" dirty="0"/>
              <a:t>2.3 Theory of history and stages of social development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53072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altLang="en-US" dirty="0" smtClean="0">
              <a:solidFill>
                <a:schemeClr val="accent5">
                  <a:lumMod val="50000"/>
                </a:schemeClr>
              </a:solidFill>
              <a:latin typeface="Calibri" charset="0"/>
            </a:endParaRPr>
          </a:p>
          <a:p>
            <a:pPr marL="0" indent="0">
              <a:buNone/>
            </a:pPr>
            <a:endParaRPr lang="en-US" altLang="en-US" u="sng" dirty="0" smtClean="0">
              <a:latin typeface="Calibri" charset="0"/>
            </a:endParaRPr>
          </a:p>
          <a:p>
            <a:r>
              <a:rPr lang="en-US" altLang="en-US" dirty="0">
                <a:latin typeface="Calibri" charset="0"/>
              </a:rPr>
              <a:t>Hunter-gatherer mode of living.</a:t>
            </a:r>
          </a:p>
          <a:p>
            <a:r>
              <a:rPr lang="en-US" altLang="en-US" dirty="0">
                <a:latin typeface="Calibri" charset="0"/>
              </a:rPr>
              <a:t>Nomadic life.</a:t>
            </a:r>
          </a:p>
          <a:p>
            <a:r>
              <a:rPr lang="en-US" altLang="en-US" dirty="0">
                <a:latin typeface="Calibri" charset="0"/>
              </a:rPr>
              <a:t>Small population in families, clans, tribes.</a:t>
            </a:r>
            <a:endParaRPr lang="th-TH" altLang="en-US" dirty="0">
              <a:latin typeface="Calibri" charset="0"/>
            </a:endParaRPr>
          </a:p>
          <a:p>
            <a:r>
              <a:rPr lang="en-US" altLang="en-US" dirty="0" smtClean="0">
                <a:solidFill>
                  <a:schemeClr val="accent5"/>
                </a:solidFill>
                <a:latin typeface="Calibri" charset="0"/>
              </a:rPr>
              <a:t>Minimal </a:t>
            </a:r>
            <a:r>
              <a:rPr lang="en-US" altLang="en-US" dirty="0">
                <a:solidFill>
                  <a:schemeClr val="accent5"/>
                </a:solidFill>
                <a:latin typeface="Calibri" charset="0"/>
              </a:rPr>
              <a:t>division of </a:t>
            </a:r>
            <a:r>
              <a:rPr lang="en-US" altLang="en-US" smtClean="0">
                <a:solidFill>
                  <a:schemeClr val="accent5"/>
                </a:solidFill>
                <a:latin typeface="Calibri" charset="0"/>
              </a:rPr>
              <a:t>labor </a:t>
            </a:r>
            <a:r>
              <a:rPr lang="en-US" altLang="en-US">
                <a:latin typeface="Calibri" charset="0"/>
              </a:rPr>
              <a:t>and</a:t>
            </a:r>
            <a:r>
              <a:rPr lang="en-US" altLang="en-US" smtClean="0">
                <a:solidFill>
                  <a:schemeClr val="accent5"/>
                </a:solidFill>
                <a:latin typeface="Calibri" charset="0"/>
              </a:rPr>
              <a:t> </a:t>
            </a:r>
            <a:r>
              <a:rPr lang="en-US" altLang="en-US" dirty="0" smtClean="0">
                <a:solidFill>
                  <a:schemeClr val="accent5"/>
                </a:solidFill>
                <a:latin typeface="Calibri" charset="0"/>
              </a:rPr>
              <a:t>lowest </a:t>
            </a:r>
            <a:r>
              <a:rPr lang="en-US" altLang="en-US">
                <a:solidFill>
                  <a:schemeClr val="accent5"/>
                </a:solidFill>
                <a:latin typeface="Calibri" charset="0"/>
              </a:rPr>
              <a:t>labor </a:t>
            </a:r>
            <a:r>
              <a:rPr lang="en-US" altLang="en-US" smtClean="0">
                <a:solidFill>
                  <a:schemeClr val="accent5"/>
                </a:solidFill>
                <a:latin typeface="Calibri" charset="0"/>
              </a:rPr>
              <a:t>productivity</a:t>
            </a:r>
            <a:r>
              <a:rPr lang="en-US" altLang="en-US" smtClean="0">
                <a:latin typeface="Calibri" charset="0"/>
              </a:rPr>
              <a:t>.</a:t>
            </a:r>
            <a:endParaRPr lang="en-US" altLang="en-US" dirty="0">
              <a:latin typeface="Calibri" charset="0"/>
            </a:endParaRPr>
          </a:p>
          <a:p>
            <a:r>
              <a:rPr lang="en-US" altLang="en-US" b="1" u="sng" dirty="0">
                <a:solidFill>
                  <a:srgbClr val="C00000"/>
                </a:solidFill>
                <a:latin typeface="Calibri" charset="0"/>
              </a:rPr>
              <a:t>no property </a:t>
            </a:r>
            <a:r>
              <a:rPr lang="en-US" altLang="en-US" b="1" u="sng" dirty="0" smtClean="0">
                <a:solidFill>
                  <a:srgbClr val="C00000"/>
                </a:solidFill>
                <a:latin typeface="Calibri" charset="0"/>
              </a:rPr>
              <a:t>rights</a:t>
            </a:r>
            <a:r>
              <a:rPr lang="en-US" altLang="en-US" dirty="0" smtClean="0">
                <a:latin typeface="Calibri" charset="0"/>
              </a:rPr>
              <a:t> and Equal </a:t>
            </a:r>
            <a:r>
              <a:rPr lang="en-US" altLang="en-US" dirty="0">
                <a:latin typeface="Calibri" charset="0"/>
              </a:rPr>
              <a:t>social </a:t>
            </a:r>
            <a:r>
              <a:rPr lang="en-US" altLang="en-US" dirty="0" smtClean="0">
                <a:latin typeface="Calibri" charset="0"/>
              </a:rPr>
              <a:t>status.</a:t>
            </a:r>
            <a:endParaRPr lang="en-US" altLang="en-US" dirty="0">
              <a:latin typeface="Calibri" charset="0"/>
            </a:endParaRPr>
          </a:p>
          <a:p>
            <a:r>
              <a:rPr lang="en-US" altLang="en-US" dirty="0">
                <a:latin typeface="Calibri" charset="0"/>
              </a:rPr>
              <a:t>No rule of government.</a:t>
            </a:r>
          </a:p>
          <a:p>
            <a:pPr marL="0" indent="0">
              <a:buNone/>
            </a:pPr>
            <a:endParaRPr lang="en-US" altLang="en-US" u="sng" dirty="0">
              <a:latin typeface="Calibri" charset="0"/>
            </a:endParaRPr>
          </a:p>
          <a:p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13</a:t>
            </a:fld>
            <a:endParaRPr lang="en-US"/>
          </a:p>
        </p:txBody>
      </p:sp>
      <p:sp>
        <p:nvSpPr>
          <p:cNvPr id="5" name="Rounded Rectangle 4"/>
          <p:cNvSpPr/>
          <p:nvPr/>
        </p:nvSpPr>
        <p:spPr>
          <a:xfrm>
            <a:off x="838200" y="2133600"/>
            <a:ext cx="10640291" cy="623455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 err="1" smtClean="0"/>
              <a:t>i</a:t>
            </a:r>
            <a:r>
              <a:rPr lang="en-US" sz="2800" b="1" dirty="0" smtClean="0"/>
              <a:t>. Hunting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21230606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4000" dirty="0"/>
              <a:t>2.3 Theory of history and stages of social development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53072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US" altLang="en-US" dirty="0" smtClean="0">
              <a:solidFill>
                <a:schemeClr val="accent5">
                  <a:lumMod val="50000"/>
                </a:schemeClr>
              </a:solidFill>
              <a:latin typeface="Calibri" charset="0"/>
            </a:endParaRPr>
          </a:p>
          <a:p>
            <a:pPr marL="0" indent="0">
              <a:buNone/>
            </a:pPr>
            <a:endParaRPr lang="en-US" altLang="en-US" u="sng" dirty="0" smtClean="0">
              <a:latin typeface="Calibri" charset="0"/>
            </a:endParaRPr>
          </a:p>
          <a:p>
            <a:r>
              <a:rPr lang="en-US" altLang="en-US" dirty="0">
                <a:latin typeface="Calibri" charset="0"/>
              </a:rPr>
              <a:t>Shepherds and nomadic life.</a:t>
            </a:r>
          </a:p>
          <a:p>
            <a:r>
              <a:rPr lang="en-US" altLang="en-US" dirty="0">
                <a:latin typeface="Calibri" charset="0"/>
              </a:rPr>
              <a:t>Larger population in tribes.</a:t>
            </a:r>
          </a:p>
          <a:p>
            <a:r>
              <a:rPr lang="en-US" altLang="en-US" i="1" dirty="0">
                <a:solidFill>
                  <a:schemeClr val="accent5"/>
                </a:solidFill>
                <a:latin typeface="Calibri" charset="0"/>
              </a:rPr>
              <a:t>Division of labor </a:t>
            </a:r>
            <a:r>
              <a:rPr lang="en-US" altLang="en-US" dirty="0">
                <a:latin typeface="Calibri" charset="0"/>
              </a:rPr>
              <a:t>based on physical conditions and experience.</a:t>
            </a:r>
          </a:p>
          <a:p>
            <a:r>
              <a:rPr lang="en-US" altLang="en-US" b="1" dirty="0">
                <a:latin typeface="Calibri" charset="0"/>
              </a:rPr>
              <a:t>Private property</a:t>
            </a:r>
            <a:r>
              <a:rPr lang="en-US" altLang="en-US" dirty="0">
                <a:latin typeface="Calibri" charset="0"/>
              </a:rPr>
              <a:t>: cattle, sheep, horses.</a:t>
            </a:r>
          </a:p>
          <a:p>
            <a:r>
              <a:rPr lang="en-US" altLang="en-US" i="1" dirty="0">
                <a:solidFill>
                  <a:schemeClr val="accent5"/>
                </a:solidFill>
                <a:latin typeface="Calibri" charset="0"/>
              </a:rPr>
              <a:t>Accumulation of wealth </a:t>
            </a:r>
            <a:r>
              <a:rPr lang="en-US" altLang="en-US" dirty="0">
                <a:latin typeface="Calibri" charset="0"/>
              </a:rPr>
              <a:t>and difference between the rich and the poor.</a:t>
            </a:r>
          </a:p>
          <a:p>
            <a:r>
              <a:rPr lang="en-US" altLang="en-US" dirty="0">
                <a:latin typeface="Calibri" charset="0"/>
              </a:rPr>
              <a:t>Initial form of </a:t>
            </a:r>
            <a:r>
              <a:rPr lang="en-US" altLang="en-US" b="1" dirty="0">
                <a:latin typeface="Calibri" charset="0"/>
              </a:rPr>
              <a:t>government to protect property rights</a:t>
            </a:r>
            <a:r>
              <a:rPr lang="en-US" altLang="en-US" dirty="0">
                <a:latin typeface="Calibri" charset="0"/>
              </a:rPr>
              <a:t> of the rich </a:t>
            </a:r>
            <a:r>
              <a:rPr lang="en-US" altLang="en-US" i="1" u="sng" dirty="0">
                <a:solidFill>
                  <a:srgbClr val="C00000"/>
                </a:solidFill>
                <a:latin typeface="Calibri" charset="0"/>
              </a:rPr>
              <a:t>against the poor</a:t>
            </a:r>
            <a:r>
              <a:rPr lang="en-US" altLang="en-US" i="1" u="sng" dirty="0" smtClean="0">
                <a:solidFill>
                  <a:srgbClr val="C00000"/>
                </a:solidFill>
                <a:latin typeface="Calibri" charset="0"/>
              </a:rPr>
              <a:t>.</a:t>
            </a:r>
            <a:endParaRPr lang="en-US" altLang="en-US" i="1" u="sng" dirty="0">
              <a:solidFill>
                <a:srgbClr val="C00000"/>
              </a:solidFill>
              <a:latin typeface="Calibri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14</a:t>
            </a:fld>
            <a:endParaRPr lang="en-US"/>
          </a:p>
        </p:txBody>
      </p:sp>
      <p:sp>
        <p:nvSpPr>
          <p:cNvPr id="5" name="Rounded Rectangle 4"/>
          <p:cNvSpPr/>
          <p:nvPr/>
        </p:nvSpPr>
        <p:spPr>
          <a:xfrm>
            <a:off x="838200" y="1995055"/>
            <a:ext cx="10640291" cy="623455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 smtClean="0"/>
              <a:t>ii. Pastoral Society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9115307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4000" dirty="0"/>
              <a:t>2.3 Theory of history and stages of social development</a:t>
            </a:r>
            <a:endParaRPr lang="en-US" sz="4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15</a:t>
            </a:fld>
            <a:endParaRPr lang="en-US"/>
          </a:p>
        </p:txBody>
      </p:sp>
      <p:sp>
        <p:nvSpPr>
          <p:cNvPr id="5" name="Rounded Rectangle 4"/>
          <p:cNvSpPr/>
          <p:nvPr/>
        </p:nvSpPr>
        <p:spPr>
          <a:xfrm>
            <a:off x="838200" y="1977163"/>
            <a:ext cx="10640291" cy="623455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 smtClean="0"/>
              <a:t>iii. Farming</a:t>
            </a:r>
            <a:endParaRPr lang="en-US" sz="28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38200" y="2752158"/>
            <a:ext cx="550718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altLang="en-US" sz="2400" dirty="0">
                <a:latin typeface="Calibri" charset="0"/>
              </a:rPr>
              <a:t>Agriculture and husbandry.</a:t>
            </a:r>
          </a:p>
          <a:p>
            <a:pPr marL="285750" indent="-285750">
              <a:buFont typeface="Arial" charset="0"/>
              <a:buChar char="•"/>
            </a:pPr>
            <a:r>
              <a:rPr lang="en-US" altLang="en-US" sz="2400" dirty="0">
                <a:latin typeface="Calibri" charset="0"/>
              </a:rPr>
              <a:t>Permanent settlement in villages.</a:t>
            </a:r>
          </a:p>
          <a:p>
            <a:pPr marL="285750" indent="-285750">
              <a:buFont typeface="Arial" charset="0"/>
              <a:buChar char="•"/>
            </a:pPr>
            <a:r>
              <a:rPr lang="en-US" altLang="en-US" sz="2400" dirty="0">
                <a:latin typeface="Calibri" charset="0"/>
              </a:rPr>
              <a:t>More supply of food, larger population.</a:t>
            </a:r>
          </a:p>
          <a:p>
            <a:pPr marL="285750" indent="-285750">
              <a:buFont typeface="Arial" charset="0"/>
              <a:buChar char="•"/>
            </a:pPr>
            <a:r>
              <a:rPr lang="en-US" altLang="en-US" sz="2400" b="1" dirty="0">
                <a:latin typeface="Calibri" charset="0"/>
              </a:rPr>
              <a:t>Property rights on land </a:t>
            </a:r>
            <a:r>
              <a:rPr lang="en-US" altLang="en-US" sz="2400" dirty="0">
                <a:latin typeface="Calibri" charset="0"/>
              </a:rPr>
              <a:t>as the </a:t>
            </a:r>
            <a:r>
              <a:rPr lang="en-US" altLang="en-US" sz="2400" b="1" dirty="0">
                <a:solidFill>
                  <a:srgbClr val="C00000"/>
                </a:solidFill>
                <a:latin typeface="Calibri" charset="0"/>
              </a:rPr>
              <a:t>most important form of ‘wealth’</a:t>
            </a:r>
            <a:r>
              <a:rPr lang="en-US" altLang="en-US" sz="2400" dirty="0">
                <a:solidFill>
                  <a:srgbClr val="C00000"/>
                </a:solidFill>
                <a:latin typeface="Calibri" charset="0"/>
              </a:rPr>
              <a:t>.</a:t>
            </a:r>
          </a:p>
          <a:p>
            <a:pPr marL="285750" indent="-285750">
              <a:buFont typeface="Arial" charset="0"/>
              <a:buChar char="•"/>
            </a:pPr>
            <a:r>
              <a:rPr lang="en-US" altLang="en-US" sz="2400" dirty="0">
                <a:latin typeface="Calibri" charset="0"/>
              </a:rPr>
              <a:t>More </a:t>
            </a:r>
            <a:r>
              <a:rPr lang="en-US" altLang="en-US" sz="2400" i="1" dirty="0">
                <a:solidFill>
                  <a:schemeClr val="accent5"/>
                </a:solidFill>
                <a:latin typeface="Calibri" charset="0"/>
              </a:rPr>
              <a:t>division of labor</a:t>
            </a:r>
            <a:r>
              <a:rPr lang="en-US" altLang="en-US" sz="2400" dirty="0">
                <a:latin typeface="Calibri" charset="0"/>
              </a:rPr>
              <a:t> and specialization</a:t>
            </a:r>
            <a:r>
              <a:rPr lang="en-US" altLang="en-US" sz="2400" dirty="0" smtClean="0">
                <a:latin typeface="Calibri" charset="0"/>
              </a:rPr>
              <a:t>.</a:t>
            </a:r>
            <a:endParaRPr lang="en-US" altLang="en-US" sz="2400" dirty="0">
              <a:latin typeface="Calibri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386945" y="2752158"/>
            <a:ext cx="509154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altLang="en-US" sz="2400" dirty="0">
                <a:latin typeface="Calibri" charset="0"/>
              </a:rPr>
              <a:t>More varieties of products available.</a:t>
            </a:r>
          </a:p>
          <a:p>
            <a:pPr marL="285750" indent="-285750">
              <a:buFont typeface="Arial" charset="0"/>
              <a:buChar char="•"/>
            </a:pPr>
            <a:r>
              <a:rPr lang="en-US" altLang="en-US" sz="2400" dirty="0" smtClean="0">
                <a:latin typeface="Calibri" charset="0"/>
              </a:rPr>
              <a:t>Villages </a:t>
            </a:r>
            <a:r>
              <a:rPr lang="en-US" altLang="en-US" sz="2400" dirty="0">
                <a:latin typeface="Calibri" charset="0"/>
              </a:rPr>
              <a:t>and small towns for </a:t>
            </a:r>
            <a:r>
              <a:rPr lang="en-US" altLang="en-US" sz="2400" dirty="0" smtClean="0">
                <a:latin typeface="Calibri" charset="0"/>
              </a:rPr>
              <a:t>trade.</a:t>
            </a:r>
            <a:endParaRPr lang="en-US" altLang="en-US" sz="2400" dirty="0">
              <a:latin typeface="Calibri" charset="0"/>
            </a:endParaRPr>
          </a:p>
          <a:p>
            <a:pPr marL="285750" indent="-285750">
              <a:buFont typeface="Arial" charset="0"/>
              <a:buChar char="•"/>
            </a:pPr>
            <a:r>
              <a:rPr lang="en-US" altLang="en-US" sz="2400" dirty="0">
                <a:latin typeface="Calibri" charset="0"/>
              </a:rPr>
              <a:t>Rule of government based on </a:t>
            </a:r>
            <a:r>
              <a:rPr lang="en-US" altLang="en-US" sz="2400" i="1" u="sng" dirty="0">
                <a:solidFill>
                  <a:srgbClr val="C00000"/>
                </a:solidFill>
                <a:latin typeface="Calibri" charset="0"/>
              </a:rPr>
              <a:t>land monopoly</a:t>
            </a:r>
            <a:r>
              <a:rPr lang="en-US" altLang="en-US" sz="2400" dirty="0">
                <a:latin typeface="Calibri" charset="0"/>
              </a:rPr>
              <a:t> and </a:t>
            </a:r>
            <a:r>
              <a:rPr lang="en-US" altLang="en-US" sz="2400" i="1" u="sng" dirty="0">
                <a:solidFill>
                  <a:srgbClr val="C00000"/>
                </a:solidFill>
                <a:latin typeface="Calibri" charset="0"/>
              </a:rPr>
              <a:t>control of labor</a:t>
            </a:r>
            <a:r>
              <a:rPr lang="en-US" altLang="en-US" sz="2400" dirty="0">
                <a:latin typeface="Calibri" charset="0"/>
              </a:rPr>
              <a:t>.</a:t>
            </a:r>
          </a:p>
          <a:p>
            <a:pPr marL="285750" indent="-285750">
              <a:buFont typeface="Arial" charset="0"/>
              <a:buChar char="•"/>
            </a:pPr>
            <a:r>
              <a:rPr lang="en-US" altLang="en-US" sz="2400" dirty="0" smtClean="0">
                <a:latin typeface="Calibri" charset="0"/>
              </a:rPr>
              <a:t>More </a:t>
            </a:r>
            <a:r>
              <a:rPr lang="en-US" altLang="en-US" sz="2400" dirty="0">
                <a:latin typeface="Calibri" charset="0"/>
              </a:rPr>
              <a:t>surplus to support </a:t>
            </a:r>
            <a:r>
              <a:rPr lang="en-US" altLang="en-US" sz="2400" b="1" dirty="0">
                <a:latin typeface="Calibri" charset="0"/>
              </a:rPr>
              <a:t>‘unproductive’ activities</a:t>
            </a:r>
            <a:r>
              <a:rPr lang="en-US" altLang="en-US" sz="2400" dirty="0">
                <a:latin typeface="Calibri" charset="0"/>
              </a:rPr>
              <a:t>: government, armies, churches, etc.</a:t>
            </a:r>
          </a:p>
        </p:txBody>
      </p:sp>
    </p:spTree>
    <p:extLst>
      <p:ext uri="{BB962C8B-B14F-4D97-AF65-F5344CB8AC3E}">
        <p14:creationId xmlns:p14="http://schemas.microsoft.com/office/powerpoint/2010/main" val="1378164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4000" dirty="0"/>
              <a:t>2.3 Theory of history and stages of social development</a:t>
            </a:r>
            <a:endParaRPr lang="en-US" sz="4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217805"/>
            <a:ext cx="2743200" cy="365125"/>
          </a:xfrm>
        </p:spPr>
        <p:txBody>
          <a:bodyPr/>
          <a:lstStyle/>
          <a:p>
            <a:fld id="{7B3BD7D3-0BE7-0342-87F0-17F9C3AEFA2C}" type="slidenum">
              <a:rPr lang="en-US" smtClean="0"/>
              <a:t>16</a:t>
            </a:fld>
            <a:endParaRPr lang="en-US"/>
          </a:p>
        </p:txBody>
      </p:sp>
      <p:sp>
        <p:nvSpPr>
          <p:cNvPr id="5" name="Rounded Rectangle 4"/>
          <p:cNvSpPr/>
          <p:nvPr/>
        </p:nvSpPr>
        <p:spPr>
          <a:xfrm>
            <a:off x="838200" y="2036834"/>
            <a:ext cx="10640291" cy="623455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b="1" dirty="0" smtClean="0"/>
              <a:t>iv. </a:t>
            </a:r>
            <a:r>
              <a:rPr lang="en-US" sz="2800" b="1" dirty="0" smtClean="0"/>
              <a:t>Commerce</a:t>
            </a:r>
            <a:endParaRPr lang="en-US" sz="28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38200" y="2798617"/>
            <a:ext cx="550718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altLang="en-US" sz="2400" dirty="0">
                <a:latin typeface="Calibri" charset="0"/>
              </a:rPr>
              <a:t>Accumulation of </a:t>
            </a:r>
            <a:r>
              <a:rPr lang="en-US" altLang="en-US" sz="2400" b="1" i="1" dirty="0">
                <a:solidFill>
                  <a:schemeClr val="accent5"/>
                </a:solidFill>
                <a:latin typeface="Calibri" charset="0"/>
              </a:rPr>
              <a:t>capital</a:t>
            </a:r>
            <a:r>
              <a:rPr lang="en-US" altLang="en-US" sz="2400" dirty="0">
                <a:latin typeface="Calibri" charset="0"/>
              </a:rPr>
              <a:t> and highly </a:t>
            </a:r>
            <a:r>
              <a:rPr lang="en-US" altLang="en-US" sz="2400" b="1" i="1" dirty="0">
                <a:solidFill>
                  <a:schemeClr val="accent5"/>
                </a:solidFill>
                <a:latin typeface="Calibri" charset="0"/>
              </a:rPr>
              <a:t>sophisticated division of labor</a:t>
            </a:r>
            <a:r>
              <a:rPr lang="en-US" altLang="en-US" sz="2400" dirty="0">
                <a:latin typeface="Calibri" charset="0"/>
              </a:rPr>
              <a:t>.</a:t>
            </a:r>
          </a:p>
          <a:p>
            <a:pPr marL="800100" lvl="1" indent="-342900">
              <a:buFont typeface="Wingdings" charset="2"/>
              <a:buChar char="§"/>
            </a:pPr>
            <a:r>
              <a:rPr lang="en-US" altLang="en-US" sz="2400" b="1" dirty="0" smtClean="0">
                <a:solidFill>
                  <a:srgbClr val="C00000"/>
                </a:solidFill>
                <a:latin typeface="Calibri" charset="0"/>
              </a:rPr>
              <a:t>Property </a:t>
            </a:r>
            <a:r>
              <a:rPr lang="en-US" altLang="en-US" sz="2400" b="1" dirty="0">
                <a:solidFill>
                  <a:srgbClr val="C00000"/>
                </a:solidFill>
                <a:latin typeface="Calibri" charset="0"/>
              </a:rPr>
              <a:t>rights in capital</a:t>
            </a:r>
            <a:r>
              <a:rPr lang="en-US" altLang="en-US" sz="2400" dirty="0">
                <a:latin typeface="Calibri" charset="0"/>
              </a:rPr>
              <a:t>.</a:t>
            </a:r>
          </a:p>
          <a:p>
            <a:pPr marL="800100" lvl="1" indent="-342900">
              <a:buFont typeface="Wingdings" charset="2"/>
              <a:buChar char="§"/>
            </a:pPr>
            <a:r>
              <a:rPr lang="en-US" altLang="en-US" sz="2400" dirty="0" smtClean="0">
                <a:latin typeface="Calibri" charset="0"/>
              </a:rPr>
              <a:t>Division </a:t>
            </a:r>
            <a:r>
              <a:rPr lang="en-US" altLang="en-US" sz="2400" dirty="0">
                <a:latin typeface="Calibri" charset="0"/>
              </a:rPr>
              <a:t>of labor in manufacture</a:t>
            </a:r>
          </a:p>
          <a:p>
            <a:pPr marL="1428750" lvl="2" indent="-514350">
              <a:buFont typeface="+mj-lt"/>
              <a:buAutoNum type="romanLcPeriod"/>
            </a:pPr>
            <a:r>
              <a:rPr lang="en-US" altLang="en-US" sz="2400" dirty="0">
                <a:latin typeface="Calibri" charset="0"/>
              </a:rPr>
              <a:t>Rising population facilitated more division of labor.</a:t>
            </a:r>
          </a:p>
          <a:p>
            <a:pPr marL="1428750" lvl="2" indent="-514350">
              <a:buFont typeface="+mj-lt"/>
              <a:buAutoNum type="romanLcPeriod"/>
            </a:pPr>
            <a:r>
              <a:rPr lang="en-US" altLang="en-US" sz="2400" dirty="0">
                <a:latin typeface="Calibri" charset="0"/>
              </a:rPr>
              <a:t>Growing towns and factories.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096000" y="2798617"/>
            <a:ext cx="538249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altLang="en-US" sz="2400" dirty="0">
                <a:latin typeface="Calibri" charset="0"/>
              </a:rPr>
              <a:t>Money economy and trade prospered.</a:t>
            </a:r>
          </a:p>
          <a:p>
            <a:pPr marL="742950" lvl="1" indent="-285750">
              <a:buFont typeface="Wingdings" charset="2"/>
              <a:buChar char="§"/>
            </a:pPr>
            <a:r>
              <a:rPr lang="en-US" altLang="en-US" sz="2400" dirty="0" smtClean="0">
                <a:latin typeface="Calibri" charset="0"/>
              </a:rPr>
              <a:t>Emergence </a:t>
            </a:r>
            <a:r>
              <a:rPr lang="en-US" altLang="en-US" sz="2400" dirty="0">
                <a:latin typeface="Calibri" charset="0"/>
              </a:rPr>
              <a:t>of capitalist farmers.</a:t>
            </a:r>
          </a:p>
          <a:p>
            <a:pPr marL="285750" indent="-285750">
              <a:buFont typeface="Arial" charset="0"/>
              <a:buChar char="•"/>
            </a:pPr>
            <a:r>
              <a:rPr lang="en-US" altLang="en-US" sz="2400" dirty="0">
                <a:latin typeface="Calibri" charset="0"/>
              </a:rPr>
              <a:t>Towns dominated by merchants and capitalists.</a:t>
            </a:r>
          </a:p>
          <a:p>
            <a:pPr marL="742950" lvl="1" indent="-285750">
              <a:buFont typeface="Wingdings" charset="2"/>
              <a:buChar char="§"/>
            </a:pPr>
            <a:r>
              <a:rPr lang="en-US" altLang="en-US" sz="2400" b="1" dirty="0">
                <a:latin typeface="Calibri" charset="0"/>
              </a:rPr>
              <a:t>Freedom of trade</a:t>
            </a:r>
            <a:r>
              <a:rPr lang="en-US" altLang="en-US" sz="2400" dirty="0">
                <a:latin typeface="Calibri" charset="0"/>
              </a:rPr>
              <a:t>.</a:t>
            </a:r>
          </a:p>
          <a:p>
            <a:pPr marL="742950" lvl="1" indent="-285750">
              <a:buFont typeface="Wingdings" charset="2"/>
              <a:buChar char="§"/>
            </a:pPr>
            <a:r>
              <a:rPr lang="en-US" altLang="en-US" sz="2400" dirty="0">
                <a:latin typeface="Calibri" charset="0"/>
              </a:rPr>
              <a:t>The rise of the </a:t>
            </a:r>
            <a:r>
              <a:rPr lang="en-US" altLang="en-US" sz="2400" b="1" dirty="0">
                <a:latin typeface="Calibri" charset="0"/>
              </a:rPr>
              <a:t>manufacturing system</a:t>
            </a:r>
            <a:r>
              <a:rPr lang="en-US" altLang="en-US" sz="2400" dirty="0">
                <a:latin typeface="Calibri" charset="0"/>
              </a:rPr>
              <a:t>.</a:t>
            </a:r>
          </a:p>
          <a:p>
            <a:pPr marL="285750" indent="-285750">
              <a:buFont typeface="Arial" charset="0"/>
              <a:buChar char="•"/>
            </a:pPr>
            <a:r>
              <a:rPr lang="en-US" altLang="en-US" sz="2400" dirty="0">
                <a:latin typeface="Calibri" charset="0"/>
              </a:rPr>
              <a:t>Increasing wealth and improving living condition.</a:t>
            </a:r>
          </a:p>
        </p:txBody>
      </p:sp>
    </p:spTree>
    <p:extLst>
      <p:ext uri="{BB962C8B-B14F-4D97-AF65-F5344CB8AC3E}">
        <p14:creationId xmlns:p14="http://schemas.microsoft.com/office/powerpoint/2010/main" val="14032531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4000" dirty="0"/>
              <a:t>2.3 Theory of history and stages of social development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530725"/>
          </a:xfrm>
        </p:spPr>
        <p:txBody>
          <a:bodyPr>
            <a:normAutofit/>
          </a:bodyPr>
          <a:lstStyle/>
          <a:p>
            <a:r>
              <a:rPr lang="en-US" altLang="en-US" dirty="0" smtClean="0">
                <a:latin typeface="Calibri" charset="0"/>
              </a:rPr>
              <a:t>The </a:t>
            </a:r>
            <a:r>
              <a:rPr lang="en-US" altLang="en-US" dirty="0">
                <a:latin typeface="Calibri" charset="0"/>
              </a:rPr>
              <a:t>basis of </a:t>
            </a:r>
            <a:r>
              <a:rPr lang="en-US" altLang="en-US" b="1" u="sng" dirty="0">
                <a:latin typeface="Calibri" charset="0"/>
              </a:rPr>
              <a:t>social changes </a:t>
            </a:r>
            <a:r>
              <a:rPr lang="en-US" altLang="en-US" dirty="0">
                <a:latin typeface="Calibri" charset="0"/>
              </a:rPr>
              <a:t>is the </a:t>
            </a:r>
            <a:r>
              <a:rPr lang="en-US" altLang="en-US" i="1" dirty="0">
                <a:solidFill>
                  <a:srgbClr val="C00000"/>
                </a:solidFill>
                <a:latin typeface="Calibri" charset="0"/>
              </a:rPr>
              <a:t>evolution of </a:t>
            </a:r>
            <a:r>
              <a:rPr lang="en-US" altLang="en-US" b="1" i="1" dirty="0">
                <a:solidFill>
                  <a:srgbClr val="C00000"/>
                </a:solidFill>
                <a:latin typeface="Calibri" charset="0"/>
              </a:rPr>
              <a:t>economic institutions</a:t>
            </a:r>
            <a:r>
              <a:rPr lang="en-US" altLang="en-US" dirty="0">
                <a:latin typeface="Calibri" charset="0"/>
              </a:rPr>
              <a:t>.</a:t>
            </a:r>
          </a:p>
          <a:p>
            <a:pPr lvl="1"/>
            <a:r>
              <a:rPr lang="en-US" altLang="en-US" dirty="0">
                <a:latin typeface="Calibri" charset="0"/>
              </a:rPr>
              <a:t>Degrees of division of labor and productivity.</a:t>
            </a:r>
          </a:p>
          <a:p>
            <a:pPr lvl="1"/>
            <a:r>
              <a:rPr lang="en-US" altLang="en-US" dirty="0">
                <a:latin typeface="Calibri" charset="0"/>
              </a:rPr>
              <a:t>Forms of private property.</a:t>
            </a:r>
          </a:p>
          <a:p>
            <a:r>
              <a:rPr lang="en-US" altLang="en-US" dirty="0">
                <a:latin typeface="Calibri" charset="0"/>
              </a:rPr>
              <a:t>Economic institutions require </a:t>
            </a:r>
            <a:r>
              <a:rPr lang="en-US" altLang="en-US" i="1" dirty="0">
                <a:solidFill>
                  <a:srgbClr val="C00000"/>
                </a:solidFill>
                <a:latin typeface="Calibri" charset="0"/>
              </a:rPr>
              <a:t>corresponding </a:t>
            </a:r>
            <a:r>
              <a:rPr lang="en-US" altLang="en-US" b="1" i="1" dirty="0">
                <a:solidFill>
                  <a:srgbClr val="C00000"/>
                </a:solidFill>
                <a:latin typeface="Calibri" charset="0"/>
              </a:rPr>
              <a:t>political institutions</a:t>
            </a:r>
            <a:r>
              <a:rPr lang="en-US" altLang="en-US" dirty="0">
                <a:latin typeface="Calibri" charset="0"/>
              </a:rPr>
              <a:t>.</a:t>
            </a:r>
          </a:p>
          <a:p>
            <a:pPr lvl="1"/>
            <a:r>
              <a:rPr lang="en-US" altLang="en-US" dirty="0">
                <a:latin typeface="Calibri" charset="0"/>
              </a:rPr>
              <a:t>Private property is the basis of political power.</a:t>
            </a:r>
          </a:p>
          <a:p>
            <a:pPr lvl="1"/>
            <a:r>
              <a:rPr lang="en-US" altLang="en-US" dirty="0">
                <a:latin typeface="Calibri" charset="0"/>
              </a:rPr>
              <a:t>Forms of government.</a:t>
            </a:r>
          </a:p>
          <a:p>
            <a:pPr marL="0" indent="0">
              <a:buNone/>
            </a:pPr>
            <a:endParaRPr lang="en-US" altLang="en-US" dirty="0">
              <a:solidFill>
                <a:schemeClr val="accent5">
                  <a:lumMod val="50000"/>
                </a:schemeClr>
              </a:solidFill>
              <a:latin typeface="Calibri" charset="0"/>
            </a:endParaRPr>
          </a:p>
          <a:p>
            <a:pPr marL="0" indent="0">
              <a:buNone/>
            </a:pPr>
            <a:endParaRPr lang="en-US" altLang="en-US" dirty="0" smtClean="0">
              <a:solidFill>
                <a:schemeClr val="accent5">
                  <a:lumMod val="50000"/>
                </a:schemeClr>
              </a:solidFill>
              <a:latin typeface="Calibri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9857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/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4000" dirty="0" smtClean="0"/>
              <a:t>2.3 Theory of history and stages of social development</a:t>
            </a:r>
            <a:endParaRPr lang="en-US" sz="4000" dirty="0"/>
          </a:p>
        </p:txBody>
      </p:sp>
      <p:sp>
        <p:nvSpPr>
          <p:cNvPr id="99330" name="Text Box 2"/>
          <p:cNvSpPr txBox="1">
            <a:spLocks noChangeArrowheads="1"/>
          </p:cNvSpPr>
          <p:nvPr/>
        </p:nvSpPr>
        <p:spPr bwMode="auto">
          <a:xfrm>
            <a:off x="5576769" y="2539746"/>
            <a:ext cx="1852112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200" dirty="0">
                <a:latin typeface="Calibri" charset="0"/>
              </a:rPr>
              <a:t>Division of labor</a:t>
            </a:r>
            <a:endParaRPr lang="th-TH" altLang="en-US" sz="2200" dirty="0">
              <a:latin typeface="Calibri" charset="0"/>
            </a:endParaRPr>
          </a:p>
        </p:txBody>
      </p:sp>
      <p:sp>
        <p:nvSpPr>
          <p:cNvPr id="30724" name="Text Box 3"/>
          <p:cNvSpPr txBox="1">
            <a:spLocks noChangeArrowheads="1"/>
          </p:cNvSpPr>
          <p:nvPr/>
        </p:nvSpPr>
        <p:spPr bwMode="auto">
          <a:xfrm>
            <a:off x="8875873" y="1648144"/>
            <a:ext cx="1971603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200" dirty="0">
                <a:latin typeface="Calibri" charset="0"/>
              </a:rPr>
              <a:t>Capital accumulation</a:t>
            </a:r>
            <a:endParaRPr lang="th-TH" altLang="en-US" sz="2200" dirty="0">
              <a:latin typeface="Calibri" charset="0"/>
            </a:endParaRPr>
          </a:p>
        </p:txBody>
      </p:sp>
      <p:sp>
        <p:nvSpPr>
          <p:cNvPr id="99332" name="Text Box 4"/>
          <p:cNvSpPr txBox="1">
            <a:spLocks noChangeArrowheads="1"/>
          </p:cNvSpPr>
          <p:nvPr/>
        </p:nvSpPr>
        <p:spPr bwMode="auto">
          <a:xfrm>
            <a:off x="5664068" y="3952935"/>
            <a:ext cx="167287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200" dirty="0">
                <a:latin typeface="Calibri" charset="0"/>
              </a:rPr>
              <a:t>Increase in productivity</a:t>
            </a:r>
            <a:endParaRPr lang="th-TH" altLang="en-US" sz="2200" dirty="0">
              <a:latin typeface="Calibri" charset="0"/>
            </a:endParaRPr>
          </a:p>
        </p:txBody>
      </p:sp>
      <p:sp>
        <p:nvSpPr>
          <p:cNvPr id="99333" name="Text Box 5"/>
          <p:cNvSpPr txBox="1">
            <a:spLocks noChangeArrowheads="1"/>
          </p:cNvSpPr>
          <p:nvPr/>
        </p:nvSpPr>
        <p:spPr bwMode="auto">
          <a:xfrm>
            <a:off x="5561449" y="5319080"/>
            <a:ext cx="1971603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200" dirty="0">
                <a:latin typeface="Calibri" charset="0"/>
              </a:rPr>
              <a:t>Increase in output</a:t>
            </a:r>
            <a:endParaRPr lang="th-TH" altLang="en-US" sz="2200" dirty="0">
              <a:latin typeface="Calibri" charset="0"/>
            </a:endParaRPr>
          </a:p>
        </p:txBody>
      </p:sp>
      <p:sp>
        <p:nvSpPr>
          <p:cNvPr id="99334" name="Text Box 6"/>
          <p:cNvSpPr txBox="1">
            <a:spLocks noChangeArrowheads="1"/>
          </p:cNvSpPr>
          <p:nvPr/>
        </p:nvSpPr>
        <p:spPr bwMode="auto">
          <a:xfrm>
            <a:off x="9026483" y="2839687"/>
            <a:ext cx="1732620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200" dirty="0">
                <a:latin typeface="Calibri" charset="0"/>
              </a:rPr>
              <a:t>Increase in wages-fund</a:t>
            </a:r>
            <a:endParaRPr lang="th-TH" altLang="en-US" sz="2200" dirty="0">
              <a:latin typeface="Calibri" charset="0"/>
            </a:endParaRPr>
          </a:p>
        </p:txBody>
      </p:sp>
      <p:sp>
        <p:nvSpPr>
          <p:cNvPr id="99335" name="Text Box 7"/>
          <p:cNvSpPr txBox="1">
            <a:spLocks noChangeArrowheads="1"/>
          </p:cNvSpPr>
          <p:nvPr/>
        </p:nvSpPr>
        <p:spPr bwMode="auto">
          <a:xfrm>
            <a:off x="8877119" y="4293481"/>
            <a:ext cx="2031348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200">
                <a:latin typeface="Calibri" charset="0"/>
              </a:rPr>
              <a:t>Higher wages</a:t>
            </a:r>
            <a:endParaRPr lang="th-TH" altLang="en-US" sz="2200" dirty="0">
              <a:latin typeface="Calibri" charset="0"/>
            </a:endParaRPr>
          </a:p>
        </p:txBody>
      </p:sp>
      <p:sp>
        <p:nvSpPr>
          <p:cNvPr id="99336" name="Text Box 8"/>
          <p:cNvSpPr txBox="1">
            <a:spLocks noChangeArrowheads="1"/>
          </p:cNvSpPr>
          <p:nvPr/>
        </p:nvSpPr>
        <p:spPr bwMode="auto">
          <a:xfrm>
            <a:off x="8751230" y="5239554"/>
            <a:ext cx="2688549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200" dirty="0">
                <a:latin typeface="Calibri" charset="0"/>
              </a:rPr>
              <a:t>Rising consumption, wealth and capitalist saving</a:t>
            </a:r>
            <a:endParaRPr lang="th-TH" altLang="en-US" sz="2200" dirty="0">
              <a:latin typeface="Calibri" charset="0"/>
            </a:endParaRPr>
          </a:p>
        </p:txBody>
      </p:sp>
      <p:cxnSp>
        <p:nvCxnSpPr>
          <p:cNvPr id="99337" name="AutoShape 9"/>
          <p:cNvCxnSpPr>
            <a:cxnSpLocks noChangeShapeType="1"/>
            <a:stCxn id="99330" idx="3"/>
            <a:endCxn id="99334" idx="1"/>
          </p:cNvCxnSpPr>
          <p:nvPr/>
        </p:nvCxnSpPr>
        <p:spPr bwMode="auto">
          <a:xfrm>
            <a:off x="7428881" y="2924467"/>
            <a:ext cx="1597602" cy="299941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 type="arrow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9338" name="Line 10"/>
          <p:cNvSpPr>
            <a:spLocks noChangeShapeType="1"/>
          </p:cNvSpPr>
          <p:nvPr/>
        </p:nvSpPr>
        <p:spPr bwMode="auto">
          <a:xfrm>
            <a:off x="9973882" y="2445499"/>
            <a:ext cx="0" cy="39418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200"/>
          </a:p>
        </p:txBody>
      </p:sp>
      <p:sp>
        <p:nvSpPr>
          <p:cNvPr id="99339" name="Line 11"/>
          <p:cNvSpPr>
            <a:spLocks noChangeShapeType="1"/>
          </p:cNvSpPr>
          <p:nvPr/>
        </p:nvSpPr>
        <p:spPr bwMode="auto">
          <a:xfrm>
            <a:off x="9973882" y="3717847"/>
            <a:ext cx="0" cy="470176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200"/>
          </a:p>
        </p:txBody>
      </p:sp>
      <p:sp>
        <p:nvSpPr>
          <p:cNvPr id="99340" name="Line 12"/>
          <p:cNvSpPr>
            <a:spLocks noChangeShapeType="1"/>
          </p:cNvSpPr>
          <p:nvPr/>
        </p:nvSpPr>
        <p:spPr bwMode="auto">
          <a:xfrm>
            <a:off x="9973882" y="4762740"/>
            <a:ext cx="0" cy="42743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200"/>
          </a:p>
        </p:txBody>
      </p:sp>
      <p:sp>
        <p:nvSpPr>
          <p:cNvPr id="99341" name="Line 13"/>
          <p:cNvSpPr>
            <a:spLocks noChangeShapeType="1"/>
          </p:cNvSpPr>
          <p:nvPr/>
        </p:nvSpPr>
        <p:spPr bwMode="auto">
          <a:xfrm>
            <a:off x="6495067" y="3323191"/>
            <a:ext cx="2716" cy="61740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200"/>
          </a:p>
        </p:txBody>
      </p:sp>
      <p:sp>
        <p:nvSpPr>
          <p:cNvPr id="99342" name="Line 14"/>
          <p:cNvSpPr>
            <a:spLocks noChangeShapeType="1"/>
          </p:cNvSpPr>
          <p:nvPr/>
        </p:nvSpPr>
        <p:spPr bwMode="auto">
          <a:xfrm>
            <a:off x="6497783" y="4722376"/>
            <a:ext cx="0" cy="596704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200"/>
          </a:p>
        </p:txBody>
      </p:sp>
      <p:sp>
        <p:nvSpPr>
          <p:cNvPr id="99343" name="Line 15"/>
          <p:cNvSpPr>
            <a:spLocks noChangeShapeType="1"/>
          </p:cNvSpPr>
          <p:nvPr/>
        </p:nvSpPr>
        <p:spPr bwMode="auto">
          <a:xfrm>
            <a:off x="7246449" y="5703801"/>
            <a:ext cx="1629424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200"/>
          </a:p>
        </p:txBody>
      </p:sp>
      <p:sp>
        <p:nvSpPr>
          <p:cNvPr id="99344" name="Freeform 16"/>
          <p:cNvSpPr>
            <a:spLocks/>
          </p:cNvSpPr>
          <p:nvPr/>
        </p:nvSpPr>
        <p:spPr bwMode="auto">
          <a:xfrm>
            <a:off x="10723377" y="2402314"/>
            <a:ext cx="1056410" cy="2958863"/>
          </a:xfrm>
          <a:custGeom>
            <a:avLst/>
            <a:gdLst>
              <a:gd name="T0" fmla="*/ 2147483646 w 848"/>
              <a:gd name="T1" fmla="*/ 2147483646 h 2640"/>
              <a:gd name="T2" fmla="*/ 2147483646 w 848"/>
              <a:gd name="T3" fmla="*/ 2147483646 h 2640"/>
              <a:gd name="T4" fmla="*/ 0 w 848"/>
              <a:gd name="T5" fmla="*/ 0 h 2640"/>
              <a:gd name="T6" fmla="*/ 0 60000 65536"/>
              <a:gd name="T7" fmla="*/ 0 60000 65536"/>
              <a:gd name="T8" fmla="*/ 0 60000 65536"/>
              <a:gd name="T9" fmla="*/ 0 w 848"/>
              <a:gd name="T10" fmla="*/ 0 h 2640"/>
              <a:gd name="T11" fmla="*/ 848 w 848"/>
              <a:gd name="T12" fmla="*/ 2640 h 264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848" h="2640">
                <a:moveTo>
                  <a:pt x="480" y="2640"/>
                </a:moveTo>
                <a:cubicBezTo>
                  <a:pt x="664" y="2140"/>
                  <a:pt x="848" y="1640"/>
                  <a:pt x="768" y="1200"/>
                </a:cubicBezTo>
                <a:cubicBezTo>
                  <a:pt x="688" y="760"/>
                  <a:pt x="128" y="200"/>
                  <a:pt x="0" y="0"/>
                </a:cubicBezTo>
              </a:path>
            </a:pathLst>
          </a:custGeom>
          <a:noFill/>
          <a:ln w="25400">
            <a:solidFill>
              <a:schemeClr val="tx1"/>
            </a:solidFill>
            <a:prstDash val="dash"/>
            <a:round/>
            <a:headEnd/>
            <a:tailEnd type="arrow" w="med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 sz="220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9229196" y="6347550"/>
            <a:ext cx="2743200" cy="365125"/>
          </a:xfrm>
        </p:spPr>
        <p:txBody>
          <a:bodyPr/>
          <a:lstStyle/>
          <a:p>
            <a:fld id="{7B3BD7D3-0BE7-0342-87F0-17F9C3AEFA2C}" type="slidenum">
              <a:rPr lang="en-US" smtClean="0"/>
              <a:t>18</a:t>
            </a:fld>
            <a:endParaRPr lang="en-US" dirty="0"/>
          </a:p>
        </p:txBody>
      </p:sp>
      <p:sp>
        <p:nvSpPr>
          <p:cNvPr id="21" name="Content Placeholder 2"/>
          <p:cNvSpPr txBox="1">
            <a:spLocks/>
          </p:cNvSpPr>
          <p:nvPr/>
        </p:nvSpPr>
        <p:spPr>
          <a:xfrm>
            <a:off x="843961" y="1740097"/>
            <a:ext cx="4533883" cy="4895851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 smtClean="0">
                <a:latin typeface="Calibri" charset="0"/>
              </a:rPr>
              <a:t>A closer look at growth in the commercial age</a:t>
            </a:r>
          </a:p>
          <a:p>
            <a:pPr lvl="1">
              <a:lnSpc>
                <a:spcPct val="110000"/>
              </a:lnSpc>
              <a:buFont typeface="Wingdings" charset="2"/>
              <a:buChar char="§"/>
            </a:pPr>
            <a:r>
              <a:rPr lang="en-US" altLang="en-US" dirty="0" smtClean="0">
                <a:latin typeface="Calibri" charset="0"/>
              </a:rPr>
              <a:t>Division of labor is the engine of growth.</a:t>
            </a:r>
          </a:p>
          <a:p>
            <a:pPr lvl="1">
              <a:lnSpc>
                <a:spcPct val="110000"/>
              </a:lnSpc>
              <a:buFont typeface="Wingdings" charset="2"/>
              <a:buChar char="§"/>
            </a:pPr>
            <a:r>
              <a:rPr lang="en-US" altLang="en-US" dirty="0" smtClean="0">
                <a:latin typeface="Calibri" charset="0"/>
              </a:rPr>
              <a:t>Division of labor requires </a:t>
            </a:r>
            <a:r>
              <a:rPr lang="en-US" altLang="en-US" b="1" dirty="0" smtClean="0">
                <a:solidFill>
                  <a:srgbClr val="C00000"/>
                </a:solidFill>
                <a:latin typeface="Calibri" charset="0"/>
              </a:rPr>
              <a:t>accumulation of capital </a:t>
            </a:r>
          </a:p>
          <a:p>
            <a:pPr marL="457200" lvl="1" indent="0">
              <a:lnSpc>
                <a:spcPct val="110000"/>
              </a:lnSpc>
              <a:buNone/>
            </a:pPr>
            <a:endParaRPr lang="en-US" altLang="en-US" dirty="0" smtClean="0">
              <a:latin typeface="Calibri" charset="0"/>
            </a:endParaRPr>
          </a:p>
          <a:p>
            <a:pPr lvl="1">
              <a:lnSpc>
                <a:spcPct val="110000"/>
              </a:lnSpc>
              <a:buFont typeface="Wingdings" charset="2"/>
              <a:buChar char="§"/>
            </a:pPr>
            <a:r>
              <a:rPr lang="en-US" altLang="en-US" dirty="0" smtClean="0">
                <a:latin typeface="Calibri" charset="0"/>
              </a:rPr>
              <a:t>The constraint on growth is increasing difficulty of finding new profitable investment outlets.</a:t>
            </a:r>
          </a:p>
          <a:p>
            <a:pPr lvl="2"/>
            <a:endParaRPr lang="en-US" altLang="en-US" dirty="0" smtClean="0">
              <a:latin typeface="Calibri" charset="0"/>
            </a:endParaRPr>
          </a:p>
          <a:p>
            <a:pPr marL="0" indent="0">
              <a:buFont typeface="Arial"/>
              <a:buNone/>
            </a:pPr>
            <a:endParaRPr lang="en-US" altLang="en-US" dirty="0" smtClean="0">
              <a:solidFill>
                <a:schemeClr val="accent5">
                  <a:lumMod val="50000"/>
                </a:schemeClr>
              </a:solidFill>
              <a:latin typeface="Calibri" charset="0"/>
            </a:endParaRPr>
          </a:p>
          <a:p>
            <a:pPr marL="0" indent="0">
              <a:buFont typeface="Arial"/>
              <a:buNone/>
            </a:pPr>
            <a:endParaRPr lang="en-US" altLang="en-US" dirty="0" smtClean="0">
              <a:solidFill>
                <a:schemeClr val="accent5">
                  <a:lumMod val="50000"/>
                </a:schemeClr>
              </a:solidFill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707777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9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9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93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93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9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9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93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9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9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9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9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9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9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9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93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93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9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9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993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993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99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99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9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9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993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993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99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99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30" grpId="0"/>
      <p:bldP spid="99332" grpId="0"/>
      <p:bldP spid="99333" grpId="0"/>
      <p:bldP spid="99334" grpId="0"/>
      <p:bldP spid="99335" grpId="0"/>
      <p:bldP spid="99336" grpId="0"/>
      <p:bldP spid="99338" grpId="0" animBg="1"/>
      <p:bldP spid="99339" grpId="0" animBg="1"/>
      <p:bldP spid="99340" grpId="0" animBg="1"/>
      <p:bldP spid="99341" grpId="0" animBg="1"/>
      <p:bldP spid="99342" grpId="0" animBg="1"/>
      <p:bldP spid="99343" grpId="0" animBg="1"/>
      <p:bldP spid="9934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altLang="en-US" sz="4000" dirty="0" smtClean="0"/>
              <a:t>2.4 </a:t>
            </a:r>
            <a:r>
              <a:rPr lang="en-GB" altLang="en-US" sz="4000" dirty="0"/>
              <a:t>Competitive </a:t>
            </a:r>
            <a:r>
              <a:rPr lang="en-GB" altLang="en-US" sz="4000" dirty="0" smtClean="0"/>
              <a:t>markets</a:t>
            </a:r>
            <a:endParaRPr lang="en-US" sz="4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19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838200" y="2153207"/>
            <a:ext cx="545176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altLang="en-US" sz="2800" dirty="0">
                <a:latin typeface="Calibri" charset="0"/>
              </a:rPr>
              <a:t>Markets determine the degree of the </a:t>
            </a:r>
            <a:r>
              <a:rPr lang="en-US" altLang="en-US" sz="2800" b="1" dirty="0">
                <a:solidFill>
                  <a:schemeClr val="accent5"/>
                </a:solidFill>
                <a:latin typeface="Calibri" charset="0"/>
              </a:rPr>
              <a:t>division of labor</a:t>
            </a:r>
            <a:r>
              <a:rPr lang="en-US" altLang="en-US" sz="2800" b="1" dirty="0" smtClean="0">
                <a:solidFill>
                  <a:schemeClr val="accent5"/>
                </a:solidFill>
                <a:latin typeface="Calibri" charset="0"/>
              </a:rPr>
              <a:t>.</a:t>
            </a:r>
          </a:p>
          <a:p>
            <a:pPr marL="285750" indent="-285750">
              <a:buFont typeface="Arial" charset="0"/>
              <a:buChar char="•"/>
            </a:pPr>
            <a:endParaRPr lang="en-US" altLang="en-US" sz="1000" b="1" dirty="0">
              <a:solidFill>
                <a:schemeClr val="accent5"/>
              </a:solidFill>
              <a:latin typeface="Calibri" charset="0"/>
            </a:endParaRPr>
          </a:p>
          <a:p>
            <a:pPr marL="285750" indent="-285750">
              <a:buFont typeface="Arial" charset="0"/>
              <a:buChar char="•"/>
            </a:pPr>
            <a:r>
              <a:rPr lang="en-US" altLang="en-US" sz="2800" dirty="0" smtClean="0">
                <a:latin typeface="Calibri" charset="0"/>
              </a:rPr>
              <a:t>Market </a:t>
            </a:r>
            <a:r>
              <a:rPr lang="en-US" altLang="en-US" sz="2800" dirty="0">
                <a:latin typeface="Calibri" charset="0"/>
              </a:rPr>
              <a:t>competition ensures that individual self-interest will be harnessed to benefit society</a:t>
            </a:r>
            <a:r>
              <a:rPr lang="en-US" altLang="en-US" sz="2800" dirty="0" smtClean="0">
                <a:latin typeface="Calibri" charset="0"/>
              </a:rPr>
              <a:t>.</a:t>
            </a:r>
          </a:p>
          <a:p>
            <a:pPr marL="285750" indent="-285750">
              <a:buFont typeface="Arial" charset="0"/>
              <a:buChar char="•"/>
            </a:pPr>
            <a:endParaRPr lang="en-US" altLang="en-US" sz="1000" dirty="0">
              <a:latin typeface="Calibri" charset="0"/>
            </a:endParaRPr>
          </a:p>
          <a:p>
            <a:pPr marL="12700" lvl="1" algn="ctr"/>
            <a:r>
              <a:rPr lang="en-US" altLang="en-US" sz="2800" b="1" dirty="0" smtClean="0">
                <a:solidFill>
                  <a:srgbClr val="C00000"/>
                </a:solidFill>
                <a:latin typeface="Calibri" charset="0"/>
                <a:sym typeface="Wingdings"/>
              </a:rPr>
              <a:t> </a:t>
            </a:r>
            <a:r>
              <a:rPr lang="en-US" altLang="en-US" sz="2800" b="1" i="1" dirty="0" smtClean="0">
                <a:solidFill>
                  <a:srgbClr val="C00000"/>
                </a:solidFill>
                <a:latin typeface="Calibri" charset="0"/>
              </a:rPr>
              <a:t>The</a:t>
            </a:r>
            <a:r>
              <a:rPr lang="en-US" altLang="en-US" sz="2800" b="1" dirty="0" smtClean="0">
                <a:solidFill>
                  <a:srgbClr val="C00000"/>
                </a:solidFill>
                <a:latin typeface="Calibri" charset="0"/>
              </a:rPr>
              <a:t> </a:t>
            </a:r>
            <a:r>
              <a:rPr lang="en-US" altLang="en-US" sz="2800" b="1" i="1" dirty="0">
                <a:solidFill>
                  <a:srgbClr val="C00000"/>
                </a:solidFill>
                <a:latin typeface="Calibri" charset="0"/>
              </a:rPr>
              <a:t>invisible hand </a:t>
            </a:r>
            <a:r>
              <a:rPr lang="en-US" altLang="en-US" sz="2800" dirty="0">
                <a:latin typeface="Calibri" charset="0"/>
              </a:rPr>
              <a:t>of the markets</a:t>
            </a:r>
            <a:r>
              <a:rPr lang="en-US" altLang="en-US" sz="2800" dirty="0" smtClean="0">
                <a:latin typeface="Calibri" charset="0"/>
              </a:rPr>
              <a:t>.</a:t>
            </a:r>
            <a:endParaRPr lang="en-US" altLang="en-US" sz="2800" dirty="0">
              <a:latin typeface="Calibri" charset="0"/>
            </a:endParaRPr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1286845307"/>
              </p:ext>
            </p:extLst>
          </p:nvPr>
        </p:nvGraphicFramePr>
        <p:xfrm>
          <a:off x="3770746" y="937682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Right Arrow 4"/>
          <p:cNvSpPr/>
          <p:nvPr/>
        </p:nvSpPr>
        <p:spPr>
          <a:xfrm>
            <a:off x="9116288" y="5569527"/>
            <a:ext cx="581891" cy="383507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9864434" y="5315004"/>
            <a:ext cx="1773382" cy="8925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600" b="1" dirty="0" smtClean="0">
                <a:solidFill>
                  <a:schemeClr val="accent5">
                    <a:lumMod val="75000"/>
                  </a:schemeClr>
                </a:solidFill>
              </a:rPr>
              <a:t>Wealth of nations</a:t>
            </a:r>
            <a:endParaRPr lang="en-US" sz="26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4131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2.</a:t>
            </a:r>
            <a:r>
              <a:rPr lang="en-GB" sz="4000" dirty="0" smtClean="0"/>
              <a:t>5 Theory of value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530725"/>
          </a:xfrm>
        </p:spPr>
        <p:txBody>
          <a:bodyPr>
            <a:normAutofit/>
          </a:bodyPr>
          <a:lstStyle/>
          <a:p>
            <a:r>
              <a:rPr lang="en-US" altLang="en-US" dirty="0" smtClean="0">
                <a:latin typeface="Calibri" charset="0"/>
              </a:rPr>
              <a:t>Different </a:t>
            </a:r>
            <a:r>
              <a:rPr lang="en-US" altLang="en-US" dirty="0">
                <a:latin typeface="Calibri" charset="0"/>
              </a:rPr>
              <a:t>goods are exchangeable against one another.</a:t>
            </a:r>
          </a:p>
          <a:p>
            <a:r>
              <a:rPr lang="en-US" altLang="en-US" b="1" dirty="0">
                <a:latin typeface="Calibri" charset="0"/>
              </a:rPr>
              <a:t>Exchange value</a:t>
            </a:r>
            <a:r>
              <a:rPr lang="en-US" altLang="en-US" dirty="0">
                <a:latin typeface="Calibri" charset="0"/>
              </a:rPr>
              <a:t>: quantitative exchange ratio between different commodities, e.g.</a:t>
            </a:r>
          </a:p>
          <a:p>
            <a:endParaRPr lang="en-US" altLang="en-US" dirty="0">
              <a:latin typeface="Calibri" charset="0"/>
            </a:endParaRPr>
          </a:p>
          <a:p>
            <a:pPr algn="ctr">
              <a:buNone/>
            </a:pPr>
            <a:r>
              <a:rPr lang="en-US" altLang="en-US" dirty="0">
                <a:latin typeface="Calibri" charset="0"/>
              </a:rPr>
              <a:t>1 unit of </a:t>
            </a:r>
            <a:r>
              <a:rPr lang="en-GB" altLang="en-US" dirty="0" smtClean="0">
                <a:latin typeface="Calibri" charset="0"/>
              </a:rPr>
              <a:t>submarine</a:t>
            </a:r>
            <a:r>
              <a:rPr lang="en-US" altLang="en-US" dirty="0" smtClean="0">
                <a:latin typeface="Calibri" charset="0"/>
              </a:rPr>
              <a:t> </a:t>
            </a:r>
            <a:r>
              <a:rPr lang="en-US" altLang="en-US" dirty="0">
                <a:latin typeface="Calibri" charset="0"/>
              </a:rPr>
              <a:t>= </a:t>
            </a:r>
            <a:r>
              <a:rPr lang="en-US" altLang="en-US" dirty="0" smtClean="0">
                <a:latin typeface="Calibri" charset="0"/>
              </a:rPr>
              <a:t>20 </a:t>
            </a:r>
            <a:r>
              <a:rPr lang="en-US" altLang="en-US" dirty="0">
                <a:latin typeface="Calibri" charset="0"/>
              </a:rPr>
              <a:t>units of </a:t>
            </a:r>
            <a:r>
              <a:rPr lang="en-US" altLang="en-US" dirty="0" smtClean="0">
                <a:latin typeface="Calibri" charset="0"/>
              </a:rPr>
              <a:t>watch </a:t>
            </a:r>
            <a:r>
              <a:rPr lang="en-US" altLang="en-US" dirty="0">
                <a:latin typeface="Calibri" charset="0"/>
              </a:rPr>
              <a:t>= </a:t>
            </a:r>
            <a:r>
              <a:rPr lang="en-US" altLang="en-US" dirty="0" smtClean="0">
                <a:latin typeface="Calibri" charset="0"/>
              </a:rPr>
              <a:t>300 </a:t>
            </a:r>
            <a:r>
              <a:rPr lang="en-US" altLang="en-US" dirty="0">
                <a:latin typeface="Calibri" charset="0"/>
              </a:rPr>
              <a:t>units of </a:t>
            </a:r>
            <a:r>
              <a:rPr lang="en-US" altLang="en-US" dirty="0" smtClean="0">
                <a:latin typeface="Calibri" charset="0"/>
              </a:rPr>
              <a:t>cookie</a:t>
            </a:r>
            <a:endParaRPr lang="en-US" altLang="en-US" dirty="0">
              <a:latin typeface="Calibri" charset="0"/>
            </a:endParaRPr>
          </a:p>
          <a:p>
            <a:pPr algn="ctr">
              <a:buNone/>
            </a:pPr>
            <a:endParaRPr lang="en-US" altLang="en-US" dirty="0">
              <a:latin typeface="Calibri" charset="0"/>
            </a:endParaRPr>
          </a:p>
          <a:p>
            <a:pPr marL="0" indent="0" algn="ctr">
              <a:buNone/>
            </a:pPr>
            <a:r>
              <a:rPr lang="en-US" altLang="en-US" i="1" dirty="0">
                <a:solidFill>
                  <a:schemeClr val="accent5">
                    <a:lumMod val="75000"/>
                  </a:schemeClr>
                </a:solidFill>
                <a:latin typeface="Calibri" charset="0"/>
              </a:rPr>
              <a:t>What determines the exchange value?</a:t>
            </a:r>
          </a:p>
          <a:p>
            <a:pPr lvl="2"/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>
              <a:solidFill>
                <a:schemeClr val="accent5">
                  <a:lumMod val="50000"/>
                </a:schemeClr>
              </a:solidFill>
              <a:latin typeface="Calibri" charset="0"/>
            </a:endParaRPr>
          </a:p>
          <a:p>
            <a:pPr marL="0" indent="0">
              <a:buNone/>
            </a:pPr>
            <a:endParaRPr lang="en-US" altLang="en-US" dirty="0" smtClean="0">
              <a:solidFill>
                <a:schemeClr val="accent5">
                  <a:lumMod val="50000"/>
                </a:schemeClr>
              </a:solidFill>
              <a:latin typeface="Calibri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8009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2.</a:t>
            </a:r>
            <a:r>
              <a:rPr lang="en-GB" sz="4000" dirty="0"/>
              <a:t>5 Theory of value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530725"/>
          </a:xfrm>
        </p:spPr>
        <p:txBody>
          <a:bodyPr>
            <a:normAutofit/>
          </a:bodyPr>
          <a:lstStyle/>
          <a:p>
            <a:r>
              <a:rPr lang="en-US" altLang="en-US" b="1" dirty="0" smtClean="0">
                <a:latin typeface="Calibri" charset="0"/>
              </a:rPr>
              <a:t>Value </a:t>
            </a:r>
            <a:r>
              <a:rPr lang="en-US" altLang="en-US" b="1" dirty="0">
                <a:latin typeface="Calibri" charset="0"/>
              </a:rPr>
              <a:t>in use</a:t>
            </a:r>
            <a:r>
              <a:rPr lang="en-US" altLang="en-US" dirty="0">
                <a:latin typeface="Calibri" charset="0"/>
              </a:rPr>
              <a:t>: usefulness of things.</a:t>
            </a:r>
          </a:p>
          <a:p>
            <a:r>
              <a:rPr lang="en-US" altLang="en-US" b="1" dirty="0">
                <a:latin typeface="Calibri" charset="0"/>
              </a:rPr>
              <a:t>Value in exchange</a:t>
            </a:r>
            <a:r>
              <a:rPr lang="en-US" altLang="en-US" dirty="0">
                <a:latin typeface="Calibri" charset="0"/>
              </a:rPr>
              <a:t>: exchange ratios among different commodities.</a:t>
            </a:r>
          </a:p>
          <a:p>
            <a:r>
              <a:rPr lang="en-US" altLang="en-US" dirty="0">
                <a:latin typeface="Calibri" charset="0"/>
              </a:rPr>
              <a:t>Value in use is the </a:t>
            </a:r>
            <a:r>
              <a:rPr lang="en-US" altLang="en-US" b="1" dirty="0">
                <a:latin typeface="Calibri" charset="0"/>
              </a:rPr>
              <a:t>basis</a:t>
            </a:r>
            <a:r>
              <a:rPr lang="en-US" altLang="en-US" dirty="0">
                <a:latin typeface="Calibri" charset="0"/>
              </a:rPr>
              <a:t> of value in exchange, but does NOT determine its magnitude.</a:t>
            </a:r>
          </a:p>
          <a:p>
            <a:r>
              <a:rPr lang="en-US" altLang="en-US" dirty="0">
                <a:latin typeface="Calibri" charset="0"/>
              </a:rPr>
              <a:t>The two are </a:t>
            </a:r>
            <a:r>
              <a:rPr lang="en-US" altLang="en-US" dirty="0" smtClean="0">
                <a:latin typeface="Calibri" charset="0"/>
              </a:rPr>
              <a:t>uncorrelated: Water-diamond </a:t>
            </a:r>
            <a:r>
              <a:rPr lang="en-US" altLang="en-US" dirty="0">
                <a:latin typeface="Calibri" charset="0"/>
              </a:rPr>
              <a:t>paradox</a:t>
            </a:r>
            <a:r>
              <a:rPr lang="en-US" altLang="en-US" dirty="0" smtClean="0">
                <a:latin typeface="Calibri" charset="0"/>
              </a:rPr>
              <a:t>.</a:t>
            </a:r>
          </a:p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  <a:p>
            <a:pPr lvl="2"/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>
              <a:solidFill>
                <a:schemeClr val="accent5">
                  <a:lumMod val="50000"/>
                </a:schemeClr>
              </a:solidFill>
              <a:latin typeface="Calibri" charset="0"/>
            </a:endParaRPr>
          </a:p>
          <a:p>
            <a:pPr marL="0" indent="0">
              <a:buNone/>
            </a:pPr>
            <a:endParaRPr lang="en-US" altLang="en-US" dirty="0" smtClean="0">
              <a:solidFill>
                <a:schemeClr val="accent5">
                  <a:lumMod val="50000"/>
                </a:schemeClr>
              </a:solidFill>
              <a:latin typeface="Calibri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5813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2.</a:t>
            </a:r>
            <a:r>
              <a:rPr lang="en-GB" sz="4000" dirty="0"/>
              <a:t>5 Theory of value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530725"/>
          </a:xfrm>
        </p:spPr>
        <p:txBody>
          <a:bodyPr>
            <a:normAutofit lnSpcReduction="10000"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altLang="en-US" dirty="0" smtClean="0">
                <a:solidFill>
                  <a:schemeClr val="accent6">
                    <a:lumMod val="50000"/>
                  </a:schemeClr>
                </a:solidFill>
                <a:latin typeface="Calibri" charset="0"/>
              </a:rPr>
              <a:t>Value in primitive society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Font typeface="Wingdings" charset="2"/>
              <a:buChar char="§"/>
            </a:pPr>
            <a:r>
              <a:rPr lang="en-US" altLang="en-US" b="1" dirty="0">
                <a:solidFill>
                  <a:schemeClr val="accent5">
                    <a:lumMod val="75000"/>
                  </a:schemeClr>
                </a:solidFill>
                <a:latin typeface="Calibri" charset="0"/>
              </a:rPr>
              <a:t>Labor</a:t>
            </a:r>
            <a:r>
              <a:rPr lang="en-US" altLang="en-US" dirty="0">
                <a:latin typeface="Calibri" charset="0"/>
              </a:rPr>
              <a:t> is the </a:t>
            </a:r>
            <a:r>
              <a:rPr lang="en-US" altLang="en-US" b="1" dirty="0">
                <a:latin typeface="Calibri" charset="0"/>
              </a:rPr>
              <a:t>only productive resource</a:t>
            </a:r>
            <a:r>
              <a:rPr lang="en-US" altLang="en-US" dirty="0">
                <a:latin typeface="Calibri" charset="0"/>
              </a:rPr>
              <a:t>.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Font typeface="Wingdings" charset="2"/>
              <a:buChar char="§"/>
            </a:pPr>
            <a:r>
              <a:rPr lang="en-US" altLang="en-US" dirty="0">
                <a:latin typeface="Calibri" charset="0"/>
              </a:rPr>
              <a:t>Value is determined by the </a:t>
            </a:r>
            <a:r>
              <a:rPr lang="en-US" altLang="en-US" u="sng" dirty="0">
                <a:latin typeface="Calibri" charset="0"/>
              </a:rPr>
              <a:t>quantity of labor expended in the production </a:t>
            </a:r>
            <a:r>
              <a:rPr lang="en-US" altLang="en-US" dirty="0">
                <a:latin typeface="Calibri" charset="0"/>
              </a:rPr>
              <a:t>of the commodity --- </a:t>
            </a:r>
            <a:r>
              <a:rPr lang="en-US" altLang="en-US" b="1" i="1" dirty="0">
                <a:solidFill>
                  <a:srgbClr val="C00000"/>
                </a:solidFill>
                <a:latin typeface="Calibri" charset="0"/>
              </a:rPr>
              <a:t>the labor theory of value</a:t>
            </a:r>
            <a:r>
              <a:rPr lang="en-US" altLang="en-US" dirty="0">
                <a:latin typeface="Calibri" charset="0"/>
              </a:rPr>
              <a:t>.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Wingdings" charset="2"/>
              <a:buChar char="§"/>
            </a:pPr>
            <a:r>
              <a:rPr lang="en-US" altLang="en-US" dirty="0">
                <a:latin typeface="Calibri" charset="0"/>
              </a:rPr>
              <a:t>Labor is not homogenous: different skills, intensities, hardship.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altLang="en-US" dirty="0" smtClean="0">
                <a:solidFill>
                  <a:schemeClr val="accent6">
                    <a:lumMod val="50000"/>
                  </a:schemeClr>
                </a:solidFill>
                <a:latin typeface="Calibri" charset="0"/>
              </a:rPr>
              <a:t>Value in advanced society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Font typeface="Wingdings" charset="2"/>
              <a:buChar char="§"/>
            </a:pPr>
            <a:r>
              <a:rPr lang="en-US" altLang="en-US" dirty="0">
                <a:latin typeface="Calibri" charset="0"/>
              </a:rPr>
              <a:t>Private ownership of </a:t>
            </a:r>
            <a:r>
              <a:rPr lang="en-US" altLang="en-US" b="1" dirty="0">
                <a:latin typeface="Calibri" charset="0"/>
              </a:rPr>
              <a:t>land</a:t>
            </a:r>
            <a:r>
              <a:rPr lang="en-US" altLang="en-US" dirty="0">
                <a:latin typeface="Calibri" charset="0"/>
              </a:rPr>
              <a:t> and accumulation of </a:t>
            </a:r>
            <a:r>
              <a:rPr lang="en-US" altLang="en-US" b="1" dirty="0">
                <a:latin typeface="Calibri" charset="0"/>
              </a:rPr>
              <a:t>capital.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Font typeface="Wingdings" charset="2"/>
              <a:buChar char="§"/>
            </a:pPr>
            <a:r>
              <a:rPr lang="en-US" altLang="en-US" dirty="0">
                <a:latin typeface="Calibri" charset="0"/>
              </a:rPr>
              <a:t>Owners of land and capital must receive </a:t>
            </a:r>
            <a:r>
              <a:rPr lang="en-US" altLang="en-US" i="1" dirty="0" smtClean="0">
                <a:solidFill>
                  <a:schemeClr val="accent5"/>
                </a:solidFill>
                <a:latin typeface="Calibri" charset="0"/>
              </a:rPr>
              <a:t>compensation (rent &amp; profits) </a:t>
            </a:r>
            <a:r>
              <a:rPr lang="en-US" altLang="en-US" dirty="0">
                <a:latin typeface="Calibri" charset="0"/>
              </a:rPr>
              <a:t>for the use of resources.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Font typeface="Wingdings" charset="2"/>
              <a:buChar char="§"/>
            </a:pPr>
            <a:r>
              <a:rPr lang="en-US" altLang="en-US" dirty="0" smtClean="0">
                <a:latin typeface="Calibri" charset="0"/>
              </a:rPr>
              <a:t>Value </a:t>
            </a:r>
            <a:r>
              <a:rPr lang="en-US" altLang="en-US" dirty="0">
                <a:latin typeface="Calibri" charset="0"/>
              </a:rPr>
              <a:t>is the sum of </a:t>
            </a:r>
            <a:r>
              <a:rPr lang="en-US" altLang="en-US" b="1" i="1" dirty="0">
                <a:solidFill>
                  <a:srgbClr val="C00000"/>
                </a:solidFill>
                <a:latin typeface="Calibri" charset="0"/>
              </a:rPr>
              <a:t>wages, profit, rent</a:t>
            </a:r>
            <a:r>
              <a:rPr lang="en-US" altLang="en-US" i="1" dirty="0">
                <a:solidFill>
                  <a:srgbClr val="C00000"/>
                </a:solidFill>
                <a:latin typeface="Calibri" charset="0"/>
              </a:rPr>
              <a:t>.</a:t>
            </a:r>
            <a:endParaRPr lang="en-US" altLang="en-US" sz="3200" i="1" dirty="0">
              <a:solidFill>
                <a:srgbClr val="C00000"/>
              </a:solidFill>
              <a:latin typeface="Calibri" charset="0"/>
            </a:endParaRPr>
          </a:p>
          <a:p>
            <a:pPr lvl="1">
              <a:lnSpc>
                <a:spcPct val="110000"/>
              </a:lnSpc>
              <a:spcBef>
                <a:spcPts val="0"/>
              </a:spcBef>
            </a:pPr>
            <a:endParaRPr lang="en-US" altLang="en-US" dirty="0">
              <a:latin typeface="Calibri" charset="0"/>
            </a:endParaRPr>
          </a:p>
          <a:p>
            <a:endParaRPr lang="en-US" altLang="en-US" dirty="0" smtClean="0">
              <a:latin typeface="Calibri" charset="0"/>
            </a:endParaRPr>
          </a:p>
          <a:p>
            <a:endParaRPr lang="en-US" altLang="en-US" dirty="0">
              <a:latin typeface="Calibri" charset="0"/>
            </a:endParaRPr>
          </a:p>
          <a:p>
            <a:pPr lvl="2"/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>
              <a:solidFill>
                <a:schemeClr val="accent5">
                  <a:lumMod val="50000"/>
                </a:schemeClr>
              </a:solidFill>
              <a:latin typeface="Calibri" charset="0"/>
            </a:endParaRPr>
          </a:p>
          <a:p>
            <a:pPr marL="0" indent="0">
              <a:buNone/>
            </a:pPr>
            <a:endParaRPr lang="en-US" altLang="en-US" dirty="0" smtClean="0">
              <a:solidFill>
                <a:schemeClr val="accent5">
                  <a:lumMod val="50000"/>
                </a:schemeClr>
              </a:solidFill>
              <a:latin typeface="Calibri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652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2.6 Theory of price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530725"/>
          </a:xfrm>
        </p:spPr>
        <p:txBody>
          <a:bodyPr>
            <a:normAutofit/>
          </a:bodyPr>
          <a:lstStyle/>
          <a:p>
            <a:r>
              <a:rPr lang="en-US" altLang="en-US" dirty="0" smtClean="0">
                <a:latin typeface="Calibri" charset="0"/>
              </a:rPr>
              <a:t>Price </a:t>
            </a:r>
            <a:r>
              <a:rPr lang="en-US" altLang="en-US" dirty="0">
                <a:latin typeface="Calibri" charset="0"/>
              </a:rPr>
              <a:t>is the monetary expression of exchange value.</a:t>
            </a:r>
          </a:p>
          <a:p>
            <a:r>
              <a:rPr lang="en-US" altLang="en-US" dirty="0">
                <a:latin typeface="Calibri" charset="0"/>
              </a:rPr>
              <a:t>Values of all goods are expressed in the unit of the </a:t>
            </a:r>
            <a:r>
              <a:rPr lang="en-US" altLang="en-US" b="1" dirty="0">
                <a:latin typeface="Calibri" charset="0"/>
              </a:rPr>
              <a:t>money-commodity</a:t>
            </a:r>
            <a:r>
              <a:rPr lang="en-US" altLang="en-US" dirty="0" smtClean="0">
                <a:latin typeface="Calibri" charset="0"/>
              </a:rPr>
              <a:t>.</a:t>
            </a:r>
          </a:p>
          <a:p>
            <a:r>
              <a:rPr lang="en-US" altLang="en-US" b="1" dirty="0">
                <a:latin typeface="Calibri" charset="0"/>
              </a:rPr>
              <a:t>Natural price</a:t>
            </a:r>
            <a:r>
              <a:rPr lang="en-US" altLang="en-US" dirty="0">
                <a:latin typeface="Calibri" charset="0"/>
              </a:rPr>
              <a:t> is the long-run price.</a:t>
            </a:r>
          </a:p>
          <a:p>
            <a:pPr lvl="1">
              <a:buFont typeface="Wingdings" charset="2"/>
              <a:buChar char="§"/>
            </a:pPr>
            <a:r>
              <a:rPr lang="en-US" altLang="en-US" dirty="0">
                <a:latin typeface="Calibri" charset="0"/>
              </a:rPr>
              <a:t>Sum of natural wage, natural profit and rent.</a:t>
            </a:r>
          </a:p>
          <a:p>
            <a:pPr lvl="1">
              <a:buFont typeface="Wingdings" charset="2"/>
              <a:buChar char="§"/>
            </a:pPr>
            <a:r>
              <a:rPr lang="en-US" altLang="en-US" dirty="0">
                <a:latin typeface="Calibri" charset="0"/>
              </a:rPr>
              <a:t>Exact expression of exchange value.</a:t>
            </a:r>
          </a:p>
          <a:p>
            <a:r>
              <a:rPr lang="en-US" altLang="en-US" b="1" dirty="0">
                <a:latin typeface="Calibri" charset="0"/>
              </a:rPr>
              <a:t>Market price</a:t>
            </a:r>
            <a:r>
              <a:rPr lang="en-US" altLang="en-US" dirty="0">
                <a:latin typeface="Calibri" charset="0"/>
              </a:rPr>
              <a:t> can be above, below or equal to the natural price.</a:t>
            </a:r>
          </a:p>
          <a:p>
            <a:pPr lvl="1">
              <a:buFont typeface="Wingdings" charset="2"/>
              <a:buChar char="§"/>
            </a:pPr>
            <a:r>
              <a:rPr lang="en-US" altLang="en-US" dirty="0">
                <a:latin typeface="Calibri" charset="0"/>
              </a:rPr>
              <a:t>Determined by supply and demand.</a:t>
            </a:r>
          </a:p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>
              <a:solidFill>
                <a:schemeClr val="accent5">
                  <a:lumMod val="50000"/>
                </a:schemeClr>
              </a:solidFill>
              <a:latin typeface="Calibri" charset="0"/>
            </a:endParaRPr>
          </a:p>
          <a:p>
            <a:pPr marL="0" indent="0">
              <a:buNone/>
            </a:pPr>
            <a:endParaRPr lang="en-US" altLang="en-US" dirty="0" smtClean="0">
              <a:solidFill>
                <a:schemeClr val="accent5">
                  <a:lumMod val="50000"/>
                </a:schemeClr>
              </a:solidFill>
              <a:latin typeface="Calibri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2253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2.6 </a:t>
            </a:r>
            <a:r>
              <a:rPr lang="en-US" sz="4000" dirty="0"/>
              <a:t>Theory of price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40824"/>
            <a:ext cx="9123218" cy="4729099"/>
          </a:xfrm>
        </p:spPr>
        <p:txBody>
          <a:bodyPr>
            <a:normAutofit/>
          </a:bodyPr>
          <a:lstStyle/>
          <a:p>
            <a:r>
              <a:rPr lang="en-US" altLang="en-US" sz="2600" b="1" dirty="0" smtClean="0">
                <a:latin typeface="Calibri" charset="0"/>
              </a:rPr>
              <a:t>Natural and market price in competitive market</a:t>
            </a:r>
            <a:endParaRPr lang="en-US" altLang="en-US" sz="2600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>
              <a:solidFill>
                <a:schemeClr val="accent5">
                  <a:lumMod val="50000"/>
                </a:schemeClr>
              </a:solidFill>
              <a:latin typeface="Calibri" charset="0"/>
            </a:endParaRPr>
          </a:p>
          <a:p>
            <a:pPr marL="0" indent="0">
              <a:buNone/>
            </a:pPr>
            <a:endParaRPr lang="en-US" altLang="en-US" dirty="0" smtClean="0">
              <a:solidFill>
                <a:schemeClr val="accent5">
                  <a:lumMod val="50000"/>
                </a:schemeClr>
              </a:solidFill>
              <a:latin typeface="Calibri" charset="0"/>
            </a:endParaRPr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610599" y="6315314"/>
            <a:ext cx="2855559" cy="406162"/>
          </a:xfrm>
        </p:spPr>
        <p:txBody>
          <a:bodyPr/>
          <a:lstStyle/>
          <a:p>
            <a:fld id="{7B3BD7D3-0BE7-0342-87F0-17F9C3AEFA2C}" type="slidenum">
              <a:rPr lang="en-US" smtClean="0"/>
              <a:t>24</a:t>
            </a:fld>
            <a:endParaRPr lang="en-US"/>
          </a:p>
        </p:txBody>
      </p:sp>
      <p:grpSp>
        <p:nvGrpSpPr>
          <p:cNvPr id="52" name="Group 3"/>
          <p:cNvGrpSpPr>
            <a:grpSpLocks/>
          </p:cNvGrpSpPr>
          <p:nvPr/>
        </p:nvGrpSpPr>
        <p:grpSpPr bwMode="auto">
          <a:xfrm>
            <a:off x="2992582" y="1953491"/>
            <a:ext cx="7218218" cy="4767984"/>
            <a:chOff x="1295400" y="1447800"/>
            <a:chExt cx="6934200" cy="4286250"/>
          </a:xfrm>
        </p:grpSpPr>
        <p:cxnSp>
          <p:nvCxnSpPr>
            <p:cNvPr id="53" name="Straight Connector 52"/>
            <p:cNvCxnSpPr/>
            <p:nvPr/>
          </p:nvCxnSpPr>
          <p:spPr>
            <a:xfrm rot="5400000">
              <a:off x="-303213" y="3732213"/>
              <a:ext cx="3656013" cy="1588"/>
            </a:xfrm>
            <a:prstGeom prst="line">
              <a:avLst/>
            </a:prstGeom>
            <a:ln w="22225">
              <a:solidFill>
                <a:schemeClr val="tx1"/>
              </a:solidFill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1524000" y="5562600"/>
              <a:ext cx="5105400" cy="1588"/>
            </a:xfrm>
            <a:prstGeom prst="line">
              <a:avLst/>
            </a:prstGeom>
            <a:ln w="22225">
              <a:solidFill>
                <a:schemeClr val="tx1"/>
              </a:solidFill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TextBox 9"/>
            <p:cNvSpPr txBox="1">
              <a:spLocks noChangeArrowheads="1"/>
            </p:cNvSpPr>
            <p:nvPr/>
          </p:nvSpPr>
          <p:spPr bwMode="auto">
            <a:xfrm>
              <a:off x="6629400" y="5334000"/>
              <a:ext cx="457200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2000">
                  <a:latin typeface="Calibri" charset="0"/>
                </a:rPr>
                <a:t>t</a:t>
              </a:r>
            </a:p>
          </p:txBody>
        </p:sp>
        <p:sp>
          <p:nvSpPr>
            <p:cNvPr id="56" name="TextBox 10"/>
            <p:cNvSpPr txBox="1">
              <a:spLocks noChangeArrowheads="1"/>
            </p:cNvSpPr>
            <p:nvPr/>
          </p:nvSpPr>
          <p:spPr bwMode="auto">
            <a:xfrm>
              <a:off x="1295400" y="1447800"/>
              <a:ext cx="533400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2000" dirty="0">
                  <a:latin typeface="Calibri" charset="0"/>
                </a:rPr>
                <a:t>P</a:t>
              </a:r>
            </a:p>
          </p:txBody>
        </p:sp>
        <p:cxnSp>
          <p:nvCxnSpPr>
            <p:cNvPr id="57" name="Straight Connector 56"/>
            <p:cNvCxnSpPr/>
            <p:nvPr/>
          </p:nvCxnSpPr>
          <p:spPr>
            <a:xfrm>
              <a:off x="1524000" y="3733800"/>
              <a:ext cx="4724400" cy="1588"/>
            </a:xfrm>
            <a:prstGeom prst="line">
              <a:avLst/>
            </a:prstGeom>
            <a:ln w="22225">
              <a:solidFill>
                <a:schemeClr val="tx1"/>
              </a:solidFill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8" name="Freeform 57"/>
            <p:cNvSpPr/>
            <p:nvPr/>
          </p:nvSpPr>
          <p:spPr>
            <a:xfrm>
              <a:off x="1524000" y="3205163"/>
              <a:ext cx="4635500" cy="928687"/>
            </a:xfrm>
            <a:custGeom>
              <a:avLst/>
              <a:gdLst>
                <a:gd name="connsiteX0" fmla="*/ 0 w 4635500"/>
                <a:gd name="connsiteY0" fmla="*/ 338667 h 929217"/>
                <a:gd name="connsiteX1" fmla="*/ 355600 w 4635500"/>
                <a:gd name="connsiteY1" fmla="*/ 97367 h 929217"/>
                <a:gd name="connsiteX2" fmla="*/ 850900 w 4635500"/>
                <a:gd name="connsiteY2" fmla="*/ 922867 h 929217"/>
                <a:gd name="connsiteX3" fmla="*/ 1638300 w 4635500"/>
                <a:gd name="connsiteY3" fmla="*/ 135467 h 929217"/>
                <a:gd name="connsiteX4" fmla="*/ 2184400 w 4635500"/>
                <a:gd name="connsiteY4" fmla="*/ 872067 h 929217"/>
                <a:gd name="connsiteX5" fmla="*/ 2959100 w 4635500"/>
                <a:gd name="connsiteY5" fmla="*/ 97367 h 929217"/>
                <a:gd name="connsiteX6" fmla="*/ 3606800 w 4635500"/>
                <a:gd name="connsiteY6" fmla="*/ 897467 h 929217"/>
                <a:gd name="connsiteX7" fmla="*/ 4635500 w 4635500"/>
                <a:gd name="connsiteY7" fmla="*/ 97367 h 929217"/>
                <a:gd name="connsiteX8" fmla="*/ 4635500 w 4635500"/>
                <a:gd name="connsiteY8" fmla="*/ 97367 h 929217"/>
                <a:gd name="connsiteX9" fmla="*/ 4635500 w 4635500"/>
                <a:gd name="connsiteY9" fmla="*/ 97367 h 929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635500" h="929217">
                  <a:moveTo>
                    <a:pt x="0" y="338667"/>
                  </a:moveTo>
                  <a:cubicBezTo>
                    <a:pt x="106891" y="169333"/>
                    <a:pt x="213783" y="0"/>
                    <a:pt x="355600" y="97367"/>
                  </a:cubicBezTo>
                  <a:cubicBezTo>
                    <a:pt x="497417" y="194734"/>
                    <a:pt x="637117" y="916517"/>
                    <a:pt x="850900" y="922867"/>
                  </a:cubicBezTo>
                  <a:cubicBezTo>
                    <a:pt x="1064683" y="929217"/>
                    <a:pt x="1416050" y="143934"/>
                    <a:pt x="1638300" y="135467"/>
                  </a:cubicBezTo>
                  <a:cubicBezTo>
                    <a:pt x="1860550" y="127000"/>
                    <a:pt x="1964267" y="878417"/>
                    <a:pt x="2184400" y="872067"/>
                  </a:cubicBezTo>
                  <a:cubicBezTo>
                    <a:pt x="2404533" y="865717"/>
                    <a:pt x="2722033" y="93134"/>
                    <a:pt x="2959100" y="97367"/>
                  </a:cubicBezTo>
                  <a:cubicBezTo>
                    <a:pt x="3196167" y="101600"/>
                    <a:pt x="3327400" y="897467"/>
                    <a:pt x="3606800" y="897467"/>
                  </a:cubicBezTo>
                  <a:cubicBezTo>
                    <a:pt x="3886200" y="897467"/>
                    <a:pt x="4635500" y="97367"/>
                    <a:pt x="4635500" y="97367"/>
                  </a:cubicBezTo>
                  <a:lnTo>
                    <a:pt x="4635500" y="97367"/>
                  </a:lnTo>
                  <a:lnTo>
                    <a:pt x="4635500" y="97367"/>
                  </a:lnTo>
                </a:path>
              </a:pathLst>
            </a:custGeom>
            <a:ln w="15875">
              <a:solidFill>
                <a:schemeClr val="tx1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59" name="TextBox 22"/>
            <p:cNvSpPr txBox="1">
              <a:spLocks noChangeArrowheads="1"/>
            </p:cNvSpPr>
            <p:nvPr/>
          </p:nvSpPr>
          <p:spPr bwMode="auto">
            <a:xfrm>
              <a:off x="6248400" y="3505200"/>
              <a:ext cx="1981200" cy="1016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2000">
                  <a:latin typeface="Calibri" charset="0"/>
                </a:rPr>
                <a:t>Natural price = wages</a:t>
              </a:r>
              <a:r>
                <a:rPr lang="th-TH" altLang="en-US" sz="2000">
                  <a:latin typeface="Calibri" charset="0"/>
                </a:rPr>
                <a:t> </a:t>
              </a:r>
              <a:r>
                <a:rPr lang="en-US" altLang="en-US" sz="2000">
                  <a:latin typeface="Calibri" charset="0"/>
                </a:rPr>
                <a:t>+</a:t>
              </a:r>
              <a:r>
                <a:rPr lang="th-TH" altLang="en-US" sz="2000">
                  <a:latin typeface="Calibri" charset="0"/>
                </a:rPr>
                <a:t> </a:t>
              </a:r>
              <a:r>
                <a:rPr lang="en-US" altLang="en-US" sz="2000">
                  <a:latin typeface="Calibri" charset="0"/>
                </a:rPr>
                <a:t>profits</a:t>
              </a:r>
              <a:r>
                <a:rPr lang="th-TH" altLang="en-US" sz="2000">
                  <a:latin typeface="Calibri" charset="0"/>
                </a:rPr>
                <a:t> </a:t>
              </a:r>
              <a:r>
                <a:rPr lang="en-US" altLang="en-US" sz="2000">
                  <a:latin typeface="Calibri" charset="0"/>
                </a:rPr>
                <a:t>+</a:t>
              </a:r>
              <a:r>
                <a:rPr lang="th-TH" altLang="en-US" sz="2000">
                  <a:latin typeface="Calibri" charset="0"/>
                </a:rPr>
                <a:t> </a:t>
              </a:r>
              <a:r>
                <a:rPr lang="en-US" altLang="en-US" sz="2000">
                  <a:latin typeface="Calibri" charset="0"/>
                </a:rPr>
                <a:t>rent</a:t>
              </a:r>
            </a:p>
          </p:txBody>
        </p:sp>
        <p:sp>
          <p:nvSpPr>
            <p:cNvPr id="60" name="TextBox 23"/>
            <p:cNvSpPr txBox="1">
              <a:spLocks noChangeArrowheads="1"/>
            </p:cNvSpPr>
            <p:nvPr/>
          </p:nvSpPr>
          <p:spPr bwMode="auto">
            <a:xfrm>
              <a:off x="5257800" y="2590800"/>
              <a:ext cx="1447800" cy="708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2000">
                  <a:latin typeface="Calibri" charset="0"/>
                </a:rPr>
                <a:t>Market price</a:t>
              </a:r>
            </a:p>
          </p:txBody>
        </p:sp>
        <p:sp>
          <p:nvSpPr>
            <p:cNvPr id="61" name="TextBox 24"/>
            <p:cNvSpPr txBox="1">
              <a:spLocks noChangeArrowheads="1"/>
            </p:cNvSpPr>
            <p:nvPr/>
          </p:nvSpPr>
          <p:spPr bwMode="auto">
            <a:xfrm>
              <a:off x="1752600" y="2438400"/>
              <a:ext cx="2514600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2000">
                  <a:latin typeface="Calibri" charset="0"/>
                </a:rPr>
                <a:t>Supply &lt; Demand</a:t>
              </a:r>
            </a:p>
          </p:txBody>
        </p:sp>
        <p:cxnSp>
          <p:nvCxnSpPr>
            <p:cNvPr id="62" name="Straight Arrow Connector 61"/>
            <p:cNvCxnSpPr/>
            <p:nvPr/>
          </p:nvCxnSpPr>
          <p:spPr>
            <a:xfrm rot="16200000" flipH="1">
              <a:off x="2809875" y="3038475"/>
              <a:ext cx="438150" cy="38100"/>
            </a:xfrm>
            <a:prstGeom prst="straightConnector1">
              <a:avLst/>
            </a:prstGeom>
            <a:ln w="2222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3" name="TextBox 27"/>
            <p:cNvSpPr txBox="1">
              <a:spLocks noChangeArrowheads="1"/>
            </p:cNvSpPr>
            <p:nvPr/>
          </p:nvSpPr>
          <p:spPr bwMode="auto">
            <a:xfrm>
              <a:off x="2286000" y="4724400"/>
              <a:ext cx="2286000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2000">
                  <a:latin typeface="Calibri" charset="0"/>
                </a:rPr>
                <a:t>Supply &gt; Demand</a:t>
              </a:r>
            </a:p>
          </p:txBody>
        </p:sp>
        <p:cxnSp>
          <p:nvCxnSpPr>
            <p:cNvPr id="64" name="Straight Arrow Connector 63"/>
            <p:cNvCxnSpPr/>
            <p:nvPr/>
          </p:nvCxnSpPr>
          <p:spPr>
            <a:xfrm rot="5400000" flipH="1" flipV="1">
              <a:off x="3276600" y="4343400"/>
              <a:ext cx="533400" cy="228600"/>
            </a:xfrm>
            <a:prstGeom prst="straightConnector1">
              <a:avLst/>
            </a:prstGeom>
            <a:ln w="2222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996301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2.6 Theory of price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2282" y="2248262"/>
            <a:ext cx="3325088" cy="4038817"/>
          </a:xfrm>
          <a:ln w="19050">
            <a:solidFill>
              <a:schemeClr val="accent5">
                <a:lumMod val="50000"/>
              </a:schemeClr>
            </a:solidFill>
            <a:prstDash val="dash"/>
          </a:ln>
        </p:spPr>
        <p:txBody>
          <a:bodyPr>
            <a:normAutofit/>
          </a:bodyPr>
          <a:lstStyle/>
          <a:p>
            <a:r>
              <a:rPr lang="en-US" altLang="en-US" sz="2600" b="1" smtClean="0">
                <a:latin typeface="Calibri" charset="0"/>
              </a:rPr>
              <a:t>Supply</a:t>
            </a:r>
            <a:r>
              <a:rPr lang="en-US" altLang="en-US" sz="2600" dirty="0">
                <a:latin typeface="Calibri" charset="0"/>
              </a:rPr>
              <a:t>: actual availability of the goods.</a:t>
            </a:r>
          </a:p>
          <a:p>
            <a:r>
              <a:rPr lang="en-US" altLang="en-US" sz="2600" b="1" dirty="0">
                <a:latin typeface="Calibri" charset="0"/>
              </a:rPr>
              <a:t>Demand</a:t>
            </a:r>
            <a:r>
              <a:rPr lang="en-US" altLang="en-US" sz="2600" dirty="0">
                <a:latin typeface="Calibri" charset="0"/>
              </a:rPr>
              <a:t>: consumer’s willingness and ability to pay at natural price.</a:t>
            </a:r>
          </a:p>
          <a:p>
            <a:r>
              <a:rPr lang="en-US" altLang="en-US" sz="2600" dirty="0" smtClean="0">
                <a:latin typeface="Calibri" charset="0"/>
              </a:rPr>
              <a:t>Competition </a:t>
            </a:r>
            <a:r>
              <a:rPr lang="en-US" altLang="en-US" sz="2600" dirty="0">
                <a:latin typeface="Calibri" charset="0"/>
              </a:rPr>
              <a:t>pushes market price towards natural price.</a:t>
            </a:r>
          </a:p>
          <a:p>
            <a:pPr marL="0" indent="0">
              <a:buNone/>
            </a:pPr>
            <a:endParaRPr lang="en-US" altLang="en-US" dirty="0">
              <a:solidFill>
                <a:schemeClr val="accent5">
                  <a:lumMod val="50000"/>
                </a:schemeClr>
              </a:solidFill>
              <a:latin typeface="Calibri" charset="0"/>
            </a:endParaRPr>
          </a:p>
          <a:p>
            <a:pPr marL="0" indent="0">
              <a:buNone/>
            </a:pPr>
            <a:endParaRPr lang="en-US" altLang="en-US" dirty="0" smtClean="0">
              <a:solidFill>
                <a:schemeClr val="accent5">
                  <a:lumMod val="50000"/>
                </a:schemeClr>
              </a:solidFill>
              <a:latin typeface="Calibri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25</a:t>
            </a:fld>
            <a:endParaRPr lang="en-US"/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4914900" y="1939638"/>
            <a:ext cx="3581400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600" dirty="0" smtClean="0">
                <a:latin typeface="Calibri" charset="0"/>
              </a:rPr>
              <a:t>Demand </a:t>
            </a:r>
            <a:r>
              <a:rPr lang="en-US" altLang="en-US" sz="2600" dirty="0" smtClean="0">
                <a:solidFill>
                  <a:srgbClr val="C00000"/>
                </a:solidFill>
                <a:latin typeface="Calibri" charset="0"/>
              </a:rPr>
              <a:t>&gt;</a:t>
            </a:r>
            <a:r>
              <a:rPr lang="en-US" altLang="en-US" sz="2600" dirty="0" smtClean="0">
                <a:latin typeface="Calibri" charset="0"/>
              </a:rPr>
              <a:t>/</a:t>
            </a:r>
            <a:r>
              <a:rPr lang="en-US" altLang="en-US" sz="2600" dirty="0" smtClean="0">
                <a:solidFill>
                  <a:schemeClr val="accent6">
                    <a:lumMod val="75000"/>
                  </a:schemeClr>
                </a:solidFill>
                <a:latin typeface="Calibri" charset="0"/>
              </a:rPr>
              <a:t>&lt;</a:t>
            </a:r>
            <a:r>
              <a:rPr lang="en-US" altLang="en-US" sz="2600" dirty="0" smtClean="0">
                <a:latin typeface="Calibri" charset="0"/>
              </a:rPr>
              <a:t> </a:t>
            </a:r>
            <a:r>
              <a:rPr lang="en-US" altLang="en-US" sz="2600" dirty="0">
                <a:latin typeface="Calibri" charset="0"/>
              </a:rPr>
              <a:t>supply</a:t>
            </a: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9021907" y="1739803"/>
            <a:ext cx="2477366" cy="892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600" dirty="0">
                <a:latin typeface="Calibri" charset="0"/>
              </a:rPr>
              <a:t>market P </a:t>
            </a:r>
            <a:r>
              <a:rPr lang="en-US" altLang="en-US" sz="2600" dirty="0" smtClean="0">
                <a:solidFill>
                  <a:srgbClr val="C00000"/>
                </a:solidFill>
                <a:latin typeface="Calibri" charset="0"/>
              </a:rPr>
              <a:t>&gt;</a:t>
            </a:r>
            <a:r>
              <a:rPr lang="en-US" altLang="en-US" sz="2600" dirty="0" smtClean="0">
                <a:latin typeface="Calibri" charset="0"/>
              </a:rPr>
              <a:t>/</a:t>
            </a:r>
            <a:r>
              <a:rPr lang="en-US" altLang="en-US" sz="2600" dirty="0" smtClean="0">
                <a:solidFill>
                  <a:schemeClr val="accent6">
                    <a:lumMod val="75000"/>
                  </a:schemeClr>
                </a:solidFill>
                <a:latin typeface="Calibri" charset="0"/>
              </a:rPr>
              <a:t>&lt;</a:t>
            </a:r>
            <a:r>
              <a:rPr lang="en-US" altLang="en-US" sz="2600" dirty="0" smtClean="0">
                <a:latin typeface="Calibri" charset="0"/>
              </a:rPr>
              <a:t> </a:t>
            </a:r>
            <a:r>
              <a:rPr lang="en-US" altLang="en-US" sz="2600" dirty="0">
                <a:latin typeface="Calibri" charset="0"/>
              </a:rPr>
              <a:t>natural P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8809757" y="5154452"/>
            <a:ext cx="2486892" cy="892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600" dirty="0">
                <a:latin typeface="Calibri" charset="0"/>
              </a:rPr>
              <a:t>entrepreneurs move </a:t>
            </a:r>
            <a:r>
              <a:rPr lang="en-US" altLang="en-US" sz="2600" dirty="0">
                <a:solidFill>
                  <a:srgbClr val="C00000"/>
                </a:solidFill>
                <a:latin typeface="Calibri" charset="0"/>
              </a:rPr>
              <a:t>in</a:t>
            </a:r>
            <a:r>
              <a:rPr lang="en-US" altLang="en-US" sz="2600" dirty="0">
                <a:latin typeface="Calibri" charset="0"/>
              </a:rPr>
              <a:t>/</a:t>
            </a:r>
            <a:r>
              <a:rPr lang="en-US" altLang="en-US" sz="2600" dirty="0">
                <a:solidFill>
                  <a:schemeClr val="accent6">
                    <a:lumMod val="75000"/>
                  </a:schemeClr>
                </a:solidFill>
                <a:latin typeface="Calibri" charset="0"/>
              </a:rPr>
              <a:t>out</a:t>
            </a:r>
            <a:endParaRPr lang="th-TH" altLang="en-US" sz="2600" dirty="0">
              <a:solidFill>
                <a:schemeClr val="accent6">
                  <a:lumMod val="75000"/>
                </a:schemeClr>
              </a:solidFill>
              <a:latin typeface="Calibri" charset="0"/>
            </a:endParaRP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5282044" y="4954397"/>
            <a:ext cx="2209800" cy="1292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600" dirty="0">
                <a:latin typeface="Calibri" charset="0"/>
              </a:rPr>
              <a:t>market P </a:t>
            </a:r>
            <a:r>
              <a:rPr lang="en-US" altLang="en-US" sz="2600" dirty="0" smtClean="0">
                <a:solidFill>
                  <a:srgbClr val="C00000"/>
                </a:solidFill>
                <a:latin typeface="Calibri" charset="0"/>
              </a:rPr>
              <a:t>falls</a:t>
            </a:r>
            <a:r>
              <a:rPr lang="en-US" altLang="en-US" sz="2600" dirty="0" smtClean="0">
                <a:latin typeface="Calibri" charset="0"/>
              </a:rPr>
              <a:t>/</a:t>
            </a:r>
            <a:r>
              <a:rPr lang="en-US" altLang="en-US" sz="2600" dirty="0" smtClean="0">
                <a:solidFill>
                  <a:schemeClr val="accent6">
                    <a:lumMod val="75000"/>
                  </a:schemeClr>
                </a:solidFill>
                <a:latin typeface="Calibri" charset="0"/>
              </a:rPr>
              <a:t>rises</a:t>
            </a:r>
            <a:r>
              <a:rPr lang="en-US" altLang="en-US" sz="2600" dirty="0" smtClean="0">
                <a:latin typeface="Calibri" charset="0"/>
              </a:rPr>
              <a:t> </a:t>
            </a:r>
            <a:r>
              <a:rPr lang="en-US" altLang="en-US" sz="2600" dirty="0">
                <a:latin typeface="Calibri" charset="0"/>
              </a:rPr>
              <a:t>to natural P</a:t>
            </a:r>
            <a:endParaRPr lang="th-TH" altLang="en-US" sz="2600" dirty="0">
              <a:latin typeface="Calibri" charset="0"/>
            </a:endParaRPr>
          </a:p>
        </p:txBody>
      </p:sp>
      <p:sp>
        <p:nvSpPr>
          <p:cNvPr id="9" name="Line 6"/>
          <p:cNvSpPr>
            <a:spLocks noChangeShapeType="1"/>
          </p:cNvSpPr>
          <p:nvPr/>
        </p:nvSpPr>
        <p:spPr bwMode="auto">
          <a:xfrm>
            <a:off x="8236527" y="2192787"/>
            <a:ext cx="9144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" name="Line 7"/>
          <p:cNvSpPr>
            <a:spLocks noChangeShapeType="1"/>
          </p:cNvSpPr>
          <p:nvPr/>
        </p:nvSpPr>
        <p:spPr bwMode="auto">
          <a:xfrm>
            <a:off x="10165772" y="2747973"/>
            <a:ext cx="3463" cy="741649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" name="Line 8"/>
          <p:cNvSpPr>
            <a:spLocks noChangeShapeType="1"/>
          </p:cNvSpPr>
          <p:nvPr/>
        </p:nvSpPr>
        <p:spPr bwMode="auto">
          <a:xfrm flipH="1">
            <a:off x="7592290" y="5652655"/>
            <a:ext cx="121746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" name="Text Box 9"/>
          <p:cNvSpPr txBox="1">
            <a:spLocks noChangeArrowheads="1"/>
          </p:cNvSpPr>
          <p:nvPr/>
        </p:nvSpPr>
        <p:spPr bwMode="auto">
          <a:xfrm>
            <a:off x="8489372" y="3554009"/>
            <a:ext cx="3352800" cy="892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600" dirty="0">
                <a:latin typeface="Calibri" charset="0"/>
              </a:rPr>
              <a:t>sector profit rate </a:t>
            </a:r>
            <a:r>
              <a:rPr lang="en-US" altLang="en-US" sz="2600" dirty="0" smtClean="0">
                <a:solidFill>
                  <a:srgbClr val="C00000"/>
                </a:solidFill>
                <a:latin typeface="Calibri" charset="0"/>
              </a:rPr>
              <a:t>&gt;</a:t>
            </a:r>
            <a:r>
              <a:rPr lang="en-US" altLang="en-US" sz="2600" dirty="0" smtClean="0">
                <a:latin typeface="Calibri" charset="0"/>
              </a:rPr>
              <a:t>/</a:t>
            </a:r>
            <a:r>
              <a:rPr lang="en-US" altLang="en-US" sz="2600" dirty="0" smtClean="0">
                <a:solidFill>
                  <a:schemeClr val="accent6">
                    <a:lumMod val="75000"/>
                  </a:schemeClr>
                </a:solidFill>
                <a:latin typeface="Calibri" charset="0"/>
              </a:rPr>
              <a:t>&lt; </a:t>
            </a:r>
            <a:r>
              <a:rPr lang="en-US" altLang="en-US" sz="2600" dirty="0">
                <a:latin typeface="Calibri" charset="0"/>
              </a:rPr>
              <a:t>natural profit rate</a:t>
            </a:r>
          </a:p>
        </p:txBody>
      </p:sp>
      <p:sp>
        <p:nvSpPr>
          <p:cNvPr id="13" name="Line 10"/>
          <p:cNvSpPr>
            <a:spLocks noChangeShapeType="1"/>
          </p:cNvSpPr>
          <p:nvPr/>
        </p:nvSpPr>
        <p:spPr bwMode="auto">
          <a:xfrm>
            <a:off x="10162308" y="4500159"/>
            <a:ext cx="0" cy="762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" name="Text Box 11"/>
          <p:cNvSpPr txBox="1">
            <a:spLocks noChangeArrowheads="1"/>
          </p:cNvSpPr>
          <p:nvPr/>
        </p:nvSpPr>
        <p:spPr bwMode="auto">
          <a:xfrm>
            <a:off x="4163289" y="3071458"/>
            <a:ext cx="4419600" cy="9541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 algn="ctr" eaLnBrk="1" hangingPunct="1">
              <a:spcBef>
                <a:spcPts val="0"/>
              </a:spcBef>
              <a:buFontTx/>
              <a:buNone/>
            </a:pPr>
            <a:r>
              <a:rPr lang="en-US" altLang="en-US" sz="2800" b="1" i="1" dirty="0">
                <a:solidFill>
                  <a:schemeClr val="accent5">
                    <a:lumMod val="75000"/>
                  </a:schemeClr>
                </a:solidFill>
                <a:latin typeface="Calibri" charset="0"/>
              </a:rPr>
              <a:t>sector profit = natural profit</a:t>
            </a:r>
            <a:endParaRPr lang="th-TH" altLang="en-US" sz="2800" b="1" i="1" dirty="0">
              <a:solidFill>
                <a:schemeClr val="accent5">
                  <a:lumMod val="75000"/>
                </a:schemeClr>
              </a:solidFill>
              <a:latin typeface="Calibri" charset="0"/>
            </a:endParaRPr>
          </a:p>
          <a:p>
            <a:pPr algn="ctr" eaLnBrk="1" hangingPunct="1">
              <a:spcBef>
                <a:spcPts val="0"/>
              </a:spcBef>
              <a:buFontTx/>
              <a:buNone/>
            </a:pPr>
            <a:r>
              <a:rPr lang="en-US" altLang="en-US" sz="2800" i="1" dirty="0">
                <a:solidFill>
                  <a:schemeClr val="accent5">
                    <a:lumMod val="75000"/>
                  </a:schemeClr>
                </a:solidFill>
                <a:latin typeface="Calibri" charset="0"/>
              </a:rPr>
              <a:t>demand = supply</a:t>
            </a:r>
            <a:endParaRPr lang="th-TH" altLang="en-US" sz="2800" i="1" dirty="0">
              <a:solidFill>
                <a:schemeClr val="accent5">
                  <a:lumMod val="75000"/>
                </a:schemeClr>
              </a:solidFill>
              <a:latin typeface="Calibri" charset="0"/>
            </a:endParaRPr>
          </a:p>
        </p:txBody>
      </p:sp>
      <p:sp>
        <p:nvSpPr>
          <p:cNvPr id="15" name="Line 12"/>
          <p:cNvSpPr>
            <a:spLocks noChangeShapeType="1"/>
          </p:cNvSpPr>
          <p:nvPr/>
        </p:nvSpPr>
        <p:spPr bwMode="auto">
          <a:xfrm flipH="1" flipV="1">
            <a:off x="6371355" y="3999537"/>
            <a:ext cx="10393" cy="950341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0997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 animBg="1"/>
      <p:bldP spid="10" grpId="0" animBg="1"/>
      <p:bldP spid="11" grpId="0" animBg="1"/>
      <p:bldP spid="12" grpId="0"/>
      <p:bldP spid="13" grpId="0" animBg="1"/>
      <p:bldP spid="14" grpId="0" animBg="1"/>
      <p:bldP spid="1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2.6 Theory of price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40824"/>
            <a:ext cx="5854855" cy="4729099"/>
          </a:xfrm>
        </p:spPr>
        <p:txBody>
          <a:bodyPr>
            <a:normAutofit/>
          </a:bodyPr>
          <a:lstStyle/>
          <a:p>
            <a:r>
              <a:rPr lang="en-US" altLang="en-US" sz="2600" b="1" dirty="0" smtClean="0">
                <a:latin typeface="Calibri" charset="0"/>
              </a:rPr>
              <a:t>Long-term market adjustment</a:t>
            </a:r>
            <a:endParaRPr lang="en-US" altLang="en-US" sz="2600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>
              <a:solidFill>
                <a:schemeClr val="accent5">
                  <a:lumMod val="50000"/>
                </a:schemeClr>
              </a:solidFill>
              <a:latin typeface="Calibri" charset="0"/>
            </a:endParaRPr>
          </a:p>
          <a:p>
            <a:pPr marL="0" indent="0">
              <a:buNone/>
            </a:pPr>
            <a:endParaRPr lang="en-US" altLang="en-US" dirty="0" smtClean="0">
              <a:solidFill>
                <a:schemeClr val="accent5">
                  <a:lumMod val="50000"/>
                </a:schemeClr>
              </a:solidFill>
              <a:latin typeface="Calibri" charset="0"/>
            </a:endParaRPr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26</a:t>
            </a:fld>
            <a:endParaRPr lang="en-US"/>
          </a:p>
        </p:txBody>
      </p:sp>
      <p:grpSp>
        <p:nvGrpSpPr>
          <p:cNvPr id="17" name="Group 3"/>
          <p:cNvGrpSpPr>
            <a:grpSpLocks/>
          </p:cNvGrpSpPr>
          <p:nvPr/>
        </p:nvGrpSpPr>
        <p:grpSpPr bwMode="auto">
          <a:xfrm>
            <a:off x="2625435" y="2022765"/>
            <a:ext cx="6767947" cy="4516148"/>
            <a:chOff x="1143000" y="1447800"/>
            <a:chExt cx="6705600" cy="4652963"/>
          </a:xfrm>
        </p:grpSpPr>
        <p:sp>
          <p:nvSpPr>
            <p:cNvPr id="18" name="Line 4"/>
            <p:cNvSpPr>
              <a:spLocks noChangeShapeType="1"/>
            </p:cNvSpPr>
            <p:nvPr/>
          </p:nvSpPr>
          <p:spPr bwMode="auto">
            <a:xfrm>
              <a:off x="1676400" y="1981200"/>
              <a:ext cx="0" cy="365760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" name="Line 5"/>
            <p:cNvSpPr>
              <a:spLocks noChangeShapeType="1"/>
            </p:cNvSpPr>
            <p:nvPr/>
          </p:nvSpPr>
          <p:spPr bwMode="auto">
            <a:xfrm>
              <a:off x="1676400" y="5638800"/>
              <a:ext cx="563880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" name="Freeform 7"/>
            <p:cNvSpPr>
              <a:spLocks/>
            </p:cNvSpPr>
            <p:nvPr/>
          </p:nvSpPr>
          <p:spPr bwMode="auto">
            <a:xfrm>
              <a:off x="1905000" y="2819400"/>
              <a:ext cx="5562600" cy="1981200"/>
            </a:xfrm>
            <a:custGeom>
              <a:avLst/>
              <a:gdLst>
                <a:gd name="T0" fmla="*/ 0 w 3408"/>
                <a:gd name="T1" fmla="*/ 0 h 1216"/>
                <a:gd name="T2" fmla="*/ 2147483646 w 3408"/>
                <a:gd name="T3" fmla="*/ 2147483646 h 1216"/>
                <a:gd name="T4" fmla="*/ 2147483646 w 3408"/>
                <a:gd name="T5" fmla="*/ 2147483646 h 1216"/>
                <a:gd name="T6" fmla="*/ 0 60000 65536"/>
                <a:gd name="T7" fmla="*/ 0 60000 65536"/>
                <a:gd name="T8" fmla="*/ 0 60000 65536"/>
                <a:gd name="T9" fmla="*/ 0 w 3408"/>
                <a:gd name="T10" fmla="*/ 0 h 1216"/>
                <a:gd name="T11" fmla="*/ 3408 w 3408"/>
                <a:gd name="T12" fmla="*/ 1216 h 121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408" h="1216">
                  <a:moveTo>
                    <a:pt x="0" y="0"/>
                  </a:moveTo>
                  <a:cubicBezTo>
                    <a:pt x="364" y="592"/>
                    <a:pt x="728" y="1184"/>
                    <a:pt x="1296" y="1200"/>
                  </a:cubicBezTo>
                  <a:cubicBezTo>
                    <a:pt x="1864" y="1216"/>
                    <a:pt x="2636" y="656"/>
                    <a:pt x="3408" y="96"/>
                  </a:cubicBezTo>
                </a:path>
              </a:pathLst>
            </a:cu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" name="Freeform 8"/>
            <p:cNvSpPr>
              <a:spLocks/>
            </p:cNvSpPr>
            <p:nvPr/>
          </p:nvSpPr>
          <p:spPr bwMode="auto">
            <a:xfrm>
              <a:off x="3200400" y="2057400"/>
              <a:ext cx="3048000" cy="3276600"/>
            </a:xfrm>
            <a:custGeom>
              <a:avLst/>
              <a:gdLst>
                <a:gd name="T0" fmla="*/ 0 w 2016"/>
                <a:gd name="T1" fmla="*/ 2147483646 h 1920"/>
                <a:gd name="T2" fmla="*/ 2147483646 w 2016"/>
                <a:gd name="T3" fmla="*/ 2147483646 h 1920"/>
                <a:gd name="T4" fmla="*/ 2147483646 w 2016"/>
                <a:gd name="T5" fmla="*/ 0 h 1920"/>
                <a:gd name="T6" fmla="*/ 0 60000 65536"/>
                <a:gd name="T7" fmla="*/ 0 60000 65536"/>
                <a:gd name="T8" fmla="*/ 0 60000 65536"/>
                <a:gd name="T9" fmla="*/ 0 w 2016"/>
                <a:gd name="T10" fmla="*/ 0 h 1920"/>
                <a:gd name="T11" fmla="*/ 2016 w 2016"/>
                <a:gd name="T12" fmla="*/ 1920 h 192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016" h="1920">
                  <a:moveTo>
                    <a:pt x="0" y="1728"/>
                  </a:moveTo>
                  <a:cubicBezTo>
                    <a:pt x="120" y="1824"/>
                    <a:pt x="240" y="1920"/>
                    <a:pt x="576" y="1632"/>
                  </a:cubicBezTo>
                  <a:cubicBezTo>
                    <a:pt x="912" y="1344"/>
                    <a:pt x="1464" y="672"/>
                    <a:pt x="2016" y="0"/>
                  </a:cubicBezTo>
                </a:path>
              </a:pathLst>
            </a:cu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" name="Text Box 9"/>
            <p:cNvSpPr txBox="1">
              <a:spLocks noChangeArrowheads="1"/>
            </p:cNvSpPr>
            <p:nvPr/>
          </p:nvSpPr>
          <p:spPr bwMode="auto">
            <a:xfrm>
              <a:off x="5715000" y="1600200"/>
              <a:ext cx="1066800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400">
                  <a:latin typeface="Calibri" charset="0"/>
                </a:rPr>
                <a:t>LMC</a:t>
              </a:r>
              <a:endParaRPr lang="th-TH" altLang="en-US" sz="2400">
                <a:latin typeface="Calibri" charset="0"/>
              </a:endParaRPr>
            </a:p>
          </p:txBody>
        </p:sp>
        <p:sp>
          <p:nvSpPr>
            <p:cNvPr id="23" name="Line 11"/>
            <p:cNvSpPr>
              <a:spLocks noChangeShapeType="1"/>
            </p:cNvSpPr>
            <p:nvPr/>
          </p:nvSpPr>
          <p:spPr bwMode="auto">
            <a:xfrm>
              <a:off x="1676400" y="3505200"/>
              <a:ext cx="571500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4" name="Text Box 12"/>
            <p:cNvSpPr txBox="1">
              <a:spLocks noChangeArrowheads="1"/>
            </p:cNvSpPr>
            <p:nvPr/>
          </p:nvSpPr>
          <p:spPr bwMode="auto">
            <a:xfrm>
              <a:off x="1143000" y="3276600"/>
              <a:ext cx="533400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400">
                  <a:latin typeface="Calibri" charset="0"/>
                </a:rPr>
                <a:t>p1</a:t>
              </a:r>
              <a:endParaRPr lang="th-TH" altLang="en-US" sz="2400">
                <a:latin typeface="Calibri" charset="0"/>
              </a:endParaRPr>
            </a:p>
          </p:txBody>
        </p:sp>
        <p:sp>
          <p:nvSpPr>
            <p:cNvPr id="25" name="Text Box 13"/>
            <p:cNvSpPr txBox="1">
              <a:spLocks noChangeArrowheads="1"/>
            </p:cNvSpPr>
            <p:nvPr/>
          </p:nvSpPr>
          <p:spPr bwMode="auto">
            <a:xfrm>
              <a:off x="1447800" y="1447800"/>
              <a:ext cx="533400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400">
                  <a:latin typeface="Calibri" charset="0"/>
                </a:rPr>
                <a:t>P</a:t>
              </a:r>
              <a:endParaRPr lang="th-TH" altLang="en-US" sz="2400">
                <a:latin typeface="Calibri" charset="0"/>
              </a:endParaRPr>
            </a:p>
          </p:txBody>
        </p:sp>
        <p:sp>
          <p:nvSpPr>
            <p:cNvPr id="26" name="Text Box 14"/>
            <p:cNvSpPr txBox="1">
              <a:spLocks noChangeArrowheads="1"/>
            </p:cNvSpPr>
            <p:nvPr/>
          </p:nvSpPr>
          <p:spPr bwMode="auto">
            <a:xfrm>
              <a:off x="7391400" y="5410200"/>
              <a:ext cx="457200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400">
                  <a:latin typeface="Calibri" charset="0"/>
                </a:rPr>
                <a:t>Q</a:t>
              </a:r>
              <a:endParaRPr lang="th-TH" altLang="en-US" sz="2400">
                <a:latin typeface="Calibri" charset="0"/>
              </a:endParaRPr>
            </a:p>
          </p:txBody>
        </p:sp>
        <p:sp>
          <p:nvSpPr>
            <p:cNvPr id="27" name="Line 15"/>
            <p:cNvSpPr>
              <a:spLocks noChangeShapeType="1"/>
            </p:cNvSpPr>
            <p:nvPr/>
          </p:nvSpPr>
          <p:spPr bwMode="auto">
            <a:xfrm>
              <a:off x="5181600" y="3505200"/>
              <a:ext cx="0" cy="205740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lg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8" name="Text Box 16"/>
            <p:cNvSpPr txBox="1">
              <a:spLocks noChangeArrowheads="1"/>
            </p:cNvSpPr>
            <p:nvPr/>
          </p:nvSpPr>
          <p:spPr bwMode="auto">
            <a:xfrm>
              <a:off x="4953000" y="5638800"/>
              <a:ext cx="609600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400">
                  <a:latin typeface="Calibri" charset="0"/>
                </a:rPr>
                <a:t>q1</a:t>
              </a:r>
              <a:endParaRPr lang="th-TH" altLang="en-US" sz="2400">
                <a:latin typeface="Calibri" charset="0"/>
              </a:endParaRPr>
            </a:p>
          </p:txBody>
        </p:sp>
        <p:sp>
          <p:nvSpPr>
            <p:cNvPr id="29" name="Text Box 17"/>
            <p:cNvSpPr txBox="1">
              <a:spLocks noChangeArrowheads="1"/>
            </p:cNvSpPr>
            <p:nvPr/>
          </p:nvSpPr>
          <p:spPr bwMode="auto">
            <a:xfrm>
              <a:off x="4724400" y="2971800"/>
              <a:ext cx="533400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400">
                  <a:latin typeface="Calibri" charset="0"/>
                </a:rPr>
                <a:t>e</a:t>
              </a:r>
              <a:endParaRPr lang="th-TH" altLang="en-US" sz="2400">
                <a:latin typeface="Calibri" charset="0"/>
              </a:endParaRPr>
            </a:p>
          </p:txBody>
        </p:sp>
        <p:sp>
          <p:nvSpPr>
            <p:cNvPr id="30" name="Text Box 18"/>
            <p:cNvSpPr txBox="1">
              <a:spLocks noChangeArrowheads="1"/>
            </p:cNvSpPr>
            <p:nvPr/>
          </p:nvSpPr>
          <p:spPr bwMode="auto">
            <a:xfrm>
              <a:off x="4114800" y="4800600"/>
              <a:ext cx="381000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400">
                  <a:latin typeface="Calibri" charset="0"/>
                </a:rPr>
                <a:t>d</a:t>
              </a:r>
              <a:endParaRPr lang="th-TH" altLang="en-US" sz="2400">
                <a:latin typeface="Calibri" charset="0"/>
              </a:endParaRPr>
            </a:p>
          </p:txBody>
        </p:sp>
        <p:sp>
          <p:nvSpPr>
            <p:cNvPr id="31" name="Text Box 19"/>
            <p:cNvSpPr txBox="1">
              <a:spLocks noChangeArrowheads="1"/>
            </p:cNvSpPr>
            <p:nvPr/>
          </p:nvSpPr>
          <p:spPr bwMode="auto">
            <a:xfrm>
              <a:off x="5181600" y="4038600"/>
              <a:ext cx="304800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prstDash val="lgDash"/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400">
                  <a:latin typeface="Calibri" charset="0"/>
                </a:rPr>
                <a:t>f</a:t>
              </a:r>
              <a:endParaRPr lang="th-TH" altLang="en-US" sz="2400">
                <a:latin typeface="Calibri" charset="0"/>
              </a:endParaRPr>
            </a:p>
          </p:txBody>
        </p:sp>
        <p:sp>
          <p:nvSpPr>
            <p:cNvPr id="32" name="Text Box 20"/>
            <p:cNvSpPr txBox="1">
              <a:spLocks noChangeArrowheads="1"/>
            </p:cNvSpPr>
            <p:nvPr/>
          </p:nvSpPr>
          <p:spPr bwMode="auto">
            <a:xfrm>
              <a:off x="1219200" y="4114800"/>
              <a:ext cx="381000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prstDash val="lgDash"/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400">
                  <a:latin typeface="Calibri" charset="0"/>
                </a:rPr>
                <a:t>g</a:t>
              </a:r>
              <a:endParaRPr lang="th-TH" altLang="en-US" sz="2400">
                <a:latin typeface="Calibri" charset="0"/>
              </a:endParaRPr>
            </a:p>
          </p:txBody>
        </p:sp>
        <p:sp>
          <p:nvSpPr>
            <p:cNvPr id="33" name="Line 21"/>
            <p:cNvSpPr>
              <a:spLocks noChangeShapeType="1"/>
            </p:cNvSpPr>
            <p:nvPr/>
          </p:nvSpPr>
          <p:spPr bwMode="auto">
            <a:xfrm flipH="1">
              <a:off x="1676400" y="4419600"/>
              <a:ext cx="350520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lg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" name="Line 11"/>
            <p:cNvSpPr>
              <a:spLocks noChangeShapeType="1"/>
            </p:cNvSpPr>
            <p:nvPr/>
          </p:nvSpPr>
          <p:spPr bwMode="auto">
            <a:xfrm>
              <a:off x="1676400" y="4800600"/>
              <a:ext cx="571500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5" name="Text Box 12"/>
            <p:cNvSpPr txBox="1">
              <a:spLocks noChangeArrowheads="1"/>
            </p:cNvSpPr>
            <p:nvPr/>
          </p:nvSpPr>
          <p:spPr bwMode="auto">
            <a:xfrm>
              <a:off x="1219200" y="4572000"/>
              <a:ext cx="533400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400">
                  <a:latin typeface="Calibri" charset="0"/>
                </a:rPr>
                <a:t>p*</a:t>
              </a:r>
              <a:endParaRPr lang="th-TH" altLang="en-US" sz="2400">
                <a:latin typeface="Calibri" charset="0"/>
              </a:endParaRPr>
            </a:p>
          </p:txBody>
        </p:sp>
        <p:sp>
          <p:nvSpPr>
            <p:cNvPr id="36" name="Line 15"/>
            <p:cNvSpPr>
              <a:spLocks noChangeShapeType="1"/>
            </p:cNvSpPr>
            <p:nvPr/>
          </p:nvSpPr>
          <p:spPr bwMode="auto">
            <a:xfrm flipH="1">
              <a:off x="4114800" y="3505200"/>
              <a:ext cx="25400" cy="213360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lg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7" name="Text Box 16"/>
            <p:cNvSpPr txBox="1">
              <a:spLocks noChangeArrowheads="1"/>
            </p:cNvSpPr>
            <p:nvPr/>
          </p:nvSpPr>
          <p:spPr bwMode="auto">
            <a:xfrm>
              <a:off x="3886200" y="5638800"/>
              <a:ext cx="533400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400">
                  <a:latin typeface="Calibri" charset="0"/>
                </a:rPr>
                <a:t>q*</a:t>
              </a:r>
              <a:endParaRPr lang="th-TH" altLang="en-US" sz="2400">
                <a:latin typeface="Calibri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1676400" y="3492500"/>
              <a:ext cx="3492500" cy="927100"/>
            </a:xfrm>
            <a:prstGeom prst="rect">
              <a:avLst/>
            </a:prstGeom>
            <a:solidFill>
              <a:srgbClr val="FFFF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95304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2.6 Theory of price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530725"/>
          </a:xfrm>
        </p:spPr>
        <p:txBody>
          <a:bodyPr>
            <a:normAutofit/>
          </a:bodyPr>
          <a:lstStyle/>
          <a:p>
            <a:r>
              <a:rPr lang="en-US" altLang="en-US" b="1" dirty="0" smtClean="0">
                <a:solidFill>
                  <a:schemeClr val="accent5"/>
                </a:solidFill>
                <a:latin typeface="Calibri" charset="0"/>
              </a:rPr>
              <a:t>Natural </a:t>
            </a:r>
            <a:r>
              <a:rPr lang="en-US" altLang="en-US" b="1" dirty="0">
                <a:solidFill>
                  <a:schemeClr val="accent5"/>
                </a:solidFill>
                <a:latin typeface="Calibri" charset="0"/>
              </a:rPr>
              <a:t>price </a:t>
            </a:r>
            <a:r>
              <a:rPr lang="en-US" altLang="en-US" dirty="0">
                <a:latin typeface="Calibri" charset="0"/>
              </a:rPr>
              <a:t>is the </a:t>
            </a:r>
            <a:r>
              <a:rPr lang="en-US" altLang="en-US" b="1" dirty="0">
                <a:latin typeface="Calibri" charset="0"/>
              </a:rPr>
              <a:t>center of gravitation</a:t>
            </a:r>
            <a:r>
              <a:rPr lang="en-US" altLang="en-US" dirty="0">
                <a:latin typeface="Calibri" charset="0"/>
              </a:rPr>
              <a:t> of market price under competition.</a:t>
            </a:r>
          </a:p>
          <a:p>
            <a:r>
              <a:rPr lang="en-US" altLang="en-US" dirty="0">
                <a:latin typeface="Calibri" charset="0"/>
              </a:rPr>
              <a:t>Causes forcing market price to be above natural price over the long run.</a:t>
            </a:r>
          </a:p>
          <a:p>
            <a:pPr marL="914400" lvl="1" indent="-457200">
              <a:buFont typeface="+mj-lt"/>
              <a:buAutoNum type="alphaLcParenR"/>
            </a:pPr>
            <a:r>
              <a:rPr lang="en-US" altLang="en-US" dirty="0">
                <a:latin typeface="Calibri" charset="0"/>
              </a:rPr>
              <a:t>Trade secrets or ‘clandestine’ production techniques (</a:t>
            </a:r>
            <a:r>
              <a:rPr lang="en-US" altLang="en-US" u="sng" dirty="0">
                <a:latin typeface="Calibri" charset="0"/>
              </a:rPr>
              <a:t>monopoly of idea</a:t>
            </a:r>
            <a:r>
              <a:rPr lang="en-US" altLang="en-US" dirty="0">
                <a:latin typeface="Calibri" charset="0"/>
              </a:rPr>
              <a:t>).</a:t>
            </a:r>
          </a:p>
          <a:p>
            <a:pPr marL="914400" lvl="1" indent="-457200">
              <a:buFont typeface="+mj-lt"/>
              <a:buAutoNum type="alphaLcParenR"/>
            </a:pPr>
            <a:r>
              <a:rPr lang="en-US" altLang="en-US" u="sng" dirty="0">
                <a:latin typeface="Calibri" charset="0"/>
              </a:rPr>
              <a:t>Monopoly of special resources</a:t>
            </a:r>
            <a:r>
              <a:rPr lang="en-US" altLang="en-US" dirty="0">
                <a:latin typeface="Calibri" charset="0"/>
              </a:rPr>
              <a:t>.</a:t>
            </a:r>
          </a:p>
          <a:p>
            <a:pPr marL="914400" lvl="1" indent="-457200">
              <a:buFont typeface="+mj-lt"/>
              <a:buAutoNum type="alphaLcParenR"/>
            </a:pPr>
            <a:r>
              <a:rPr lang="en-US" altLang="en-US" dirty="0">
                <a:latin typeface="Calibri" charset="0"/>
              </a:rPr>
              <a:t>Monopoly privileges </a:t>
            </a:r>
            <a:r>
              <a:rPr lang="en-US" altLang="en-US" u="sng" dirty="0">
                <a:latin typeface="Calibri" charset="0"/>
              </a:rPr>
              <a:t>granted by government </a:t>
            </a:r>
            <a:r>
              <a:rPr lang="en-US" altLang="en-US" dirty="0">
                <a:latin typeface="Calibri" charset="0"/>
              </a:rPr>
              <a:t>(concessions, franchises, leases).</a:t>
            </a:r>
          </a:p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>
              <a:solidFill>
                <a:schemeClr val="accent5">
                  <a:lumMod val="50000"/>
                </a:schemeClr>
              </a:solidFill>
              <a:latin typeface="Calibri" charset="0"/>
            </a:endParaRPr>
          </a:p>
          <a:p>
            <a:pPr marL="0" indent="0">
              <a:buNone/>
            </a:pPr>
            <a:endParaRPr lang="en-US" altLang="en-US" dirty="0" smtClean="0">
              <a:solidFill>
                <a:schemeClr val="accent5">
                  <a:lumMod val="50000"/>
                </a:schemeClr>
              </a:solidFill>
              <a:latin typeface="Calibri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7927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2369127" y="3281723"/>
            <a:ext cx="7453745" cy="80356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14224"/>
            <a:ext cx="10515600" cy="48384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b="1" i="1" dirty="0" smtClean="0">
                <a:solidFill>
                  <a:schemeClr val="accent5">
                    <a:lumMod val="50000"/>
                  </a:schemeClr>
                </a:solidFill>
                <a:latin typeface="Calibri" charset="0"/>
              </a:rPr>
              <a:t>“The invisible hand”</a:t>
            </a:r>
          </a:p>
          <a:p>
            <a:r>
              <a:rPr lang="en-US" altLang="en-US" i="1" u="sng" dirty="0">
                <a:solidFill>
                  <a:srgbClr val="C00000"/>
                </a:solidFill>
                <a:latin typeface="Calibri" charset="0"/>
              </a:rPr>
              <a:t>Competition </a:t>
            </a:r>
            <a:r>
              <a:rPr lang="en-US" altLang="en-US" dirty="0">
                <a:latin typeface="Calibri" charset="0"/>
              </a:rPr>
              <a:t>acts as </a:t>
            </a:r>
            <a:r>
              <a:rPr lang="en-US" altLang="en-US" b="1" dirty="0">
                <a:solidFill>
                  <a:schemeClr val="accent5"/>
                </a:solidFill>
                <a:latin typeface="Calibri" charset="0"/>
              </a:rPr>
              <a:t>the invisible hand </a:t>
            </a:r>
            <a:r>
              <a:rPr lang="en-US" altLang="en-US" dirty="0">
                <a:latin typeface="Calibri" charset="0"/>
              </a:rPr>
              <a:t>which guides self-interested individuals to act in the way which </a:t>
            </a:r>
            <a:r>
              <a:rPr lang="en-US" altLang="en-US" b="1" dirty="0">
                <a:latin typeface="Calibri" charset="0"/>
              </a:rPr>
              <a:t>also benefits </a:t>
            </a:r>
            <a:r>
              <a:rPr lang="en-US" altLang="en-US" b="1" dirty="0" smtClean="0">
                <a:latin typeface="Calibri" charset="0"/>
              </a:rPr>
              <a:t>society</a:t>
            </a:r>
            <a:r>
              <a:rPr lang="en-US" altLang="en-US" dirty="0" smtClean="0">
                <a:latin typeface="Calibri" charset="0"/>
              </a:rPr>
              <a:t>.</a:t>
            </a:r>
          </a:p>
          <a:p>
            <a:pPr marL="0" indent="0" algn="ctr">
              <a:buNone/>
            </a:pPr>
            <a:r>
              <a:rPr lang="en-US" altLang="en-US" sz="2800" i="1" dirty="0" smtClean="0">
                <a:solidFill>
                  <a:schemeClr val="accent5">
                    <a:lumMod val="75000"/>
                  </a:schemeClr>
                </a:solidFill>
                <a:latin typeface="Calibri" charset="0"/>
              </a:rPr>
              <a:t>One </a:t>
            </a:r>
            <a:r>
              <a:rPr lang="en-US" altLang="en-US" sz="2800" i="1" dirty="0">
                <a:solidFill>
                  <a:schemeClr val="accent5">
                    <a:lumMod val="75000"/>
                  </a:schemeClr>
                </a:solidFill>
                <a:latin typeface="Calibri" charset="0"/>
              </a:rPr>
              <a:t>must do something useful for others </a:t>
            </a:r>
            <a:r>
              <a:rPr lang="en-US" altLang="en-US" sz="2800" i="1" dirty="0" smtClean="0">
                <a:solidFill>
                  <a:schemeClr val="accent5">
                    <a:lumMod val="75000"/>
                  </a:schemeClr>
                </a:solidFill>
                <a:latin typeface="Calibri" charset="0"/>
              </a:rPr>
              <a:t/>
            </a:r>
            <a:br>
              <a:rPr lang="en-US" altLang="en-US" sz="2800" i="1" dirty="0" smtClean="0">
                <a:solidFill>
                  <a:schemeClr val="accent5">
                    <a:lumMod val="75000"/>
                  </a:schemeClr>
                </a:solidFill>
                <a:latin typeface="Calibri" charset="0"/>
              </a:rPr>
            </a:br>
            <a:r>
              <a:rPr lang="en-US" altLang="en-US" sz="2800" i="1" dirty="0" smtClean="0">
                <a:solidFill>
                  <a:schemeClr val="accent5">
                    <a:lumMod val="75000"/>
                  </a:schemeClr>
                </a:solidFill>
                <a:latin typeface="Calibri" charset="0"/>
              </a:rPr>
              <a:t>in </a:t>
            </a:r>
            <a:r>
              <a:rPr lang="en-US" altLang="en-US" sz="2800" i="1" dirty="0">
                <a:solidFill>
                  <a:schemeClr val="accent5">
                    <a:lumMod val="75000"/>
                  </a:schemeClr>
                </a:solidFill>
                <a:latin typeface="Calibri" charset="0"/>
              </a:rPr>
              <a:t>order to get what one wants</a:t>
            </a:r>
            <a:r>
              <a:rPr lang="en-US" altLang="en-US" sz="2800" i="1" dirty="0" smtClean="0">
                <a:solidFill>
                  <a:schemeClr val="accent5">
                    <a:lumMod val="75000"/>
                  </a:schemeClr>
                </a:solidFill>
                <a:latin typeface="Calibri" charset="0"/>
              </a:rPr>
              <a:t>.</a:t>
            </a:r>
          </a:p>
          <a:p>
            <a:pPr marL="0" indent="0" algn="ctr">
              <a:buNone/>
            </a:pPr>
            <a:endParaRPr lang="en-US" altLang="en-US" sz="2800" i="1" dirty="0">
              <a:solidFill>
                <a:schemeClr val="accent5">
                  <a:lumMod val="75000"/>
                </a:schemeClr>
              </a:solidFill>
              <a:latin typeface="Calibri" charset="0"/>
            </a:endParaRPr>
          </a:p>
          <a:p>
            <a:r>
              <a:rPr lang="en-US" altLang="en-US" i="1" u="sng" dirty="0">
                <a:solidFill>
                  <a:srgbClr val="C00000"/>
                </a:solidFill>
                <a:latin typeface="Calibri" charset="0"/>
              </a:rPr>
              <a:t>Competition</a:t>
            </a:r>
            <a:r>
              <a:rPr lang="en-US" altLang="en-US" dirty="0">
                <a:latin typeface="Calibri" charset="0"/>
              </a:rPr>
              <a:t> forces producers to lower cost and to supply goods at natural profits.</a:t>
            </a:r>
          </a:p>
          <a:p>
            <a:r>
              <a:rPr lang="en-US" altLang="en-US" dirty="0">
                <a:latin typeface="Calibri" charset="0"/>
              </a:rPr>
              <a:t>Buyers must pay the natural price to cover natural profit, natural wages and rent.</a:t>
            </a:r>
          </a:p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>
              <a:solidFill>
                <a:schemeClr val="accent5">
                  <a:lumMod val="50000"/>
                </a:schemeClr>
              </a:solidFill>
              <a:latin typeface="Calibri" charset="0"/>
            </a:endParaRPr>
          </a:p>
          <a:p>
            <a:pPr marL="0" indent="0">
              <a:buNone/>
            </a:pPr>
            <a:endParaRPr lang="en-US" altLang="en-US" dirty="0" smtClean="0">
              <a:solidFill>
                <a:schemeClr val="accent5">
                  <a:lumMod val="50000"/>
                </a:schemeClr>
              </a:solidFill>
              <a:latin typeface="Calibri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2.6 Theory of price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0607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2.7 Factor-income Theory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5307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b="1" dirty="0" smtClean="0">
                <a:solidFill>
                  <a:schemeClr val="accent5">
                    <a:lumMod val="50000"/>
                  </a:schemeClr>
                </a:solidFill>
                <a:latin typeface="Calibri" charset="0"/>
              </a:rPr>
              <a:t>2.7.1 Theory of wages</a:t>
            </a:r>
          </a:p>
          <a:p>
            <a:r>
              <a:rPr lang="en-US" altLang="en-US" b="1" dirty="0" smtClean="0">
                <a:latin typeface="Calibri" charset="0"/>
              </a:rPr>
              <a:t>The wages-fund</a:t>
            </a:r>
            <a:r>
              <a:rPr lang="en-US" altLang="en-US" dirty="0" smtClean="0">
                <a:latin typeface="Calibri" charset="0"/>
              </a:rPr>
              <a:t>: part </a:t>
            </a:r>
            <a:r>
              <a:rPr lang="en-US" altLang="en-US" dirty="0">
                <a:latin typeface="Calibri" charset="0"/>
              </a:rPr>
              <a:t>of capital is used as funds to maintain workers in </a:t>
            </a:r>
            <a:r>
              <a:rPr lang="en-US" altLang="en-US" dirty="0" smtClean="0">
                <a:latin typeface="Calibri" charset="0"/>
              </a:rPr>
              <a:t>production. </a:t>
            </a:r>
          </a:p>
          <a:p>
            <a:r>
              <a:rPr lang="en-US" altLang="en-US" dirty="0" smtClean="0">
                <a:latin typeface="Calibri" charset="0"/>
              </a:rPr>
              <a:t>The </a:t>
            </a:r>
            <a:r>
              <a:rPr lang="en-US" altLang="en-US" b="1" u="sng" dirty="0">
                <a:latin typeface="Calibri" charset="0"/>
              </a:rPr>
              <a:t>natural wage rate</a:t>
            </a:r>
            <a:r>
              <a:rPr lang="en-US" altLang="en-US" u="sng" dirty="0">
                <a:latin typeface="Calibri" charset="0"/>
              </a:rPr>
              <a:t> </a:t>
            </a:r>
            <a:r>
              <a:rPr lang="en-US" altLang="en-US" dirty="0">
                <a:latin typeface="Calibri" charset="0"/>
              </a:rPr>
              <a:t>is at the </a:t>
            </a:r>
            <a:r>
              <a:rPr lang="en-US" altLang="en-US" b="1" i="1" dirty="0">
                <a:solidFill>
                  <a:schemeClr val="accent5">
                    <a:lumMod val="75000"/>
                  </a:schemeClr>
                </a:solidFill>
                <a:latin typeface="Calibri" charset="0"/>
              </a:rPr>
              <a:t>subsistent level</a:t>
            </a:r>
            <a:r>
              <a:rPr lang="en-US" altLang="en-US" b="1" dirty="0">
                <a:solidFill>
                  <a:schemeClr val="accent5">
                    <a:lumMod val="75000"/>
                  </a:schemeClr>
                </a:solidFill>
                <a:latin typeface="Calibri" charset="0"/>
              </a:rPr>
              <a:t> </a:t>
            </a:r>
            <a:r>
              <a:rPr lang="en-US" altLang="en-US" dirty="0">
                <a:latin typeface="Calibri" charset="0"/>
              </a:rPr>
              <a:t>which enables a worker to survive and to replace him/herself.</a:t>
            </a:r>
          </a:p>
          <a:p>
            <a:r>
              <a:rPr lang="en-US" altLang="en-US" dirty="0">
                <a:latin typeface="Calibri" charset="0"/>
              </a:rPr>
              <a:t>The </a:t>
            </a:r>
            <a:r>
              <a:rPr lang="en-US" altLang="en-US" b="1" u="sng" dirty="0">
                <a:latin typeface="Calibri" charset="0"/>
              </a:rPr>
              <a:t>market wage rate</a:t>
            </a:r>
            <a:r>
              <a:rPr lang="en-US" altLang="en-US" dirty="0">
                <a:latin typeface="Calibri" charset="0"/>
              </a:rPr>
              <a:t> can be </a:t>
            </a:r>
            <a:r>
              <a:rPr lang="en-US" altLang="en-US" b="1" dirty="0">
                <a:solidFill>
                  <a:srgbClr val="C00000"/>
                </a:solidFill>
                <a:latin typeface="Calibri" charset="0"/>
              </a:rPr>
              <a:t>above</a:t>
            </a:r>
            <a:r>
              <a:rPr lang="en-US" altLang="en-US" dirty="0">
                <a:latin typeface="Calibri" charset="0"/>
              </a:rPr>
              <a:t> the natural wage rate over time due to speed of accumulation and worker population growth.</a:t>
            </a:r>
          </a:p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>
              <a:solidFill>
                <a:schemeClr val="accent5">
                  <a:lumMod val="50000"/>
                </a:schemeClr>
              </a:solidFill>
              <a:latin typeface="Calibri" charset="0"/>
            </a:endParaRPr>
          </a:p>
          <a:p>
            <a:pPr marL="0" indent="0">
              <a:buNone/>
            </a:pPr>
            <a:endParaRPr lang="en-US" altLang="en-US" dirty="0" smtClean="0">
              <a:solidFill>
                <a:schemeClr val="accent5">
                  <a:lumMod val="50000"/>
                </a:schemeClr>
              </a:solidFill>
              <a:latin typeface="Calibri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7822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2.7 Factor-income Theory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5307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b="1" dirty="0" smtClean="0">
                <a:solidFill>
                  <a:schemeClr val="accent5">
                    <a:lumMod val="50000"/>
                  </a:schemeClr>
                </a:solidFill>
                <a:latin typeface="Calibri" charset="0"/>
              </a:rPr>
              <a:t>2.7.1 </a:t>
            </a:r>
            <a:r>
              <a:rPr lang="en-US" altLang="en-US" b="1" dirty="0">
                <a:solidFill>
                  <a:schemeClr val="accent5">
                    <a:lumMod val="50000"/>
                  </a:schemeClr>
                </a:solidFill>
                <a:latin typeface="Calibri" charset="0"/>
              </a:rPr>
              <a:t>Theory of wages</a:t>
            </a:r>
          </a:p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>
              <a:solidFill>
                <a:schemeClr val="accent5">
                  <a:lumMod val="50000"/>
                </a:schemeClr>
              </a:solidFill>
              <a:latin typeface="Calibri" charset="0"/>
            </a:endParaRPr>
          </a:p>
          <a:p>
            <a:pPr marL="0" indent="0">
              <a:buNone/>
            </a:pPr>
            <a:endParaRPr lang="en-US" altLang="en-US" dirty="0" smtClean="0">
              <a:solidFill>
                <a:schemeClr val="accent5">
                  <a:lumMod val="50000"/>
                </a:schemeClr>
              </a:solidFill>
              <a:latin typeface="Calibri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30</a:t>
            </a:fld>
            <a:endParaRPr lang="en-US"/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324068" y="2489113"/>
            <a:ext cx="289184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400" dirty="0">
                <a:latin typeface="Calibri" charset="0"/>
              </a:rPr>
              <a:t>Previous production and sales</a:t>
            </a:r>
            <a:endParaRPr lang="th-TH" altLang="en-US" sz="2400" dirty="0">
              <a:latin typeface="Calibri" charset="0"/>
            </a:endParaRP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3794451" y="2489113"/>
            <a:ext cx="198094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Calibri" charset="0"/>
              </a:rPr>
              <a:t>Past profits and Savings</a:t>
            </a:r>
            <a:endParaRPr lang="th-TH" altLang="en-US" sz="2400" dirty="0">
              <a:latin typeface="Calibri" charset="0"/>
            </a:endParaRPr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5830743" y="2446762"/>
            <a:ext cx="202615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Calibri" charset="0"/>
              </a:rPr>
              <a:t>Stock of capital</a:t>
            </a:r>
            <a:endParaRPr lang="th-TH" altLang="en-US" sz="2400" dirty="0">
              <a:latin typeface="Calibri" charset="0"/>
            </a:endParaRPr>
          </a:p>
        </p:txBody>
      </p:sp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5464535" y="3673776"/>
            <a:ext cx="239236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400" b="1" dirty="0">
                <a:solidFill>
                  <a:schemeClr val="accent5">
                    <a:lumMod val="75000"/>
                  </a:schemeClr>
                </a:solidFill>
                <a:latin typeface="Calibri" charset="0"/>
              </a:rPr>
              <a:t>Wages fund</a:t>
            </a:r>
            <a:endParaRPr lang="th-TH" altLang="en-US" sz="2400" b="1" dirty="0">
              <a:solidFill>
                <a:schemeClr val="accent5">
                  <a:lumMod val="75000"/>
                </a:schemeClr>
              </a:solidFill>
              <a:latin typeface="Calibri" charset="0"/>
            </a:endParaRPr>
          </a:p>
        </p:txBody>
      </p:sp>
      <p:sp>
        <p:nvSpPr>
          <p:cNvPr id="9" name="Text Box 10"/>
          <p:cNvSpPr txBox="1">
            <a:spLocks noChangeArrowheads="1"/>
          </p:cNvSpPr>
          <p:nvPr/>
        </p:nvSpPr>
        <p:spPr bwMode="auto">
          <a:xfrm>
            <a:off x="1418721" y="4085100"/>
            <a:ext cx="359439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b="1" i="1" dirty="0">
                <a:solidFill>
                  <a:schemeClr val="accent5"/>
                </a:solidFill>
                <a:latin typeface="Calibri" charset="0"/>
              </a:rPr>
              <a:t>The wage rate</a:t>
            </a:r>
            <a:endParaRPr lang="th-TH" altLang="en-US" b="1" i="1" dirty="0">
              <a:solidFill>
                <a:schemeClr val="accent5"/>
              </a:solidFill>
              <a:latin typeface="Calibri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 Box 11"/>
              <p:cNvSpPr txBox="1">
                <a:spLocks noChangeArrowheads="1"/>
              </p:cNvSpPr>
              <p:nvPr/>
            </p:nvSpPr>
            <p:spPr bwMode="auto">
              <a:xfrm>
                <a:off x="614722" y="5497139"/>
                <a:ext cx="5279522" cy="85921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 w="12700">
                <a:solidFill>
                  <a:srgbClr val="000000"/>
                </a:solidFill>
                <a:prstDash val="dash"/>
                <a:miter lim="800000"/>
                <a:headEnd/>
                <a:tailEnd/>
              </a:ln>
              <a:extLst/>
            </p:spPr>
            <p:txBody>
              <a:bodyPr wrap="square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  <a:cs typeface="Angsana New" charset="0"/>
                  </a:defRPr>
                </a:lvl1pPr>
                <a:lvl2pPr marL="742950" indent="-285750">
                  <a:spcBef>
                    <a:spcPct val="20000"/>
                  </a:spcBef>
                  <a:buChar char="•"/>
                  <a:defRPr sz="2800">
                    <a:solidFill>
                      <a:schemeClr val="tx1"/>
                    </a:solidFill>
                    <a:latin typeface="Arial" charset="0"/>
                    <a:cs typeface="Angsana New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  <a:cs typeface="Angsana New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  <a:cs typeface="Angsana New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cs typeface="Angsana New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cs typeface="Angsana New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cs typeface="Angsana New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cs typeface="Angsana New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cs typeface="Angsana New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altLang="en-US" sz="2400" b="0" i="1" smtClean="0">
                          <a:latin typeface="Cambria Math" charset="0"/>
                        </a:rPr>
                        <m:t>𝑊𝑎𝑔𝑒</m:t>
                      </m:r>
                      <m:r>
                        <a:rPr lang="en-GB" altLang="en-US" sz="2400" b="0" i="1" smtClean="0">
                          <a:latin typeface="Cambria Math" charset="0"/>
                        </a:rPr>
                        <m:t> </m:t>
                      </m:r>
                      <m:r>
                        <a:rPr lang="en-GB" altLang="en-US" sz="2400" b="0" i="1" smtClean="0">
                          <a:latin typeface="Cambria Math" charset="0"/>
                        </a:rPr>
                        <m:t>𝑟𝑎𝑡𝑒</m:t>
                      </m:r>
                      <m:r>
                        <a:rPr lang="en-GB" altLang="en-US" sz="2400" b="0" i="1" smtClean="0">
                          <a:latin typeface="Cambria Math" charset="0"/>
                        </a:rPr>
                        <m:t>= </m:t>
                      </m:r>
                      <m:f>
                        <m:fPr>
                          <m:ctrlPr>
                            <a:rPr lang="en-GB" altLang="en-US" sz="2400" b="0" i="1" smtClean="0">
                              <a:latin typeface="Cambria Math" charset="0"/>
                            </a:rPr>
                          </m:ctrlPr>
                        </m:fPr>
                        <m:num>
                          <m:r>
                            <a:rPr lang="en-GB" altLang="en-US" sz="2400" b="0" i="1" smtClean="0">
                              <a:latin typeface="Cambria Math" charset="0"/>
                            </a:rPr>
                            <m:t>𝑤𝑎𝑔𝑒𝑠</m:t>
                          </m:r>
                          <m:r>
                            <a:rPr lang="en-GB" altLang="en-US" sz="2400" b="0" i="1" smtClean="0">
                              <a:latin typeface="Cambria Math" charset="0"/>
                            </a:rPr>
                            <m:t> </m:t>
                          </m:r>
                          <m:r>
                            <a:rPr lang="en-GB" altLang="en-US" sz="2400" b="0" i="1" smtClean="0">
                              <a:latin typeface="Cambria Math" charset="0"/>
                            </a:rPr>
                            <m:t>𝑓𝑢𝑛𝑑</m:t>
                          </m:r>
                        </m:num>
                        <m:den>
                          <m:r>
                            <a:rPr lang="en-GB" altLang="en-US" sz="2400" b="0" i="1" smtClean="0">
                              <a:latin typeface="Cambria Math" charset="0"/>
                            </a:rPr>
                            <m:t>𝑛𝑢𝑚𝑏𝑒𝑟</m:t>
                          </m:r>
                          <m:r>
                            <a:rPr lang="en-GB" altLang="en-US" sz="2400" b="0" i="1" smtClean="0">
                              <a:latin typeface="Cambria Math" charset="0"/>
                            </a:rPr>
                            <m:t>  </m:t>
                          </m:r>
                          <m:r>
                            <a:rPr lang="en-GB" altLang="en-US" sz="2400" b="0" i="1" smtClean="0">
                              <a:latin typeface="Cambria Math" charset="0"/>
                            </a:rPr>
                            <m:t>𝑜𝑓</m:t>
                          </m:r>
                          <m:r>
                            <a:rPr lang="en-GB" altLang="en-US" sz="2400" b="0" i="1" smtClean="0">
                              <a:latin typeface="Cambria Math" charset="0"/>
                            </a:rPr>
                            <m:t> </m:t>
                          </m:r>
                          <m:r>
                            <a:rPr lang="en-GB" altLang="en-US" sz="2400" b="0" i="1" smtClean="0">
                              <a:latin typeface="Cambria Math" charset="0"/>
                            </a:rPr>
                            <m:t>𝑤𝑜𝑟𝑘𝑒𝑟𝑠</m:t>
                          </m:r>
                        </m:den>
                      </m:f>
                    </m:oMath>
                  </m:oMathPara>
                </a14:m>
                <a:endParaRPr lang="th-TH" altLang="en-US" sz="2400" dirty="0">
                  <a:latin typeface="Calibri" charset="0"/>
                </a:endParaRPr>
              </a:p>
            </p:txBody>
          </p:sp>
        </mc:Choice>
        <mc:Fallback xmlns="">
          <p:sp>
            <p:nvSpPr>
              <p:cNvPr id="10" name="Text 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614722" y="5497139"/>
                <a:ext cx="5279522" cy="859210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  <a:ln w="12700">
                <a:solidFill>
                  <a:srgbClr val="000000"/>
                </a:solidFill>
                <a:prstDash val="dash"/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Line 12"/>
          <p:cNvSpPr>
            <a:spLocks noChangeShapeType="1"/>
          </p:cNvSpPr>
          <p:nvPr/>
        </p:nvSpPr>
        <p:spPr bwMode="auto">
          <a:xfrm>
            <a:off x="3215916" y="2904611"/>
            <a:ext cx="645607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400"/>
          </a:p>
        </p:txBody>
      </p:sp>
      <p:sp>
        <p:nvSpPr>
          <p:cNvPr id="12" name="Line 13"/>
          <p:cNvSpPr>
            <a:spLocks noChangeShapeType="1"/>
          </p:cNvSpPr>
          <p:nvPr/>
        </p:nvSpPr>
        <p:spPr bwMode="auto">
          <a:xfrm>
            <a:off x="5622998" y="2862261"/>
            <a:ext cx="653111" cy="5629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400"/>
          </a:p>
        </p:txBody>
      </p:sp>
      <p:sp>
        <p:nvSpPr>
          <p:cNvPr id="13" name="Line 14"/>
          <p:cNvSpPr>
            <a:spLocks noChangeShapeType="1"/>
          </p:cNvSpPr>
          <p:nvPr/>
        </p:nvSpPr>
        <p:spPr bwMode="auto">
          <a:xfrm>
            <a:off x="6782989" y="3277759"/>
            <a:ext cx="5737" cy="435029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400"/>
          </a:p>
        </p:txBody>
      </p:sp>
      <p:sp>
        <p:nvSpPr>
          <p:cNvPr id="14" name="Line 15"/>
          <p:cNvSpPr>
            <a:spLocks noChangeShapeType="1"/>
          </p:cNvSpPr>
          <p:nvPr/>
        </p:nvSpPr>
        <p:spPr bwMode="auto">
          <a:xfrm flipH="1">
            <a:off x="4668980" y="3893707"/>
            <a:ext cx="1161761" cy="457091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400"/>
          </a:p>
        </p:txBody>
      </p:sp>
      <p:sp>
        <p:nvSpPr>
          <p:cNvPr id="15" name="Line 16"/>
          <p:cNvSpPr>
            <a:spLocks noChangeShapeType="1"/>
          </p:cNvSpPr>
          <p:nvPr/>
        </p:nvSpPr>
        <p:spPr bwMode="auto">
          <a:xfrm flipH="1" flipV="1">
            <a:off x="4668980" y="4461077"/>
            <a:ext cx="1161762" cy="361636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400"/>
          </a:p>
        </p:txBody>
      </p:sp>
      <p:sp>
        <p:nvSpPr>
          <p:cNvPr id="17" name="Text Box 18"/>
          <p:cNvSpPr txBox="1">
            <a:spLocks noChangeArrowheads="1"/>
          </p:cNvSpPr>
          <p:nvPr/>
        </p:nvSpPr>
        <p:spPr bwMode="auto">
          <a:xfrm>
            <a:off x="5403416" y="4350800"/>
            <a:ext cx="25146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400" b="1" dirty="0">
                <a:solidFill>
                  <a:schemeClr val="accent5">
                    <a:lumMod val="75000"/>
                  </a:schemeClr>
                </a:solidFill>
                <a:latin typeface="Calibri" charset="0"/>
              </a:rPr>
              <a:t>Number of workers</a:t>
            </a:r>
            <a:endParaRPr lang="th-TH" altLang="en-US" sz="2400" b="1" dirty="0">
              <a:solidFill>
                <a:schemeClr val="accent5">
                  <a:lumMod val="75000"/>
                </a:schemeClr>
              </a:solidFill>
              <a:latin typeface="Calibri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78500" y="5122763"/>
            <a:ext cx="9490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NOTE:</a:t>
            </a:r>
            <a:endParaRPr lang="en-US" dirty="0"/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7659288" y="2123392"/>
            <a:ext cx="4054260" cy="4213610"/>
          </a:xfrm>
          <a:prstGeom prst="rect">
            <a:avLst/>
          </a:prstGeom>
          <a:ln w="19050">
            <a:solidFill>
              <a:schemeClr val="accent5">
                <a:lumMod val="75000"/>
              </a:schemeClr>
            </a:solidFill>
            <a:prstDash val="sysDot"/>
          </a:ln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US" sz="2600" dirty="0" smtClean="0">
                <a:latin typeface="Calibri" charset="0"/>
              </a:rPr>
              <a:t>If the rate of accumulation and growth is </a:t>
            </a:r>
            <a:r>
              <a:rPr lang="en-US" altLang="en-US" sz="2600" i="1" u="sng" dirty="0" smtClean="0">
                <a:solidFill>
                  <a:srgbClr val="C00000"/>
                </a:solidFill>
                <a:latin typeface="Calibri" charset="0"/>
              </a:rPr>
              <a:t>higher</a:t>
            </a:r>
            <a:r>
              <a:rPr lang="en-US" altLang="en-US" sz="2600" dirty="0" smtClean="0">
                <a:latin typeface="Calibri" charset="0"/>
              </a:rPr>
              <a:t> than worker population growth:</a:t>
            </a:r>
          </a:p>
          <a:p>
            <a:pPr lvl="1">
              <a:lnSpc>
                <a:spcPct val="110000"/>
              </a:lnSpc>
              <a:buFont typeface="Wingdings" charset="2"/>
              <a:buChar char="§"/>
            </a:pPr>
            <a:r>
              <a:rPr lang="en-US" altLang="en-US" dirty="0" smtClean="0">
                <a:latin typeface="Calibri" charset="0"/>
              </a:rPr>
              <a:t>Wages-fund is increasing faster than workers.</a:t>
            </a:r>
          </a:p>
          <a:p>
            <a:pPr lvl="1">
              <a:lnSpc>
                <a:spcPct val="110000"/>
              </a:lnSpc>
              <a:buFont typeface="Wingdings" charset="2"/>
              <a:buChar char="§"/>
            </a:pPr>
            <a:r>
              <a:rPr lang="en-US" altLang="en-US" dirty="0" smtClean="0">
                <a:latin typeface="Calibri" charset="0"/>
              </a:rPr>
              <a:t>Market wages </a:t>
            </a:r>
            <a:r>
              <a:rPr lang="en-US" altLang="en-US" b="1" u="sng" dirty="0" smtClean="0">
                <a:latin typeface="Calibri" charset="0"/>
              </a:rPr>
              <a:t>higher</a:t>
            </a:r>
            <a:r>
              <a:rPr lang="en-US" altLang="en-US" dirty="0" smtClean="0">
                <a:solidFill>
                  <a:schemeClr val="accent5"/>
                </a:solidFill>
                <a:latin typeface="Calibri" charset="0"/>
              </a:rPr>
              <a:t> </a:t>
            </a:r>
            <a:r>
              <a:rPr lang="en-US" altLang="en-US" dirty="0" smtClean="0">
                <a:latin typeface="Calibri" charset="0"/>
              </a:rPr>
              <a:t>than natural wages over time.</a:t>
            </a:r>
          </a:p>
          <a:p>
            <a:pPr lvl="1">
              <a:lnSpc>
                <a:spcPct val="110000"/>
              </a:lnSpc>
              <a:buFont typeface="Wingdings" charset="2"/>
              <a:buChar char="§"/>
            </a:pPr>
            <a:r>
              <a:rPr lang="en-US" altLang="en-US" dirty="0" smtClean="0">
                <a:latin typeface="Calibri" charset="0"/>
              </a:rPr>
              <a:t>Workers’ </a:t>
            </a:r>
            <a:r>
              <a:rPr lang="en-US" altLang="en-US" b="1" dirty="0" smtClean="0">
                <a:solidFill>
                  <a:schemeClr val="accent5"/>
                </a:solidFill>
                <a:latin typeface="Calibri" charset="0"/>
              </a:rPr>
              <a:t>living conditions improve</a:t>
            </a:r>
            <a:r>
              <a:rPr lang="en-US" altLang="en-US" dirty="0" smtClean="0">
                <a:solidFill>
                  <a:schemeClr val="accent5"/>
                </a:solidFill>
                <a:latin typeface="Calibri" charset="0"/>
              </a:rPr>
              <a:t> </a:t>
            </a:r>
            <a:r>
              <a:rPr lang="en-US" altLang="en-US" dirty="0" smtClean="0">
                <a:latin typeface="Calibri" charset="0"/>
              </a:rPr>
              <a:t>(rising real wages).</a:t>
            </a:r>
          </a:p>
          <a:p>
            <a:pPr marL="12700" lvl="1" indent="0" algn="ctr">
              <a:lnSpc>
                <a:spcPct val="110000"/>
              </a:lnSpc>
              <a:buNone/>
            </a:pPr>
            <a:r>
              <a:rPr lang="en-US" altLang="en-US" b="1" i="1" dirty="0" smtClean="0">
                <a:solidFill>
                  <a:schemeClr val="accent5">
                    <a:lumMod val="50000"/>
                  </a:schemeClr>
                </a:solidFill>
                <a:latin typeface="Calibri" charset="0"/>
                <a:sym typeface="Wingdings"/>
              </a:rPr>
              <a:t> </a:t>
            </a:r>
            <a:r>
              <a:rPr lang="en-US" altLang="en-US" b="1" i="1" dirty="0" smtClean="0">
                <a:solidFill>
                  <a:schemeClr val="accent5">
                    <a:lumMod val="50000"/>
                  </a:schemeClr>
                </a:solidFill>
                <a:latin typeface="Calibri" charset="0"/>
              </a:rPr>
              <a:t>Workers benefit from </a:t>
            </a:r>
            <a:br>
              <a:rPr lang="en-US" altLang="en-US" b="1" i="1" dirty="0" smtClean="0">
                <a:solidFill>
                  <a:schemeClr val="accent5">
                    <a:lumMod val="50000"/>
                  </a:schemeClr>
                </a:solidFill>
                <a:latin typeface="Calibri" charset="0"/>
              </a:rPr>
            </a:br>
            <a:r>
              <a:rPr lang="en-US" altLang="en-US" b="1" i="1" dirty="0" smtClean="0">
                <a:solidFill>
                  <a:schemeClr val="accent5">
                    <a:lumMod val="50000"/>
                  </a:schemeClr>
                </a:solidFill>
                <a:latin typeface="Calibri" charset="0"/>
              </a:rPr>
              <a:t>economic growth.</a:t>
            </a:r>
            <a:endParaRPr lang="en-US" altLang="en-US" b="1" i="1" dirty="0">
              <a:solidFill>
                <a:schemeClr val="accent5">
                  <a:lumMod val="50000"/>
                </a:schemeClr>
              </a:solidFill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53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2.7 Factor-income Theory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5307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b="1" dirty="0" smtClean="0">
                <a:solidFill>
                  <a:schemeClr val="accent5">
                    <a:lumMod val="50000"/>
                  </a:schemeClr>
                </a:solidFill>
                <a:latin typeface="Calibri" charset="0"/>
              </a:rPr>
              <a:t>2.7.2 Profit and interest</a:t>
            </a:r>
          </a:p>
          <a:p>
            <a:r>
              <a:rPr lang="en-US" altLang="en-US" dirty="0">
                <a:latin typeface="Calibri" charset="0"/>
              </a:rPr>
              <a:t>Profit is the return to the stock of capital.</a:t>
            </a:r>
          </a:p>
          <a:p>
            <a:endParaRPr lang="th-TH" altLang="en-US" dirty="0" smtClean="0">
              <a:latin typeface="Calibri" charset="0"/>
            </a:endParaRPr>
          </a:p>
          <a:p>
            <a:endParaRPr lang="th-TH" altLang="en-US" dirty="0">
              <a:latin typeface="Calibri" charset="0"/>
            </a:endParaRPr>
          </a:p>
          <a:p>
            <a:endParaRPr lang="th-TH" altLang="en-US" dirty="0" smtClean="0">
              <a:latin typeface="Calibri" charset="0"/>
            </a:endParaRPr>
          </a:p>
          <a:p>
            <a:pPr>
              <a:spcBef>
                <a:spcPct val="50000"/>
              </a:spcBef>
            </a:pPr>
            <a:r>
              <a:rPr lang="en-US" altLang="en-US" dirty="0">
                <a:latin typeface="Calibri" charset="0"/>
              </a:rPr>
              <a:t>Competition </a:t>
            </a:r>
            <a:r>
              <a:rPr lang="en-US" altLang="en-US" i="1" u="sng" dirty="0">
                <a:solidFill>
                  <a:srgbClr val="C00000"/>
                </a:solidFill>
                <a:latin typeface="Calibri" charset="0"/>
              </a:rPr>
              <a:t>lowers</a:t>
            </a:r>
            <a:r>
              <a:rPr lang="en-US" altLang="en-US" dirty="0">
                <a:latin typeface="Calibri" charset="0"/>
              </a:rPr>
              <a:t> the market profit rate towards the natural profit rate.</a:t>
            </a:r>
            <a:endParaRPr lang="th-TH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>
              <a:solidFill>
                <a:schemeClr val="accent5">
                  <a:lumMod val="50000"/>
                </a:schemeClr>
              </a:solidFill>
              <a:latin typeface="Calibri" charset="0"/>
            </a:endParaRPr>
          </a:p>
          <a:p>
            <a:pPr marL="0" indent="0">
              <a:buNone/>
            </a:pPr>
            <a:endParaRPr lang="en-US" altLang="en-US" dirty="0" smtClean="0">
              <a:solidFill>
                <a:schemeClr val="accent5">
                  <a:lumMod val="50000"/>
                </a:schemeClr>
              </a:solidFill>
              <a:latin typeface="Calibri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31</a:t>
            </a:fld>
            <a:endParaRPr lang="en-US"/>
          </a:p>
        </p:txBody>
      </p:sp>
      <p:sp>
        <p:nvSpPr>
          <p:cNvPr id="5" name="Rounded Rectangle 4"/>
          <p:cNvSpPr/>
          <p:nvPr/>
        </p:nvSpPr>
        <p:spPr>
          <a:xfrm>
            <a:off x="2015836" y="3114240"/>
            <a:ext cx="8160328" cy="845127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/>
              <a:t>Gross Profit = Compensation for loss + Surplus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871234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2.7 Factor-income Theory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32</a:t>
            </a:fld>
            <a:endParaRPr lang="en-US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332954988"/>
              </p:ext>
            </p:extLst>
          </p:nvPr>
        </p:nvGraphicFramePr>
        <p:xfrm>
          <a:off x="2032000" y="3712248"/>
          <a:ext cx="8128000" cy="38205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5307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b="1" dirty="0" smtClean="0">
                <a:solidFill>
                  <a:schemeClr val="accent5">
                    <a:lumMod val="50000"/>
                  </a:schemeClr>
                </a:solidFill>
                <a:latin typeface="Calibri" charset="0"/>
              </a:rPr>
              <a:t>2.7.2 Profit and interest</a:t>
            </a:r>
          </a:p>
          <a:p>
            <a:r>
              <a:rPr lang="en-US" altLang="en-US" b="1" dirty="0">
                <a:solidFill>
                  <a:schemeClr val="accent5"/>
                </a:solidFill>
                <a:latin typeface="Calibri" charset="0"/>
              </a:rPr>
              <a:t>Interest</a:t>
            </a:r>
            <a:r>
              <a:rPr lang="en-US" altLang="en-US" dirty="0">
                <a:latin typeface="Calibri" charset="0"/>
              </a:rPr>
              <a:t> is </a:t>
            </a:r>
            <a:r>
              <a:rPr lang="en-US" altLang="en-US" u="sng" dirty="0">
                <a:latin typeface="Calibri" charset="0"/>
              </a:rPr>
              <a:t>subtracted</a:t>
            </a:r>
            <a:r>
              <a:rPr lang="en-US" altLang="en-US" dirty="0">
                <a:latin typeface="Calibri" charset="0"/>
              </a:rPr>
              <a:t> from profit if the capital is borrowed.</a:t>
            </a:r>
          </a:p>
          <a:p>
            <a:r>
              <a:rPr lang="en-US" altLang="en-US" dirty="0">
                <a:latin typeface="Calibri" charset="0"/>
              </a:rPr>
              <a:t>Minimum interest rate must be enough to compensate for lenders’ losses.</a:t>
            </a:r>
          </a:p>
          <a:p>
            <a:r>
              <a:rPr lang="en-US" altLang="en-US" dirty="0">
                <a:latin typeface="Calibri" charset="0"/>
              </a:rPr>
              <a:t>The interest rate must be </a:t>
            </a:r>
            <a:r>
              <a:rPr lang="en-US" altLang="en-US" b="1" i="1" dirty="0">
                <a:solidFill>
                  <a:schemeClr val="accent5"/>
                </a:solidFill>
                <a:latin typeface="Calibri" charset="0"/>
              </a:rPr>
              <a:t>lower than </a:t>
            </a:r>
            <a:r>
              <a:rPr lang="en-US" altLang="en-US" b="1" i="1" dirty="0">
                <a:latin typeface="Calibri" charset="0"/>
              </a:rPr>
              <a:t>the profit rate </a:t>
            </a:r>
            <a:r>
              <a:rPr lang="en-US" altLang="en-US" dirty="0">
                <a:latin typeface="Calibri" charset="0"/>
              </a:rPr>
              <a:t>to maintain incentives to borrow.</a:t>
            </a:r>
          </a:p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>
              <a:solidFill>
                <a:schemeClr val="accent5">
                  <a:lumMod val="50000"/>
                </a:schemeClr>
              </a:solidFill>
              <a:latin typeface="Calibri" charset="0"/>
            </a:endParaRPr>
          </a:p>
          <a:p>
            <a:pPr marL="0" indent="0">
              <a:buNone/>
            </a:pPr>
            <a:endParaRPr lang="en-US" altLang="en-US" dirty="0" smtClean="0">
              <a:solidFill>
                <a:schemeClr val="accent5">
                  <a:lumMod val="50000"/>
                </a:schemeClr>
              </a:solidFill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1855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5307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b="1" dirty="0" smtClean="0">
                <a:solidFill>
                  <a:schemeClr val="accent5">
                    <a:lumMod val="50000"/>
                  </a:schemeClr>
                </a:solidFill>
                <a:latin typeface="Calibri" charset="0"/>
              </a:rPr>
              <a:t>2.7.2 Rent</a:t>
            </a:r>
          </a:p>
          <a:p>
            <a:r>
              <a:rPr lang="en-US" altLang="en-US" dirty="0">
                <a:latin typeface="Calibri" charset="0"/>
              </a:rPr>
              <a:t>R</a:t>
            </a:r>
            <a:r>
              <a:rPr lang="en-US" altLang="en-US" dirty="0" smtClean="0">
                <a:latin typeface="Calibri" charset="0"/>
              </a:rPr>
              <a:t>esults </a:t>
            </a:r>
            <a:r>
              <a:rPr lang="en-US" altLang="en-US" dirty="0">
                <a:latin typeface="Calibri" charset="0"/>
              </a:rPr>
              <a:t>from land monopoly by the landowners.</a:t>
            </a:r>
          </a:p>
          <a:p>
            <a:pPr lvl="1">
              <a:buFont typeface="Wingdings" charset="2"/>
              <a:buChar char="§"/>
            </a:pPr>
            <a:r>
              <a:rPr lang="en-US" altLang="en-US" dirty="0">
                <a:latin typeface="Calibri" charset="0"/>
              </a:rPr>
              <a:t>The surplus over the tenant’s production cost and the natural profit.</a:t>
            </a:r>
          </a:p>
          <a:p>
            <a:r>
              <a:rPr lang="en-US" altLang="en-US" dirty="0">
                <a:latin typeface="Calibri" charset="0"/>
              </a:rPr>
              <a:t>Rent is also determined by the </a:t>
            </a:r>
            <a:r>
              <a:rPr lang="en-US" altLang="en-US" dirty="0" smtClean="0">
                <a:latin typeface="Calibri" charset="0"/>
              </a:rPr>
              <a:t>opportunity cost </a:t>
            </a:r>
            <a:r>
              <a:rPr lang="en-US" altLang="en-US" dirty="0">
                <a:latin typeface="Calibri" charset="0"/>
              </a:rPr>
              <a:t>of land.</a:t>
            </a:r>
          </a:p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>
              <a:solidFill>
                <a:schemeClr val="accent5">
                  <a:lumMod val="50000"/>
                </a:schemeClr>
              </a:solidFill>
              <a:latin typeface="Calibri" charset="0"/>
            </a:endParaRPr>
          </a:p>
          <a:p>
            <a:pPr marL="0" indent="0">
              <a:buNone/>
            </a:pPr>
            <a:endParaRPr lang="en-US" altLang="en-US" dirty="0" smtClean="0">
              <a:solidFill>
                <a:schemeClr val="accent5">
                  <a:lumMod val="50000"/>
                </a:schemeClr>
              </a:solidFill>
              <a:latin typeface="Calibri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2.7 Factor-income Theory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7442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530725"/>
          </a:xfrm>
        </p:spPr>
        <p:txBody>
          <a:bodyPr>
            <a:normAutofit/>
          </a:bodyPr>
          <a:lstStyle/>
          <a:p>
            <a:r>
              <a:rPr lang="en-US" altLang="en-US" dirty="0" smtClean="0">
                <a:latin typeface="Calibri" charset="0"/>
              </a:rPr>
              <a:t>Competition </a:t>
            </a:r>
            <a:r>
              <a:rPr lang="en-US" altLang="en-US" dirty="0">
                <a:latin typeface="Calibri" charset="0"/>
              </a:rPr>
              <a:t>transforms </a:t>
            </a:r>
            <a:r>
              <a:rPr lang="en-US" altLang="en-US" b="1" dirty="0">
                <a:latin typeface="Calibri" charset="0"/>
              </a:rPr>
              <a:t>self-interest</a:t>
            </a:r>
            <a:r>
              <a:rPr lang="en-US" altLang="en-US" dirty="0">
                <a:latin typeface="Calibri" charset="0"/>
              </a:rPr>
              <a:t> into </a:t>
            </a:r>
            <a:r>
              <a:rPr lang="en-US" altLang="en-US" i="1" dirty="0">
                <a:solidFill>
                  <a:schemeClr val="accent5"/>
                </a:solidFill>
                <a:latin typeface="Calibri" charset="0"/>
              </a:rPr>
              <a:t>beneficial acts </a:t>
            </a:r>
            <a:r>
              <a:rPr lang="en-US" altLang="en-US" dirty="0">
                <a:latin typeface="Calibri" charset="0"/>
              </a:rPr>
              <a:t>for society.</a:t>
            </a:r>
          </a:p>
          <a:p>
            <a:pPr lvl="1"/>
            <a:r>
              <a:rPr lang="en-US" altLang="en-US" b="1" dirty="0">
                <a:latin typeface="Calibri" charset="0"/>
              </a:rPr>
              <a:t>The system of </a:t>
            </a:r>
            <a:r>
              <a:rPr lang="en-US" altLang="en-US" b="1" dirty="0">
                <a:solidFill>
                  <a:schemeClr val="accent5"/>
                </a:solidFill>
                <a:latin typeface="Calibri" charset="0"/>
              </a:rPr>
              <a:t>natural liberty </a:t>
            </a:r>
            <a:r>
              <a:rPr lang="en-US" altLang="en-US" dirty="0">
                <a:latin typeface="Calibri" charset="0"/>
              </a:rPr>
              <a:t>brings harmony at the societal level.</a:t>
            </a:r>
          </a:p>
          <a:p>
            <a:pPr lvl="1"/>
            <a:r>
              <a:rPr lang="en-US" altLang="en-US" dirty="0">
                <a:latin typeface="Calibri" charset="0"/>
              </a:rPr>
              <a:t>Market price = natural price.</a:t>
            </a:r>
          </a:p>
          <a:p>
            <a:pPr lvl="1"/>
            <a:r>
              <a:rPr lang="en-US" altLang="en-US" b="1" dirty="0">
                <a:latin typeface="Calibri" charset="0"/>
              </a:rPr>
              <a:t>Entrepreneurs</a:t>
            </a:r>
            <a:r>
              <a:rPr lang="en-US" altLang="en-US" dirty="0">
                <a:latin typeface="Calibri" charset="0"/>
              </a:rPr>
              <a:t> seek highest profits by minimizing costs and saving profits for reinvestment.</a:t>
            </a:r>
          </a:p>
          <a:p>
            <a:r>
              <a:rPr lang="en-US" altLang="en-US" b="1" dirty="0">
                <a:latin typeface="Calibri" charset="0"/>
              </a:rPr>
              <a:t>Minimal government interference </a:t>
            </a:r>
            <a:r>
              <a:rPr lang="en-US" altLang="en-US" dirty="0">
                <a:latin typeface="Calibri" charset="0"/>
              </a:rPr>
              <a:t>in private lives and economic activity.</a:t>
            </a:r>
          </a:p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>
              <a:solidFill>
                <a:schemeClr val="accent5">
                  <a:lumMod val="50000"/>
                </a:schemeClr>
              </a:solidFill>
              <a:latin typeface="Calibri" charset="0"/>
            </a:endParaRPr>
          </a:p>
          <a:p>
            <a:pPr marL="0" indent="0">
              <a:buNone/>
            </a:pPr>
            <a:endParaRPr lang="en-US" altLang="en-US" dirty="0" smtClean="0">
              <a:solidFill>
                <a:schemeClr val="accent5">
                  <a:lumMod val="50000"/>
                </a:schemeClr>
              </a:solidFill>
              <a:latin typeface="Calibri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2.8 Public policies</a:t>
            </a:r>
            <a:endParaRPr lang="en-US" sz="4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7132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5606938" cy="5032376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en-US" b="1" i="1" dirty="0" smtClean="0">
                <a:solidFill>
                  <a:schemeClr val="accent5">
                    <a:lumMod val="50000"/>
                  </a:schemeClr>
                </a:solidFill>
                <a:latin typeface="Calibri" charset="0"/>
              </a:rPr>
              <a:t>“Monopoly” </a:t>
            </a:r>
          </a:p>
          <a:p>
            <a:pPr lvl="1">
              <a:lnSpc>
                <a:spcPct val="110000"/>
              </a:lnSpc>
              <a:buFont typeface="Wingdings" charset="2"/>
              <a:buChar char="§"/>
            </a:pPr>
            <a:r>
              <a:rPr lang="en-US" altLang="en-US" dirty="0" smtClean="0">
                <a:latin typeface="Calibri" charset="0"/>
              </a:rPr>
              <a:t>Market </a:t>
            </a:r>
            <a:r>
              <a:rPr lang="en-US" altLang="en-US" dirty="0">
                <a:latin typeface="Calibri" charset="0"/>
              </a:rPr>
              <a:t>price </a:t>
            </a:r>
            <a:r>
              <a:rPr lang="en-US" altLang="en-US" i="1" dirty="0">
                <a:latin typeface="Calibri" charset="0"/>
              </a:rPr>
              <a:t>above</a:t>
            </a:r>
            <a:r>
              <a:rPr lang="en-US" altLang="en-US" dirty="0">
                <a:latin typeface="Calibri" charset="0"/>
              </a:rPr>
              <a:t> natural price</a:t>
            </a:r>
          </a:p>
          <a:p>
            <a:pPr lvl="1">
              <a:lnSpc>
                <a:spcPct val="110000"/>
              </a:lnSpc>
              <a:buFont typeface="Wingdings" charset="2"/>
              <a:buChar char="§"/>
            </a:pPr>
            <a:r>
              <a:rPr lang="en-US" altLang="en-US" dirty="0">
                <a:latin typeface="Calibri" charset="0"/>
              </a:rPr>
              <a:t>Excess profit </a:t>
            </a:r>
            <a:r>
              <a:rPr lang="en-US" altLang="en-US" dirty="0" smtClean="0">
                <a:latin typeface="Calibri" charset="0"/>
              </a:rPr>
              <a:t>at </a:t>
            </a:r>
            <a:r>
              <a:rPr lang="en-US" altLang="en-US" dirty="0">
                <a:latin typeface="Calibri" charset="0"/>
              </a:rPr>
              <a:t>the cost of society.</a:t>
            </a:r>
          </a:p>
          <a:p>
            <a:pPr lvl="1">
              <a:lnSpc>
                <a:spcPct val="110000"/>
              </a:lnSpc>
              <a:buFont typeface="Wingdings" charset="2"/>
              <a:buChar char="§"/>
            </a:pPr>
            <a:r>
              <a:rPr lang="en-US" altLang="en-US" dirty="0">
                <a:latin typeface="Calibri" charset="0"/>
              </a:rPr>
              <a:t>Restricted output and wealth.</a:t>
            </a:r>
          </a:p>
          <a:p>
            <a:pPr lvl="1">
              <a:lnSpc>
                <a:spcPct val="110000"/>
              </a:lnSpc>
              <a:buFont typeface="Wingdings" charset="2"/>
              <a:buChar char="§"/>
            </a:pPr>
            <a:r>
              <a:rPr lang="en-US" altLang="en-US" dirty="0">
                <a:latin typeface="Calibri" charset="0"/>
              </a:rPr>
              <a:t>Limited volume of trade.</a:t>
            </a:r>
          </a:p>
          <a:p>
            <a:pPr lvl="1">
              <a:lnSpc>
                <a:spcPct val="110000"/>
              </a:lnSpc>
              <a:buFont typeface="Wingdings" charset="2"/>
              <a:buChar char="§"/>
            </a:pPr>
            <a:r>
              <a:rPr lang="en-US" altLang="en-US" dirty="0">
                <a:latin typeface="Calibri" charset="0"/>
              </a:rPr>
              <a:t>Restricted division of labor and productivity; retarded growth.</a:t>
            </a:r>
          </a:p>
          <a:p>
            <a:pPr>
              <a:lnSpc>
                <a:spcPct val="110000"/>
              </a:lnSpc>
            </a:pPr>
            <a:r>
              <a:rPr lang="en-US" altLang="en-US" dirty="0">
                <a:latin typeface="Calibri" charset="0"/>
              </a:rPr>
              <a:t>Self-interest becomes </a:t>
            </a:r>
            <a:r>
              <a:rPr lang="en-US" altLang="en-US" u="sng" dirty="0">
                <a:solidFill>
                  <a:srgbClr val="C00000"/>
                </a:solidFill>
                <a:latin typeface="Calibri" charset="0"/>
              </a:rPr>
              <a:t>harmful to society</a:t>
            </a:r>
            <a:r>
              <a:rPr lang="en-US" altLang="en-US" dirty="0">
                <a:latin typeface="Calibri" charset="0"/>
              </a:rPr>
              <a:t>.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en-US" altLang="en-US" b="1" i="1" dirty="0">
                <a:solidFill>
                  <a:schemeClr val="accent5"/>
                </a:solidFill>
                <a:latin typeface="Calibri" charset="0"/>
              </a:rPr>
              <a:t>The worst monopolies are created by government.</a:t>
            </a:r>
          </a:p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>
              <a:solidFill>
                <a:schemeClr val="accent5">
                  <a:lumMod val="50000"/>
                </a:schemeClr>
              </a:solidFill>
              <a:latin typeface="Calibri" charset="0"/>
            </a:endParaRPr>
          </a:p>
          <a:p>
            <a:pPr marL="0" indent="0">
              <a:buNone/>
            </a:pPr>
            <a:endParaRPr lang="en-US" altLang="en-US" dirty="0" smtClean="0">
              <a:solidFill>
                <a:schemeClr val="accent5">
                  <a:lumMod val="50000"/>
                </a:schemeClr>
              </a:solidFill>
              <a:latin typeface="Calibri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2.8 Public policies</a:t>
            </a:r>
            <a:endParaRPr lang="en-US" sz="4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35</a:t>
            </a:fld>
            <a:endParaRPr lang="en-US"/>
          </a:p>
        </p:txBody>
      </p:sp>
      <p:grpSp>
        <p:nvGrpSpPr>
          <p:cNvPr id="5" name="Group 3"/>
          <p:cNvGrpSpPr>
            <a:grpSpLocks/>
          </p:cNvGrpSpPr>
          <p:nvPr/>
        </p:nvGrpSpPr>
        <p:grpSpPr bwMode="auto">
          <a:xfrm>
            <a:off x="6258971" y="1825624"/>
            <a:ext cx="5503539" cy="4403666"/>
            <a:chOff x="758682" y="1371600"/>
            <a:chExt cx="7455043" cy="4777473"/>
          </a:xfrm>
        </p:grpSpPr>
        <p:sp>
          <p:nvSpPr>
            <p:cNvPr id="6" name="Line 5"/>
            <p:cNvSpPr>
              <a:spLocks noChangeShapeType="1"/>
            </p:cNvSpPr>
            <p:nvPr/>
          </p:nvSpPr>
          <p:spPr bwMode="auto">
            <a:xfrm>
              <a:off x="1312863" y="1768475"/>
              <a:ext cx="0" cy="390683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Line 6"/>
            <p:cNvSpPr>
              <a:spLocks noChangeShapeType="1"/>
            </p:cNvSpPr>
            <p:nvPr/>
          </p:nvSpPr>
          <p:spPr bwMode="auto">
            <a:xfrm>
              <a:off x="1312863" y="5675313"/>
              <a:ext cx="63500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" name="Line 7"/>
            <p:cNvSpPr>
              <a:spLocks noChangeShapeType="1"/>
            </p:cNvSpPr>
            <p:nvPr/>
          </p:nvSpPr>
          <p:spPr bwMode="auto">
            <a:xfrm>
              <a:off x="1312863" y="2033588"/>
              <a:ext cx="5173662" cy="36417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" name="Line 8"/>
            <p:cNvSpPr>
              <a:spLocks noChangeShapeType="1"/>
            </p:cNvSpPr>
            <p:nvPr/>
          </p:nvSpPr>
          <p:spPr bwMode="auto">
            <a:xfrm>
              <a:off x="1312863" y="2033588"/>
              <a:ext cx="2430462" cy="36417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" name="Line 10"/>
            <p:cNvSpPr>
              <a:spLocks noChangeShapeType="1"/>
            </p:cNvSpPr>
            <p:nvPr/>
          </p:nvSpPr>
          <p:spPr bwMode="auto">
            <a:xfrm>
              <a:off x="2895600" y="3200400"/>
              <a:ext cx="0" cy="25161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lg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Line 11"/>
            <p:cNvSpPr>
              <a:spLocks noChangeShapeType="1"/>
            </p:cNvSpPr>
            <p:nvPr/>
          </p:nvSpPr>
          <p:spPr bwMode="auto">
            <a:xfrm flipH="1">
              <a:off x="1312863" y="3159125"/>
              <a:ext cx="156845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lg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Text Box 13"/>
            <p:cNvSpPr txBox="1">
              <a:spLocks noChangeArrowheads="1"/>
            </p:cNvSpPr>
            <p:nvPr/>
          </p:nvSpPr>
          <p:spPr bwMode="auto">
            <a:xfrm>
              <a:off x="1155700" y="1371600"/>
              <a:ext cx="471488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lgDash"/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400">
                  <a:latin typeface="Calibri" charset="0"/>
                  <a:cs typeface="Cordia New" charset="0"/>
                </a:rPr>
                <a:t>P</a:t>
              </a:r>
              <a:endParaRPr lang="th-TH" altLang="en-US" sz="2400">
                <a:latin typeface="Calibri" charset="0"/>
                <a:cs typeface="Cordia New" charset="0"/>
              </a:endParaRPr>
            </a:p>
          </p:txBody>
        </p:sp>
        <p:sp>
          <p:nvSpPr>
            <p:cNvPr id="13" name="Text Box 14"/>
            <p:cNvSpPr txBox="1">
              <a:spLocks noChangeArrowheads="1"/>
            </p:cNvSpPr>
            <p:nvPr/>
          </p:nvSpPr>
          <p:spPr bwMode="auto">
            <a:xfrm>
              <a:off x="7661275" y="5476875"/>
              <a:ext cx="55245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lgDash"/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400">
                  <a:latin typeface="Calibri" charset="0"/>
                  <a:cs typeface="Cordia New" charset="0"/>
                </a:rPr>
                <a:t>Q</a:t>
              </a:r>
              <a:endParaRPr lang="th-TH" altLang="en-US" sz="2400">
                <a:latin typeface="Calibri" charset="0"/>
                <a:cs typeface="Cordia New" charset="0"/>
              </a:endParaRPr>
            </a:p>
          </p:txBody>
        </p:sp>
        <p:sp>
          <p:nvSpPr>
            <p:cNvPr id="14" name="Text Box 15"/>
            <p:cNvSpPr txBox="1">
              <a:spLocks noChangeArrowheads="1"/>
            </p:cNvSpPr>
            <p:nvPr/>
          </p:nvSpPr>
          <p:spPr bwMode="auto">
            <a:xfrm>
              <a:off x="6715125" y="2428875"/>
              <a:ext cx="1143000" cy="396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lgDash"/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000">
                  <a:latin typeface="Calibri" charset="0"/>
                  <a:cs typeface="Cordia New" charset="0"/>
                </a:rPr>
                <a:t>LRAC</a:t>
              </a:r>
              <a:endParaRPr lang="th-TH" altLang="en-US" sz="2000">
                <a:latin typeface="Calibri" charset="0"/>
                <a:cs typeface="Cordia New" charset="0"/>
              </a:endParaRPr>
            </a:p>
          </p:txBody>
        </p:sp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758682" y="2977465"/>
              <a:ext cx="744539" cy="4340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lgDash"/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000" smtClean="0">
                  <a:latin typeface="Calibri" charset="0"/>
                  <a:cs typeface="Cordia New" charset="0"/>
                </a:rPr>
                <a:t>P</a:t>
              </a:r>
              <a:r>
                <a:rPr lang="en-US" altLang="en-US" sz="2000" baseline="-25000">
                  <a:latin typeface="Calibri" charset="0"/>
                  <a:cs typeface="Cordia New" charset="0"/>
                </a:rPr>
                <a:t>m</a:t>
              </a:r>
              <a:endParaRPr lang="th-TH" altLang="en-US" sz="2000" dirty="0">
                <a:latin typeface="Calibri" charset="0"/>
                <a:cs typeface="Cordia New" charset="0"/>
              </a:endParaRPr>
            </a:p>
          </p:txBody>
        </p:sp>
        <p:sp>
          <p:nvSpPr>
            <p:cNvPr id="16" name="Text Box 17"/>
            <p:cNvSpPr txBox="1">
              <a:spLocks noChangeArrowheads="1"/>
            </p:cNvSpPr>
            <p:nvPr/>
          </p:nvSpPr>
          <p:spPr bwMode="auto">
            <a:xfrm>
              <a:off x="800100" y="3886200"/>
              <a:ext cx="547688" cy="4340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lgDash"/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000">
                  <a:latin typeface="Calibri" charset="0"/>
                  <a:cs typeface="Cordia New" charset="0"/>
                </a:rPr>
                <a:t>P</a:t>
              </a:r>
              <a:r>
                <a:rPr lang="en-US" altLang="en-US" sz="2000" baseline="-25000">
                  <a:latin typeface="Calibri" charset="0"/>
                  <a:cs typeface="Cordia New" charset="0"/>
                </a:rPr>
                <a:t>c</a:t>
              </a:r>
              <a:endParaRPr lang="th-TH" altLang="en-US" sz="2000" dirty="0">
                <a:latin typeface="Calibri" charset="0"/>
                <a:cs typeface="Cordia New" charset="0"/>
              </a:endParaRPr>
            </a:p>
          </p:txBody>
        </p:sp>
        <p:sp>
          <p:nvSpPr>
            <p:cNvPr id="17" name="Text Box 18"/>
            <p:cNvSpPr txBox="1">
              <a:spLocks noChangeArrowheads="1"/>
            </p:cNvSpPr>
            <p:nvPr/>
          </p:nvSpPr>
          <p:spPr bwMode="auto">
            <a:xfrm>
              <a:off x="2508483" y="5715000"/>
              <a:ext cx="712555" cy="4340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lgDash"/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000">
                  <a:latin typeface="Calibri" charset="0"/>
                  <a:cs typeface="Cordia New" charset="0"/>
                </a:rPr>
                <a:t>Q</a:t>
              </a:r>
              <a:r>
                <a:rPr lang="en-US" altLang="en-US" sz="2000" baseline="-25000">
                  <a:latin typeface="Calibri" charset="0"/>
                  <a:cs typeface="Cordia New" charset="0"/>
                </a:rPr>
                <a:t>m</a:t>
              </a:r>
              <a:endParaRPr lang="th-TH" altLang="en-US" sz="2000" dirty="0">
                <a:latin typeface="Calibri" charset="0"/>
                <a:cs typeface="Cordia New" charset="0"/>
              </a:endParaRPr>
            </a:p>
          </p:txBody>
        </p:sp>
        <p:sp>
          <p:nvSpPr>
            <p:cNvPr id="18" name="Text Box 19"/>
            <p:cNvSpPr txBox="1">
              <a:spLocks noChangeArrowheads="1"/>
            </p:cNvSpPr>
            <p:nvPr/>
          </p:nvSpPr>
          <p:spPr bwMode="auto">
            <a:xfrm>
              <a:off x="4114800" y="5714999"/>
              <a:ext cx="688975" cy="4340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lgDash"/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000">
                  <a:latin typeface="Calibri" charset="0"/>
                  <a:cs typeface="Cordia New" charset="0"/>
                </a:rPr>
                <a:t>Q</a:t>
              </a:r>
              <a:r>
                <a:rPr lang="en-US" altLang="en-US" sz="2000" baseline="-25000">
                  <a:latin typeface="Calibri" charset="0"/>
                  <a:cs typeface="Cordia New" charset="0"/>
                </a:rPr>
                <a:t>c</a:t>
              </a:r>
              <a:endParaRPr lang="th-TH" altLang="en-US" sz="2000" dirty="0">
                <a:latin typeface="Calibri" charset="0"/>
                <a:cs typeface="Cordia New" charset="0"/>
              </a:endParaRPr>
            </a:p>
          </p:txBody>
        </p:sp>
        <p:sp>
          <p:nvSpPr>
            <p:cNvPr id="19" name="Text Box 20"/>
            <p:cNvSpPr txBox="1">
              <a:spLocks noChangeArrowheads="1"/>
            </p:cNvSpPr>
            <p:nvPr/>
          </p:nvSpPr>
          <p:spPr bwMode="auto">
            <a:xfrm>
              <a:off x="6095998" y="5105400"/>
              <a:ext cx="1158875" cy="4340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lgDash"/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000">
                  <a:latin typeface="Calibri" charset="0"/>
                  <a:cs typeface="Cordia New" charset="0"/>
                </a:rPr>
                <a:t>D=AR</a:t>
              </a:r>
              <a:endParaRPr lang="th-TH" altLang="en-US" sz="2000" dirty="0">
                <a:latin typeface="Calibri" charset="0"/>
                <a:cs typeface="Cordia New" charset="0"/>
              </a:endParaRPr>
            </a:p>
          </p:txBody>
        </p:sp>
        <p:sp>
          <p:nvSpPr>
            <p:cNvPr id="20" name="Text Box 21"/>
            <p:cNvSpPr txBox="1">
              <a:spLocks noChangeArrowheads="1"/>
            </p:cNvSpPr>
            <p:nvPr/>
          </p:nvSpPr>
          <p:spPr bwMode="auto">
            <a:xfrm>
              <a:off x="3665536" y="5276850"/>
              <a:ext cx="731838" cy="4340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lgDash"/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000">
                  <a:latin typeface="Calibri" charset="0"/>
                  <a:cs typeface="Cordia New" charset="0"/>
                </a:rPr>
                <a:t>MR</a:t>
              </a:r>
              <a:endParaRPr lang="th-TH" altLang="en-US" sz="2000" dirty="0">
                <a:latin typeface="Calibri" charset="0"/>
                <a:cs typeface="Cordia New" charset="0"/>
              </a:endParaRPr>
            </a:p>
          </p:txBody>
        </p:sp>
        <p:sp>
          <p:nvSpPr>
            <p:cNvPr id="21" name="Text Box 22"/>
            <p:cNvSpPr txBox="1">
              <a:spLocks noChangeArrowheads="1"/>
            </p:cNvSpPr>
            <p:nvPr/>
          </p:nvSpPr>
          <p:spPr bwMode="auto">
            <a:xfrm>
              <a:off x="2819400" y="2819400"/>
              <a:ext cx="401638" cy="396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lgDash"/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000">
                  <a:latin typeface="Calibri" charset="0"/>
                  <a:cs typeface="Cordia New" charset="0"/>
                </a:rPr>
                <a:t>A</a:t>
              </a:r>
              <a:endParaRPr lang="th-TH" altLang="en-US" sz="2000">
                <a:latin typeface="Calibri" charset="0"/>
                <a:cs typeface="Cordia New" charset="0"/>
              </a:endParaRPr>
            </a:p>
          </p:txBody>
        </p:sp>
        <p:sp>
          <p:nvSpPr>
            <p:cNvPr id="22" name="Text Box 23"/>
            <p:cNvSpPr txBox="1">
              <a:spLocks noChangeArrowheads="1"/>
            </p:cNvSpPr>
            <p:nvPr/>
          </p:nvSpPr>
          <p:spPr bwMode="auto">
            <a:xfrm>
              <a:off x="2895600" y="4724400"/>
              <a:ext cx="314325" cy="396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lgDash"/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000">
                  <a:latin typeface="Calibri" charset="0"/>
                  <a:cs typeface="Cordia New" charset="0"/>
                </a:rPr>
                <a:t>F</a:t>
              </a:r>
              <a:endParaRPr lang="th-TH" altLang="en-US" sz="2000">
                <a:latin typeface="Calibri" charset="0"/>
                <a:cs typeface="Cordia New" charset="0"/>
              </a:endParaRPr>
            </a:p>
          </p:txBody>
        </p:sp>
        <p:sp>
          <p:nvSpPr>
            <p:cNvPr id="23" name="Text Box 24"/>
            <p:cNvSpPr txBox="1">
              <a:spLocks noChangeArrowheads="1"/>
            </p:cNvSpPr>
            <p:nvPr/>
          </p:nvSpPr>
          <p:spPr bwMode="auto">
            <a:xfrm>
              <a:off x="2331393" y="1649181"/>
              <a:ext cx="2590800" cy="76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lgDash"/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000">
                  <a:latin typeface="Calibri" charset="0"/>
                  <a:cs typeface="Cordia New" charset="0"/>
                </a:rPr>
                <a:t>Economic </a:t>
              </a:r>
              <a:r>
                <a:rPr lang="en-US" altLang="en-US" sz="2000" smtClean="0">
                  <a:latin typeface="Calibri" charset="0"/>
                  <a:cs typeface="Cordia New" charset="0"/>
                </a:rPr>
                <a:t>rents or </a:t>
              </a:r>
              <a:r>
                <a:rPr lang="en-US" altLang="en-US" sz="2000" dirty="0">
                  <a:latin typeface="Calibri" charset="0"/>
                  <a:cs typeface="Cordia New" charset="0"/>
                </a:rPr>
                <a:t>profits</a:t>
              </a:r>
              <a:endParaRPr lang="th-TH" altLang="en-US" sz="2000" dirty="0">
                <a:latin typeface="Calibri" charset="0"/>
                <a:cs typeface="Cordia New" charset="0"/>
              </a:endParaRPr>
            </a:p>
          </p:txBody>
        </p:sp>
        <p:sp>
          <p:nvSpPr>
            <p:cNvPr id="24" name="Freeform 29"/>
            <p:cNvSpPr>
              <a:spLocks/>
            </p:cNvSpPr>
            <p:nvPr/>
          </p:nvSpPr>
          <p:spPr bwMode="auto">
            <a:xfrm>
              <a:off x="1447800" y="2743200"/>
              <a:ext cx="5257800" cy="2044700"/>
            </a:xfrm>
            <a:custGeom>
              <a:avLst/>
              <a:gdLst>
                <a:gd name="T0" fmla="*/ 0 w 3312"/>
                <a:gd name="T1" fmla="*/ 2147483646 h 1192"/>
                <a:gd name="T2" fmla="*/ 2147483646 w 3312"/>
                <a:gd name="T3" fmla="*/ 2147483646 h 1192"/>
                <a:gd name="T4" fmla="*/ 2147483646 w 3312"/>
                <a:gd name="T5" fmla="*/ 0 h 1192"/>
                <a:gd name="T6" fmla="*/ 0 60000 65536"/>
                <a:gd name="T7" fmla="*/ 0 60000 65536"/>
                <a:gd name="T8" fmla="*/ 0 60000 65536"/>
                <a:gd name="T9" fmla="*/ 0 w 3312"/>
                <a:gd name="T10" fmla="*/ 0 h 1192"/>
                <a:gd name="T11" fmla="*/ 3312 w 3312"/>
                <a:gd name="T12" fmla="*/ 1192 h 119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312" h="1192">
                  <a:moveTo>
                    <a:pt x="0" y="240"/>
                  </a:moveTo>
                  <a:cubicBezTo>
                    <a:pt x="84" y="716"/>
                    <a:pt x="168" y="1192"/>
                    <a:pt x="720" y="1152"/>
                  </a:cubicBezTo>
                  <a:cubicBezTo>
                    <a:pt x="1272" y="1112"/>
                    <a:pt x="2292" y="556"/>
                    <a:pt x="3312" y="0"/>
                  </a:cubicBezTo>
                </a:path>
              </a:pathLst>
            </a:cu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5" name="Line 30"/>
            <p:cNvSpPr>
              <a:spLocks noChangeShapeType="1"/>
            </p:cNvSpPr>
            <p:nvPr/>
          </p:nvSpPr>
          <p:spPr bwMode="auto">
            <a:xfrm flipV="1">
              <a:off x="1600200" y="2286000"/>
              <a:ext cx="4114800" cy="304800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6" name="Text Box 31"/>
            <p:cNvSpPr txBox="1">
              <a:spLocks noChangeArrowheads="1"/>
            </p:cNvSpPr>
            <p:nvPr/>
          </p:nvSpPr>
          <p:spPr bwMode="auto">
            <a:xfrm>
              <a:off x="5486400" y="1752600"/>
              <a:ext cx="1354136" cy="4340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000">
                  <a:latin typeface="Calibri" charset="0"/>
                  <a:cs typeface="Cordia New" charset="0"/>
                </a:rPr>
                <a:t>LRMC</a:t>
              </a:r>
              <a:endParaRPr lang="th-TH" altLang="en-US" sz="2000" dirty="0">
                <a:latin typeface="Calibri" charset="0"/>
                <a:cs typeface="Cordia New" charset="0"/>
              </a:endParaRPr>
            </a:p>
          </p:txBody>
        </p:sp>
        <p:sp>
          <p:nvSpPr>
            <p:cNvPr id="27" name="Line 32"/>
            <p:cNvSpPr>
              <a:spLocks noChangeShapeType="1"/>
            </p:cNvSpPr>
            <p:nvPr/>
          </p:nvSpPr>
          <p:spPr bwMode="auto">
            <a:xfrm flipH="1">
              <a:off x="1295400" y="4648200"/>
              <a:ext cx="16002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lg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8" name="Line 34"/>
            <p:cNvSpPr>
              <a:spLocks noChangeShapeType="1"/>
            </p:cNvSpPr>
            <p:nvPr/>
          </p:nvSpPr>
          <p:spPr bwMode="auto">
            <a:xfrm>
              <a:off x="1295400" y="4114800"/>
              <a:ext cx="297180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lg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9" name="Line 35"/>
            <p:cNvSpPr>
              <a:spLocks noChangeShapeType="1"/>
            </p:cNvSpPr>
            <p:nvPr/>
          </p:nvSpPr>
          <p:spPr bwMode="auto">
            <a:xfrm>
              <a:off x="4267200" y="4114800"/>
              <a:ext cx="0" cy="152400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lg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" name="Text Box 36"/>
            <p:cNvSpPr txBox="1">
              <a:spLocks noChangeArrowheads="1"/>
            </p:cNvSpPr>
            <p:nvPr/>
          </p:nvSpPr>
          <p:spPr bwMode="auto">
            <a:xfrm>
              <a:off x="4102100" y="3695700"/>
              <a:ext cx="444500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prstDash val="lgDash"/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000">
                  <a:latin typeface="Calibri" charset="0"/>
                  <a:cs typeface="Cordia New" charset="0"/>
                </a:rPr>
                <a:t>E</a:t>
              </a:r>
              <a:endParaRPr lang="th-TH" altLang="en-US" sz="2000">
                <a:latin typeface="Calibri" charset="0"/>
                <a:cs typeface="Cordia New" charset="0"/>
              </a:endParaRPr>
            </a:p>
          </p:txBody>
        </p:sp>
        <p:sp>
          <p:nvSpPr>
            <p:cNvPr id="31" name="TextBox 29"/>
            <p:cNvSpPr txBox="1">
              <a:spLocks noChangeArrowheads="1"/>
            </p:cNvSpPr>
            <p:nvPr/>
          </p:nvSpPr>
          <p:spPr bwMode="auto">
            <a:xfrm>
              <a:off x="914400" y="4495800"/>
              <a:ext cx="304800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2000" dirty="0">
                  <a:latin typeface="Calibri" charset="0"/>
                </a:rPr>
                <a:t>B</a:t>
              </a:r>
            </a:p>
          </p:txBody>
        </p:sp>
        <p:sp>
          <p:nvSpPr>
            <p:cNvPr id="32" name="Rectangle 31"/>
            <p:cNvSpPr/>
            <p:nvPr/>
          </p:nvSpPr>
          <p:spPr>
            <a:xfrm>
              <a:off x="1320800" y="3165475"/>
              <a:ext cx="1600200" cy="1470025"/>
            </a:xfrm>
            <a:prstGeom prst="rect">
              <a:avLst/>
            </a:prstGeom>
            <a:solidFill>
              <a:srgbClr val="FFFF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33" name="Line 25"/>
            <p:cNvSpPr>
              <a:spLocks noChangeShapeType="1"/>
            </p:cNvSpPr>
            <p:nvPr/>
          </p:nvSpPr>
          <p:spPr bwMode="auto">
            <a:xfrm flipV="1">
              <a:off x="2070100" y="2413000"/>
              <a:ext cx="1028700" cy="142240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stealth" w="lg" len="lg"/>
              <a:tailEnd type="none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707753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10688782" cy="4214958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en-US" b="1" i="1" dirty="0" smtClean="0">
                <a:solidFill>
                  <a:schemeClr val="accent5">
                    <a:lumMod val="50000"/>
                  </a:schemeClr>
                </a:solidFill>
                <a:latin typeface="Calibri" charset="0"/>
              </a:rPr>
              <a:t>“Government-created monopoly” </a:t>
            </a:r>
          </a:p>
          <a:p>
            <a:r>
              <a:rPr lang="en-US" altLang="en-US" dirty="0">
                <a:latin typeface="Calibri" charset="0"/>
              </a:rPr>
              <a:t>Collusion among producers alone is not effective for long.</a:t>
            </a:r>
          </a:p>
          <a:p>
            <a:r>
              <a:rPr lang="en-US" altLang="en-US" dirty="0">
                <a:latin typeface="Calibri" charset="0"/>
              </a:rPr>
              <a:t>Government regulations and tariffs are required to create barriers to entry.</a:t>
            </a:r>
          </a:p>
          <a:p>
            <a:r>
              <a:rPr lang="en-US" altLang="en-US" dirty="0">
                <a:latin typeface="Calibri" charset="0"/>
              </a:rPr>
              <a:t>The monopoly incumbent benefits from the restricted entry.</a:t>
            </a:r>
          </a:p>
          <a:p>
            <a:pPr lvl="1">
              <a:buFont typeface="Wingdings" charset="2"/>
              <a:buChar char="ü"/>
            </a:pPr>
            <a:r>
              <a:rPr lang="en-US" altLang="en-US" dirty="0" smtClean="0">
                <a:latin typeface="Calibri" charset="0"/>
              </a:rPr>
              <a:t>The market becomes captive.</a:t>
            </a:r>
          </a:p>
          <a:p>
            <a:pPr lvl="1">
              <a:buFont typeface="Wingdings" charset="2"/>
              <a:buChar char="ü"/>
            </a:pPr>
            <a:r>
              <a:rPr lang="en-US" altLang="en-US" dirty="0" smtClean="0">
                <a:latin typeface="Calibri" charset="0"/>
              </a:rPr>
              <a:t>The market price above the natural price.</a:t>
            </a:r>
          </a:p>
          <a:p>
            <a:pPr lvl="1">
              <a:buFont typeface="Wingdings" charset="2"/>
              <a:buChar char="ü"/>
            </a:pPr>
            <a:r>
              <a:rPr lang="en-US" altLang="en-US" dirty="0" smtClean="0">
                <a:latin typeface="Calibri" charset="0"/>
              </a:rPr>
              <a:t>Restricted </a:t>
            </a:r>
            <a:r>
              <a:rPr lang="en-US" altLang="en-US" dirty="0">
                <a:latin typeface="Calibri" charset="0"/>
              </a:rPr>
              <a:t>output and excess profits.</a:t>
            </a:r>
          </a:p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>
              <a:solidFill>
                <a:schemeClr val="accent5">
                  <a:lumMod val="50000"/>
                </a:schemeClr>
              </a:solidFill>
              <a:latin typeface="Calibri" charset="0"/>
            </a:endParaRPr>
          </a:p>
          <a:p>
            <a:pPr marL="0" indent="0">
              <a:buNone/>
            </a:pPr>
            <a:endParaRPr lang="en-US" altLang="en-US" dirty="0" smtClean="0">
              <a:solidFill>
                <a:schemeClr val="accent5">
                  <a:lumMod val="50000"/>
                </a:schemeClr>
              </a:solidFill>
              <a:latin typeface="Calibri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2.8 Public policies</a:t>
            </a:r>
            <a:endParaRPr lang="en-US" sz="4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1994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10688782" cy="4214958"/>
          </a:xfrm>
        </p:spPr>
        <p:txBody>
          <a:bodyPr>
            <a:normAutofit/>
          </a:bodyPr>
          <a:lstStyle/>
          <a:p>
            <a:r>
              <a:rPr lang="en-US" altLang="en-US" dirty="0">
                <a:latin typeface="Calibri" charset="0"/>
              </a:rPr>
              <a:t>Trade allows nations to specialize in producing goods which they have advantage and trade for goods from others.</a:t>
            </a:r>
          </a:p>
          <a:p>
            <a:r>
              <a:rPr lang="en-US" altLang="en-US" dirty="0">
                <a:latin typeface="Calibri" charset="0"/>
              </a:rPr>
              <a:t>The </a:t>
            </a:r>
            <a:r>
              <a:rPr lang="en-US" altLang="en-US" b="1" dirty="0">
                <a:latin typeface="Calibri" charset="0"/>
              </a:rPr>
              <a:t>absolute advantage</a:t>
            </a:r>
            <a:r>
              <a:rPr lang="en-US" altLang="en-US" dirty="0">
                <a:latin typeface="Calibri" charset="0"/>
              </a:rPr>
              <a:t>:</a:t>
            </a:r>
          </a:p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>
              <a:solidFill>
                <a:schemeClr val="accent5">
                  <a:lumMod val="50000"/>
                </a:schemeClr>
              </a:solidFill>
              <a:latin typeface="Calibri" charset="0"/>
            </a:endParaRPr>
          </a:p>
          <a:p>
            <a:pPr marL="0" indent="0">
              <a:buNone/>
            </a:pPr>
            <a:endParaRPr lang="en-US" altLang="en-US" dirty="0" smtClean="0">
              <a:solidFill>
                <a:schemeClr val="accent5">
                  <a:lumMod val="50000"/>
                </a:schemeClr>
              </a:solidFill>
              <a:latin typeface="Calibri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2.9 International Trade</a:t>
            </a:r>
            <a:endParaRPr lang="en-US" sz="4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37</a:t>
            </a:fld>
            <a:endParaRPr lang="en-US"/>
          </a:p>
        </p:txBody>
      </p:sp>
      <p:graphicFrame>
        <p:nvGraphicFramePr>
          <p:cNvPr id="5" name="Group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0567162"/>
              </p:ext>
            </p:extLst>
          </p:nvPr>
        </p:nvGraphicFramePr>
        <p:xfrm>
          <a:off x="2563091" y="3864118"/>
          <a:ext cx="5410200" cy="2286001"/>
        </p:xfrm>
        <a:graphic>
          <a:graphicData uri="http://schemas.openxmlformats.org/drawingml/2006/table">
            <a:tbl>
              <a:tblPr/>
              <a:tblGrid>
                <a:gridCol w="1295400"/>
                <a:gridCol w="2057400"/>
                <a:gridCol w="2057400"/>
              </a:tblGrid>
              <a:tr h="7826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  <a:cs typeface="Angsana New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cs typeface="Angsana New" charset="0"/>
                        </a:rPr>
                        <a:t>Product X</a:t>
                      </a:r>
                      <a:endParaRPr kumimoji="0" lang="th-TH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  <a:cs typeface="Angsana New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cs typeface="Angsana New" charset="0"/>
                        </a:rPr>
                        <a:t>Product Y</a:t>
                      </a:r>
                      <a:endParaRPr kumimoji="0" lang="th-TH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  <a:cs typeface="Angsana New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752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cs typeface="Angsana New" charset="0"/>
                        </a:rPr>
                        <a:t>Trump</a:t>
                      </a:r>
                      <a:endParaRPr kumimoji="0" lang="th-TH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  <a:cs typeface="Angsana New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cs typeface="Angsana New" charset="0"/>
                        </a:rPr>
                        <a:t>100</a:t>
                      </a:r>
                      <a:endParaRPr kumimoji="0" lang="th-TH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  <a:cs typeface="Angsana New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cs typeface="Angsana New" charset="0"/>
                        </a:rPr>
                        <a:t>50</a:t>
                      </a:r>
                      <a:endParaRPr kumimoji="0" lang="th-TH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  <a:cs typeface="Angsana New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08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cs typeface="Angsana New" charset="0"/>
                        </a:rPr>
                        <a:t>Putin</a:t>
                      </a:r>
                      <a:endParaRPr kumimoji="0" lang="th-TH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  <a:cs typeface="Angsana New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cs typeface="Angsana New" charset="0"/>
                        </a:rPr>
                        <a:t>25</a:t>
                      </a:r>
                      <a:endParaRPr kumimoji="0" lang="th-TH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  <a:cs typeface="Angsana New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cs typeface="Angsana New" charset="0"/>
                        </a:rPr>
                        <a:t>75</a:t>
                      </a:r>
                      <a:endParaRPr kumimoji="0" lang="th-TH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  <a:cs typeface="Angsana New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Text Box 22"/>
          <p:cNvSpPr txBox="1">
            <a:spLocks noChangeArrowheads="1"/>
          </p:cNvSpPr>
          <p:nvPr/>
        </p:nvSpPr>
        <p:spPr bwMode="auto">
          <a:xfrm>
            <a:off x="8165522" y="3864118"/>
            <a:ext cx="288347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400" dirty="0">
                <a:latin typeface="Calibri" charset="0"/>
              </a:rPr>
              <a:t>(</a:t>
            </a:r>
            <a:r>
              <a:rPr lang="en-US" altLang="en-US" sz="2400" dirty="0" smtClean="0">
                <a:latin typeface="Calibri" charset="0"/>
              </a:rPr>
              <a:t>in </a:t>
            </a:r>
            <a:r>
              <a:rPr lang="en-US" altLang="en-US" sz="2400" dirty="0">
                <a:latin typeface="Calibri" charset="0"/>
              </a:rPr>
              <a:t>unit of labor </a:t>
            </a:r>
            <a:r>
              <a:rPr lang="en-US" altLang="en-US" sz="2400" dirty="0" smtClean="0">
                <a:latin typeface="Calibri" charset="0"/>
              </a:rPr>
              <a:t>cost)</a:t>
            </a:r>
            <a:endParaRPr lang="th-TH" altLang="en-US" sz="2400" dirty="0">
              <a:latin typeface="Calibri" charset="0"/>
            </a:endParaRPr>
          </a:p>
        </p:txBody>
      </p:sp>
      <p:sp>
        <p:nvSpPr>
          <p:cNvPr id="7" name="Text Box 23"/>
          <p:cNvSpPr txBox="1">
            <a:spLocks noChangeArrowheads="1"/>
          </p:cNvSpPr>
          <p:nvPr/>
        </p:nvSpPr>
        <p:spPr bwMode="auto">
          <a:xfrm>
            <a:off x="8069406" y="4710355"/>
            <a:ext cx="3075709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400" dirty="0" smtClean="0">
                <a:latin typeface="Calibri" charset="0"/>
              </a:rPr>
              <a:t>Trump </a:t>
            </a:r>
            <a:r>
              <a:rPr lang="en-US" altLang="en-US" sz="2400" dirty="0">
                <a:latin typeface="Calibri" charset="0"/>
              </a:rPr>
              <a:t>produces Y</a:t>
            </a:r>
            <a:r>
              <a:rPr lang="en-US" altLang="en-US" sz="2400" dirty="0" smtClean="0">
                <a:latin typeface="Calibri" charset="0"/>
              </a:rPr>
              <a:t>.</a:t>
            </a:r>
            <a:br>
              <a:rPr lang="en-US" altLang="en-US" sz="2400" dirty="0" smtClean="0">
                <a:latin typeface="Calibri" charset="0"/>
              </a:rPr>
            </a:br>
            <a:endParaRPr lang="en-US" altLang="en-US" sz="2400" dirty="0">
              <a:latin typeface="Calibri" charset="0"/>
            </a:endParaRP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400" dirty="0" smtClean="0">
                <a:latin typeface="Calibri" charset="0"/>
              </a:rPr>
              <a:t>Putin </a:t>
            </a:r>
            <a:r>
              <a:rPr lang="en-US" altLang="en-US" sz="2400" dirty="0">
                <a:latin typeface="Calibri" charset="0"/>
              </a:rPr>
              <a:t>produces X.</a:t>
            </a:r>
            <a:endParaRPr lang="th-TH" altLang="en-US" sz="2400" dirty="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7596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10688782" cy="4214958"/>
          </a:xfrm>
        </p:spPr>
        <p:txBody>
          <a:bodyPr>
            <a:normAutofit/>
          </a:bodyPr>
          <a:lstStyle/>
          <a:p>
            <a:r>
              <a:rPr lang="en-US" altLang="en-US" dirty="0" smtClean="0">
                <a:latin typeface="Calibri" charset="0"/>
              </a:rPr>
              <a:t>Exceptions to free trade?</a:t>
            </a:r>
            <a:endParaRPr lang="en-US" altLang="en-US" dirty="0">
              <a:latin typeface="Calibri" charset="0"/>
            </a:endParaRPr>
          </a:p>
          <a:p>
            <a:pPr marL="514350" indent="-514350">
              <a:buFont typeface="+mj-lt"/>
              <a:buAutoNum type="arabicParenR"/>
            </a:pPr>
            <a:r>
              <a:rPr lang="en-US" altLang="en-US" sz="2600" b="1" dirty="0">
                <a:latin typeface="Calibri" charset="0"/>
              </a:rPr>
              <a:t>Infant industries</a:t>
            </a:r>
            <a:r>
              <a:rPr lang="en-US" altLang="en-US" sz="2600" dirty="0">
                <a:latin typeface="Calibri" charset="0"/>
              </a:rPr>
              <a:t>: government provides protection to domestic business until they ‘become </a:t>
            </a:r>
            <a:r>
              <a:rPr lang="en-US" altLang="en-US" sz="2600" i="1" dirty="0">
                <a:solidFill>
                  <a:schemeClr val="accent5"/>
                </a:solidFill>
                <a:latin typeface="Calibri" charset="0"/>
              </a:rPr>
              <a:t>strong and competitive</a:t>
            </a:r>
            <a:r>
              <a:rPr lang="en-US" altLang="en-US" sz="2600" dirty="0">
                <a:latin typeface="Calibri" charset="0"/>
              </a:rPr>
              <a:t>’.</a:t>
            </a:r>
          </a:p>
          <a:p>
            <a:pPr lvl="2"/>
            <a:r>
              <a:rPr lang="en-US" altLang="en-US" sz="2600" dirty="0">
                <a:latin typeface="Calibri" charset="0"/>
              </a:rPr>
              <a:t>They usually become </a:t>
            </a:r>
            <a:r>
              <a:rPr lang="en-US" altLang="en-US" sz="2600" b="1" dirty="0">
                <a:solidFill>
                  <a:srgbClr val="C00000"/>
                </a:solidFill>
                <a:latin typeface="Calibri" charset="0"/>
              </a:rPr>
              <a:t>politically powerful</a:t>
            </a:r>
            <a:r>
              <a:rPr lang="en-US" altLang="en-US" sz="2600" dirty="0">
                <a:latin typeface="Calibri" charset="0"/>
              </a:rPr>
              <a:t> and resist the abolition of protection.</a:t>
            </a:r>
          </a:p>
          <a:p>
            <a:pPr marL="514350" indent="-514350">
              <a:buFont typeface="+mj-lt"/>
              <a:buAutoNum type="arabicParenR"/>
            </a:pPr>
            <a:r>
              <a:rPr lang="en-US" altLang="en-US" sz="2600" b="1" dirty="0">
                <a:latin typeface="Calibri" charset="0"/>
              </a:rPr>
              <a:t>Trade retaliation</a:t>
            </a:r>
            <a:r>
              <a:rPr lang="en-US" altLang="en-US" sz="2600" dirty="0">
                <a:latin typeface="Calibri" charset="0"/>
              </a:rPr>
              <a:t> against other nations’ protectionism.</a:t>
            </a:r>
          </a:p>
          <a:p>
            <a:pPr lvl="2"/>
            <a:r>
              <a:rPr lang="en-US" altLang="en-US" sz="2600" dirty="0">
                <a:latin typeface="Calibri" charset="0"/>
              </a:rPr>
              <a:t>May not work and may trigger </a:t>
            </a:r>
            <a:r>
              <a:rPr lang="en-US" altLang="en-US" sz="2600" b="1" dirty="0">
                <a:solidFill>
                  <a:srgbClr val="C00000"/>
                </a:solidFill>
                <a:latin typeface="Calibri" charset="0"/>
              </a:rPr>
              <a:t>counter-retaliation</a:t>
            </a:r>
            <a:r>
              <a:rPr lang="en-US" altLang="en-US" sz="2600" dirty="0">
                <a:latin typeface="Calibri" charset="0"/>
              </a:rPr>
              <a:t>.</a:t>
            </a:r>
          </a:p>
          <a:p>
            <a:pPr marL="0" indent="0">
              <a:buNone/>
            </a:pPr>
            <a:endParaRPr lang="en-US" altLang="en-US" dirty="0">
              <a:solidFill>
                <a:schemeClr val="accent5">
                  <a:lumMod val="50000"/>
                </a:schemeClr>
              </a:solidFill>
              <a:latin typeface="Calibri" charset="0"/>
            </a:endParaRPr>
          </a:p>
          <a:p>
            <a:pPr marL="0" indent="0">
              <a:buNone/>
            </a:pPr>
            <a:endParaRPr lang="en-US" altLang="en-US" dirty="0" smtClean="0">
              <a:solidFill>
                <a:schemeClr val="accent5">
                  <a:lumMod val="50000"/>
                </a:schemeClr>
              </a:solidFill>
              <a:latin typeface="Calibri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2.9 International Trade</a:t>
            </a:r>
            <a:endParaRPr lang="en-US" sz="4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527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08BDB92E-9FAC-F140-9DDC-A8D1B997A842}" type="slidenum">
              <a:rPr lang="en-US" altLang="en-US" sz="1400"/>
              <a:pPr>
                <a:spcBef>
                  <a:spcPct val="0"/>
                </a:spcBef>
                <a:buFontTx/>
                <a:buNone/>
              </a:pPr>
              <a:t>39</a:t>
            </a:fld>
            <a:endParaRPr lang="th-TH" altLang="en-US" sz="1400"/>
          </a:p>
        </p:txBody>
      </p:sp>
      <p:sp>
        <p:nvSpPr>
          <p:cNvPr id="3277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/>
              <a:t>2.10 Government </a:t>
            </a:r>
            <a:r>
              <a:rPr lang="en-US" altLang="en-US" dirty="0"/>
              <a:t>intervention</a:t>
            </a:r>
          </a:p>
        </p:txBody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690688"/>
            <a:ext cx="10515600" cy="4665662"/>
          </a:xfrm>
        </p:spPr>
        <p:txBody>
          <a:bodyPr>
            <a:normAutofit fontScale="85000" lnSpcReduction="10000"/>
          </a:bodyPr>
          <a:lstStyle/>
          <a:p>
            <a:pPr marL="514350" indent="-514350" eaLnBrk="1" hangingPunct="1">
              <a:lnSpc>
                <a:spcPct val="120000"/>
              </a:lnSpc>
              <a:buFont typeface="+mj-lt"/>
              <a:buAutoNum type="arabicParenR"/>
            </a:pPr>
            <a:r>
              <a:rPr lang="en-US" altLang="en-US" dirty="0">
                <a:latin typeface="Calibri" charset="0"/>
              </a:rPr>
              <a:t>Government intervention is harmful as it creates </a:t>
            </a:r>
            <a:r>
              <a:rPr lang="en-US" altLang="en-US" i="1" dirty="0">
                <a:solidFill>
                  <a:srgbClr val="C00000"/>
                </a:solidFill>
                <a:latin typeface="Calibri" charset="0"/>
              </a:rPr>
              <a:t>monopoly and distortion.</a:t>
            </a:r>
          </a:p>
          <a:p>
            <a:pPr marL="514350" indent="-514350" eaLnBrk="1" hangingPunct="1">
              <a:lnSpc>
                <a:spcPct val="120000"/>
              </a:lnSpc>
              <a:buFont typeface="+mj-lt"/>
              <a:buAutoNum type="arabicParenR"/>
            </a:pPr>
            <a:r>
              <a:rPr lang="en-US" altLang="en-US" b="1" dirty="0">
                <a:latin typeface="Calibri" charset="0"/>
              </a:rPr>
              <a:t>Unproductive labor </a:t>
            </a:r>
            <a:r>
              <a:rPr lang="en-US" altLang="en-US" dirty="0">
                <a:latin typeface="Calibri" charset="0"/>
              </a:rPr>
              <a:t>of large government reduces wealth.</a:t>
            </a:r>
          </a:p>
          <a:p>
            <a:pPr marL="514350" indent="-514350" eaLnBrk="1" hangingPunct="1">
              <a:lnSpc>
                <a:spcPct val="120000"/>
              </a:lnSpc>
              <a:buFont typeface="+mj-lt"/>
              <a:buAutoNum type="arabicParenR"/>
            </a:pPr>
            <a:r>
              <a:rPr lang="en-US" altLang="en-US" b="1" dirty="0">
                <a:latin typeface="Calibri" charset="0"/>
              </a:rPr>
              <a:t>Large public debt </a:t>
            </a:r>
            <a:r>
              <a:rPr lang="en-US" altLang="en-US" dirty="0">
                <a:latin typeface="Calibri" charset="0"/>
              </a:rPr>
              <a:t>results in heavy taxes which discourage investment.</a:t>
            </a:r>
          </a:p>
          <a:p>
            <a:pPr marL="514350" indent="-514350" eaLnBrk="1" hangingPunct="1">
              <a:lnSpc>
                <a:spcPct val="120000"/>
              </a:lnSpc>
              <a:buFont typeface="+mj-lt"/>
              <a:buAutoNum type="arabicParenR"/>
            </a:pPr>
            <a:r>
              <a:rPr lang="en-US" altLang="en-US" b="1" dirty="0">
                <a:solidFill>
                  <a:schemeClr val="accent5"/>
                </a:solidFill>
                <a:latin typeface="Calibri" charset="0"/>
              </a:rPr>
              <a:t>Diversion of resources</a:t>
            </a:r>
            <a:r>
              <a:rPr lang="en-US" altLang="en-US" dirty="0">
                <a:latin typeface="Calibri" charset="0"/>
              </a:rPr>
              <a:t> from productive uses to unproductive activities</a:t>
            </a:r>
            <a:r>
              <a:rPr lang="en-US" altLang="en-US" dirty="0" smtClean="0">
                <a:latin typeface="Calibri" charset="0"/>
              </a:rPr>
              <a:t>.</a:t>
            </a:r>
          </a:p>
          <a:p>
            <a:pPr marL="0" indent="0" eaLnBrk="1" hangingPunct="1">
              <a:buNone/>
            </a:pPr>
            <a:endParaRPr lang="en-US" altLang="en-US" sz="1500" dirty="0" smtClean="0">
              <a:latin typeface="Calibri" charset="0"/>
            </a:endParaRPr>
          </a:p>
          <a:p>
            <a:pPr>
              <a:lnSpc>
                <a:spcPct val="120000"/>
              </a:lnSpc>
            </a:pPr>
            <a:r>
              <a:rPr lang="en-US" altLang="en-US" dirty="0" smtClean="0">
                <a:latin typeface="Calibri" charset="0"/>
              </a:rPr>
              <a:t>Government functions: An </a:t>
            </a:r>
            <a:r>
              <a:rPr lang="en-US" altLang="en-US" dirty="0">
                <a:latin typeface="Calibri" charset="0"/>
              </a:rPr>
              <a:t>effective market economy requires </a:t>
            </a:r>
            <a:r>
              <a:rPr lang="en-US" altLang="en-US" b="1" dirty="0">
                <a:solidFill>
                  <a:schemeClr val="accent5"/>
                </a:solidFill>
                <a:latin typeface="Calibri" charset="0"/>
              </a:rPr>
              <a:t>small, but strong government</a:t>
            </a:r>
            <a:r>
              <a:rPr lang="en-US" altLang="en-US" dirty="0">
                <a:solidFill>
                  <a:schemeClr val="accent5"/>
                </a:solidFill>
                <a:latin typeface="Calibri" charset="0"/>
              </a:rPr>
              <a:t>.</a:t>
            </a:r>
          </a:p>
          <a:p>
            <a:pPr marL="971550" lvl="1" indent="-514350">
              <a:lnSpc>
                <a:spcPct val="120000"/>
              </a:lnSpc>
              <a:buFont typeface="+mj-lt"/>
              <a:buAutoNum type="romanLcPeriod"/>
            </a:pPr>
            <a:r>
              <a:rPr lang="en-US" altLang="en-US" sz="2600" dirty="0">
                <a:latin typeface="Calibri" charset="0"/>
              </a:rPr>
              <a:t>National </a:t>
            </a:r>
            <a:r>
              <a:rPr lang="en-US" altLang="en-US" sz="2600" dirty="0" err="1">
                <a:latin typeface="Calibri" charset="0"/>
              </a:rPr>
              <a:t>defence</a:t>
            </a:r>
            <a:r>
              <a:rPr lang="en-US" altLang="en-US" sz="2600" dirty="0">
                <a:latin typeface="Calibri" charset="0"/>
              </a:rPr>
              <a:t>.</a:t>
            </a:r>
          </a:p>
          <a:p>
            <a:pPr marL="971550" lvl="1" indent="-514350">
              <a:lnSpc>
                <a:spcPct val="120000"/>
              </a:lnSpc>
              <a:buFont typeface="+mj-lt"/>
              <a:buAutoNum type="romanLcPeriod"/>
            </a:pPr>
            <a:r>
              <a:rPr lang="en-US" altLang="en-US" sz="2600" dirty="0">
                <a:latin typeface="Calibri" charset="0"/>
              </a:rPr>
              <a:t>Administration of </a:t>
            </a:r>
            <a:r>
              <a:rPr lang="en-US" altLang="en-US" sz="2600" dirty="0" smtClean="0">
                <a:latin typeface="Calibri" charset="0"/>
              </a:rPr>
              <a:t>justice</a:t>
            </a:r>
            <a:endParaRPr lang="en-US" altLang="en-US" sz="2600" dirty="0">
              <a:latin typeface="Calibri" charset="0"/>
            </a:endParaRPr>
          </a:p>
          <a:p>
            <a:pPr marL="971550" lvl="1" indent="-514350">
              <a:lnSpc>
                <a:spcPct val="120000"/>
              </a:lnSpc>
              <a:buFont typeface="+mj-lt"/>
              <a:buAutoNum type="romanLcPeriod"/>
            </a:pPr>
            <a:r>
              <a:rPr lang="en-US" altLang="en-US" sz="2600" dirty="0">
                <a:latin typeface="Calibri" charset="0"/>
              </a:rPr>
              <a:t>Public works and institutions not profitable for the private </a:t>
            </a:r>
            <a:r>
              <a:rPr lang="en-US" altLang="en-US" sz="2600" dirty="0" smtClean="0">
                <a:latin typeface="Calibri" charset="0"/>
              </a:rPr>
              <a:t>sector</a:t>
            </a:r>
            <a:endParaRPr lang="en-US" altLang="en-US" sz="2600" dirty="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86288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08BDB92E-9FAC-F140-9DDC-A8D1B997A842}" type="slidenum">
              <a:rPr lang="en-US" altLang="en-US" sz="1400"/>
              <a:pPr>
                <a:spcBef>
                  <a:spcPct val="0"/>
                </a:spcBef>
                <a:buFontTx/>
                <a:buNone/>
              </a:pPr>
              <a:t>40</a:t>
            </a:fld>
            <a:endParaRPr lang="th-TH" altLang="en-US" sz="1400"/>
          </a:p>
        </p:txBody>
      </p:sp>
      <p:sp>
        <p:nvSpPr>
          <p:cNvPr id="3277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/>
              <a:t>3. Contributions</a:t>
            </a:r>
            <a:endParaRPr lang="en-US" altLang="en-US" dirty="0"/>
          </a:p>
        </p:txBody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690688"/>
            <a:ext cx="10515600" cy="46656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 smtClean="0">
                <a:solidFill>
                  <a:schemeClr val="accent5">
                    <a:lumMod val="50000"/>
                  </a:schemeClr>
                </a:solidFill>
                <a:latin typeface="Calibri" charset="0"/>
              </a:rPr>
              <a:t>3.1 Smith’s vision of markets</a:t>
            </a:r>
          </a:p>
          <a:p>
            <a:pPr>
              <a:lnSpc>
                <a:spcPct val="100000"/>
              </a:lnSpc>
            </a:pPr>
            <a:r>
              <a:rPr lang="en-US" altLang="en-US" dirty="0" smtClean="0">
                <a:latin typeface="Calibri" charset="0"/>
              </a:rPr>
              <a:t>‘</a:t>
            </a:r>
            <a:r>
              <a:rPr lang="en-US" altLang="en-US" i="1" dirty="0">
                <a:latin typeface="Calibri" charset="0"/>
              </a:rPr>
              <a:t>The Wealth of Nations</a:t>
            </a:r>
            <a:r>
              <a:rPr lang="en-US" altLang="en-US" dirty="0">
                <a:latin typeface="Calibri" charset="0"/>
              </a:rPr>
              <a:t>’ was the epitome of economic theory for 75 years (until Mill).</a:t>
            </a:r>
          </a:p>
          <a:p>
            <a:pPr>
              <a:lnSpc>
                <a:spcPct val="100000"/>
              </a:lnSpc>
            </a:pPr>
            <a:r>
              <a:rPr lang="en-US" altLang="en-US" dirty="0">
                <a:latin typeface="Calibri" charset="0"/>
              </a:rPr>
              <a:t>First complete system of political economy:</a:t>
            </a:r>
          </a:p>
          <a:p>
            <a:pPr lvl="1">
              <a:lnSpc>
                <a:spcPct val="100000"/>
              </a:lnSpc>
            </a:pPr>
            <a:r>
              <a:rPr lang="en-US" altLang="en-US" dirty="0">
                <a:latin typeface="Calibri" charset="0"/>
              </a:rPr>
              <a:t>Theory of value and price.</a:t>
            </a:r>
          </a:p>
          <a:p>
            <a:pPr lvl="1">
              <a:lnSpc>
                <a:spcPct val="100000"/>
              </a:lnSpc>
            </a:pPr>
            <a:r>
              <a:rPr lang="en-US" altLang="en-US" dirty="0">
                <a:latin typeface="Calibri" charset="0"/>
              </a:rPr>
              <a:t>Theory of competitive markets and monopoly.</a:t>
            </a:r>
          </a:p>
          <a:p>
            <a:pPr lvl="1">
              <a:lnSpc>
                <a:spcPct val="100000"/>
              </a:lnSpc>
            </a:pPr>
            <a:r>
              <a:rPr lang="en-US" altLang="en-US" dirty="0">
                <a:latin typeface="Calibri" charset="0"/>
              </a:rPr>
              <a:t>Theory of factor income distribution.</a:t>
            </a:r>
          </a:p>
          <a:p>
            <a:pPr lvl="1">
              <a:lnSpc>
                <a:spcPct val="100000"/>
              </a:lnSpc>
            </a:pPr>
            <a:r>
              <a:rPr lang="en-US" altLang="en-US" dirty="0">
                <a:latin typeface="Calibri" charset="0"/>
              </a:rPr>
              <a:t>Theory of international trade.</a:t>
            </a:r>
          </a:p>
          <a:p>
            <a:pPr lvl="1">
              <a:lnSpc>
                <a:spcPct val="100000"/>
              </a:lnSpc>
            </a:pPr>
            <a:r>
              <a:rPr lang="en-US" altLang="en-US" dirty="0">
                <a:latin typeface="Calibri" charset="0"/>
              </a:rPr>
              <a:t>Theory of economic growth</a:t>
            </a:r>
            <a:r>
              <a:rPr lang="en-US" altLang="en-US" dirty="0" smtClean="0">
                <a:latin typeface="Calibri" charset="0"/>
              </a:rPr>
              <a:t>.</a:t>
            </a:r>
          </a:p>
          <a:p>
            <a:pPr lvl="1"/>
            <a:endParaRPr lang="en-US" altLang="en-US" dirty="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595143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08BDB92E-9FAC-F140-9DDC-A8D1B997A842}" type="slidenum">
              <a:rPr lang="en-US" altLang="en-US" sz="1400"/>
              <a:pPr>
                <a:spcBef>
                  <a:spcPct val="0"/>
                </a:spcBef>
                <a:buFontTx/>
                <a:buNone/>
              </a:pPr>
              <a:t>41</a:t>
            </a:fld>
            <a:endParaRPr lang="th-TH" altLang="en-US" sz="1400"/>
          </a:p>
        </p:txBody>
      </p:sp>
      <p:sp>
        <p:nvSpPr>
          <p:cNvPr id="3277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3. Contributions</a:t>
            </a:r>
          </a:p>
        </p:txBody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690688"/>
            <a:ext cx="10515600" cy="46656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>
                <a:solidFill>
                  <a:schemeClr val="accent5">
                    <a:lumMod val="50000"/>
                  </a:schemeClr>
                </a:solidFill>
                <a:latin typeface="Calibri" charset="0"/>
              </a:rPr>
              <a:t>3.1 Smith’s vision of markets</a:t>
            </a:r>
          </a:p>
          <a:p>
            <a:pPr>
              <a:buFont typeface="Arial" charset="0"/>
              <a:buChar char="•"/>
            </a:pPr>
            <a:r>
              <a:rPr lang="en-US" altLang="en-US" dirty="0" smtClean="0">
                <a:latin typeface="Calibri" charset="0"/>
              </a:rPr>
              <a:t>First </a:t>
            </a:r>
            <a:r>
              <a:rPr lang="en-US" altLang="en-US" dirty="0">
                <a:latin typeface="Calibri" charset="0"/>
              </a:rPr>
              <a:t>clear explanation of the functioning of markets </a:t>
            </a:r>
            <a:r>
              <a:rPr lang="en-US" altLang="en-US" dirty="0">
                <a:solidFill>
                  <a:schemeClr val="accent5"/>
                </a:solidFill>
                <a:latin typeface="Calibri" charset="0"/>
              </a:rPr>
              <a:t>--- </a:t>
            </a:r>
            <a:r>
              <a:rPr lang="en-US" altLang="en-US" b="1" dirty="0">
                <a:solidFill>
                  <a:schemeClr val="accent5"/>
                </a:solidFill>
                <a:latin typeface="Calibri" charset="0"/>
              </a:rPr>
              <a:t>a natural order of society</a:t>
            </a:r>
            <a:r>
              <a:rPr lang="en-US" altLang="en-US" dirty="0">
                <a:solidFill>
                  <a:schemeClr val="accent5"/>
                </a:solidFill>
                <a:latin typeface="Calibri" charset="0"/>
              </a:rPr>
              <a:t>.</a:t>
            </a:r>
          </a:p>
          <a:p>
            <a:pPr lvl="1"/>
            <a:r>
              <a:rPr lang="en-US" altLang="en-US" dirty="0">
                <a:latin typeface="Calibri" charset="0"/>
              </a:rPr>
              <a:t>A self-regulating economy operating within a market system with </a:t>
            </a:r>
            <a:r>
              <a:rPr lang="en-US" altLang="en-US" b="1" dirty="0">
                <a:latin typeface="Calibri" charset="0"/>
              </a:rPr>
              <a:t>minimal government</a:t>
            </a:r>
            <a:r>
              <a:rPr lang="en-US" altLang="en-US" dirty="0">
                <a:latin typeface="Calibri" charset="0"/>
              </a:rPr>
              <a:t>.</a:t>
            </a:r>
          </a:p>
          <a:p>
            <a:pPr lvl="1"/>
            <a:r>
              <a:rPr lang="en-US" altLang="en-US" b="1" dirty="0">
                <a:latin typeface="Calibri" charset="0"/>
              </a:rPr>
              <a:t>The system of </a:t>
            </a:r>
            <a:r>
              <a:rPr lang="en-US" altLang="en-US" b="1" dirty="0">
                <a:solidFill>
                  <a:srgbClr val="C00000"/>
                </a:solidFill>
                <a:latin typeface="Calibri" charset="0"/>
              </a:rPr>
              <a:t>‘natural liberty’</a:t>
            </a:r>
            <a:r>
              <a:rPr lang="en-US" altLang="en-US" dirty="0">
                <a:solidFill>
                  <a:srgbClr val="C00000"/>
                </a:solidFill>
                <a:latin typeface="Calibri" charset="0"/>
              </a:rPr>
              <a:t>.</a:t>
            </a:r>
          </a:p>
          <a:p>
            <a:r>
              <a:rPr lang="en-US" altLang="en-US" dirty="0">
                <a:latin typeface="Calibri" charset="0"/>
              </a:rPr>
              <a:t>Revolutionary ideas about self-interest, the invisible hand and the common good.</a:t>
            </a:r>
          </a:p>
          <a:p>
            <a:r>
              <a:rPr lang="en-US" altLang="en-US" dirty="0">
                <a:latin typeface="Calibri" charset="0"/>
              </a:rPr>
              <a:t>Foundation of modern economics.</a:t>
            </a:r>
          </a:p>
          <a:p>
            <a:pPr lvl="1"/>
            <a:endParaRPr lang="en-US" altLang="en-US" dirty="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826798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08BDB92E-9FAC-F140-9DDC-A8D1B997A842}" type="slidenum">
              <a:rPr lang="en-US" altLang="en-US" sz="1400"/>
              <a:pPr>
                <a:spcBef>
                  <a:spcPct val="0"/>
                </a:spcBef>
                <a:buFontTx/>
                <a:buNone/>
              </a:pPr>
              <a:t>42</a:t>
            </a:fld>
            <a:endParaRPr lang="th-TH" altLang="en-US" sz="1400"/>
          </a:p>
        </p:txBody>
      </p:sp>
      <p:sp>
        <p:nvSpPr>
          <p:cNvPr id="3277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3. Contributions</a:t>
            </a:r>
          </a:p>
        </p:txBody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690688"/>
            <a:ext cx="10515600" cy="46656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 smtClean="0">
                <a:solidFill>
                  <a:schemeClr val="accent5">
                    <a:lumMod val="50000"/>
                  </a:schemeClr>
                </a:solidFill>
                <a:latin typeface="Calibri" charset="0"/>
              </a:rPr>
              <a:t>3.2 Smith’s Theory of history</a:t>
            </a:r>
          </a:p>
          <a:p>
            <a:r>
              <a:rPr lang="en-US" altLang="en-US" dirty="0">
                <a:latin typeface="Calibri" charset="0"/>
              </a:rPr>
              <a:t>The basis of </a:t>
            </a:r>
            <a:r>
              <a:rPr lang="en-US" altLang="en-US" b="1" u="sng" dirty="0">
                <a:latin typeface="Calibri" charset="0"/>
              </a:rPr>
              <a:t>social changes </a:t>
            </a:r>
            <a:r>
              <a:rPr lang="en-US" altLang="en-US" dirty="0">
                <a:latin typeface="Calibri" charset="0"/>
              </a:rPr>
              <a:t>is the </a:t>
            </a:r>
            <a:r>
              <a:rPr lang="en-US" altLang="en-US" i="1" dirty="0">
                <a:solidFill>
                  <a:srgbClr val="C00000"/>
                </a:solidFill>
                <a:latin typeface="Calibri" charset="0"/>
              </a:rPr>
              <a:t>evolution of </a:t>
            </a:r>
            <a:r>
              <a:rPr lang="en-US" altLang="en-US" b="1" i="1" dirty="0">
                <a:solidFill>
                  <a:srgbClr val="C00000"/>
                </a:solidFill>
                <a:latin typeface="Calibri" charset="0"/>
              </a:rPr>
              <a:t>economic institutions</a:t>
            </a:r>
            <a:r>
              <a:rPr lang="en-US" altLang="en-US" dirty="0">
                <a:latin typeface="Calibri" charset="0"/>
              </a:rPr>
              <a:t>.</a:t>
            </a:r>
          </a:p>
          <a:p>
            <a:pPr lvl="1"/>
            <a:r>
              <a:rPr lang="en-US" altLang="en-US" dirty="0">
                <a:latin typeface="Calibri" charset="0"/>
              </a:rPr>
              <a:t>Degrees of division of labor and productivity.</a:t>
            </a:r>
          </a:p>
          <a:p>
            <a:pPr lvl="1"/>
            <a:r>
              <a:rPr lang="en-US" altLang="en-US" dirty="0">
                <a:latin typeface="Calibri" charset="0"/>
              </a:rPr>
              <a:t>Forms of private property.</a:t>
            </a:r>
          </a:p>
          <a:p>
            <a:r>
              <a:rPr lang="en-US" altLang="en-US" dirty="0">
                <a:latin typeface="Calibri" charset="0"/>
              </a:rPr>
              <a:t>Economic institutions require </a:t>
            </a:r>
            <a:r>
              <a:rPr lang="en-US" altLang="en-US" i="1" dirty="0">
                <a:solidFill>
                  <a:srgbClr val="C00000"/>
                </a:solidFill>
                <a:latin typeface="Calibri" charset="0"/>
              </a:rPr>
              <a:t>corresponding </a:t>
            </a:r>
            <a:r>
              <a:rPr lang="en-US" altLang="en-US" b="1" i="1" dirty="0">
                <a:solidFill>
                  <a:srgbClr val="C00000"/>
                </a:solidFill>
                <a:latin typeface="Calibri" charset="0"/>
              </a:rPr>
              <a:t>political institutions</a:t>
            </a:r>
            <a:r>
              <a:rPr lang="en-US" altLang="en-US" dirty="0">
                <a:latin typeface="Calibri" charset="0"/>
              </a:rPr>
              <a:t>.</a:t>
            </a:r>
          </a:p>
          <a:p>
            <a:pPr lvl="1"/>
            <a:r>
              <a:rPr lang="en-US" altLang="en-US" dirty="0">
                <a:latin typeface="Calibri" charset="0"/>
              </a:rPr>
              <a:t>Private property is the basis of political power.</a:t>
            </a:r>
          </a:p>
          <a:p>
            <a:pPr lvl="1"/>
            <a:r>
              <a:rPr lang="en-US" altLang="en-US" dirty="0">
                <a:latin typeface="Calibri" charset="0"/>
              </a:rPr>
              <a:t>Forms of government.</a:t>
            </a:r>
          </a:p>
        </p:txBody>
      </p:sp>
    </p:spTree>
    <p:extLst>
      <p:ext uri="{BB962C8B-B14F-4D97-AF65-F5344CB8AC3E}">
        <p14:creationId xmlns:p14="http://schemas.microsoft.com/office/powerpoint/2010/main" val="185081572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08BDB92E-9FAC-F140-9DDC-A8D1B997A842}" type="slidenum">
              <a:rPr lang="en-US" altLang="en-US" sz="1400"/>
              <a:pPr>
                <a:spcBef>
                  <a:spcPct val="0"/>
                </a:spcBef>
                <a:buFontTx/>
                <a:buNone/>
              </a:pPr>
              <a:t>43</a:t>
            </a:fld>
            <a:endParaRPr lang="th-TH" altLang="en-US" sz="1400"/>
          </a:p>
        </p:txBody>
      </p:sp>
      <p:sp>
        <p:nvSpPr>
          <p:cNvPr id="3277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3. Contributions</a:t>
            </a:r>
          </a:p>
        </p:txBody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690688"/>
            <a:ext cx="10515600" cy="46656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 smtClean="0">
                <a:solidFill>
                  <a:schemeClr val="accent5">
                    <a:lumMod val="50000"/>
                  </a:schemeClr>
                </a:solidFill>
                <a:latin typeface="Calibri" charset="0"/>
              </a:rPr>
              <a:t>3.3 Advances in economic theory</a:t>
            </a:r>
          </a:p>
          <a:p>
            <a:r>
              <a:rPr lang="en-US" altLang="en-US" dirty="0">
                <a:latin typeface="Calibri" charset="0"/>
              </a:rPr>
              <a:t>National income includes goods and services.</a:t>
            </a:r>
          </a:p>
          <a:p>
            <a:pPr lvl="1">
              <a:buFont typeface="Wingdings" charset="2"/>
              <a:buChar char="§"/>
            </a:pPr>
            <a:r>
              <a:rPr lang="en-US" altLang="en-US" dirty="0">
                <a:latin typeface="Calibri" charset="0"/>
              </a:rPr>
              <a:t>Smith’s productive and unproductive labor.</a:t>
            </a:r>
          </a:p>
          <a:p>
            <a:r>
              <a:rPr lang="en-US" altLang="en-US" dirty="0">
                <a:latin typeface="Calibri" charset="0"/>
              </a:rPr>
              <a:t>Demand-supply theory and marginal analysis.</a:t>
            </a:r>
          </a:p>
          <a:p>
            <a:r>
              <a:rPr lang="en-US" altLang="en-US" dirty="0">
                <a:latin typeface="Calibri" charset="0"/>
              </a:rPr>
              <a:t>Marginal productivity theory of factor incomes.</a:t>
            </a:r>
          </a:p>
          <a:p>
            <a:pPr lvl="1">
              <a:buFont typeface="Wingdings" charset="2"/>
              <a:buChar char="§"/>
            </a:pPr>
            <a:r>
              <a:rPr lang="en-US" altLang="en-US" dirty="0">
                <a:latin typeface="Calibri" charset="0"/>
              </a:rPr>
              <a:t>Smith’s factor-income </a:t>
            </a:r>
            <a:r>
              <a:rPr lang="en-US" altLang="en-US" dirty="0" smtClean="0">
                <a:latin typeface="Calibri" charset="0"/>
              </a:rPr>
              <a:t>theory.</a:t>
            </a:r>
            <a:endParaRPr lang="en-US" altLang="en-US" dirty="0">
              <a:latin typeface="Calibri" charset="0"/>
            </a:endParaRPr>
          </a:p>
          <a:p>
            <a:r>
              <a:rPr lang="en-US" altLang="en-US" dirty="0">
                <a:latin typeface="Calibri" charset="0"/>
              </a:rPr>
              <a:t>Theory of comparative advantage.</a:t>
            </a:r>
          </a:p>
        </p:txBody>
      </p:sp>
    </p:spTree>
    <p:extLst>
      <p:ext uri="{BB962C8B-B14F-4D97-AF65-F5344CB8AC3E}">
        <p14:creationId xmlns:p14="http://schemas.microsoft.com/office/powerpoint/2010/main" val="177544781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14956</TotalTime>
  <Words>2451</Words>
  <Application>Microsoft Macintosh PowerPoint</Application>
  <PresentationFormat>Widescreen</PresentationFormat>
  <Paragraphs>480</Paragraphs>
  <Slides>43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1" baseType="lpstr">
      <vt:lpstr>Calibri Light</vt:lpstr>
      <vt:lpstr>Cambria Math</vt:lpstr>
      <vt:lpstr>Wingdings</vt:lpstr>
      <vt:lpstr>Angsana New</vt:lpstr>
      <vt:lpstr>Arial</vt:lpstr>
      <vt:lpstr>Calibri</vt:lpstr>
      <vt:lpstr>Cordia New</vt:lpstr>
      <vt:lpstr>Office Theme</vt:lpstr>
      <vt:lpstr>EE401 Political Economy</vt:lpstr>
      <vt:lpstr>Political Economy of Free Markets: Adam Smith</vt:lpstr>
      <vt:lpstr>1. Biography</vt:lpstr>
      <vt:lpstr>1. Biography</vt:lpstr>
      <vt:lpstr>1. Biography</vt:lpstr>
      <vt:lpstr>1. Biography</vt:lpstr>
      <vt:lpstr>1. Biography</vt:lpstr>
      <vt:lpstr>2. Smith’s theories and ideas. </vt:lpstr>
      <vt:lpstr>2.1 The system of ‘natural liberty’</vt:lpstr>
      <vt:lpstr>2.2 Division of labor</vt:lpstr>
      <vt:lpstr>2.2 Division of labor</vt:lpstr>
      <vt:lpstr>2.3 Theory of history and stages of social development</vt:lpstr>
      <vt:lpstr>2.3 Theory of history and stages of social development</vt:lpstr>
      <vt:lpstr>2.3 Theory of history and stages of social development</vt:lpstr>
      <vt:lpstr>2.3 Theory of history and stages of social development</vt:lpstr>
      <vt:lpstr>2.3 Theory of history and stages of social development</vt:lpstr>
      <vt:lpstr>2.3 Theory of history and stages of social development</vt:lpstr>
      <vt:lpstr>PowerPoint Presentation</vt:lpstr>
      <vt:lpstr>2.4 Competitive markets</vt:lpstr>
      <vt:lpstr>2.5 Theory of value</vt:lpstr>
      <vt:lpstr>2.5 Theory of value</vt:lpstr>
      <vt:lpstr>2.5 Theory of value</vt:lpstr>
      <vt:lpstr>2.6 Theory of price</vt:lpstr>
      <vt:lpstr>2.6 Theory of price</vt:lpstr>
      <vt:lpstr>2.6 Theory of price</vt:lpstr>
      <vt:lpstr>2.6 Theory of price</vt:lpstr>
      <vt:lpstr>2.6 Theory of price</vt:lpstr>
      <vt:lpstr>2.6 Theory of price</vt:lpstr>
      <vt:lpstr>2.7 Factor-income Theory</vt:lpstr>
      <vt:lpstr>2.7 Factor-income Theory</vt:lpstr>
      <vt:lpstr>2.7 Factor-income Theory</vt:lpstr>
      <vt:lpstr>2.7 Factor-income Theory</vt:lpstr>
      <vt:lpstr>2.7 Factor-income Theory</vt:lpstr>
      <vt:lpstr>2.8 Public policies</vt:lpstr>
      <vt:lpstr>2.8 Public policies</vt:lpstr>
      <vt:lpstr>2.8 Public policies</vt:lpstr>
      <vt:lpstr>2.9 International Trade</vt:lpstr>
      <vt:lpstr>2.9 International Trade</vt:lpstr>
      <vt:lpstr>2.10 Government intervention</vt:lpstr>
      <vt:lpstr>3. Contributions</vt:lpstr>
      <vt:lpstr>3. Contributions</vt:lpstr>
      <vt:lpstr>3. Contributions</vt:lpstr>
      <vt:lpstr>3. Contributions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Ploy Thammapiranon</dc:creator>
  <cp:lastModifiedBy>Ploy Thammapiranon</cp:lastModifiedBy>
  <cp:revision>389</cp:revision>
  <dcterms:created xsi:type="dcterms:W3CDTF">2018-01-15T03:42:15Z</dcterms:created>
  <dcterms:modified xsi:type="dcterms:W3CDTF">2018-02-13T15:55:35Z</dcterms:modified>
</cp:coreProperties>
</file>