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0"/>
  </p:notesMasterIdLst>
  <p:sldIdLst>
    <p:sldId id="294" r:id="rId2"/>
    <p:sldId id="290" r:id="rId3"/>
    <p:sldId id="303" r:id="rId4"/>
    <p:sldId id="291" r:id="rId5"/>
    <p:sldId id="304" r:id="rId6"/>
    <p:sldId id="306" r:id="rId7"/>
    <p:sldId id="307" r:id="rId8"/>
    <p:sldId id="308" r:id="rId9"/>
    <p:sldId id="311" r:id="rId10"/>
    <p:sldId id="309" r:id="rId11"/>
    <p:sldId id="292" r:id="rId12"/>
    <p:sldId id="293" r:id="rId13"/>
    <p:sldId id="310" r:id="rId14"/>
    <p:sldId id="295" r:id="rId15"/>
    <p:sldId id="296" r:id="rId16"/>
    <p:sldId id="297" r:id="rId17"/>
    <p:sldId id="298" r:id="rId18"/>
    <p:sldId id="299" r:id="rId19"/>
    <p:sldId id="300" r:id="rId20"/>
    <p:sldId id="301" r:id="rId21"/>
    <p:sldId id="302" r:id="rId22"/>
    <p:sldId id="327" r:id="rId23"/>
    <p:sldId id="325" r:id="rId24"/>
    <p:sldId id="326" r:id="rId25"/>
    <p:sldId id="328" r:id="rId26"/>
    <p:sldId id="322" r:id="rId27"/>
    <p:sldId id="323" r:id="rId28"/>
    <p:sldId id="320" r:id="rId29"/>
    <p:sldId id="321" r:id="rId30"/>
    <p:sldId id="324" r:id="rId31"/>
    <p:sldId id="312" r:id="rId32"/>
    <p:sldId id="313" r:id="rId33"/>
    <p:sldId id="314" r:id="rId34"/>
    <p:sldId id="315" r:id="rId35"/>
    <p:sldId id="316" r:id="rId36"/>
    <p:sldId id="317" r:id="rId37"/>
    <p:sldId id="318" r:id="rId38"/>
    <p:sldId id="319"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88682" autoAdjust="0"/>
  </p:normalViewPr>
  <p:slideViewPr>
    <p:cSldViewPr snapToGrid="0" snapToObjects="1">
      <p:cViewPr varScale="1">
        <p:scale>
          <a:sx n="89" d="100"/>
          <a:sy n="89" d="100"/>
        </p:scale>
        <p:origin x="1310" y="91"/>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2/4/2018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585805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13</a:t>
            </a:fld>
            <a:endParaRPr lang="en-US"/>
          </a:p>
        </p:txBody>
      </p:sp>
    </p:spTree>
    <p:extLst>
      <p:ext uri="{BB962C8B-B14F-4D97-AF65-F5344CB8AC3E}">
        <p14:creationId xmlns:p14="http://schemas.microsoft.com/office/powerpoint/2010/main" val="3109934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B2A25EDD-41D4-D845-B0B7-635208EE09EC}" type="slidenum">
              <a:rPr lang="en-US" smtClean="0"/>
              <a:pPr/>
              <a:t>17</a:t>
            </a:fld>
            <a:endParaRPr lang="en-US"/>
          </a:p>
        </p:txBody>
      </p:sp>
    </p:spTree>
    <p:extLst>
      <p:ext uri="{BB962C8B-B14F-4D97-AF65-F5344CB8AC3E}">
        <p14:creationId xmlns:p14="http://schemas.microsoft.com/office/powerpoint/2010/main" val="3092535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smtClean="0"/>
              <a:t>Specific Performance and Damages in Thai Law: Defects in Legal Transplant</a:t>
            </a:r>
          </a:p>
          <a:p>
            <a:pPr lvl="0"/>
            <a:endParaRPr lang="en-US" dirty="0" smtClean="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smtClean="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smtClean="0">
                <a:solidFill>
                  <a:prstClr val="black"/>
                </a:solidFill>
                <a:latin typeface="Bookman Old Style"/>
                <a:cs typeface="Bookman Old Style"/>
              </a:rPr>
              <a:t>Kongsatja Suwanapech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dirty="0"/>
          </a:p>
        </p:txBody>
      </p:sp>
      <p:sp>
        <p:nvSpPr>
          <p:cNvPr id="5" name="Rectangle 4"/>
          <p:cNvSpPr/>
          <p:nvPr/>
        </p:nvSpPr>
        <p:spPr>
          <a:xfrm>
            <a:off x="340451" y="2823558"/>
            <a:ext cx="8462573" cy="2800767"/>
          </a:xfrm>
          <a:prstGeom prst="rect">
            <a:avLst/>
          </a:prstGeom>
        </p:spPr>
        <p:txBody>
          <a:bodyPr wrap="none">
            <a:spAutoFit/>
          </a:bodyPr>
          <a:lstStyle/>
          <a:p>
            <a:pPr algn="ctr"/>
            <a:r>
              <a:rPr lang="en-US" sz="3200" b="1" dirty="0" smtClean="0">
                <a:latin typeface="Bookman Old Style"/>
                <a:cs typeface="Bookman Old Style"/>
              </a:rPr>
              <a:t>Weeks #2&amp;3</a:t>
            </a:r>
          </a:p>
          <a:p>
            <a:pPr algn="ctr"/>
            <a:r>
              <a:rPr lang="en-US" sz="4800" b="1" dirty="0">
                <a:latin typeface="Bookman Old Style"/>
                <a:cs typeface="Bookman Old Style"/>
              </a:rPr>
              <a:t>Classification of Thai Law</a:t>
            </a:r>
            <a:br>
              <a:rPr lang="en-US" sz="4800" b="1" dirty="0">
                <a:latin typeface="Bookman Old Style"/>
                <a:cs typeface="Bookman Old Style"/>
              </a:rPr>
            </a:br>
            <a:r>
              <a:rPr lang="en-US" sz="4800" b="1" dirty="0">
                <a:latin typeface="Bookman Old Style"/>
                <a:cs typeface="Bookman Old Style"/>
              </a:rPr>
              <a:t>&amp;</a:t>
            </a:r>
            <a:endParaRPr lang="th-TH" sz="4800" b="1" dirty="0">
              <a:latin typeface="Bookman Old Style"/>
              <a:cs typeface="Bookman Old Style"/>
            </a:endParaRPr>
          </a:p>
          <a:p>
            <a:pPr algn="ctr"/>
            <a:r>
              <a:rPr lang="en-US" sz="4800" b="1" dirty="0">
                <a:latin typeface="Bookman Old Style"/>
                <a:cs typeface="Bookman Old Style"/>
              </a:rPr>
              <a:t>Private Law </a:t>
            </a:r>
            <a:r>
              <a:rPr lang="en-US" sz="4800" b="1" dirty="0" smtClean="0">
                <a:latin typeface="Bookman Old Style"/>
                <a:cs typeface="Bookman Old Style"/>
              </a:rPr>
              <a:t>Rights</a:t>
            </a:r>
            <a:endParaRPr lang="en-US" sz="4800" b="1" dirty="0">
              <a:latin typeface="Bookman Old Style"/>
              <a:cs typeface="Bookman Old Style"/>
            </a:endParaRPr>
          </a:p>
        </p:txBody>
      </p:sp>
    </p:spTree>
    <p:extLst>
      <p:ext uri="{BB962C8B-B14F-4D97-AF65-F5344CB8AC3E}">
        <p14:creationId xmlns:p14="http://schemas.microsoft.com/office/powerpoint/2010/main" val="1505606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48876" y="3203826"/>
            <a:ext cx="8331122" cy="1446550"/>
          </a:xfrm>
          <a:prstGeom prst="rect">
            <a:avLst/>
          </a:prstGeom>
          <a:noFill/>
        </p:spPr>
        <p:txBody>
          <a:bodyPr wrap="square" rtlCol="0">
            <a:spAutoFit/>
          </a:bodyPr>
          <a:lstStyle/>
          <a:p>
            <a:pPr algn="ctr"/>
            <a:r>
              <a:rPr lang="en-US" sz="4400" b="1" dirty="0" smtClean="0">
                <a:latin typeface="Bookman Old Style"/>
                <a:cs typeface="Bookman Old Style"/>
              </a:rPr>
              <a:t>Classification of Thai Law</a:t>
            </a:r>
          </a:p>
          <a:p>
            <a:pPr algn="ctr"/>
            <a:endParaRPr lang="en-US" sz="4400" b="1" dirty="0" smtClean="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a:p>
        </p:txBody>
      </p:sp>
    </p:spTree>
    <p:extLst>
      <p:ext uri="{BB962C8B-B14F-4D97-AF65-F5344CB8AC3E}">
        <p14:creationId xmlns:p14="http://schemas.microsoft.com/office/powerpoint/2010/main" val="11129975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84254" y="316509"/>
            <a:ext cx="6728124" cy="677108"/>
          </a:xfrm>
          <a:prstGeom prst="rect">
            <a:avLst/>
          </a:prstGeom>
          <a:noFill/>
        </p:spPr>
        <p:txBody>
          <a:bodyPr wrap="none" rtlCol="0">
            <a:spAutoFit/>
          </a:bodyPr>
          <a:lstStyle/>
          <a:p>
            <a:pPr algn="ctr"/>
            <a:r>
              <a:rPr lang="en-GB" sz="3800" b="1" dirty="0" smtClean="0">
                <a:solidFill>
                  <a:prstClr val="black"/>
                </a:solidFill>
                <a:latin typeface="Bookman Old Style"/>
                <a:cs typeface="Bookman Old Style"/>
              </a:rPr>
              <a:t>Classification of Thai Law</a:t>
            </a:r>
            <a:endParaRPr lang="en-US" sz="3800" b="1" dirty="0">
              <a:solidFill>
                <a:prstClr val="black"/>
              </a:solidFill>
              <a:latin typeface="Bookman Old Style"/>
              <a:cs typeface="Bookman Old Style"/>
            </a:endParaRPr>
          </a:p>
        </p:txBody>
      </p:sp>
      <p:sp>
        <p:nvSpPr>
          <p:cNvPr id="6" name="TextBox 5"/>
          <p:cNvSpPr txBox="1"/>
          <p:nvPr/>
        </p:nvSpPr>
        <p:spPr>
          <a:xfrm>
            <a:off x="355678" y="2642164"/>
            <a:ext cx="8331122" cy="2677656"/>
          </a:xfrm>
          <a:prstGeom prst="rect">
            <a:avLst/>
          </a:prstGeom>
          <a:noFill/>
        </p:spPr>
        <p:txBody>
          <a:bodyPr wrap="square" rtlCol="0">
            <a:spAutoFit/>
          </a:bodyPr>
          <a:lstStyle/>
          <a:p>
            <a:pPr algn="ctr"/>
            <a:r>
              <a:rPr lang="en-US" sz="2400" b="1" i="1" dirty="0" err="1">
                <a:latin typeface="Bookman Old Style" panose="02050604050505020204" pitchFamily="18" charset="0"/>
              </a:rPr>
              <a:t>Publicum</a:t>
            </a:r>
            <a:r>
              <a:rPr lang="en-US" sz="2400" b="1" i="1" dirty="0">
                <a:latin typeface="Bookman Old Style" panose="02050604050505020204" pitchFamily="18" charset="0"/>
              </a:rPr>
              <a:t> </a:t>
            </a:r>
            <a:r>
              <a:rPr lang="en-US" sz="2400" b="1" i="1" dirty="0" err="1">
                <a:latin typeface="Bookman Old Style" panose="02050604050505020204" pitchFamily="18" charset="0"/>
              </a:rPr>
              <a:t>ius</a:t>
            </a:r>
            <a:r>
              <a:rPr lang="en-US" sz="2400" b="1" i="1" dirty="0">
                <a:latin typeface="Bookman Old Style" panose="02050604050505020204" pitchFamily="18" charset="0"/>
              </a:rPr>
              <a:t> </a:t>
            </a:r>
            <a:r>
              <a:rPr lang="en-US" sz="2400" b="1" i="1" dirty="0" err="1">
                <a:latin typeface="Bookman Old Style" panose="02050604050505020204" pitchFamily="18" charset="0"/>
              </a:rPr>
              <a:t>est</a:t>
            </a:r>
            <a:r>
              <a:rPr lang="en-US" sz="2400" b="1" i="1" dirty="0">
                <a:latin typeface="Bookman Old Style" panose="02050604050505020204" pitchFamily="18" charset="0"/>
              </a:rPr>
              <a:t>, quod ad </a:t>
            </a:r>
            <a:r>
              <a:rPr lang="en-US" sz="2400" b="1" i="1" dirty="0" err="1">
                <a:latin typeface="Bookman Old Style" panose="02050604050505020204" pitchFamily="18" charset="0"/>
              </a:rPr>
              <a:t>statum</a:t>
            </a:r>
            <a:r>
              <a:rPr lang="en-US" sz="2400" b="1" i="1" dirty="0">
                <a:latin typeface="Bookman Old Style" panose="02050604050505020204" pitchFamily="18" charset="0"/>
              </a:rPr>
              <a:t> rei </a:t>
            </a:r>
            <a:r>
              <a:rPr lang="en-US" sz="2400" b="1" i="1" dirty="0" err="1">
                <a:latin typeface="Bookman Old Style" panose="02050604050505020204" pitchFamily="18" charset="0"/>
              </a:rPr>
              <a:t>Romanae</a:t>
            </a:r>
            <a:r>
              <a:rPr lang="en-US" sz="2400" b="1" i="1" dirty="0">
                <a:latin typeface="Bookman Old Style" panose="02050604050505020204" pitchFamily="18" charset="0"/>
              </a:rPr>
              <a:t> </a:t>
            </a:r>
            <a:r>
              <a:rPr lang="en-US" sz="2400" b="1" i="1" dirty="0" err="1">
                <a:latin typeface="Bookman Old Style" panose="02050604050505020204" pitchFamily="18" charset="0"/>
              </a:rPr>
              <a:t>spectat</a:t>
            </a:r>
            <a:r>
              <a:rPr lang="en-US" sz="2400" b="1" i="1" dirty="0">
                <a:latin typeface="Bookman Old Style" panose="02050604050505020204" pitchFamily="18" charset="0"/>
              </a:rPr>
              <a:t>, </a:t>
            </a:r>
            <a:r>
              <a:rPr lang="en-US" sz="2400" b="1" i="1" dirty="0" err="1">
                <a:latin typeface="Bookman Old Style" panose="02050604050505020204" pitchFamily="18" charset="0"/>
              </a:rPr>
              <a:t>privatum</a:t>
            </a:r>
            <a:r>
              <a:rPr lang="en-US" sz="2400" b="1" i="1" dirty="0">
                <a:latin typeface="Bookman Old Style" panose="02050604050505020204" pitchFamily="18" charset="0"/>
              </a:rPr>
              <a:t> quod ad </a:t>
            </a:r>
            <a:r>
              <a:rPr lang="en-US" sz="2400" b="1" i="1" dirty="0" err="1">
                <a:latin typeface="Bookman Old Style" panose="02050604050505020204" pitchFamily="18" charset="0"/>
              </a:rPr>
              <a:t>singulorum</a:t>
            </a:r>
            <a:r>
              <a:rPr lang="en-US" sz="2400" b="1" i="1" dirty="0">
                <a:latin typeface="Bookman Old Style" panose="02050604050505020204" pitchFamily="18" charset="0"/>
              </a:rPr>
              <a:t> </a:t>
            </a:r>
            <a:r>
              <a:rPr lang="en-US" sz="2400" b="1" i="1" dirty="0" err="1">
                <a:latin typeface="Bookman Old Style" panose="02050604050505020204" pitchFamily="18" charset="0"/>
              </a:rPr>
              <a:t>utilitatem</a:t>
            </a:r>
            <a:r>
              <a:rPr lang="en-US" sz="2400" b="1" i="1" dirty="0">
                <a:latin typeface="Bookman Old Style" panose="02050604050505020204" pitchFamily="18" charset="0"/>
              </a:rPr>
              <a:t>.</a:t>
            </a:r>
            <a:r>
              <a:rPr lang="en-US" sz="2400" b="1" dirty="0">
                <a:latin typeface="Bookman Old Style" panose="02050604050505020204" pitchFamily="18" charset="0"/>
              </a:rPr>
              <a:t> (Public law is that, which concerns Roman state, private law is concerned with the interests of citizens</a:t>
            </a:r>
            <a:r>
              <a:rPr lang="en-US" sz="2400" b="1" dirty="0" smtClean="0">
                <a:latin typeface="Bookman Old Style" panose="02050604050505020204" pitchFamily="18" charset="0"/>
              </a:rPr>
              <a:t>.)</a:t>
            </a:r>
          </a:p>
          <a:p>
            <a:pPr algn="ctr"/>
            <a:endParaRPr lang="en-US" sz="2400" b="1" dirty="0">
              <a:solidFill>
                <a:prstClr val="black"/>
              </a:solidFill>
              <a:latin typeface="Bookman Old Style" panose="02050604050505020204" pitchFamily="18" charset="0"/>
              <a:cs typeface="Bookman Old Style"/>
            </a:endParaRPr>
          </a:p>
          <a:p>
            <a:pPr algn="ctr"/>
            <a:r>
              <a:rPr lang="en-US" sz="2400" b="1" dirty="0" smtClean="0">
                <a:solidFill>
                  <a:prstClr val="black"/>
                </a:solidFill>
                <a:latin typeface="Bookman Old Style" panose="02050604050505020204" pitchFamily="18" charset="0"/>
                <a:cs typeface="Bookman Old Style"/>
              </a:rPr>
              <a:t>Ulpian, Roman Jurist</a:t>
            </a:r>
          </a:p>
        </p:txBody>
      </p:sp>
      <p:sp>
        <p:nvSpPr>
          <p:cNvPr id="2" name="Slide Number Placeholder 1"/>
          <p:cNvSpPr>
            <a:spLocks noGrp="1"/>
          </p:cNvSpPr>
          <p:nvPr>
            <p:ph type="sldNum" sz="quarter" idx="12"/>
          </p:nvPr>
        </p:nvSpPr>
        <p:spPr/>
        <p:txBody>
          <a:bodyPr/>
          <a:lstStyle/>
          <a:p>
            <a:fld id="{AEDAE4D7-47EC-4444-8F74-101BA9C3A3F0}" type="slidenum">
              <a:rPr lang="en-US" smtClean="0">
                <a:solidFill>
                  <a:prstClr val="black">
                    <a:tint val="75000"/>
                  </a:prstClr>
                </a:solidFill>
              </a:rPr>
              <a:pPr/>
              <a:t>3</a:t>
            </a:fld>
            <a:endParaRPr lang="en-US">
              <a:solidFill>
                <a:prstClr val="black">
                  <a:tint val="75000"/>
                </a:prstClr>
              </a:solidFill>
            </a:endParaRPr>
          </a:p>
        </p:txBody>
      </p:sp>
    </p:spTree>
    <p:extLst>
      <p:ext uri="{BB962C8B-B14F-4D97-AF65-F5344CB8AC3E}">
        <p14:creationId xmlns:p14="http://schemas.microsoft.com/office/powerpoint/2010/main" val="32484430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84254" y="316509"/>
            <a:ext cx="6728124" cy="677108"/>
          </a:xfrm>
          <a:prstGeom prst="rect">
            <a:avLst/>
          </a:prstGeom>
          <a:noFill/>
        </p:spPr>
        <p:txBody>
          <a:bodyPr wrap="none" rtlCol="0">
            <a:spAutoFit/>
          </a:bodyPr>
          <a:lstStyle/>
          <a:p>
            <a:pPr algn="ctr"/>
            <a:r>
              <a:rPr lang="en-GB" sz="3800" b="1" dirty="0" smtClean="0">
                <a:latin typeface="Bookman Old Style"/>
                <a:cs typeface="Bookman Old Style"/>
              </a:rPr>
              <a:t>Classification of Thai Law</a:t>
            </a:r>
            <a:endParaRPr lang="en-US" sz="3800" b="1" dirty="0">
              <a:latin typeface="Bookman Old Style"/>
              <a:cs typeface="Bookman Old Style"/>
            </a:endParaRPr>
          </a:p>
        </p:txBody>
      </p:sp>
      <p:sp>
        <p:nvSpPr>
          <p:cNvPr id="6" name="TextBox 5"/>
          <p:cNvSpPr txBox="1"/>
          <p:nvPr/>
        </p:nvSpPr>
        <p:spPr>
          <a:xfrm>
            <a:off x="348876" y="1521286"/>
            <a:ext cx="8331122" cy="3416320"/>
          </a:xfrm>
          <a:prstGeom prst="rect">
            <a:avLst/>
          </a:prstGeom>
          <a:noFill/>
        </p:spPr>
        <p:txBody>
          <a:bodyPr wrap="square" rtlCol="0">
            <a:spAutoFit/>
          </a:bodyPr>
          <a:lstStyle/>
          <a:p>
            <a:r>
              <a:rPr lang="en-US" sz="2400" b="1" dirty="0" smtClean="0">
                <a:latin typeface="Bookman Old Style"/>
                <a:cs typeface="Bookman Old Style"/>
              </a:rPr>
              <a:t>1. Private law </a:t>
            </a:r>
          </a:p>
          <a:p>
            <a:r>
              <a:rPr lang="en-US" sz="2400" dirty="0" smtClean="0">
                <a:latin typeface="Bookman Old Style"/>
                <a:cs typeface="Bookman Old Style"/>
              </a:rPr>
              <a:t>Law concerns relationships between individuals.</a:t>
            </a:r>
          </a:p>
          <a:p>
            <a:r>
              <a:rPr lang="en-US" sz="2400" b="1" dirty="0" smtClean="0">
                <a:latin typeface="Bookman Old Style"/>
                <a:cs typeface="Bookman Old Style"/>
              </a:rPr>
              <a:t>Important examples:</a:t>
            </a:r>
          </a:p>
          <a:p>
            <a:r>
              <a:rPr lang="en-US" sz="2400" dirty="0" smtClean="0">
                <a:latin typeface="Bookman Old Style"/>
                <a:cs typeface="Bookman Old Style"/>
              </a:rPr>
              <a:t>(1) Contract law</a:t>
            </a:r>
          </a:p>
          <a:p>
            <a:r>
              <a:rPr lang="en-US" sz="2400" dirty="0">
                <a:latin typeface="Bookman Old Style"/>
                <a:cs typeface="Bookman Old Style"/>
              </a:rPr>
              <a:t>(</a:t>
            </a:r>
            <a:r>
              <a:rPr lang="en-US" sz="2400" dirty="0" smtClean="0">
                <a:latin typeface="Bookman Old Style"/>
                <a:cs typeface="Bookman Old Style"/>
              </a:rPr>
              <a:t>2) Tort law</a:t>
            </a:r>
          </a:p>
          <a:p>
            <a:r>
              <a:rPr lang="en-US" sz="2400" dirty="0">
                <a:latin typeface="Bookman Old Style"/>
                <a:cs typeface="Bookman Old Style"/>
              </a:rPr>
              <a:t>(</a:t>
            </a:r>
            <a:r>
              <a:rPr lang="en-US" sz="2400" dirty="0" smtClean="0">
                <a:latin typeface="Bookman Old Style"/>
                <a:cs typeface="Bookman Old Style"/>
              </a:rPr>
              <a:t>3) Property law</a:t>
            </a:r>
          </a:p>
          <a:p>
            <a:r>
              <a:rPr lang="en-US" sz="2400" dirty="0">
                <a:latin typeface="Bookman Old Style"/>
                <a:cs typeface="Bookman Old Style"/>
              </a:rPr>
              <a:t>(</a:t>
            </a:r>
            <a:r>
              <a:rPr lang="en-US" sz="2400" dirty="0" smtClean="0">
                <a:latin typeface="Bookman Old Style"/>
                <a:cs typeface="Bookman Old Style"/>
              </a:rPr>
              <a:t>4) Family law</a:t>
            </a:r>
          </a:p>
          <a:p>
            <a:r>
              <a:rPr lang="en-US" sz="2400" dirty="0">
                <a:latin typeface="Bookman Old Style"/>
                <a:cs typeface="Bookman Old Style"/>
              </a:rPr>
              <a:t>(</a:t>
            </a:r>
            <a:r>
              <a:rPr lang="en-US" sz="2400" dirty="0" smtClean="0">
                <a:latin typeface="Bookman Old Style"/>
                <a:cs typeface="Bookman Old Style"/>
              </a:rPr>
              <a:t>5) Law of succession</a:t>
            </a:r>
          </a:p>
          <a:p>
            <a:r>
              <a:rPr lang="en-US" sz="2400" dirty="0">
                <a:latin typeface="Bookman Old Style"/>
                <a:cs typeface="Bookman Old Style"/>
              </a:rPr>
              <a:t>(</a:t>
            </a:r>
            <a:r>
              <a:rPr lang="en-US" sz="2400" dirty="0" smtClean="0">
                <a:latin typeface="Bookman Old Style"/>
                <a:cs typeface="Bookman Old Style"/>
              </a:rPr>
              <a:t>6) Commercial law (or business law)</a:t>
            </a: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a:p>
        </p:txBody>
      </p:sp>
    </p:spTree>
    <p:extLst>
      <p:ext uri="{BB962C8B-B14F-4D97-AF65-F5344CB8AC3E}">
        <p14:creationId xmlns:p14="http://schemas.microsoft.com/office/powerpoint/2010/main" val="966888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fontScale="85000" lnSpcReduction="20000"/>
          </a:bodyPr>
          <a:lstStyle/>
          <a:p>
            <a:pPr algn="l"/>
            <a:r>
              <a:rPr lang="en-US" sz="3600" b="1" dirty="0" smtClean="0">
                <a:latin typeface="Bookman Old Style" panose="02050604050505020204" pitchFamily="18" charset="0"/>
              </a:rPr>
              <a:t>(1) Contract Law</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Contract – </a:t>
            </a:r>
            <a:r>
              <a:rPr lang="en-US" dirty="0" smtClean="0">
                <a:latin typeface="Bookman Old Style" panose="02050604050505020204" pitchFamily="18" charset="0"/>
              </a:rPr>
              <a:t>a promise enforceable by law</a:t>
            </a:r>
          </a:p>
          <a:p>
            <a:pPr algn="l"/>
            <a:r>
              <a:rPr lang="en-US" b="1" dirty="0" smtClean="0">
                <a:latin typeface="Bookman Old Style" panose="02050604050505020204" pitchFamily="18" charset="0"/>
              </a:rPr>
              <a:t>Contract Law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Existence and Termination of Contract</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Interpretation of Contract</a:t>
            </a:r>
          </a:p>
          <a:p>
            <a:pPr algn="l"/>
            <a:r>
              <a:rPr lang="en-US" dirty="0">
                <a:latin typeface="Bookman Old Style" panose="02050604050505020204" pitchFamily="18" charset="0"/>
              </a:rPr>
              <a:t>	</a:t>
            </a:r>
            <a:r>
              <a:rPr lang="en-US" dirty="0" smtClean="0">
                <a:latin typeface="Bookman Old Style" panose="02050604050505020204" pitchFamily="18" charset="0"/>
              </a:rPr>
              <a:t>- Breach of Contract</a:t>
            </a:r>
          </a:p>
          <a:p>
            <a:pPr algn="l"/>
            <a:r>
              <a:rPr lang="en-US" dirty="0" smtClean="0">
                <a:latin typeface="Bookman Old Style" panose="02050604050505020204" pitchFamily="18" charset="0"/>
              </a:rPr>
              <a:t>	- Compensation due of an injured party </a:t>
            </a:r>
            <a:endParaRPr lang="en-US" b="1"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39474996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fontScale="92500" lnSpcReduction="20000"/>
          </a:bodyPr>
          <a:lstStyle/>
          <a:p>
            <a:pPr algn="l"/>
            <a:r>
              <a:rPr lang="en-US" sz="3600" b="1" dirty="0" smtClean="0">
                <a:latin typeface="Bookman Old Style" panose="02050604050505020204" pitchFamily="18" charset="0"/>
              </a:rPr>
              <a:t>(2) Tort Law</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Tort – </a:t>
            </a:r>
            <a:r>
              <a:rPr lang="en-US" dirty="0" smtClean="0">
                <a:latin typeface="Bookman Old Style" panose="02050604050505020204" pitchFamily="18" charset="0"/>
              </a:rPr>
              <a:t>unlawful acts which cause an obligation to the injured party</a:t>
            </a:r>
          </a:p>
          <a:p>
            <a:pPr algn="l"/>
            <a:r>
              <a:rPr lang="en-US" b="1" dirty="0" smtClean="0">
                <a:latin typeface="Bookman Old Style" panose="02050604050505020204" pitchFamily="18" charset="0"/>
              </a:rPr>
              <a:t>Tort Law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Liability of wrongful </a:t>
            </a:r>
            <a:r>
              <a:rPr lang="en-US" dirty="0" err="1" smtClean="0">
                <a:latin typeface="Bookman Old Style" panose="02050604050505020204" pitchFamily="18" charset="0"/>
              </a:rPr>
              <a:t>behaviour</a:t>
            </a:r>
            <a:endParaRPr lang="en-US" dirty="0" smtClean="0">
              <a:latin typeface="Bookman Old Style" panose="02050604050505020204" pitchFamily="18" charset="0"/>
            </a:endParaRPr>
          </a:p>
          <a:p>
            <a:pPr algn="l"/>
            <a:r>
              <a:rPr lang="en-US" b="1" dirty="0" smtClean="0">
                <a:latin typeface="Bookman Old Style" panose="02050604050505020204" pitchFamily="18" charset="0"/>
              </a:rPr>
              <a:t>	- Damages</a:t>
            </a:r>
            <a:r>
              <a:rPr lang="en-US" dirty="0" smtClean="0">
                <a:latin typeface="Bookman Old Style" panose="02050604050505020204" pitchFamily="18" charset="0"/>
              </a:rPr>
              <a:t> to the injured party</a:t>
            </a:r>
          </a:p>
          <a:p>
            <a:pPr algn="l"/>
            <a:r>
              <a:rPr lang="en-US" dirty="0" smtClean="0">
                <a:latin typeface="Bookman Old Style" panose="02050604050505020204" pitchFamily="18" charset="0"/>
              </a:rPr>
              <a:t>	- injunction </a:t>
            </a: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6</a:t>
            </a:fld>
            <a:endParaRPr lang="en-US">
              <a:solidFill>
                <a:prstClr val="black">
                  <a:tint val="75000"/>
                </a:prstClr>
              </a:solidFill>
            </a:endParaRPr>
          </a:p>
        </p:txBody>
      </p:sp>
    </p:spTree>
    <p:extLst>
      <p:ext uri="{BB962C8B-B14F-4D97-AF65-F5344CB8AC3E}">
        <p14:creationId xmlns:p14="http://schemas.microsoft.com/office/powerpoint/2010/main" val="12007980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a:bodyPr>
          <a:lstStyle/>
          <a:p>
            <a:pPr algn="l"/>
            <a:r>
              <a:rPr lang="en-US" sz="3600" b="1" dirty="0" smtClean="0">
                <a:latin typeface="Bookman Old Style" panose="02050604050505020204" pitchFamily="18" charset="0"/>
              </a:rPr>
              <a:t>(3) Property Law</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Property Law – </a:t>
            </a:r>
            <a:r>
              <a:rPr lang="en-US" dirty="0" smtClean="0">
                <a:latin typeface="Bookman Old Style" panose="02050604050505020204" pitchFamily="18" charset="0"/>
              </a:rPr>
              <a:t>relates to </a:t>
            </a:r>
          </a:p>
          <a:p>
            <a:pPr algn="l"/>
            <a:r>
              <a:rPr lang="en-US" b="1" dirty="0">
                <a:latin typeface="Bookman Old Style" panose="02050604050505020204" pitchFamily="18" charset="0"/>
              </a:rPr>
              <a:t>	</a:t>
            </a:r>
            <a:r>
              <a:rPr lang="en-US" b="1" dirty="0" smtClean="0">
                <a:latin typeface="Bookman Old Style" panose="02050604050505020204" pitchFamily="18" charset="0"/>
              </a:rPr>
              <a:t>- </a:t>
            </a:r>
            <a:r>
              <a:rPr lang="en-US" dirty="0">
                <a:latin typeface="Bookman Old Style" panose="02050604050505020204" pitchFamily="18" charset="0"/>
              </a:rPr>
              <a:t>R</a:t>
            </a:r>
            <a:r>
              <a:rPr lang="en-US" dirty="0" smtClean="0">
                <a:latin typeface="Bookman Old Style" panose="02050604050505020204" pitchFamily="18" charset="0"/>
              </a:rPr>
              <a:t>ights and duties of a person with 		respect to property</a:t>
            </a:r>
          </a:p>
          <a:p>
            <a:pPr algn="l"/>
            <a:r>
              <a:rPr lang="en-US" dirty="0" smtClean="0">
                <a:latin typeface="Bookman Old Style" panose="02050604050505020204" pitchFamily="18" charset="0"/>
              </a:rPr>
              <a:t>	- </a:t>
            </a:r>
            <a:r>
              <a:rPr lang="en-US" dirty="0" err="1" smtClean="0">
                <a:latin typeface="Bookman Old Style" panose="02050604050505020204" pitchFamily="18" charset="0"/>
              </a:rPr>
              <a:t>eg</a:t>
            </a:r>
            <a:r>
              <a:rPr lang="en-US" dirty="0" smtClean="0">
                <a:latin typeface="Bookman Old Style" panose="02050604050505020204" pitchFamily="18" charset="0"/>
              </a:rPr>
              <a:t>. Acquisition, transfer, use, etc.</a:t>
            </a: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7</a:t>
            </a:fld>
            <a:endParaRPr lang="en-US">
              <a:solidFill>
                <a:prstClr val="black">
                  <a:tint val="75000"/>
                </a:prstClr>
              </a:solidFill>
            </a:endParaRPr>
          </a:p>
        </p:txBody>
      </p:sp>
    </p:spTree>
    <p:extLst>
      <p:ext uri="{BB962C8B-B14F-4D97-AF65-F5344CB8AC3E}">
        <p14:creationId xmlns:p14="http://schemas.microsoft.com/office/powerpoint/2010/main" val="34129219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lnSpcReduction="10000"/>
          </a:bodyPr>
          <a:lstStyle/>
          <a:p>
            <a:pPr algn="l"/>
            <a:r>
              <a:rPr lang="en-US" sz="3600" b="1" dirty="0" smtClean="0">
                <a:latin typeface="Bookman Old Style" panose="02050604050505020204" pitchFamily="18" charset="0"/>
              </a:rPr>
              <a:t>(4) Family Law</a:t>
            </a:r>
            <a:endParaRPr lang="en-US" b="1" dirty="0" smtClean="0">
              <a:latin typeface="Bookman Old Style" panose="02050604050505020204" pitchFamily="18" charset="0"/>
            </a:endParaRPr>
          </a:p>
          <a:p>
            <a:pPr algn="l"/>
            <a:r>
              <a:rPr lang="en-US" b="1" dirty="0">
                <a:latin typeface="Bookman Old Style" panose="02050604050505020204" pitchFamily="18" charset="0"/>
              </a:rPr>
              <a:t>Family Law </a:t>
            </a:r>
            <a:r>
              <a:rPr lang="en-US" b="1" dirty="0" smtClean="0">
                <a:latin typeface="Bookman Old Style" panose="02050604050505020204" pitchFamily="18" charset="0"/>
              </a:rPr>
              <a:t>–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a:t>
            </a:r>
            <a:r>
              <a:rPr lang="en-US" dirty="0" smtClean="0">
                <a:latin typeface="Bookman Old Style" panose="02050604050505020204" pitchFamily="18" charset="0"/>
              </a:rPr>
              <a:t>- Family relationship</a:t>
            </a:r>
          </a:p>
          <a:p>
            <a:pPr algn="l"/>
            <a:r>
              <a:rPr lang="en-US" dirty="0" smtClean="0">
                <a:latin typeface="Bookman Old Style" panose="02050604050505020204" pitchFamily="18" charset="0"/>
              </a:rPr>
              <a:t>	- </a:t>
            </a:r>
            <a:r>
              <a:rPr lang="en-US" dirty="0" err="1" smtClean="0">
                <a:latin typeface="Bookman Old Style" panose="02050604050505020204" pitchFamily="18" charset="0"/>
              </a:rPr>
              <a:t>eg</a:t>
            </a:r>
            <a:r>
              <a:rPr lang="en-US" dirty="0" smtClean="0">
                <a:latin typeface="Bookman Old Style" panose="02050604050505020204" pitchFamily="18" charset="0"/>
              </a:rPr>
              <a:t>. Betrothal, Marriage, Divorce, 	Treatment </a:t>
            </a:r>
            <a:r>
              <a:rPr lang="en-US" smtClean="0">
                <a:latin typeface="Bookman Old Style" panose="02050604050505020204" pitchFamily="18" charset="0"/>
              </a:rPr>
              <a:t>of Children, Adopted Child </a:t>
            </a:r>
            <a:r>
              <a:rPr lang="en-US" dirty="0" smtClean="0">
                <a:latin typeface="Bookman Old Style" panose="02050604050505020204" pitchFamily="18" charset="0"/>
              </a:rPr>
              <a:t>etc.</a:t>
            </a:r>
          </a:p>
          <a:p>
            <a:pPr algn="l"/>
            <a:r>
              <a:rPr lang="en-US" dirty="0" smtClean="0">
                <a:latin typeface="Bookman Old Style" panose="02050604050505020204" pitchFamily="18" charset="0"/>
              </a:rPr>
              <a:t>    </a:t>
            </a: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8</a:t>
            </a:fld>
            <a:endParaRPr lang="en-US">
              <a:solidFill>
                <a:prstClr val="black">
                  <a:tint val="75000"/>
                </a:prstClr>
              </a:solidFill>
            </a:endParaRPr>
          </a:p>
        </p:txBody>
      </p:sp>
    </p:spTree>
    <p:extLst>
      <p:ext uri="{BB962C8B-B14F-4D97-AF65-F5344CB8AC3E}">
        <p14:creationId xmlns:p14="http://schemas.microsoft.com/office/powerpoint/2010/main" val="6264131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lnSpcReduction="10000"/>
          </a:bodyPr>
          <a:lstStyle/>
          <a:p>
            <a:pPr algn="l"/>
            <a:r>
              <a:rPr lang="en-US" sz="3600" b="1" dirty="0" smtClean="0">
                <a:latin typeface="Bookman Old Style" panose="02050604050505020204" pitchFamily="18" charset="0"/>
              </a:rPr>
              <a:t>(5) Law of Succession</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Law </a:t>
            </a:r>
            <a:r>
              <a:rPr lang="en-US" b="1" dirty="0">
                <a:latin typeface="Bookman Old Style" panose="02050604050505020204" pitchFamily="18" charset="0"/>
              </a:rPr>
              <a:t>of Succession</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a:t>
            </a:r>
            <a:r>
              <a:rPr lang="en-US" dirty="0" smtClean="0">
                <a:latin typeface="Bookman Old Style" panose="02050604050505020204" pitchFamily="18" charset="0"/>
              </a:rPr>
              <a:t>- legal relations between property and </a:t>
            </a:r>
            <a:r>
              <a:rPr lang="en-US" dirty="0">
                <a:latin typeface="Bookman Old Style" panose="02050604050505020204" pitchFamily="18" charset="0"/>
              </a:rPr>
              <a:t>	</a:t>
            </a:r>
            <a:r>
              <a:rPr lang="en-US" dirty="0" smtClean="0">
                <a:latin typeface="Bookman Old Style" panose="02050604050505020204" pitchFamily="18" charset="0"/>
              </a:rPr>
              <a:t>heir or heirs upon the death of 	the 	owner</a:t>
            </a:r>
          </a:p>
          <a:p>
            <a:pPr marL="1657350" lvl="2" indent="-514350">
              <a:buFont typeface="+mj-lt"/>
              <a:buAutoNum type="arabicPeriod"/>
            </a:pPr>
            <a:r>
              <a:rPr lang="en-US" dirty="0" smtClean="0">
                <a:latin typeface="Bookman Old Style" panose="02050604050505020204" pitchFamily="18" charset="0"/>
              </a:rPr>
              <a:t>Legal heir</a:t>
            </a:r>
          </a:p>
          <a:p>
            <a:pPr marL="1657350" lvl="2" indent="-514350">
              <a:buFont typeface="+mj-lt"/>
              <a:buAutoNum type="arabicPeriod"/>
            </a:pPr>
            <a:r>
              <a:rPr lang="en-US" dirty="0" smtClean="0">
                <a:latin typeface="Bookman Old Style" panose="02050604050505020204" pitchFamily="18" charset="0"/>
              </a:rPr>
              <a:t>Wills</a:t>
            </a:r>
            <a:endParaRPr lang="en-US" b="1" dirty="0" smtClean="0">
              <a:latin typeface="Bookman Old Style" panose="02050604050505020204" pitchFamily="18" charset="0"/>
            </a:endParaRP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9</a:t>
            </a:fld>
            <a:endParaRPr lang="en-US">
              <a:solidFill>
                <a:prstClr val="black">
                  <a:tint val="75000"/>
                </a:prstClr>
              </a:solidFill>
            </a:endParaRPr>
          </a:p>
        </p:txBody>
      </p:sp>
    </p:spTree>
    <p:extLst>
      <p:ext uri="{BB962C8B-B14F-4D97-AF65-F5344CB8AC3E}">
        <p14:creationId xmlns:p14="http://schemas.microsoft.com/office/powerpoint/2010/main" val="21098450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fontScale="85000" lnSpcReduction="20000"/>
          </a:bodyPr>
          <a:lstStyle/>
          <a:p>
            <a:pPr algn="l"/>
            <a:r>
              <a:rPr lang="en-US" sz="3600" b="1" dirty="0" smtClean="0">
                <a:latin typeface="Bookman Old Style" panose="02050604050505020204" pitchFamily="18" charset="0"/>
              </a:rPr>
              <a:t>(6) Commercial Law (Business Law)</a:t>
            </a:r>
          </a:p>
          <a:p>
            <a:pPr algn="l"/>
            <a:endParaRPr lang="en-US" b="1" dirty="0" smtClean="0">
              <a:latin typeface="Bookman Old Style" panose="02050604050505020204" pitchFamily="18" charset="0"/>
            </a:endParaRPr>
          </a:p>
          <a:p>
            <a:pPr algn="l"/>
            <a:r>
              <a:rPr lang="en-US" b="1" dirty="0">
                <a:latin typeface="Bookman Old Style" panose="02050604050505020204" pitchFamily="18" charset="0"/>
              </a:rPr>
              <a:t>Commercial Law (Business Law)</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 </a:t>
            </a:r>
            <a:r>
              <a:rPr lang="en-US" dirty="0">
                <a:latin typeface="Bookman Old Style" panose="02050604050505020204" pitchFamily="18" charset="0"/>
              </a:rPr>
              <a:t>L</a:t>
            </a:r>
            <a:r>
              <a:rPr lang="en-US" dirty="0" smtClean="0">
                <a:latin typeface="Bookman Old Style" panose="02050604050505020204" pitchFamily="18" charset="0"/>
              </a:rPr>
              <a:t>egal relations between individuals, 			particularly regarding trade and </a:t>
            </a:r>
            <a:r>
              <a:rPr lang="en-US" dirty="0">
                <a:latin typeface="Bookman Old Style" panose="02050604050505020204" pitchFamily="18" charset="0"/>
              </a:rPr>
              <a:t>b</a:t>
            </a:r>
            <a:r>
              <a:rPr lang="en-US" dirty="0" smtClean="0">
                <a:latin typeface="Bookman Old Style" panose="02050604050505020204" pitchFamily="18" charset="0"/>
              </a:rPr>
              <a:t>usiness 	activities</a:t>
            </a:r>
          </a:p>
          <a:p>
            <a:pPr algn="l"/>
            <a:r>
              <a:rPr lang="en-US" b="1" dirty="0" smtClean="0">
                <a:latin typeface="Bookman Old Style" panose="02050604050505020204" pitchFamily="18" charset="0"/>
              </a:rPr>
              <a:t>	- </a:t>
            </a:r>
            <a:r>
              <a:rPr lang="en-US" dirty="0" err="1" smtClean="0">
                <a:latin typeface="Bookman Old Style" panose="02050604050505020204" pitchFamily="18" charset="0"/>
              </a:rPr>
              <a:t>eg</a:t>
            </a:r>
            <a:r>
              <a:rPr lang="en-US" dirty="0" smtClean="0">
                <a:latin typeface="Bookman Old Style" panose="02050604050505020204" pitchFamily="18" charset="0"/>
              </a:rPr>
              <a:t>. Transport, Corporate Law</a:t>
            </a:r>
            <a:r>
              <a:rPr lang="th-TH" dirty="0" smtClean="0">
                <a:latin typeface="Bookman Old Style" panose="02050604050505020204" pitchFamily="18" charset="0"/>
              </a:rPr>
              <a:t> </a:t>
            </a:r>
            <a:r>
              <a:rPr lang="en-US" dirty="0">
                <a:latin typeface="Bookman Old Style" panose="02050604050505020204" pitchFamily="18" charset="0"/>
              </a:rPr>
              <a:t> </a:t>
            </a:r>
            <a:r>
              <a:rPr lang="en-US" dirty="0" smtClean="0">
                <a:latin typeface="Bookman Old Style" panose="02050604050505020204" pitchFamily="18" charset="0"/>
              </a:rPr>
              <a:t>(Partnership 	and Company), Suretyship, Mortgage etc. </a:t>
            </a:r>
            <a:endParaRPr lang="en-US" b="1"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10</a:t>
            </a:fld>
            <a:endParaRPr lang="en-US">
              <a:solidFill>
                <a:prstClr val="black">
                  <a:tint val="75000"/>
                </a:prstClr>
              </a:solidFill>
            </a:endParaRPr>
          </a:p>
        </p:txBody>
      </p:sp>
    </p:spTree>
    <p:extLst>
      <p:ext uri="{BB962C8B-B14F-4D97-AF65-F5344CB8AC3E}">
        <p14:creationId xmlns:p14="http://schemas.microsoft.com/office/powerpoint/2010/main" val="15704721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53256" y="316509"/>
            <a:ext cx="6728125" cy="677108"/>
          </a:xfrm>
          <a:prstGeom prst="rect">
            <a:avLst/>
          </a:prstGeom>
          <a:noFill/>
        </p:spPr>
        <p:txBody>
          <a:bodyPr wrap="none" rtlCol="0">
            <a:spAutoFit/>
          </a:bodyPr>
          <a:lstStyle/>
          <a:p>
            <a:pPr algn="ctr"/>
            <a:r>
              <a:rPr lang="en-GB" sz="3800" b="1" dirty="0">
                <a:latin typeface="Bookman Old Style"/>
                <a:cs typeface="Bookman Old Style"/>
              </a:rPr>
              <a:t>Classification of Thai Law</a:t>
            </a:r>
            <a:endParaRPr lang="en-US" sz="3800" b="1" dirty="0">
              <a:latin typeface="Bookman Old Style"/>
              <a:cs typeface="Bookman Old Style"/>
            </a:endParaRPr>
          </a:p>
        </p:txBody>
      </p:sp>
      <p:sp>
        <p:nvSpPr>
          <p:cNvPr id="6" name="TextBox 5"/>
          <p:cNvSpPr txBox="1"/>
          <p:nvPr/>
        </p:nvSpPr>
        <p:spPr>
          <a:xfrm>
            <a:off x="348876" y="1521286"/>
            <a:ext cx="8331122" cy="4524315"/>
          </a:xfrm>
          <a:prstGeom prst="rect">
            <a:avLst/>
          </a:prstGeom>
          <a:noFill/>
        </p:spPr>
        <p:txBody>
          <a:bodyPr wrap="square" rtlCol="0">
            <a:spAutoFit/>
          </a:bodyPr>
          <a:lstStyle/>
          <a:p>
            <a:r>
              <a:rPr lang="en-US" sz="2400" b="1" dirty="0" smtClean="0">
                <a:latin typeface="Bookman Old Style"/>
                <a:cs typeface="Bookman Old Style"/>
              </a:rPr>
              <a:t>2. Public law</a:t>
            </a:r>
          </a:p>
          <a:p>
            <a:r>
              <a:rPr lang="en-GB" sz="2400" dirty="0" smtClean="0">
                <a:latin typeface="Bookman Old Style"/>
                <a:cs typeface="Bookman Old Style"/>
              </a:rPr>
              <a:t>Law governs relationships </a:t>
            </a:r>
            <a:r>
              <a:rPr lang="en-GB" sz="2400" dirty="0">
                <a:latin typeface="Bookman Old Style"/>
                <a:cs typeface="Bookman Old Style"/>
              </a:rPr>
              <a:t>between individuals and the government, and those relationships between individuals which are of direct concern to the society</a:t>
            </a:r>
            <a:endParaRPr lang="en-US" sz="2400" dirty="0" smtClean="0">
              <a:latin typeface="Bookman Old Style"/>
              <a:cs typeface="Bookman Old Style"/>
            </a:endParaRPr>
          </a:p>
          <a:p>
            <a:r>
              <a:rPr lang="en-US" sz="2400" b="1" dirty="0" smtClean="0">
                <a:latin typeface="Bookman Old Style"/>
                <a:cs typeface="Bookman Old Style"/>
              </a:rPr>
              <a:t>Notable examples: </a:t>
            </a:r>
          </a:p>
          <a:p>
            <a:pPr marL="457200" indent="-457200">
              <a:buAutoNum type="arabicParenBoth"/>
            </a:pPr>
            <a:r>
              <a:rPr lang="en-US" sz="2400" dirty="0" smtClean="0">
                <a:latin typeface="Bookman Old Style"/>
                <a:cs typeface="Bookman Old Style"/>
              </a:rPr>
              <a:t>Constitutional law </a:t>
            </a:r>
            <a:r>
              <a:rPr lang="en-GB" sz="2400" dirty="0">
                <a:latin typeface="Bookman Old Style"/>
                <a:cs typeface="Bookman Old Style"/>
              </a:rPr>
              <a:t>defines the relationship of different entities within a state, namely, the executive, the legislature, and the judiciary.</a:t>
            </a:r>
            <a:endParaRPr lang="en-US" sz="2400" dirty="0" smtClean="0">
              <a:latin typeface="Bookman Old Style"/>
              <a:cs typeface="Bookman Old Style"/>
            </a:endParaRPr>
          </a:p>
          <a:p>
            <a:pPr marL="457200" indent="-457200">
              <a:buAutoNum type="arabicParenBoth"/>
            </a:pPr>
            <a:r>
              <a:rPr lang="en-US" sz="2400" dirty="0">
                <a:latin typeface="Bookman Old Style"/>
                <a:cs typeface="Bookman Old Style"/>
              </a:rPr>
              <a:t>A</a:t>
            </a:r>
            <a:r>
              <a:rPr lang="en-US" sz="2400" dirty="0" smtClean="0">
                <a:latin typeface="Bookman Old Style"/>
                <a:cs typeface="Bookman Old Style"/>
              </a:rPr>
              <a:t>dministrative law </a:t>
            </a:r>
            <a:r>
              <a:rPr lang="en-GB" sz="2400" dirty="0">
                <a:latin typeface="Bookman Old Style"/>
                <a:cs typeface="Bookman Old Style"/>
              </a:rPr>
              <a:t>governs the activities of administrative agencies of </a:t>
            </a:r>
            <a:r>
              <a:rPr lang="en-GB" sz="2400" dirty="0" smtClean="0">
                <a:latin typeface="Bookman Old Style"/>
                <a:cs typeface="Bookman Old Style"/>
              </a:rPr>
              <a:t>government</a:t>
            </a:r>
          </a:p>
          <a:p>
            <a:pPr marL="457200" indent="-457200">
              <a:buAutoNum type="arabicParenBoth"/>
            </a:pPr>
            <a:r>
              <a:rPr lang="en-GB" sz="2400" dirty="0" smtClean="0">
                <a:latin typeface="Bookman Old Style"/>
                <a:cs typeface="Bookman Old Style"/>
              </a:rPr>
              <a:t>Tax Law</a:t>
            </a:r>
            <a:endParaRPr lang="en-US" sz="2400" dirty="0" smtClean="0">
              <a:latin typeface="Bookman Old Style"/>
              <a:cs typeface="Bookman Old Style"/>
            </a:endParaRPr>
          </a:p>
          <a:p>
            <a:pPr marL="457200" indent="-457200">
              <a:buAutoNum type="arabicParenBoth"/>
            </a:pPr>
            <a:r>
              <a:rPr lang="en-US" sz="2400" dirty="0">
                <a:latin typeface="Bookman Old Style"/>
                <a:cs typeface="Bookman Old Style"/>
              </a:rPr>
              <a:t>C</a:t>
            </a:r>
            <a:r>
              <a:rPr lang="en-US" sz="2400" dirty="0" smtClean="0">
                <a:latin typeface="Bookman Old Style"/>
                <a:cs typeface="Bookman Old Style"/>
              </a:rPr>
              <a:t>riminal law?</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a:p>
        </p:txBody>
      </p:sp>
    </p:spTree>
    <p:extLst>
      <p:ext uri="{BB962C8B-B14F-4D97-AF65-F5344CB8AC3E}">
        <p14:creationId xmlns:p14="http://schemas.microsoft.com/office/powerpoint/2010/main" val="32828466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68754" y="323052"/>
            <a:ext cx="6728125" cy="677108"/>
          </a:xfrm>
          <a:prstGeom prst="rect">
            <a:avLst/>
          </a:prstGeom>
          <a:noFill/>
        </p:spPr>
        <p:txBody>
          <a:bodyPr wrap="none" rtlCol="0">
            <a:spAutoFit/>
          </a:bodyPr>
          <a:lstStyle/>
          <a:p>
            <a:pPr algn="ctr"/>
            <a:r>
              <a:rPr lang="en-GB" sz="3800" b="1" dirty="0">
                <a:latin typeface="Bookman Old Style"/>
                <a:cs typeface="Bookman Old Style"/>
              </a:rPr>
              <a:t>Classification of Thai Law</a:t>
            </a:r>
            <a:endParaRPr lang="en-US" sz="3800" b="1" dirty="0">
              <a:latin typeface="Bookman Old Style"/>
              <a:cs typeface="Bookman Old Style"/>
            </a:endParaRPr>
          </a:p>
        </p:txBody>
      </p:sp>
      <p:sp>
        <p:nvSpPr>
          <p:cNvPr id="6" name="TextBox 5"/>
          <p:cNvSpPr txBox="1"/>
          <p:nvPr/>
        </p:nvSpPr>
        <p:spPr>
          <a:xfrm>
            <a:off x="348876" y="1521286"/>
            <a:ext cx="8331122" cy="3416320"/>
          </a:xfrm>
          <a:prstGeom prst="rect">
            <a:avLst/>
          </a:prstGeom>
          <a:noFill/>
        </p:spPr>
        <p:txBody>
          <a:bodyPr wrap="square" rtlCol="0">
            <a:spAutoFit/>
          </a:bodyPr>
          <a:lstStyle/>
          <a:p>
            <a:r>
              <a:rPr lang="en-US" sz="2400" b="1" dirty="0" smtClean="0">
                <a:latin typeface="Bookman Old Style"/>
                <a:cs typeface="Bookman Old Style"/>
              </a:rPr>
              <a:t>Criminal law</a:t>
            </a:r>
            <a:endParaRPr lang="en-US" sz="2400" dirty="0" smtClean="0">
              <a:latin typeface="Bookman Old Style"/>
              <a:cs typeface="Bookman Old Style"/>
            </a:endParaRPr>
          </a:p>
          <a:p>
            <a:r>
              <a:rPr lang="en-US" sz="2400" dirty="0" smtClean="0">
                <a:latin typeface="Bookman Old Style"/>
                <a:cs typeface="Bookman Old Style"/>
              </a:rPr>
              <a:t>Law relates to crime and punishment.</a:t>
            </a:r>
          </a:p>
          <a:p>
            <a:endParaRPr lang="en-US" sz="2400" dirty="0">
              <a:latin typeface="Bookman Old Style"/>
              <a:cs typeface="Bookman Old Style"/>
            </a:endParaRPr>
          </a:p>
          <a:p>
            <a:r>
              <a:rPr lang="en-US" sz="2400" dirty="0" smtClean="0">
                <a:latin typeface="Bookman Old Style"/>
                <a:cs typeface="Bookman Old Style"/>
              </a:rPr>
              <a:t>Criminal punishment </a:t>
            </a:r>
          </a:p>
          <a:p>
            <a:r>
              <a:rPr lang="en-US" sz="2400" dirty="0" smtClean="0">
                <a:latin typeface="Bookman Old Style"/>
                <a:cs typeface="Bookman Old Style"/>
              </a:rPr>
              <a:t>(1) Capital punishment (2) Imprisonment (3) Detention (4) Forfeiture of property (5) Fine</a:t>
            </a:r>
            <a:endParaRPr lang="en-US" sz="2400" dirty="0">
              <a:latin typeface="Bookman Old Style"/>
              <a:cs typeface="Bookman Old Style"/>
            </a:endParaRPr>
          </a:p>
          <a:p>
            <a:endParaRPr lang="en-US" sz="2400" dirty="0" smtClean="0">
              <a:latin typeface="Bookman Old Style"/>
              <a:cs typeface="Bookman Old Style"/>
            </a:endParaRPr>
          </a:p>
          <a:p>
            <a:r>
              <a:rPr lang="en-US" sz="2400" dirty="0" smtClean="0">
                <a:latin typeface="Bookman Old Style"/>
                <a:cs typeface="Bookman Old Style"/>
              </a:rPr>
              <a:t>Any legal rule which includes a criminal punishment can be considered criminal law.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a:p>
        </p:txBody>
      </p:sp>
    </p:spTree>
    <p:extLst>
      <p:ext uri="{BB962C8B-B14F-4D97-AF65-F5344CB8AC3E}">
        <p14:creationId xmlns:p14="http://schemas.microsoft.com/office/powerpoint/2010/main" val="1967711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68754" y="323052"/>
            <a:ext cx="6728125" cy="677108"/>
          </a:xfrm>
          <a:prstGeom prst="rect">
            <a:avLst/>
          </a:prstGeom>
          <a:noFill/>
        </p:spPr>
        <p:txBody>
          <a:bodyPr wrap="none" rtlCol="0">
            <a:spAutoFit/>
          </a:bodyPr>
          <a:lstStyle/>
          <a:p>
            <a:pPr algn="ctr"/>
            <a:r>
              <a:rPr lang="en-GB" sz="3800" b="1" dirty="0">
                <a:solidFill>
                  <a:prstClr val="black"/>
                </a:solidFill>
                <a:latin typeface="Bookman Old Style"/>
                <a:cs typeface="Bookman Old Style"/>
              </a:rPr>
              <a:t>Classification of Thai Law</a:t>
            </a:r>
            <a:endParaRPr lang="en-US" sz="3800" b="1" dirty="0">
              <a:solidFill>
                <a:prstClr val="black"/>
              </a:solidFill>
              <a:latin typeface="Bookman Old Style"/>
              <a:cs typeface="Bookman Old Style"/>
            </a:endParaRPr>
          </a:p>
        </p:txBody>
      </p:sp>
      <p:sp>
        <p:nvSpPr>
          <p:cNvPr id="6" name="TextBox 5"/>
          <p:cNvSpPr txBox="1"/>
          <p:nvPr/>
        </p:nvSpPr>
        <p:spPr>
          <a:xfrm>
            <a:off x="348876" y="1521286"/>
            <a:ext cx="8331122" cy="461665"/>
          </a:xfrm>
          <a:prstGeom prst="rect">
            <a:avLst/>
          </a:prstGeom>
          <a:noFill/>
        </p:spPr>
        <p:txBody>
          <a:bodyPr wrap="square" rtlCol="0">
            <a:spAutoFit/>
          </a:bodyPr>
          <a:lstStyle/>
          <a:p>
            <a:r>
              <a:rPr lang="en-US" sz="2400" b="1" dirty="0" smtClean="0">
                <a:solidFill>
                  <a:prstClr val="black"/>
                </a:solidFill>
                <a:latin typeface="Bookman Old Style"/>
                <a:cs typeface="Bookman Old Style"/>
              </a:rPr>
              <a:t>Difference between Tort and Criminal law</a:t>
            </a:r>
            <a:endParaRPr lang="en-US" sz="2400" dirty="0" smtClean="0">
              <a:solidFill>
                <a:prstClr val="black"/>
              </a:solidFill>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solidFill>
                  <a:prstClr val="black">
                    <a:tint val="75000"/>
                  </a:prstClr>
                </a:solidFill>
              </a:rPr>
              <a:pPr/>
              <a:t>13</a:t>
            </a:fld>
            <a:endParaRPr lang="en-US">
              <a:solidFill>
                <a:prstClr val="black">
                  <a:tint val="75000"/>
                </a:prst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856741682"/>
              </p:ext>
            </p:extLst>
          </p:nvPr>
        </p:nvGraphicFramePr>
        <p:xfrm>
          <a:off x="814531" y="2118222"/>
          <a:ext cx="7482348" cy="4436806"/>
        </p:xfrm>
        <a:graphic>
          <a:graphicData uri="http://schemas.openxmlformats.org/drawingml/2006/table">
            <a:tbl>
              <a:tblPr firstRow="1" bandRow="1">
                <a:tableStyleId>{93296810-A885-4BE3-A3E7-6D5BEEA58F35}</a:tableStyleId>
              </a:tblPr>
              <a:tblGrid>
                <a:gridCol w="3741174"/>
                <a:gridCol w="3741174"/>
              </a:tblGrid>
              <a:tr h="532316">
                <a:tc>
                  <a:txBody>
                    <a:bodyPr/>
                    <a:lstStyle/>
                    <a:p>
                      <a:pPr algn="ctr"/>
                      <a:r>
                        <a:rPr lang="en-US" sz="2400" dirty="0" smtClean="0">
                          <a:solidFill>
                            <a:schemeClr val="tx1"/>
                          </a:solidFill>
                          <a:latin typeface="Bookman Old Style" panose="02050604050505020204" pitchFamily="18" charset="0"/>
                        </a:rPr>
                        <a:t>Criminal</a:t>
                      </a:r>
                      <a:r>
                        <a:rPr lang="en-US" sz="2400" baseline="0" dirty="0" smtClean="0">
                          <a:solidFill>
                            <a:schemeClr val="tx1"/>
                          </a:solidFill>
                          <a:latin typeface="Bookman Old Style" panose="02050604050505020204" pitchFamily="18" charset="0"/>
                        </a:rPr>
                        <a:t> Law</a:t>
                      </a:r>
                      <a:endParaRPr lang="en-US" sz="2400" dirty="0">
                        <a:solidFill>
                          <a:schemeClr val="tx1"/>
                        </a:solidFill>
                        <a:latin typeface="Bookman Old Style" panose="02050604050505020204" pitchFamily="18" charset="0"/>
                      </a:endParaRPr>
                    </a:p>
                  </a:txBody>
                  <a:tcPr/>
                </a:tc>
                <a:tc>
                  <a:txBody>
                    <a:bodyPr/>
                    <a:lstStyle/>
                    <a:p>
                      <a:pPr algn="ctr"/>
                      <a:r>
                        <a:rPr lang="en-US" sz="2400" dirty="0" smtClean="0">
                          <a:solidFill>
                            <a:schemeClr val="tx1"/>
                          </a:solidFill>
                          <a:latin typeface="Bookman Old Style" panose="02050604050505020204" pitchFamily="18" charset="0"/>
                        </a:rPr>
                        <a:t>Tort</a:t>
                      </a:r>
                      <a:endParaRPr lang="en-US" sz="2400" dirty="0">
                        <a:solidFill>
                          <a:schemeClr val="tx1"/>
                        </a:solidFill>
                        <a:latin typeface="Bookman Old Style" panose="02050604050505020204" pitchFamily="18" charset="0"/>
                      </a:endParaRPr>
                    </a:p>
                  </a:txBody>
                  <a:tcPr/>
                </a:tc>
              </a:tr>
              <a:tr h="724547">
                <a:tc>
                  <a:txBody>
                    <a:bodyPr/>
                    <a:lstStyle/>
                    <a:p>
                      <a:r>
                        <a:rPr lang="en-US" sz="2400" dirty="0" smtClean="0">
                          <a:latin typeface="Bookman Old Style" panose="02050604050505020204" pitchFamily="18" charset="0"/>
                        </a:rPr>
                        <a:t>Public</a:t>
                      </a:r>
                      <a:r>
                        <a:rPr lang="en-US" sz="2400" baseline="0" dirty="0" smtClean="0">
                          <a:latin typeface="Bookman Old Style" panose="02050604050505020204" pitchFamily="18" charset="0"/>
                        </a:rPr>
                        <a:t> Law</a:t>
                      </a:r>
                      <a:endParaRPr lang="en-US" sz="24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Private Law</a:t>
                      </a:r>
                      <a:endParaRPr lang="en-US" sz="2400" dirty="0">
                        <a:latin typeface="Bookman Old Style" panose="02050604050505020204" pitchFamily="18" charset="0"/>
                      </a:endParaRPr>
                    </a:p>
                  </a:txBody>
                  <a:tcPr/>
                </a:tc>
              </a:tr>
              <a:tr h="816218">
                <a:tc>
                  <a:txBody>
                    <a:bodyPr/>
                    <a:lstStyle/>
                    <a:p>
                      <a:r>
                        <a:rPr lang="en-US" sz="2400" dirty="0" smtClean="0">
                          <a:latin typeface="Bookman Old Style" panose="02050604050505020204" pitchFamily="18" charset="0"/>
                        </a:rPr>
                        <a:t>State prosecutor</a:t>
                      </a:r>
                      <a:endParaRPr lang="en-US" sz="24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Plaintiff</a:t>
                      </a:r>
                      <a:endParaRPr lang="en-US" sz="2400" dirty="0">
                        <a:latin typeface="Bookman Old Style" panose="02050604050505020204" pitchFamily="18" charset="0"/>
                      </a:endParaRPr>
                    </a:p>
                  </a:txBody>
                  <a:tcPr/>
                </a:tc>
              </a:tr>
              <a:tr h="816218">
                <a:tc>
                  <a:txBody>
                    <a:bodyPr/>
                    <a:lstStyle/>
                    <a:p>
                      <a:r>
                        <a:rPr lang="en-US" sz="2000" dirty="0" smtClean="0">
                          <a:latin typeface="Bookman Old Style" panose="02050604050505020204" pitchFamily="18" charset="0"/>
                        </a:rPr>
                        <a:t>Controlling and </a:t>
                      </a:r>
                      <a:r>
                        <a:rPr lang="en-US" sz="2000" dirty="0" err="1" smtClean="0">
                          <a:latin typeface="Bookman Old Style" panose="02050604050505020204" pitchFamily="18" charset="0"/>
                        </a:rPr>
                        <a:t>Uniforming</a:t>
                      </a:r>
                      <a:r>
                        <a:rPr lang="en-US" sz="2000" baseline="0" dirty="0" smtClean="0">
                          <a:latin typeface="Bookman Old Style" panose="02050604050505020204" pitchFamily="18" charset="0"/>
                        </a:rPr>
                        <a:t> the </a:t>
                      </a:r>
                      <a:r>
                        <a:rPr lang="en-US" sz="2000" baseline="0" dirty="0" err="1" smtClean="0">
                          <a:latin typeface="Bookman Old Style" panose="02050604050505020204" pitchFamily="18" charset="0"/>
                        </a:rPr>
                        <a:t>behaviours</a:t>
                      </a:r>
                      <a:r>
                        <a:rPr lang="en-US" sz="2000" baseline="0" dirty="0" smtClean="0">
                          <a:latin typeface="Bookman Old Style" panose="02050604050505020204" pitchFamily="18" charset="0"/>
                        </a:rPr>
                        <a:t> of people.</a:t>
                      </a:r>
                      <a:endParaRPr lang="en-US" sz="20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Fair</a:t>
                      </a:r>
                      <a:r>
                        <a:rPr lang="en-US" sz="2400" baseline="0" dirty="0" smtClean="0">
                          <a:latin typeface="Bookman Old Style" panose="02050604050505020204" pitchFamily="18" charset="0"/>
                        </a:rPr>
                        <a:t> Compensation</a:t>
                      </a:r>
                      <a:endParaRPr lang="en-US" sz="2400" dirty="0">
                        <a:latin typeface="Bookman Old Style" panose="02050604050505020204" pitchFamily="18" charset="0"/>
                      </a:endParaRPr>
                    </a:p>
                  </a:txBody>
                  <a:tcPr/>
                </a:tc>
              </a:tr>
              <a:tr h="816218">
                <a:tc>
                  <a:txBody>
                    <a:bodyPr/>
                    <a:lstStyle/>
                    <a:p>
                      <a:r>
                        <a:rPr lang="en-US" sz="2000" dirty="0" smtClean="0">
                          <a:latin typeface="Bookman Old Style" panose="02050604050505020204" pitchFamily="18" charset="0"/>
                        </a:rPr>
                        <a:t>Focus</a:t>
                      </a:r>
                      <a:r>
                        <a:rPr lang="en-US" sz="2000" baseline="0" dirty="0" smtClean="0">
                          <a:latin typeface="Bookman Old Style" panose="02050604050505020204" pitchFamily="18" charset="0"/>
                        </a:rPr>
                        <a:t> on the person who </a:t>
                      </a:r>
                      <a:r>
                        <a:rPr lang="en-US" sz="2000" baseline="0" dirty="0" err="1" smtClean="0">
                          <a:latin typeface="Bookman Old Style" panose="02050604050505020204" pitchFamily="18" charset="0"/>
                        </a:rPr>
                        <a:t>commited</a:t>
                      </a:r>
                      <a:r>
                        <a:rPr lang="en-US" sz="2000" baseline="0" dirty="0" smtClean="0">
                          <a:latin typeface="Bookman Old Style" panose="02050604050505020204" pitchFamily="18" charset="0"/>
                        </a:rPr>
                        <a:t> the act.</a:t>
                      </a:r>
                      <a:endParaRPr lang="en-US" sz="20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Damage</a:t>
                      </a:r>
                      <a:r>
                        <a:rPr lang="en-US" sz="2400" baseline="0" dirty="0" smtClean="0">
                          <a:latin typeface="Bookman Old Style" panose="02050604050505020204" pitchFamily="18" charset="0"/>
                        </a:rPr>
                        <a:t> is always required.</a:t>
                      </a:r>
                      <a:endParaRPr lang="en-US" sz="2400" dirty="0">
                        <a:latin typeface="Bookman Old Style" panose="02050604050505020204" pitchFamily="18" charset="0"/>
                      </a:endParaRPr>
                    </a:p>
                  </a:txBody>
                  <a:tcPr/>
                </a:tc>
              </a:tr>
              <a:tr h="724547">
                <a:tc>
                  <a:txBody>
                    <a:bodyPr/>
                    <a:lstStyle/>
                    <a:p>
                      <a:r>
                        <a:rPr lang="en-US" sz="2000" dirty="0" smtClean="0">
                          <a:latin typeface="Bookman Old Style" panose="02050604050505020204" pitchFamily="18" charset="0"/>
                        </a:rPr>
                        <a:t>Wrongdoers</a:t>
                      </a:r>
                      <a:r>
                        <a:rPr lang="en-US" sz="2000" baseline="0" dirty="0" smtClean="0">
                          <a:latin typeface="Bookman Old Style" panose="02050604050505020204" pitchFamily="18" charset="0"/>
                        </a:rPr>
                        <a:t> need to act with intent.</a:t>
                      </a:r>
                      <a:endParaRPr lang="en-US" sz="2000" dirty="0">
                        <a:latin typeface="Bookman Old Style" panose="02050604050505020204" pitchFamily="18" charset="0"/>
                      </a:endParaRPr>
                    </a:p>
                  </a:txBody>
                  <a:tcPr/>
                </a:tc>
                <a:tc>
                  <a:txBody>
                    <a:bodyPr/>
                    <a:lstStyle/>
                    <a:p>
                      <a:r>
                        <a:rPr lang="en-US" sz="2000" dirty="0" smtClean="0">
                          <a:latin typeface="Bookman Old Style" panose="02050604050505020204" pitchFamily="18" charset="0"/>
                        </a:rPr>
                        <a:t>A person can be liable</a:t>
                      </a:r>
                      <a:r>
                        <a:rPr lang="en-US" sz="2000" baseline="0" dirty="0" smtClean="0">
                          <a:latin typeface="Bookman Old Style" panose="02050604050505020204" pitchFamily="18" charset="0"/>
                        </a:rPr>
                        <a:t> without intent.</a:t>
                      </a:r>
                      <a:endParaRPr lang="en-US" sz="2000" dirty="0">
                        <a:latin typeface="Bookman Old Style" panose="02050604050505020204" pitchFamily="18" charset="0"/>
                      </a:endParaRPr>
                    </a:p>
                  </a:txBody>
                  <a:tcPr/>
                </a:tc>
              </a:tr>
            </a:tbl>
          </a:graphicData>
        </a:graphic>
      </p:graphicFrame>
    </p:spTree>
    <p:extLst>
      <p:ext uri="{BB962C8B-B14F-4D97-AF65-F5344CB8AC3E}">
        <p14:creationId xmlns:p14="http://schemas.microsoft.com/office/powerpoint/2010/main" val="28062919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48876" y="3050459"/>
            <a:ext cx="8331122" cy="769441"/>
          </a:xfrm>
          <a:prstGeom prst="rect">
            <a:avLst/>
          </a:prstGeom>
          <a:noFill/>
        </p:spPr>
        <p:txBody>
          <a:bodyPr wrap="square" rtlCol="0">
            <a:spAutoFit/>
          </a:bodyPr>
          <a:lstStyle/>
          <a:p>
            <a:pPr algn="ctr"/>
            <a:r>
              <a:rPr lang="en-GB" sz="4400" b="1" dirty="0" smtClean="0">
                <a:latin typeface="Bookman Old Style"/>
                <a:cs typeface="Bookman Old Style"/>
              </a:rPr>
              <a:t>Private Law Rights</a:t>
            </a:r>
            <a:endParaRPr lang="en-US" sz="4400" b="1" dirty="0" smtClean="0">
              <a:latin typeface="Bookman Old Style"/>
              <a:cs typeface="Bookman Old Style"/>
            </a:endParaRPr>
          </a:p>
        </p:txBody>
      </p:sp>
    </p:spTree>
    <p:extLst>
      <p:ext uri="{BB962C8B-B14F-4D97-AF65-F5344CB8AC3E}">
        <p14:creationId xmlns:p14="http://schemas.microsoft.com/office/powerpoint/2010/main" val="24658449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41010" y="216622"/>
            <a:ext cx="3884397" cy="769441"/>
          </a:xfrm>
          <a:prstGeom prst="rect">
            <a:avLst/>
          </a:prstGeom>
          <a:noFill/>
        </p:spPr>
        <p:txBody>
          <a:bodyPr wrap="none" rtlCol="0">
            <a:spAutoFit/>
          </a:bodyPr>
          <a:lstStyle/>
          <a:p>
            <a:r>
              <a:rPr lang="en-US" sz="4400" b="1" dirty="0" smtClean="0">
                <a:latin typeface="Bookman Old Style"/>
                <a:cs typeface="Bookman Old Style"/>
              </a:rPr>
              <a:t>Terminology</a:t>
            </a:r>
            <a:endParaRPr lang="en-US" sz="44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r>
              <a:rPr lang="en-US" sz="2600" b="1" i="1" dirty="0" smtClean="0">
                <a:latin typeface="Bookman Old Style"/>
                <a:cs typeface="Bookman Old Style"/>
              </a:rPr>
              <a:t>Rights</a:t>
            </a:r>
            <a:r>
              <a:rPr lang="en-US" sz="2600" dirty="0" smtClean="0">
                <a:latin typeface="Bookman Old Style"/>
                <a:cs typeface="Bookman Old Style"/>
              </a:rPr>
              <a:t> – something that you are morally, legally or officially allowed to do.</a:t>
            </a:r>
            <a:endParaRPr lang="en-US" sz="2600" dirty="0">
              <a:latin typeface="Bookman Old Style"/>
              <a:cs typeface="Bookman Old Style"/>
            </a:endParaRPr>
          </a:p>
          <a:p>
            <a:r>
              <a:rPr lang="en-US" sz="2600" b="1" i="1" dirty="0" smtClean="0">
                <a:latin typeface="Bookman Old Style"/>
                <a:cs typeface="Bookman Old Style"/>
              </a:rPr>
              <a:t>Freedom</a:t>
            </a:r>
            <a:r>
              <a:rPr lang="en-US" sz="2600" dirty="0" smtClean="0">
                <a:latin typeface="Bookman Old Style"/>
                <a:cs typeface="Bookman Old Style"/>
              </a:rPr>
              <a:t> -  the right to do what you want without being controlled or restricted by anyone.</a:t>
            </a:r>
            <a:endParaRPr lang="en-US" sz="2600" dirty="0">
              <a:latin typeface="Bookman Old Style"/>
              <a:cs typeface="Bookman Old Style"/>
            </a:endParaRPr>
          </a:p>
          <a:p>
            <a:r>
              <a:rPr lang="en-US" sz="2600" b="1" i="1" dirty="0" smtClean="0">
                <a:latin typeface="Bookman Old Style"/>
                <a:cs typeface="Bookman Old Style"/>
              </a:rPr>
              <a:t>Duty</a:t>
            </a:r>
            <a:r>
              <a:rPr lang="en-US" sz="2600" dirty="0" smtClean="0">
                <a:latin typeface="Bookman Old Style"/>
                <a:cs typeface="Bookman Old Style"/>
              </a:rPr>
              <a:t> – something that you have to do because it is morally or legally right. (See “obligation”)</a:t>
            </a:r>
          </a:p>
          <a:p>
            <a:r>
              <a:rPr lang="en-US" sz="2600" b="1" i="1" dirty="0" smtClean="0">
                <a:latin typeface="Bookman Old Style"/>
                <a:cs typeface="Bookman Old Style"/>
              </a:rPr>
              <a:t>Liability </a:t>
            </a:r>
            <a:r>
              <a:rPr lang="en-US" sz="2600" dirty="0" smtClean="0">
                <a:latin typeface="Bookman Old Style"/>
                <a:cs typeface="Bookman Old Style"/>
              </a:rPr>
              <a:t>– legal liability for something, especially for damage or injury</a:t>
            </a:r>
          </a:p>
          <a:p>
            <a:r>
              <a:rPr lang="en-US" sz="2600" b="1" i="1" dirty="0" smtClean="0">
                <a:latin typeface="Bookman Old Style"/>
                <a:cs typeface="Bookman Old Style"/>
              </a:rPr>
              <a:t>Privilege</a:t>
            </a:r>
            <a:r>
              <a:rPr lang="en-US" sz="2600" dirty="0" smtClean="0">
                <a:latin typeface="Bookman Old Style"/>
                <a:cs typeface="Bookman Old Style"/>
              </a:rPr>
              <a:t> – An exemption from substantive law that is given only to one person or a group of people</a:t>
            </a:r>
          </a:p>
          <a:p>
            <a:r>
              <a:rPr lang="en-US" sz="2600" b="1" i="1" dirty="0" smtClean="0">
                <a:latin typeface="Bookman Old Style"/>
                <a:cs typeface="Bookman Old Style"/>
              </a:rPr>
              <a:t>Immunity</a:t>
            </a:r>
            <a:r>
              <a:rPr lang="en-US" sz="2600" dirty="0" smtClean="0">
                <a:latin typeface="Bookman Old Style"/>
                <a:cs typeface="Bookman Old Style"/>
              </a:rPr>
              <a:t> – the rights of being protected from procedural laws.</a:t>
            </a:r>
          </a:p>
        </p:txBody>
      </p:sp>
    </p:spTree>
    <p:extLst>
      <p:ext uri="{BB962C8B-B14F-4D97-AF65-F5344CB8AC3E}">
        <p14:creationId xmlns:p14="http://schemas.microsoft.com/office/powerpoint/2010/main" val="15481127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50940" y="0"/>
            <a:ext cx="5960486" cy="1323439"/>
          </a:xfrm>
          <a:prstGeom prst="rect">
            <a:avLst/>
          </a:prstGeom>
          <a:noFill/>
        </p:spPr>
        <p:txBody>
          <a:bodyPr wrap="none" rtlCol="0">
            <a:spAutoFit/>
          </a:bodyPr>
          <a:lstStyle/>
          <a:p>
            <a:r>
              <a:rPr lang="en-US" sz="4000" b="1" dirty="0" smtClean="0">
                <a:latin typeface="Bookman Old Style"/>
                <a:cs typeface="Bookman Old Style"/>
              </a:rPr>
              <a:t>Concepts of Rights in </a:t>
            </a:r>
            <a:br>
              <a:rPr lang="en-US" sz="4000" b="1" dirty="0" smtClean="0">
                <a:latin typeface="Bookman Old Style"/>
                <a:cs typeface="Bookman Old Style"/>
              </a:rPr>
            </a:br>
            <a:r>
              <a:rPr lang="en-US" sz="4000" b="1" dirty="0" smtClean="0">
                <a:latin typeface="Bookman Old Style"/>
                <a:cs typeface="Bookman Old Style"/>
              </a:rPr>
              <a:t>Public Law</a:t>
            </a:r>
            <a:endParaRPr lang="en-US" sz="4000" b="1" dirty="0">
              <a:latin typeface="Bookman Old Style"/>
              <a:cs typeface="Bookman Old Style"/>
            </a:endParaRPr>
          </a:p>
        </p:txBody>
      </p:sp>
      <p:sp>
        <p:nvSpPr>
          <p:cNvPr id="6" name="TextBox 5"/>
          <p:cNvSpPr txBox="1"/>
          <p:nvPr/>
        </p:nvSpPr>
        <p:spPr>
          <a:xfrm>
            <a:off x="348876" y="1521286"/>
            <a:ext cx="8331122" cy="5453737"/>
          </a:xfrm>
          <a:prstGeom prst="rect">
            <a:avLst/>
          </a:prstGeom>
          <a:noFill/>
        </p:spPr>
        <p:txBody>
          <a:bodyPr wrap="square" rtlCol="0">
            <a:spAutoFit/>
          </a:bodyPr>
          <a:lstStyle/>
          <a:p>
            <a:r>
              <a:rPr lang="en-US" sz="2600" dirty="0" smtClean="0">
                <a:latin typeface="Bookman Old Style"/>
                <a:cs typeface="Bookman Old Style"/>
              </a:rPr>
              <a:t>Rights in public law (especially constitution)</a:t>
            </a:r>
          </a:p>
          <a:p>
            <a:pPr marL="914400" lvl="1" indent="-457200">
              <a:buFont typeface="Wingdings" charset="2"/>
              <a:buChar char="§"/>
            </a:pPr>
            <a:r>
              <a:rPr lang="en-US" sz="2600" dirty="0" smtClean="0">
                <a:latin typeface="Bookman Old Style"/>
                <a:cs typeface="Bookman Old Style"/>
              </a:rPr>
              <a:t>Fundamental rights</a:t>
            </a:r>
          </a:p>
          <a:p>
            <a:pPr marL="1371600" lvl="2" indent="-457200">
              <a:buFont typeface="Arial"/>
              <a:buChar char="•"/>
            </a:pPr>
            <a:r>
              <a:rPr lang="en-US" sz="2600" dirty="0" smtClean="0">
                <a:latin typeface="Bookman Old Style"/>
                <a:cs typeface="Bookman Old Style"/>
              </a:rPr>
              <a:t>Right</a:t>
            </a:r>
            <a:r>
              <a:rPr lang="en-US" sz="2600" dirty="0">
                <a:latin typeface="Bookman Old Style"/>
                <a:cs typeface="Bookman Old Style"/>
              </a:rPr>
              <a:t>s</a:t>
            </a:r>
            <a:r>
              <a:rPr lang="en-US" sz="2600" dirty="0" smtClean="0">
                <a:latin typeface="Bookman Old Style"/>
                <a:cs typeface="Bookman Old Style"/>
              </a:rPr>
              <a:t> </a:t>
            </a:r>
            <a:r>
              <a:rPr lang="en-US" sz="2600" dirty="0">
                <a:latin typeface="Bookman Old Style"/>
                <a:cs typeface="Bookman Old Style"/>
              </a:rPr>
              <a:t>to self-determination</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liberty</a:t>
            </a:r>
          </a:p>
          <a:p>
            <a:pPr marL="1371600" lvl="2" indent="-457200">
              <a:buFont typeface="Arial"/>
              <a:buChar char="•"/>
            </a:pPr>
            <a:r>
              <a:rPr lang="en-US" sz="2600" dirty="0" smtClean="0">
                <a:latin typeface="Bookman Old Style"/>
                <a:cs typeface="Bookman Old Style"/>
              </a:rPr>
              <a:t>Rights to </a:t>
            </a:r>
            <a:r>
              <a:rPr lang="en-US" sz="2600" dirty="0">
                <a:latin typeface="Bookman Old Style"/>
                <a:cs typeface="Bookman Old Style"/>
              </a:rPr>
              <a:t>due process of law</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movement</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thought</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religion</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expression</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peaceably assemble</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a:t>
            </a:r>
            <a:r>
              <a:rPr lang="en-US" sz="2600" dirty="0" smtClean="0">
                <a:latin typeface="Bookman Old Style"/>
                <a:cs typeface="Bookman Old Style"/>
              </a:rPr>
              <a:t>association</a:t>
            </a:r>
          </a:p>
          <a:p>
            <a:pPr marL="1371600" lvl="2" indent="-457200">
              <a:buFont typeface="Arial"/>
              <a:buChar char="•"/>
            </a:pPr>
            <a:r>
              <a:rPr lang="en-US" sz="2600" dirty="0" smtClean="0">
                <a:latin typeface="Bookman Old Style"/>
                <a:cs typeface="Bookman Old Style"/>
              </a:rPr>
              <a:t>Rights to ownership</a:t>
            </a:r>
          </a:p>
          <a:p>
            <a:pPr marL="914400" lvl="1" indent="-457200">
              <a:buFont typeface="Wingdings" charset="2"/>
              <a:buChar char="§"/>
            </a:pPr>
            <a:endParaRPr lang="en-US" sz="2600" dirty="0" smtClean="0">
              <a:latin typeface="Bookman Old Style"/>
              <a:cs typeface="Bookman Old Style"/>
            </a:endParaRPr>
          </a:p>
        </p:txBody>
      </p:sp>
    </p:spTree>
    <p:extLst>
      <p:ext uri="{BB962C8B-B14F-4D97-AF65-F5344CB8AC3E}">
        <p14:creationId xmlns:p14="http://schemas.microsoft.com/office/powerpoint/2010/main" val="20646567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11455" y="353943"/>
            <a:ext cx="6928500" cy="707886"/>
          </a:xfrm>
          <a:prstGeom prst="rect">
            <a:avLst/>
          </a:prstGeom>
          <a:noFill/>
        </p:spPr>
        <p:txBody>
          <a:bodyPr wrap="none" rtlCol="0">
            <a:spAutoFit/>
          </a:bodyPr>
          <a:lstStyle/>
          <a:p>
            <a:r>
              <a:rPr lang="en-US" sz="4000" b="1" dirty="0" smtClean="0">
                <a:latin typeface="Bookman Old Style"/>
                <a:cs typeface="Bookman Old Style"/>
              </a:rPr>
              <a:t>Rights under Private Law</a:t>
            </a:r>
            <a:endParaRPr lang="en-US" sz="40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r>
              <a:rPr lang="en-US" sz="2600" b="1" dirty="0" smtClean="0">
                <a:latin typeface="Bookman Old Style"/>
                <a:cs typeface="Bookman Old Style"/>
              </a:rPr>
              <a:t>Classification of Private Law Rights</a:t>
            </a:r>
            <a:endParaRPr lang="en-US" sz="2600" dirty="0" smtClean="0">
              <a:latin typeface="Bookman Old Style"/>
              <a:cs typeface="Bookman Old Style"/>
            </a:endParaRPr>
          </a:p>
          <a:p>
            <a:r>
              <a:rPr lang="en-US" sz="2600" b="1" dirty="0">
                <a:latin typeface="Bookman Old Style"/>
                <a:cs typeface="Bookman Old Style"/>
              </a:rPr>
              <a:t>	</a:t>
            </a:r>
            <a:r>
              <a:rPr lang="en-US" sz="2600" dirty="0" smtClean="0">
                <a:latin typeface="Bookman Old Style"/>
                <a:cs typeface="Bookman Old Style"/>
              </a:rPr>
              <a:t>The classification of private law rights varies depending on the criterion employed. Different criteria give different classifications. </a:t>
            </a:r>
          </a:p>
          <a:p>
            <a:endParaRPr lang="en-US" sz="2600" dirty="0">
              <a:latin typeface="Bookman Old Style"/>
              <a:cs typeface="Bookman Old Style"/>
            </a:endParaRPr>
          </a:p>
          <a:p>
            <a:r>
              <a:rPr lang="en-US" sz="2600" b="1" dirty="0" smtClean="0">
                <a:latin typeface="Bookman Old Style"/>
                <a:cs typeface="Bookman Old Style"/>
              </a:rPr>
              <a:t>Basic Classifications</a:t>
            </a:r>
            <a:endParaRPr lang="en-US" sz="2600" dirty="0" smtClean="0">
              <a:latin typeface="Bookman Old Style"/>
              <a:cs typeface="Bookman Old Style"/>
            </a:endParaRPr>
          </a:p>
          <a:p>
            <a:pPr marL="914400" lvl="1" indent="-457200">
              <a:buFont typeface="Arial"/>
              <a:buChar char="•"/>
            </a:pPr>
            <a:r>
              <a:rPr lang="en-US" sz="2600" dirty="0" smtClean="0">
                <a:latin typeface="Bookman Old Style"/>
                <a:cs typeface="Bookman Old Style"/>
              </a:rPr>
              <a:t>Classification by the subject matter protected by the rights</a:t>
            </a:r>
          </a:p>
          <a:p>
            <a:pPr marL="914400" lvl="1" indent="-457200">
              <a:buFont typeface="Arial"/>
              <a:buChar char="•"/>
            </a:pPr>
            <a:r>
              <a:rPr lang="en-US" sz="2600" dirty="0" smtClean="0">
                <a:latin typeface="Bookman Old Style"/>
                <a:cs typeface="Bookman Old Style"/>
              </a:rPr>
              <a:t>Classification by the person who has a duty to respect the rights</a:t>
            </a:r>
          </a:p>
          <a:p>
            <a:pPr marL="914400" lvl="1" indent="-457200">
              <a:buFont typeface="Arial"/>
              <a:buChar char="•"/>
            </a:pPr>
            <a:r>
              <a:rPr lang="en-US" sz="2600" dirty="0" smtClean="0">
                <a:latin typeface="Bookman Old Style"/>
                <a:cs typeface="Bookman Old Style"/>
              </a:rPr>
              <a:t>Classification by the enforcement of the rights</a:t>
            </a:r>
          </a:p>
          <a:p>
            <a:pPr marL="914400" lvl="1" indent="-457200">
              <a:buFont typeface="Wingdings" charset="2"/>
              <a:buChar char="§"/>
            </a:pPr>
            <a:endParaRPr lang="en-US" sz="2600" dirty="0" smtClean="0">
              <a:latin typeface="Bookman Old Style"/>
              <a:cs typeface="Bookman Old Style"/>
            </a:endParaRPr>
          </a:p>
        </p:txBody>
      </p:sp>
    </p:spTree>
    <p:extLst>
      <p:ext uri="{BB962C8B-B14F-4D97-AF65-F5344CB8AC3E}">
        <p14:creationId xmlns:p14="http://schemas.microsoft.com/office/powerpoint/2010/main" val="20128320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5997" y="0"/>
            <a:ext cx="7825818" cy="1261884"/>
          </a:xfrm>
          <a:prstGeom prst="rect">
            <a:avLst/>
          </a:prstGeom>
          <a:noFill/>
        </p:spPr>
        <p:txBody>
          <a:bodyPr wrap="none" rtlCol="0">
            <a:spAutoFit/>
          </a:bodyPr>
          <a:lstStyle/>
          <a:p>
            <a:r>
              <a:rPr lang="en-US" sz="3800" b="1" dirty="0" smtClean="0">
                <a:latin typeface="Bookman Old Style"/>
                <a:cs typeface="Bookman Old Style"/>
              </a:rPr>
              <a:t>Classification by the Subject</a:t>
            </a:r>
            <a:br>
              <a:rPr lang="en-US" sz="3800" b="1" dirty="0" smtClean="0">
                <a:latin typeface="Bookman Old Style"/>
                <a:cs typeface="Bookman Old Style"/>
              </a:rPr>
            </a:br>
            <a:r>
              <a:rPr lang="en-US" sz="3800" b="1" dirty="0" smtClean="0">
                <a:latin typeface="Bookman Old Style"/>
                <a:cs typeface="Bookman Old Style"/>
              </a:rPr>
              <a:t>Matter Protected by the Right</a:t>
            </a:r>
            <a:endParaRPr lang="en-US" sz="38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b="1" dirty="0" smtClean="0">
                <a:latin typeface="Bookman Old Style"/>
                <a:cs typeface="Bookman Old Style"/>
              </a:rPr>
              <a:t>Rights related to things</a:t>
            </a:r>
          </a:p>
          <a:p>
            <a:pPr marL="971550" lvl="1" indent="-514350">
              <a:buAutoNum type="arabicPeriod"/>
            </a:pPr>
            <a:r>
              <a:rPr lang="en-US" sz="2600" dirty="0" smtClean="0">
                <a:latin typeface="Bookman Old Style"/>
                <a:cs typeface="Bookman Old Style"/>
              </a:rPr>
              <a:t>Real rights (rights </a:t>
            </a:r>
            <a:r>
              <a:rPr lang="en-US" sz="2600" i="1" dirty="0" smtClean="0">
                <a:latin typeface="Bookman Old Style"/>
                <a:cs typeface="Bookman Old Style"/>
              </a:rPr>
              <a:t>in rem</a:t>
            </a:r>
            <a:r>
              <a:rPr lang="en-US" sz="2600" dirty="0" smtClean="0">
                <a:latin typeface="Bookman Old Style"/>
                <a:cs typeface="Bookman Old Style"/>
              </a:rPr>
              <a:t>)</a:t>
            </a:r>
            <a:endParaRPr lang="en-US" sz="2600" i="1" dirty="0" smtClean="0">
              <a:latin typeface="Bookman Old Style"/>
              <a:cs typeface="Bookman Old Style"/>
            </a:endParaRPr>
          </a:p>
          <a:p>
            <a:pPr marL="1428750" lvl="2" indent="-514350">
              <a:buFont typeface="+mj-lt"/>
              <a:buAutoNum type="alphaLcPeriod"/>
            </a:pPr>
            <a:r>
              <a:rPr lang="en-US" sz="2600" dirty="0" smtClean="0">
                <a:latin typeface="Bookman Old Style"/>
                <a:cs typeface="Bookman Old Style"/>
              </a:rPr>
              <a:t>Absolute real right – ownership</a:t>
            </a:r>
            <a:endParaRPr lang="en-US" sz="2600" dirty="0">
              <a:latin typeface="Bookman Old Style"/>
              <a:cs typeface="Bookman Old Style"/>
            </a:endParaRPr>
          </a:p>
          <a:p>
            <a:pPr marL="1428750" lvl="2" indent="-514350">
              <a:buFont typeface="+mj-lt"/>
              <a:buAutoNum type="alphaLcPeriod"/>
            </a:pPr>
            <a:r>
              <a:rPr lang="en-US" sz="2600" dirty="0" smtClean="0">
                <a:latin typeface="Bookman Old Style"/>
                <a:cs typeface="Bookman Old Style"/>
              </a:rPr>
              <a:t>Limited real right - habitation, superficies, servitude, usufruct </a:t>
            </a:r>
            <a:r>
              <a:rPr lang="en-US" sz="2600" dirty="0" err="1" smtClean="0">
                <a:latin typeface="Bookman Old Style"/>
                <a:cs typeface="Bookman Old Style"/>
              </a:rPr>
              <a:t>etc</a:t>
            </a:r>
            <a:r>
              <a:rPr lang="en-US" sz="2600" dirty="0" smtClean="0">
                <a:latin typeface="Bookman Old Style"/>
                <a:cs typeface="Bookman Old Style"/>
              </a:rPr>
              <a:t> </a:t>
            </a:r>
          </a:p>
          <a:p>
            <a:pPr marL="971550" lvl="1" indent="-514350">
              <a:buAutoNum type="arabicPeriod"/>
            </a:pPr>
            <a:r>
              <a:rPr lang="en-US" sz="2600" dirty="0" smtClean="0">
                <a:latin typeface="Bookman Old Style"/>
                <a:cs typeface="Bookman Old Style"/>
              </a:rPr>
              <a:t>Concession</a:t>
            </a:r>
          </a:p>
          <a:p>
            <a:pPr marL="971550" lvl="1" indent="-514350">
              <a:buAutoNum type="arabicPeriod"/>
            </a:pPr>
            <a:r>
              <a:rPr lang="en-US" sz="2600" dirty="0" smtClean="0">
                <a:latin typeface="Bookman Old Style"/>
                <a:cs typeface="Bookman Old Style"/>
              </a:rPr>
              <a:t>Intangible assets (especially IP rights)</a:t>
            </a:r>
          </a:p>
          <a:p>
            <a:pPr marL="971550" lvl="1" indent="-514350">
              <a:buAutoNum type="arabicPeriod"/>
            </a:pPr>
            <a:r>
              <a:rPr lang="en-US" sz="2600" dirty="0" smtClean="0">
                <a:latin typeface="Bookman Old Style"/>
                <a:cs typeface="Bookman Old Style"/>
              </a:rPr>
              <a:t>Obligatory rights (rights </a:t>
            </a:r>
            <a:r>
              <a:rPr lang="en-US" sz="2600" i="1" dirty="0" smtClean="0">
                <a:latin typeface="Bookman Old Style"/>
                <a:cs typeface="Bookman Old Style"/>
              </a:rPr>
              <a:t>in </a:t>
            </a:r>
            <a:r>
              <a:rPr lang="en-US" sz="2600" i="1" dirty="0" err="1" smtClean="0">
                <a:latin typeface="Bookman Old Style"/>
                <a:cs typeface="Bookman Old Style"/>
              </a:rPr>
              <a:t>personam</a:t>
            </a:r>
            <a:r>
              <a:rPr lang="en-US" sz="2600" dirty="0" smtClean="0">
                <a:latin typeface="Bookman Old Style"/>
                <a:cs typeface="Bookman Old Style"/>
              </a:rPr>
              <a:t>)</a:t>
            </a:r>
          </a:p>
          <a:p>
            <a:pPr marL="514350" indent="-514350">
              <a:buAutoNum type="arabicPeriod"/>
            </a:pPr>
            <a:r>
              <a:rPr lang="en-US" sz="2600" b="1" dirty="0" smtClean="0">
                <a:latin typeface="Bookman Old Style"/>
                <a:cs typeface="Bookman Old Style"/>
              </a:rPr>
              <a:t>Rights related to persons</a:t>
            </a:r>
          </a:p>
          <a:p>
            <a:pPr marL="971550" lvl="1" indent="-514350">
              <a:buAutoNum type="arabicPeriod"/>
            </a:pPr>
            <a:r>
              <a:rPr lang="en-US" sz="2600" dirty="0" smtClean="0">
                <a:latin typeface="Bookman Old Style"/>
                <a:cs typeface="Bookman Old Style"/>
              </a:rPr>
              <a:t>Rights to life</a:t>
            </a:r>
          </a:p>
          <a:p>
            <a:pPr marL="971550" lvl="1" indent="-514350">
              <a:buAutoNum type="arabicPeriod"/>
            </a:pPr>
            <a:r>
              <a:rPr lang="en-US" sz="2600" dirty="0" smtClean="0">
                <a:latin typeface="Bookman Old Style"/>
                <a:cs typeface="Bookman Old Style"/>
              </a:rPr>
              <a:t>Rights arising from status</a:t>
            </a:r>
          </a:p>
          <a:p>
            <a:pPr marL="971550" lvl="1" indent="-514350">
              <a:buAutoNum type="arabicPeriod"/>
            </a:pPr>
            <a:endParaRPr lang="en-US" sz="2600" dirty="0" smtClean="0">
              <a:latin typeface="Bookman Old Style"/>
              <a:cs typeface="Bookman Old Style"/>
            </a:endParaRPr>
          </a:p>
          <a:p>
            <a:pPr marL="514350" indent="-514350">
              <a:buAutoNum type="arabicPeriod"/>
            </a:pPr>
            <a:endParaRPr lang="en-US" sz="2600" dirty="0" smtClean="0">
              <a:latin typeface="Bookman Old Style"/>
              <a:cs typeface="Bookman Old Style"/>
            </a:endParaRPr>
          </a:p>
        </p:txBody>
      </p:sp>
    </p:spTree>
    <p:extLst>
      <p:ext uri="{BB962C8B-B14F-4D97-AF65-F5344CB8AC3E}">
        <p14:creationId xmlns:p14="http://schemas.microsoft.com/office/powerpoint/2010/main" val="9085006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5997" y="0"/>
            <a:ext cx="7784503" cy="1077218"/>
          </a:xfrm>
          <a:prstGeom prst="rect">
            <a:avLst/>
          </a:prstGeom>
          <a:noFill/>
        </p:spPr>
        <p:txBody>
          <a:bodyPr wrap="none" rtlCol="0">
            <a:spAutoFit/>
          </a:bodyPr>
          <a:lstStyle/>
          <a:p>
            <a:r>
              <a:rPr lang="en-US" sz="3200" b="1" dirty="0" smtClean="0">
                <a:latin typeface="Bookman Old Style"/>
                <a:cs typeface="Bookman Old Style"/>
              </a:rPr>
              <a:t>Classification by the Person</a:t>
            </a:r>
            <a:br>
              <a:rPr lang="en-US" sz="3200" b="1" dirty="0" smtClean="0">
                <a:latin typeface="Bookman Old Style"/>
                <a:cs typeface="Bookman Old Style"/>
              </a:rPr>
            </a:br>
            <a:r>
              <a:rPr lang="en-US" sz="3200" b="1" dirty="0" smtClean="0">
                <a:latin typeface="Bookman Old Style"/>
                <a:cs typeface="Bookman Old Style"/>
              </a:rPr>
              <a:t>Who Has Duty to Respect the Right</a:t>
            </a:r>
            <a:endParaRPr lang="en-US" sz="32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b="1" dirty="0" smtClean="0">
                <a:latin typeface="Bookman Old Style"/>
                <a:cs typeface="Bookman Old Style"/>
              </a:rPr>
              <a:t>Absolute right</a:t>
            </a:r>
          </a:p>
          <a:p>
            <a:pPr marL="514350" indent="-514350">
              <a:buAutoNum type="arabicPeriod"/>
            </a:pPr>
            <a:r>
              <a:rPr lang="en-US" sz="2600" b="1" dirty="0" smtClean="0">
                <a:latin typeface="Bookman Old Style"/>
                <a:cs typeface="Bookman Old Style"/>
              </a:rPr>
              <a:t>Relative right</a:t>
            </a:r>
          </a:p>
          <a:p>
            <a:pPr marL="514350" indent="-514350">
              <a:buAutoNum type="arabicPeriod"/>
            </a:pPr>
            <a:endParaRPr lang="en-US" sz="2600" b="1" dirty="0">
              <a:latin typeface="Bookman Old Style"/>
              <a:cs typeface="Bookman Old Style"/>
            </a:endParaRPr>
          </a:p>
          <a:p>
            <a:pPr marL="514350" indent="-514350">
              <a:buAutoNum type="arabicPeriod"/>
            </a:pPr>
            <a:endParaRPr lang="en-US" sz="2600" b="1" dirty="0" smtClean="0">
              <a:latin typeface="Bookman Old Style"/>
              <a:cs typeface="Bookman Old Style"/>
            </a:endParaRPr>
          </a:p>
          <a:p>
            <a:r>
              <a:rPr lang="en-US" sz="2600" dirty="0">
                <a:solidFill>
                  <a:prstClr val="black"/>
                </a:solidFill>
                <a:latin typeface="Bookman Old Style"/>
                <a:cs typeface="Bookman Old Style"/>
              </a:rPr>
              <a:t>Are they absolute or relative right?</a:t>
            </a:r>
          </a:p>
          <a:p>
            <a:pPr marL="514350" indent="-514350">
              <a:buFontTx/>
              <a:buAutoNum type="alphaLcPeriod"/>
            </a:pPr>
            <a:r>
              <a:rPr lang="en-US" sz="2600" dirty="0">
                <a:solidFill>
                  <a:prstClr val="black"/>
                </a:solidFill>
                <a:latin typeface="Bookman Old Style"/>
                <a:cs typeface="Bookman Old Style"/>
              </a:rPr>
              <a:t>Real rights</a:t>
            </a:r>
          </a:p>
          <a:p>
            <a:pPr marL="514350" indent="-514350">
              <a:buFontTx/>
              <a:buAutoNum type="alphaLcPeriod"/>
            </a:pPr>
            <a:r>
              <a:rPr lang="en-US" sz="2600" dirty="0">
                <a:solidFill>
                  <a:prstClr val="black"/>
                </a:solidFill>
                <a:latin typeface="Bookman Old Style"/>
                <a:cs typeface="Bookman Old Style"/>
              </a:rPr>
              <a:t>Intangible rights</a:t>
            </a:r>
          </a:p>
          <a:p>
            <a:pPr marL="514350" indent="-514350">
              <a:buFontTx/>
              <a:buAutoNum type="alphaLcPeriod"/>
            </a:pPr>
            <a:r>
              <a:rPr lang="en-US" sz="2600" dirty="0">
                <a:solidFill>
                  <a:prstClr val="black"/>
                </a:solidFill>
                <a:latin typeface="Bookman Old Style"/>
                <a:cs typeface="Bookman Old Style"/>
              </a:rPr>
              <a:t>Obligatory rights</a:t>
            </a:r>
          </a:p>
          <a:p>
            <a:pPr marL="514350" indent="-514350">
              <a:buFontTx/>
              <a:buAutoNum type="alphaLcPeriod"/>
            </a:pPr>
            <a:r>
              <a:rPr lang="en-US" sz="2600" dirty="0">
                <a:solidFill>
                  <a:prstClr val="black"/>
                </a:solidFill>
                <a:latin typeface="Bookman Old Style"/>
                <a:cs typeface="Bookman Old Style"/>
              </a:rPr>
              <a:t>Right to life</a:t>
            </a:r>
          </a:p>
          <a:p>
            <a:pPr marL="514350" indent="-514350">
              <a:buFontTx/>
              <a:buAutoNum type="alphaLcPeriod"/>
            </a:pPr>
            <a:r>
              <a:rPr lang="en-US" sz="2600" dirty="0">
                <a:solidFill>
                  <a:prstClr val="black"/>
                </a:solidFill>
                <a:latin typeface="Bookman Old Style"/>
                <a:cs typeface="Bookman Old Style"/>
              </a:rPr>
              <a:t>Right arising from status</a:t>
            </a:r>
          </a:p>
          <a:p>
            <a:pPr marL="514350" indent="-514350">
              <a:buAutoNum type="arabicPeriod"/>
            </a:pPr>
            <a:endParaRPr lang="en-US" sz="2600" b="1" dirty="0" smtClean="0">
              <a:latin typeface="Bookman Old Style"/>
              <a:cs typeface="Bookman Old Style"/>
            </a:endParaRPr>
          </a:p>
          <a:p>
            <a:r>
              <a:rPr lang="en-US" sz="2600" dirty="0" smtClean="0">
                <a:latin typeface="Bookman Old Style"/>
                <a:cs typeface="Bookman Old Style"/>
              </a:rPr>
              <a:t>	</a:t>
            </a:r>
          </a:p>
          <a:p>
            <a:pPr marL="514350" indent="-514350">
              <a:buAutoNum type="arabicPeriod"/>
            </a:pPr>
            <a:endParaRPr lang="en-US" sz="2600" dirty="0" smtClean="0">
              <a:latin typeface="Bookman Old Style"/>
              <a:cs typeface="Bookman Old Style"/>
            </a:endParaRPr>
          </a:p>
        </p:txBody>
      </p:sp>
    </p:spTree>
    <p:extLst>
      <p:ext uri="{BB962C8B-B14F-4D97-AF65-F5344CB8AC3E}">
        <p14:creationId xmlns:p14="http://schemas.microsoft.com/office/powerpoint/2010/main" val="8357893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5997" y="0"/>
            <a:ext cx="7481134" cy="1077218"/>
          </a:xfrm>
          <a:prstGeom prst="rect">
            <a:avLst/>
          </a:prstGeom>
          <a:noFill/>
        </p:spPr>
        <p:txBody>
          <a:bodyPr wrap="none" rtlCol="0">
            <a:spAutoFit/>
          </a:bodyPr>
          <a:lstStyle/>
          <a:p>
            <a:r>
              <a:rPr lang="en-US" sz="3200" b="1" dirty="0" smtClean="0">
                <a:latin typeface="Bookman Old Style"/>
                <a:cs typeface="Bookman Old Style"/>
              </a:rPr>
              <a:t>Classification by the Enforcement</a:t>
            </a:r>
            <a:br>
              <a:rPr lang="en-US" sz="3200" b="1" dirty="0" smtClean="0">
                <a:latin typeface="Bookman Old Style"/>
                <a:cs typeface="Bookman Old Style"/>
              </a:rPr>
            </a:br>
            <a:r>
              <a:rPr lang="en-US" sz="3200" b="1" dirty="0" smtClean="0">
                <a:latin typeface="Bookman Old Style"/>
                <a:cs typeface="Bookman Old Style"/>
              </a:rPr>
              <a:t>of the Right</a:t>
            </a:r>
            <a:endParaRPr lang="en-US" sz="3200" b="1" dirty="0">
              <a:latin typeface="Bookman Old Style"/>
              <a:cs typeface="Bookman Old Style"/>
            </a:endParaRPr>
          </a:p>
        </p:txBody>
      </p:sp>
      <p:sp>
        <p:nvSpPr>
          <p:cNvPr id="6" name="TextBox 5"/>
          <p:cNvSpPr txBox="1"/>
          <p:nvPr/>
        </p:nvSpPr>
        <p:spPr>
          <a:xfrm>
            <a:off x="348876" y="1521286"/>
            <a:ext cx="8331122" cy="5693866"/>
          </a:xfrm>
          <a:prstGeom prst="rect">
            <a:avLst/>
          </a:prstGeom>
          <a:noFill/>
        </p:spPr>
        <p:txBody>
          <a:bodyPr wrap="square" rtlCol="0">
            <a:spAutoFit/>
          </a:bodyPr>
          <a:lstStyle/>
          <a:p>
            <a:pPr marL="514350" indent="-514350">
              <a:buAutoNum type="arabicPeriod"/>
            </a:pPr>
            <a:r>
              <a:rPr lang="en-US" sz="2600" dirty="0" smtClean="0">
                <a:latin typeface="Bookman Old Style"/>
                <a:cs typeface="Bookman Old Style"/>
              </a:rPr>
              <a:t>Self-enforcing, including self-defense</a:t>
            </a:r>
            <a:endParaRPr lang="en-US" sz="2600" b="1" dirty="0" smtClean="0">
              <a:latin typeface="Bookman Old Style"/>
              <a:cs typeface="Bookman Old Style"/>
            </a:endParaRPr>
          </a:p>
          <a:p>
            <a:pPr marL="514350" indent="-514350">
              <a:buAutoNum type="arabicPeriod"/>
            </a:pPr>
            <a:r>
              <a:rPr lang="en-US" sz="2600" dirty="0" smtClean="0">
                <a:latin typeface="Bookman Old Style"/>
                <a:cs typeface="Bookman Old Style"/>
              </a:rPr>
              <a:t>Claim</a:t>
            </a:r>
          </a:p>
          <a:p>
            <a:pPr marL="514350" indent="-514350">
              <a:buAutoNum type="arabicPeriod"/>
            </a:pPr>
            <a:r>
              <a:rPr lang="en-US" sz="2600" dirty="0" smtClean="0">
                <a:latin typeface="Bookman Old Style"/>
                <a:cs typeface="Bookman Old Style"/>
              </a:rPr>
              <a:t>Refusal </a:t>
            </a:r>
          </a:p>
          <a:p>
            <a:pPr marL="514350" indent="-514350">
              <a:buAutoNum type="arabicPeriod"/>
            </a:pPr>
            <a:r>
              <a:rPr lang="en-US" sz="2600" dirty="0" smtClean="0">
                <a:latin typeface="Bookman Old Style"/>
                <a:cs typeface="Bookman Old Style"/>
              </a:rPr>
              <a:t>Nullification </a:t>
            </a:r>
          </a:p>
          <a:p>
            <a:endParaRPr lang="en-US" sz="2600" dirty="0">
              <a:latin typeface="Bookman Old Style"/>
              <a:cs typeface="Bookman Old Style"/>
            </a:endParaRPr>
          </a:p>
          <a:p>
            <a:r>
              <a:rPr lang="en-US" sz="2600" dirty="0" smtClean="0">
                <a:latin typeface="Bookman Old Style"/>
                <a:cs typeface="Bookman Old Style"/>
              </a:rPr>
              <a:t>Do the following rights constitute the right to self-enforcing?</a:t>
            </a:r>
          </a:p>
          <a:p>
            <a:pPr marL="514350" indent="-514350">
              <a:buAutoNum type="alphaLcPeriod"/>
            </a:pPr>
            <a:r>
              <a:rPr lang="en-US" sz="2600" dirty="0" smtClean="0">
                <a:latin typeface="Bookman Old Style"/>
                <a:cs typeface="Bookman Old Style"/>
              </a:rPr>
              <a:t>Real rights</a:t>
            </a:r>
          </a:p>
          <a:p>
            <a:pPr marL="514350" indent="-514350">
              <a:buAutoNum type="alphaLcPeriod"/>
            </a:pPr>
            <a:r>
              <a:rPr lang="en-US" sz="2600" dirty="0" smtClean="0">
                <a:latin typeface="Bookman Old Style"/>
                <a:cs typeface="Bookman Old Style"/>
              </a:rPr>
              <a:t>Concession</a:t>
            </a:r>
          </a:p>
          <a:p>
            <a:pPr marL="514350" indent="-514350">
              <a:buAutoNum type="alphaLcPeriod"/>
            </a:pPr>
            <a:r>
              <a:rPr lang="en-US" sz="2600" dirty="0" smtClean="0">
                <a:latin typeface="Bookman Old Style"/>
                <a:cs typeface="Bookman Old Style"/>
              </a:rPr>
              <a:t>Intangible rights</a:t>
            </a:r>
          </a:p>
          <a:p>
            <a:pPr marL="514350" indent="-514350">
              <a:buAutoNum type="alphaLcPeriod"/>
            </a:pPr>
            <a:r>
              <a:rPr lang="en-US" sz="2600" dirty="0" smtClean="0">
                <a:latin typeface="Bookman Old Style"/>
                <a:cs typeface="Bookman Old Style"/>
              </a:rPr>
              <a:t>Obligatory rights</a:t>
            </a:r>
          </a:p>
          <a:p>
            <a:pPr marL="514350" indent="-514350">
              <a:buAutoNum type="alphaLcPeriod"/>
            </a:pPr>
            <a:r>
              <a:rPr lang="en-US" sz="2600" dirty="0" smtClean="0">
                <a:latin typeface="Bookman Old Style"/>
                <a:cs typeface="Bookman Old Style"/>
              </a:rPr>
              <a:t>Right to life</a:t>
            </a:r>
          </a:p>
          <a:p>
            <a:pPr marL="514350" indent="-514350">
              <a:buAutoNum type="alphaLcPeriod"/>
            </a:pPr>
            <a:r>
              <a:rPr lang="en-US" sz="2600" dirty="0" smtClean="0">
                <a:latin typeface="Bookman Old Style"/>
                <a:cs typeface="Bookman Old Style"/>
              </a:rPr>
              <a:t>Right arising from status</a:t>
            </a:r>
          </a:p>
          <a:p>
            <a:pPr marL="514350" indent="-514350">
              <a:buAutoNum type="arabicPeriod"/>
            </a:pPr>
            <a:endParaRPr lang="en-US" sz="2600" dirty="0" smtClean="0">
              <a:latin typeface="Bookman Old Style"/>
              <a:cs typeface="Bookman Old Style"/>
            </a:endParaRPr>
          </a:p>
        </p:txBody>
      </p:sp>
    </p:spTree>
    <p:extLst>
      <p:ext uri="{BB962C8B-B14F-4D97-AF65-F5344CB8AC3E}">
        <p14:creationId xmlns:p14="http://schemas.microsoft.com/office/powerpoint/2010/main" val="36101475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974" y="292388"/>
            <a:ext cx="1990449" cy="584776"/>
          </a:xfrm>
          <a:prstGeom prst="rect">
            <a:avLst/>
          </a:prstGeom>
          <a:noFill/>
        </p:spPr>
        <p:txBody>
          <a:bodyPr wrap="none" rtlCol="0">
            <a:spAutoFit/>
          </a:bodyPr>
          <a:lstStyle/>
          <a:p>
            <a:r>
              <a:rPr lang="en-US" sz="3200" b="1" dirty="0" smtClean="0">
                <a:latin typeface="Bookman Old Style"/>
                <a:cs typeface="Bookman Old Style"/>
              </a:rPr>
              <a:t>Exercise</a:t>
            </a:r>
            <a:endParaRPr lang="en-US" sz="3200" b="1" dirty="0">
              <a:latin typeface="Bookman Old Style"/>
              <a:cs typeface="Bookman Old Style"/>
            </a:endParaRPr>
          </a:p>
        </p:txBody>
      </p:sp>
      <p:sp>
        <p:nvSpPr>
          <p:cNvPr id="6" name="TextBox 5"/>
          <p:cNvSpPr txBox="1"/>
          <p:nvPr/>
        </p:nvSpPr>
        <p:spPr>
          <a:xfrm>
            <a:off x="348876" y="1521286"/>
            <a:ext cx="8331122" cy="3693318"/>
          </a:xfrm>
          <a:prstGeom prst="rect">
            <a:avLst/>
          </a:prstGeom>
          <a:noFill/>
        </p:spPr>
        <p:txBody>
          <a:bodyPr wrap="square" rtlCol="0">
            <a:spAutoFit/>
          </a:bodyPr>
          <a:lstStyle/>
          <a:p>
            <a:r>
              <a:rPr lang="en-US" sz="2600" dirty="0" smtClean="0">
                <a:latin typeface="Bookman Old Style"/>
                <a:cs typeface="Bookman Old Style"/>
              </a:rPr>
              <a:t>A driving negligently hit B, a minor, who was crossing a street. B’s parents had to pay 100,000 THB for this treatment. They would like to sue A to claim damages for such </a:t>
            </a:r>
            <a:r>
              <a:rPr lang="en-US" sz="2600" dirty="0" err="1" smtClean="0">
                <a:latin typeface="Bookman Old Style"/>
                <a:cs typeface="Bookman Old Style"/>
              </a:rPr>
              <a:t>delictual</a:t>
            </a:r>
            <a:r>
              <a:rPr lang="en-US" sz="2600" smtClean="0">
                <a:latin typeface="Bookman Old Style"/>
                <a:cs typeface="Bookman Old Style"/>
              </a:rPr>
              <a:t> act. </a:t>
            </a:r>
            <a:r>
              <a:rPr lang="en-US" sz="2600" dirty="0" smtClean="0">
                <a:latin typeface="Bookman Old Style"/>
                <a:cs typeface="Bookman Old Style"/>
              </a:rPr>
              <a:t>Please answer.</a:t>
            </a:r>
          </a:p>
          <a:p>
            <a:endParaRPr lang="en-US" sz="2600" dirty="0">
              <a:latin typeface="Bookman Old Style"/>
              <a:cs typeface="Bookman Old Style"/>
            </a:endParaRPr>
          </a:p>
          <a:p>
            <a:pPr marL="514350" indent="-514350">
              <a:buAutoNum type="alphaLcPeriod"/>
            </a:pPr>
            <a:r>
              <a:rPr lang="en-US" sz="2600" dirty="0" smtClean="0">
                <a:latin typeface="Bookman Old Style"/>
                <a:cs typeface="Bookman Old Style"/>
              </a:rPr>
              <a:t>What rights of B were violated?</a:t>
            </a:r>
          </a:p>
          <a:p>
            <a:pPr marL="514350" indent="-514350">
              <a:buAutoNum type="alphaLcPeriod"/>
            </a:pPr>
            <a:r>
              <a:rPr lang="en-US" sz="2600" dirty="0" smtClean="0">
                <a:latin typeface="Bookman Old Style"/>
                <a:cs typeface="Bookman Old Style"/>
              </a:rPr>
              <a:t>By suing A, what rights are the parents exercising? </a:t>
            </a:r>
          </a:p>
        </p:txBody>
      </p:sp>
    </p:spTree>
    <p:extLst>
      <p:ext uri="{BB962C8B-B14F-4D97-AF65-F5344CB8AC3E}">
        <p14:creationId xmlns:p14="http://schemas.microsoft.com/office/powerpoint/2010/main" val="4128087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Which is not absolute rights?</a:t>
            </a:r>
          </a:p>
          <a:p>
            <a:pPr marL="514350" indent="-514350" algn="l">
              <a:buAutoNum type="alphaUcPeriod"/>
            </a:pPr>
            <a:r>
              <a:rPr lang="en-US" dirty="0" smtClean="0">
                <a:latin typeface="Bookman Old Style" panose="02050604050505020204" pitchFamily="18" charset="0"/>
              </a:rPr>
              <a:t>Ownership</a:t>
            </a:r>
          </a:p>
          <a:p>
            <a:pPr marL="514350" indent="-514350" algn="l">
              <a:buAutoNum type="alphaUcPeriod"/>
            </a:pPr>
            <a:r>
              <a:rPr lang="en-US" dirty="0" smtClean="0">
                <a:latin typeface="Bookman Old Style" panose="02050604050505020204" pitchFamily="18" charset="0"/>
              </a:rPr>
              <a:t>Habitation </a:t>
            </a:r>
          </a:p>
          <a:p>
            <a:pPr marL="514350" indent="-514350" algn="l">
              <a:buAutoNum type="alphaUcPeriod"/>
            </a:pPr>
            <a:r>
              <a:rPr lang="en-US" dirty="0" smtClean="0">
                <a:latin typeface="Bookman Old Style" panose="02050604050505020204" pitchFamily="18" charset="0"/>
              </a:rPr>
              <a:t>Obligatory Rights</a:t>
            </a:r>
          </a:p>
          <a:p>
            <a:pPr marL="514350" indent="-514350" algn="l">
              <a:buAutoNum type="alphaUcPeriod"/>
            </a:pPr>
            <a:r>
              <a:rPr lang="en-US" dirty="0" smtClean="0">
                <a:latin typeface="Bookman Old Style" panose="02050604050505020204" pitchFamily="18" charset="0"/>
              </a:rPr>
              <a:t>Concession</a:t>
            </a:r>
            <a:endParaRPr lang="en-US" dirty="0" smtClean="0">
              <a:latin typeface="Bookman Old Style" panose="02050604050505020204" pitchFamily="18" charset="0"/>
            </a:endParaRPr>
          </a:p>
          <a:p>
            <a:pPr marL="514350" indent="-514350" algn="l">
              <a:buAutoNum type="alphaUcPeriod"/>
            </a:pPr>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22</a:t>
            </a:fld>
            <a:endParaRPr lang="en-US">
              <a:solidFill>
                <a:prstClr val="black">
                  <a:tint val="75000"/>
                </a:prstClr>
              </a:solidFill>
            </a:endParaRPr>
          </a:p>
        </p:txBody>
      </p:sp>
    </p:spTree>
    <p:extLst>
      <p:ext uri="{BB962C8B-B14F-4D97-AF65-F5344CB8AC3E}">
        <p14:creationId xmlns:p14="http://schemas.microsoft.com/office/powerpoint/2010/main" val="7957650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fontScale="92500" lnSpcReduction="20000"/>
          </a:bodyPr>
          <a:lstStyle/>
          <a:p>
            <a:pPr algn="l"/>
            <a:endParaRPr lang="en-US" dirty="0" smtClean="0">
              <a:latin typeface="Bookman Old Style" panose="02050604050505020204" pitchFamily="18" charset="0"/>
            </a:endParaRPr>
          </a:p>
          <a:p>
            <a:pPr algn="l"/>
            <a:r>
              <a:rPr lang="en-US" dirty="0" err="1" smtClean="0">
                <a:latin typeface="Bookman Old Style" panose="02050604050505020204" pitchFamily="18" charset="0"/>
              </a:rPr>
              <a:t>Prayut</a:t>
            </a:r>
            <a:r>
              <a:rPr lang="en-US" dirty="0" smtClean="0">
                <a:latin typeface="Bookman Old Style" panose="02050604050505020204" pitchFamily="18" charset="0"/>
              </a:rPr>
              <a:t> owns a watch. He lent his watch to his closest friend, </a:t>
            </a:r>
            <a:r>
              <a:rPr lang="en-US" dirty="0" err="1" smtClean="0">
                <a:latin typeface="Bookman Old Style" panose="02050604050505020204" pitchFamily="18" charset="0"/>
              </a:rPr>
              <a:t>Prawit</a:t>
            </a:r>
            <a:r>
              <a:rPr lang="en-US" dirty="0" smtClean="0">
                <a:latin typeface="Bookman Old Style" panose="02050604050505020204" pitchFamily="18" charset="0"/>
              </a:rPr>
              <a:t>. One day, a thief came to </a:t>
            </a:r>
            <a:r>
              <a:rPr lang="en-US" dirty="0" err="1" smtClean="0">
                <a:latin typeface="Bookman Old Style" panose="02050604050505020204" pitchFamily="18" charset="0"/>
              </a:rPr>
              <a:t>Prawit’s</a:t>
            </a:r>
            <a:r>
              <a:rPr lang="en-US" dirty="0" smtClean="0">
                <a:latin typeface="Bookman Old Style" panose="02050604050505020204" pitchFamily="18" charset="0"/>
              </a:rPr>
              <a:t> house and saw this invaluable watch and stole it. Please answer</a:t>
            </a:r>
          </a:p>
          <a:p>
            <a:pPr algn="l"/>
            <a:r>
              <a:rPr lang="en-US" dirty="0" smtClean="0">
                <a:latin typeface="Bookman Old Style" panose="02050604050505020204" pitchFamily="18" charset="0"/>
              </a:rPr>
              <a:t>1. What rights of </a:t>
            </a:r>
            <a:r>
              <a:rPr lang="en-US" dirty="0" err="1" smtClean="0">
                <a:latin typeface="Bookman Old Style" panose="02050604050505020204" pitchFamily="18" charset="0"/>
              </a:rPr>
              <a:t>Prayut</a:t>
            </a:r>
            <a:r>
              <a:rPr lang="en-US" dirty="0" smtClean="0">
                <a:latin typeface="Bookman Old Style" panose="02050604050505020204" pitchFamily="18" charset="0"/>
              </a:rPr>
              <a:t> and </a:t>
            </a:r>
            <a:r>
              <a:rPr lang="en-US" dirty="0" err="1" smtClean="0">
                <a:latin typeface="Bookman Old Style" panose="02050604050505020204" pitchFamily="18" charset="0"/>
              </a:rPr>
              <a:t>Pravit</a:t>
            </a:r>
            <a:r>
              <a:rPr lang="en-US" dirty="0" smtClean="0">
                <a:latin typeface="Bookman Old Style" panose="02050604050505020204" pitchFamily="18" charset="0"/>
              </a:rPr>
              <a:t> were violated?</a:t>
            </a:r>
          </a:p>
          <a:p>
            <a:pPr algn="l"/>
            <a:r>
              <a:rPr lang="en-US" dirty="0" smtClean="0">
                <a:latin typeface="Bookman Old Style" panose="02050604050505020204" pitchFamily="18" charset="0"/>
              </a:rPr>
              <a:t>2. Regarding classification of the enforcement of the rights, how can </a:t>
            </a:r>
            <a:r>
              <a:rPr lang="en-US" dirty="0" err="1" smtClean="0">
                <a:latin typeface="Bookman Old Style" panose="02050604050505020204" pitchFamily="18" charset="0"/>
              </a:rPr>
              <a:t>Prayut</a:t>
            </a:r>
            <a:r>
              <a:rPr lang="en-US" dirty="0" smtClean="0">
                <a:latin typeface="Bookman Old Style" panose="02050604050505020204" pitchFamily="18" charset="0"/>
              </a:rPr>
              <a:t> pursue his watch?</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23</a:t>
            </a:fld>
            <a:endParaRPr lang="en-US">
              <a:solidFill>
                <a:prstClr val="black">
                  <a:tint val="75000"/>
                </a:prstClr>
              </a:solidFill>
            </a:endParaRPr>
          </a:p>
        </p:txBody>
      </p:sp>
    </p:spTree>
    <p:extLst>
      <p:ext uri="{BB962C8B-B14F-4D97-AF65-F5344CB8AC3E}">
        <p14:creationId xmlns:p14="http://schemas.microsoft.com/office/powerpoint/2010/main" val="2640511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err="1">
                <a:latin typeface="Bookman Old Style" panose="02050604050505020204" pitchFamily="18" charset="0"/>
              </a:rPr>
              <a:t>Teera</a:t>
            </a:r>
            <a:r>
              <a:rPr lang="en-US" dirty="0">
                <a:latin typeface="Bookman Old Style" panose="02050604050505020204" pitchFamily="18" charset="0"/>
              </a:rPr>
              <a:t> bought a car from </a:t>
            </a:r>
            <a:r>
              <a:rPr lang="en-US" dirty="0" err="1">
                <a:latin typeface="Bookman Old Style" panose="02050604050505020204" pitchFamily="18" charset="0"/>
              </a:rPr>
              <a:t>Nuch</a:t>
            </a:r>
            <a:r>
              <a:rPr lang="en-US" dirty="0">
                <a:latin typeface="Bookman Old Style" panose="02050604050505020204" pitchFamily="18" charset="0"/>
              </a:rPr>
              <a:t> under the condition that the car must be sent on 14th </a:t>
            </a:r>
            <a:r>
              <a:rPr lang="en-US" dirty="0" smtClean="0">
                <a:latin typeface="Bookman Old Style" panose="02050604050505020204" pitchFamily="18" charset="0"/>
              </a:rPr>
              <a:t>Feb 2018. </a:t>
            </a:r>
            <a:r>
              <a:rPr lang="en-US" dirty="0">
                <a:latin typeface="Bookman Old Style" panose="02050604050505020204" pitchFamily="18" charset="0"/>
              </a:rPr>
              <a:t>On that day, </a:t>
            </a:r>
            <a:r>
              <a:rPr lang="en-US" dirty="0" err="1">
                <a:latin typeface="Bookman Old Style" panose="02050604050505020204" pitchFamily="18" charset="0"/>
              </a:rPr>
              <a:t>Nuch</a:t>
            </a:r>
            <a:r>
              <a:rPr lang="en-US" dirty="0">
                <a:latin typeface="Bookman Old Style" panose="02050604050505020204" pitchFamily="18" charset="0"/>
              </a:rPr>
              <a:t> did not send </a:t>
            </a:r>
            <a:r>
              <a:rPr lang="en-US" dirty="0" err="1">
                <a:latin typeface="Bookman Old Style" panose="02050604050505020204" pitchFamily="18" charset="0"/>
              </a:rPr>
              <a:t>Teera</a:t>
            </a:r>
            <a:r>
              <a:rPr lang="en-US" dirty="0">
                <a:latin typeface="Bookman Old Style" panose="02050604050505020204" pitchFamily="18" charset="0"/>
              </a:rPr>
              <a:t> the car. </a:t>
            </a:r>
            <a:r>
              <a:rPr lang="en-US" dirty="0" smtClean="0">
                <a:latin typeface="Bookman Old Style" panose="02050604050505020204" pitchFamily="18" charset="0"/>
              </a:rPr>
              <a:t>Please </a:t>
            </a:r>
            <a:r>
              <a:rPr lang="en-US" dirty="0">
                <a:latin typeface="Bookman Old Style" panose="02050604050505020204" pitchFamily="18" charset="0"/>
              </a:rPr>
              <a:t>answer </a:t>
            </a: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What rights does </a:t>
            </a:r>
            <a:r>
              <a:rPr lang="en-US" dirty="0" err="1" smtClean="0">
                <a:latin typeface="Bookman Old Style" panose="02050604050505020204" pitchFamily="18" charset="0"/>
              </a:rPr>
              <a:t>Teera</a:t>
            </a:r>
            <a:r>
              <a:rPr lang="en-US" dirty="0" smtClean="0">
                <a:latin typeface="Bookman Old Style" panose="02050604050505020204" pitchFamily="18" charset="0"/>
              </a:rPr>
              <a:t> have?</a:t>
            </a:r>
            <a:endParaRPr lang="en-US" dirty="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24</a:t>
            </a:fld>
            <a:endParaRPr lang="en-US">
              <a:solidFill>
                <a:prstClr val="black">
                  <a:tint val="75000"/>
                </a:prstClr>
              </a:solidFill>
            </a:endParaRPr>
          </a:p>
        </p:txBody>
      </p:sp>
    </p:spTree>
    <p:extLst>
      <p:ext uri="{BB962C8B-B14F-4D97-AF65-F5344CB8AC3E}">
        <p14:creationId xmlns:p14="http://schemas.microsoft.com/office/powerpoint/2010/main" val="37411900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According to these situations below, which case creates relative rights?</a:t>
            </a:r>
          </a:p>
          <a:p>
            <a:pPr marL="514350" indent="-514350" algn="l">
              <a:buAutoNum type="alphaUcPeriod"/>
            </a:pPr>
            <a:r>
              <a:rPr lang="en-US" dirty="0" err="1" smtClean="0">
                <a:latin typeface="Bookman Old Style" panose="02050604050505020204" pitchFamily="18" charset="0"/>
              </a:rPr>
              <a:t>Arnon</a:t>
            </a:r>
            <a:r>
              <a:rPr lang="en-US" dirty="0" smtClean="0">
                <a:latin typeface="Bookman Old Style" panose="02050604050505020204" pitchFamily="18" charset="0"/>
              </a:rPr>
              <a:t> bought a pen from </a:t>
            </a:r>
            <a:r>
              <a:rPr lang="en-US" dirty="0" err="1" smtClean="0">
                <a:latin typeface="Bookman Old Style" panose="02050604050505020204" pitchFamily="18" charset="0"/>
              </a:rPr>
              <a:t>Arnut</a:t>
            </a:r>
            <a:r>
              <a:rPr lang="en-US" dirty="0" smtClean="0">
                <a:latin typeface="Bookman Old Style" panose="02050604050505020204" pitchFamily="18" charset="0"/>
              </a:rPr>
              <a:t>.</a:t>
            </a:r>
          </a:p>
          <a:p>
            <a:pPr marL="514350" indent="-514350" algn="l">
              <a:buAutoNum type="alphaUcPeriod"/>
            </a:pPr>
            <a:r>
              <a:rPr lang="en-US" dirty="0" err="1" smtClean="0">
                <a:latin typeface="Bookman Old Style" panose="02050604050505020204" pitchFamily="18" charset="0"/>
              </a:rPr>
              <a:t>Amaret</a:t>
            </a:r>
            <a:r>
              <a:rPr lang="en-US" dirty="0" smtClean="0">
                <a:latin typeface="Bookman Old Style" panose="02050604050505020204" pitchFamily="18" charset="0"/>
              </a:rPr>
              <a:t> was killed by </a:t>
            </a:r>
            <a:r>
              <a:rPr lang="en-US" dirty="0" err="1" smtClean="0">
                <a:latin typeface="Bookman Old Style" panose="02050604050505020204" pitchFamily="18" charset="0"/>
              </a:rPr>
              <a:t>Amorn</a:t>
            </a:r>
            <a:r>
              <a:rPr lang="en-US" dirty="0" smtClean="0">
                <a:latin typeface="Bookman Old Style" panose="02050604050505020204" pitchFamily="18" charset="0"/>
              </a:rPr>
              <a:t>.</a:t>
            </a:r>
          </a:p>
          <a:p>
            <a:pPr marL="514350" indent="-514350" algn="l">
              <a:buAutoNum type="alphaUcPeriod"/>
            </a:pPr>
            <a:r>
              <a:rPr lang="en-US" dirty="0" err="1" smtClean="0">
                <a:latin typeface="Bookman Old Style" panose="02050604050505020204" pitchFamily="18" charset="0"/>
              </a:rPr>
              <a:t>Samart</a:t>
            </a:r>
            <a:r>
              <a:rPr lang="en-US" dirty="0" smtClean="0">
                <a:latin typeface="Bookman Old Style" panose="02050604050505020204" pitchFamily="18" charset="0"/>
              </a:rPr>
              <a:t> rent an asset from Samee.</a:t>
            </a:r>
          </a:p>
          <a:p>
            <a:pPr marL="514350" indent="-514350" algn="l">
              <a:buAutoNum type="alphaUcPeriod"/>
            </a:pPr>
            <a:r>
              <a:rPr lang="en-US" dirty="0" smtClean="0">
                <a:latin typeface="Bookman Old Style" panose="02050604050505020204" pitchFamily="18" charset="0"/>
              </a:rPr>
              <a:t>All of the above</a:t>
            </a:r>
          </a:p>
          <a:p>
            <a:pPr marL="514350" indent="-514350" algn="l">
              <a:buAutoNum type="alphaUcPeriod"/>
            </a:pPr>
            <a:r>
              <a:rPr lang="en-US" dirty="0" smtClean="0">
                <a:latin typeface="Bookman Old Style" panose="02050604050505020204" pitchFamily="18" charset="0"/>
              </a:rPr>
              <a:t>None of the above</a:t>
            </a:r>
          </a:p>
          <a:p>
            <a:pPr marL="514350" indent="-514350" algn="l">
              <a:buAutoNum type="alphaUcPeriod"/>
            </a:pPr>
            <a:endParaRPr lang="en-US" dirty="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25</a:t>
            </a:fld>
            <a:endParaRPr lang="en-US">
              <a:solidFill>
                <a:prstClr val="black">
                  <a:tint val="75000"/>
                </a:prstClr>
              </a:solidFill>
            </a:endParaRPr>
          </a:p>
        </p:txBody>
      </p:sp>
    </p:spTree>
    <p:extLst>
      <p:ext uri="{BB962C8B-B14F-4D97-AF65-F5344CB8AC3E}">
        <p14:creationId xmlns:p14="http://schemas.microsoft.com/office/powerpoint/2010/main" val="31632516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4 No person shall establish an entertainment place unless granted a license by a competent official.</a:t>
            </a:r>
            <a:endParaRPr lang="th-TH" dirty="0" smtClean="0">
              <a:latin typeface="Bookman Old Style" panose="02050604050505020204" pitchFamily="18" charset="0"/>
            </a:endParaRP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(Entertainment Place Act B.E. 2509)</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26</a:t>
            </a:fld>
            <a:endParaRPr lang="en-US">
              <a:solidFill>
                <a:prstClr val="black">
                  <a:tint val="75000"/>
                </a:prstClr>
              </a:solidFill>
            </a:endParaRPr>
          </a:p>
        </p:txBody>
      </p:sp>
    </p:spTree>
    <p:extLst>
      <p:ext uri="{BB962C8B-B14F-4D97-AF65-F5344CB8AC3E}">
        <p14:creationId xmlns:p14="http://schemas.microsoft.com/office/powerpoint/2010/main" val="1232687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1382 TCCC Where a person has, for an uninterrupted period of ten years in case of an immovable, </a:t>
            </a:r>
            <a:r>
              <a:rPr lang="en-US" dirty="0">
                <a:latin typeface="Bookman Old Style" panose="02050604050505020204" pitchFamily="18" charset="0"/>
              </a:rPr>
              <a:t>o</a:t>
            </a:r>
            <a:r>
              <a:rPr lang="en-US" dirty="0" smtClean="0">
                <a:latin typeface="Bookman Old Style" panose="02050604050505020204" pitchFamily="18" charset="0"/>
              </a:rPr>
              <a:t>r five years in case of a movable, peacefully and openly possessed a property belonging to another, with the intention to be its owner, he acquires the ownership of it. </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27</a:t>
            </a:fld>
            <a:endParaRPr lang="en-US">
              <a:solidFill>
                <a:prstClr val="black">
                  <a:tint val="75000"/>
                </a:prstClr>
              </a:solidFill>
            </a:endParaRPr>
          </a:p>
        </p:txBody>
      </p:sp>
    </p:spTree>
    <p:extLst>
      <p:ext uri="{BB962C8B-B14F-4D97-AF65-F5344CB8AC3E}">
        <p14:creationId xmlns:p14="http://schemas.microsoft.com/office/powerpoint/2010/main" val="2235344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 Classification of Law</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265 Whoever, forges a document of right or official document, shall be punished with imprisonment of six months to five years and fined of one thousand to ten thousand baht.</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Public or Private Law?</a:t>
            </a:r>
          </a:p>
          <a:p>
            <a:pPr algn="l"/>
            <a:endParaRPr lang="en-US" dirty="0" smtClean="0">
              <a:latin typeface="Bookman Old Style" panose="02050604050505020204" pitchFamily="18" charset="0"/>
            </a:endParaRPr>
          </a:p>
          <a:p>
            <a:pPr marL="514350" indent="-514350" algn="l">
              <a:buAutoNum type="alphaUcPeriod"/>
            </a:pP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28</a:t>
            </a:fld>
            <a:endParaRPr lang="en-US">
              <a:solidFill>
                <a:prstClr val="black">
                  <a:tint val="75000"/>
                </a:prstClr>
              </a:solidFill>
            </a:endParaRPr>
          </a:p>
        </p:txBody>
      </p:sp>
    </p:spTree>
    <p:extLst>
      <p:ext uri="{BB962C8B-B14F-4D97-AF65-F5344CB8AC3E}">
        <p14:creationId xmlns:p14="http://schemas.microsoft.com/office/powerpoint/2010/main" val="16639423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lnSpcReduction="10000"/>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69 The state should provide and promote research and development of various branches if science, technology, and disciplines of art to create knowledge, development and innovation to strengthen the society and to enhance the competence of people in the nation.</a:t>
            </a:r>
          </a:p>
          <a:p>
            <a:pPr algn="l"/>
            <a:r>
              <a:rPr lang="en-US" dirty="0" smtClean="0">
                <a:latin typeface="Bookman Old Style" panose="02050604050505020204" pitchFamily="18" charset="0"/>
              </a:rPr>
              <a:t>Public or Private Law?</a:t>
            </a:r>
          </a:p>
          <a:p>
            <a:pPr algn="l"/>
            <a:endParaRPr lang="en-US" dirty="0" smtClean="0">
              <a:latin typeface="Bookman Old Style" panose="02050604050505020204" pitchFamily="18" charset="0"/>
            </a:endParaRPr>
          </a:p>
          <a:p>
            <a:pPr marL="514350" indent="-514350" algn="l">
              <a:buAutoNum type="alphaUcPeriod"/>
            </a:pP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29</a:t>
            </a:fld>
            <a:endParaRPr lang="en-US">
              <a:solidFill>
                <a:prstClr val="black">
                  <a:tint val="75000"/>
                </a:prstClr>
              </a:solidFill>
            </a:endParaRPr>
          </a:p>
        </p:txBody>
      </p:sp>
    </p:spTree>
    <p:extLst>
      <p:ext uri="{BB962C8B-B14F-4D97-AF65-F5344CB8AC3E}">
        <p14:creationId xmlns:p14="http://schemas.microsoft.com/office/powerpoint/2010/main" val="1139199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194 by virtue of an obligation the creditor is entitled to claim performance from the debtor. The performance may consist in a forbearance.</a:t>
            </a:r>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30</a:t>
            </a:fld>
            <a:endParaRPr lang="en-US">
              <a:solidFill>
                <a:prstClr val="black">
                  <a:tint val="75000"/>
                </a:prstClr>
              </a:solidFill>
            </a:endParaRPr>
          </a:p>
        </p:txBody>
      </p:sp>
    </p:spTree>
    <p:extLst>
      <p:ext uri="{BB962C8B-B14F-4D97-AF65-F5344CB8AC3E}">
        <p14:creationId xmlns:p14="http://schemas.microsoft.com/office/powerpoint/2010/main" val="41954550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What is the reason behind customary law?</a:t>
            </a:r>
          </a:p>
          <a:p>
            <a:pPr marL="514350" indent="-514350" algn="l">
              <a:buAutoNum type="alphaUcPeriod"/>
            </a:pPr>
            <a:r>
              <a:rPr lang="en-US" dirty="0" smtClean="0">
                <a:latin typeface="Bookman Old Style" panose="02050604050505020204" pitchFamily="18" charset="0"/>
              </a:rPr>
              <a:t>Moral reason</a:t>
            </a:r>
          </a:p>
          <a:p>
            <a:pPr marL="514350" indent="-514350" algn="l">
              <a:buAutoNum type="alphaUcPeriod"/>
            </a:pPr>
            <a:r>
              <a:rPr lang="en-US" dirty="0" smtClean="0">
                <a:latin typeface="Bookman Old Style" panose="02050604050505020204" pitchFamily="18" charset="0"/>
              </a:rPr>
              <a:t>Traditional reason</a:t>
            </a:r>
          </a:p>
          <a:p>
            <a:pPr marL="514350" indent="-514350" algn="l">
              <a:buAutoNum type="alphaUcPeriod"/>
            </a:pPr>
            <a:r>
              <a:rPr lang="en-US" dirty="0" smtClean="0">
                <a:latin typeface="Bookman Old Style" panose="02050604050505020204" pitchFamily="18" charset="0"/>
              </a:rPr>
              <a:t>Tribal reason</a:t>
            </a:r>
          </a:p>
          <a:p>
            <a:pPr marL="514350" indent="-514350" algn="l">
              <a:buAutoNum type="alphaUcPeriod"/>
            </a:pPr>
            <a:r>
              <a:rPr lang="en-US" dirty="0" smtClean="0">
                <a:latin typeface="Bookman Old Style" panose="02050604050505020204" pitchFamily="18" charset="0"/>
              </a:rPr>
              <a:t>Customarily reason</a:t>
            </a:r>
          </a:p>
        </p:txBody>
      </p:sp>
      <p:sp>
        <p:nvSpPr>
          <p:cNvPr id="4" name="Slide Number Placeholder 3"/>
          <p:cNvSpPr>
            <a:spLocks noGrp="1"/>
          </p:cNvSpPr>
          <p:nvPr>
            <p:ph type="sldNum" sz="quarter" idx="12"/>
          </p:nvPr>
        </p:nvSpPr>
        <p:spPr/>
        <p:txBody>
          <a:bodyPr/>
          <a:lstStyle/>
          <a:p>
            <a:fld id="{AEDAE4D7-47EC-4444-8F74-101BA9C3A3F0}" type="slidenum">
              <a:rPr lang="en-US" smtClean="0"/>
              <a:pPr/>
              <a:t>31</a:t>
            </a:fld>
            <a:endParaRPr lang="en-US"/>
          </a:p>
        </p:txBody>
      </p:sp>
    </p:spTree>
    <p:extLst>
      <p:ext uri="{BB962C8B-B14F-4D97-AF65-F5344CB8AC3E}">
        <p14:creationId xmlns:p14="http://schemas.microsoft.com/office/powerpoint/2010/main" val="2927670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Are all customs considered to be law?</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YES or NO</a:t>
            </a: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32</a:t>
            </a:fld>
            <a:endParaRPr lang="en-US">
              <a:solidFill>
                <a:prstClr val="black">
                  <a:tint val="75000"/>
                </a:prstClr>
              </a:solidFill>
            </a:endParaRPr>
          </a:p>
        </p:txBody>
      </p:sp>
    </p:spTree>
    <p:extLst>
      <p:ext uri="{BB962C8B-B14F-4D97-AF65-F5344CB8AC3E}">
        <p14:creationId xmlns:p14="http://schemas.microsoft.com/office/powerpoint/2010/main" val="3553017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Customary law is law which has not been legislated.</a:t>
            </a: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TRUE or FALSE</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33</a:t>
            </a:fld>
            <a:endParaRPr lang="en-US">
              <a:solidFill>
                <a:prstClr val="black">
                  <a:tint val="75000"/>
                </a:prstClr>
              </a:solidFill>
            </a:endParaRPr>
          </a:p>
        </p:txBody>
      </p:sp>
    </p:spTree>
    <p:extLst>
      <p:ext uri="{BB962C8B-B14F-4D97-AF65-F5344CB8AC3E}">
        <p14:creationId xmlns:p14="http://schemas.microsoft.com/office/powerpoint/2010/main" val="31754159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In Thai legal system, All the rules are not law, unless they have been legislated by the legislature.</a:t>
            </a: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TRUE or FALSE</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34</a:t>
            </a:fld>
            <a:endParaRPr lang="en-US">
              <a:solidFill>
                <a:prstClr val="black">
                  <a:tint val="75000"/>
                </a:prstClr>
              </a:solidFill>
            </a:endParaRPr>
          </a:p>
        </p:txBody>
      </p:sp>
    </p:spTree>
    <p:extLst>
      <p:ext uri="{BB962C8B-B14F-4D97-AF65-F5344CB8AC3E}">
        <p14:creationId xmlns:p14="http://schemas.microsoft.com/office/powerpoint/2010/main" val="23470381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The Executive totally has no rights to enact legislation.</a:t>
            </a: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TRUE or FALSE</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35</a:t>
            </a:fld>
            <a:endParaRPr lang="en-US">
              <a:solidFill>
                <a:prstClr val="black">
                  <a:tint val="75000"/>
                </a:prstClr>
              </a:solidFill>
            </a:endParaRPr>
          </a:p>
        </p:txBody>
      </p:sp>
    </p:spTree>
    <p:extLst>
      <p:ext uri="{BB962C8B-B14F-4D97-AF65-F5344CB8AC3E}">
        <p14:creationId xmlns:p14="http://schemas.microsoft.com/office/powerpoint/2010/main" val="3949512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The law introduced to the legislature is called an act.</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TRUE or FALSE  </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36</a:t>
            </a:fld>
            <a:endParaRPr lang="en-US">
              <a:solidFill>
                <a:prstClr val="black">
                  <a:tint val="75000"/>
                </a:prstClr>
              </a:solidFill>
            </a:endParaRPr>
          </a:p>
        </p:txBody>
      </p:sp>
    </p:spTree>
    <p:extLst>
      <p:ext uri="{BB962C8B-B14F-4D97-AF65-F5344CB8AC3E}">
        <p14:creationId xmlns:p14="http://schemas.microsoft.com/office/powerpoint/2010/main" val="40257569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sz="half" idx="1"/>
          </p:nvPr>
        </p:nvSpPr>
        <p:spPr/>
        <p:txBody>
          <a:bodyPr>
            <a:normAutofit/>
          </a:bodyPr>
          <a:lstStyle/>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Legislature</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Executive</a:t>
            </a: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5" name="Content Placeholder 4"/>
          <p:cNvSpPr>
            <a:spLocks noGrp="1"/>
          </p:cNvSpPr>
          <p:nvPr>
            <p:ph sz="half" idx="2"/>
          </p:nvPr>
        </p:nvSpPr>
        <p:spPr/>
        <p:txBody>
          <a:bodyPr/>
          <a:lstStyle/>
          <a:p>
            <a:pPr algn="l"/>
            <a:endParaRPr lang="en-US" dirty="0"/>
          </a:p>
          <a:p>
            <a:r>
              <a:rPr lang="en-US" dirty="0" smtClean="0">
                <a:latin typeface="Bookman Old Style" panose="02050604050505020204" pitchFamily="18" charset="0"/>
              </a:rPr>
              <a:t>Act</a:t>
            </a:r>
          </a:p>
          <a:p>
            <a:r>
              <a:rPr lang="en-US" dirty="0" smtClean="0">
                <a:latin typeface="Bookman Old Style" panose="02050604050505020204" pitchFamily="18" charset="0"/>
              </a:rPr>
              <a:t>Emergency Decree</a:t>
            </a:r>
          </a:p>
          <a:p>
            <a:r>
              <a:rPr lang="en-US" dirty="0" smtClean="0">
                <a:latin typeface="Bookman Old Style" panose="02050604050505020204" pitchFamily="18" charset="0"/>
              </a:rPr>
              <a:t>Bylaw</a:t>
            </a:r>
          </a:p>
          <a:p>
            <a:r>
              <a:rPr lang="en-US" dirty="0" smtClean="0">
                <a:latin typeface="Bookman Old Style" panose="02050604050505020204" pitchFamily="18" charset="0"/>
              </a:rPr>
              <a:t>Bill</a:t>
            </a:r>
          </a:p>
          <a:p>
            <a:r>
              <a:rPr lang="en-US" dirty="0" smtClean="0">
                <a:latin typeface="Bookman Old Style" panose="02050604050505020204" pitchFamily="18" charset="0"/>
              </a:rPr>
              <a:t>Customs</a:t>
            </a:r>
          </a:p>
          <a:p>
            <a:r>
              <a:rPr lang="en-US" dirty="0" smtClean="0">
                <a:latin typeface="Bookman Old Style" panose="02050604050505020204" pitchFamily="18" charset="0"/>
              </a:rPr>
              <a:t>Secondary Legislation</a:t>
            </a:r>
          </a:p>
          <a:p>
            <a:r>
              <a:rPr lang="en-US" dirty="0" smtClean="0">
                <a:latin typeface="Bookman Old Style" panose="02050604050505020204" pitchFamily="18" charset="0"/>
              </a:rPr>
              <a:t>Royal Decree</a:t>
            </a:r>
          </a:p>
          <a:p>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37</a:t>
            </a:fld>
            <a:endParaRPr lang="en-US">
              <a:solidFill>
                <a:prstClr val="black">
                  <a:tint val="75000"/>
                </a:prstClr>
              </a:solidFill>
            </a:endParaRPr>
          </a:p>
        </p:txBody>
      </p:sp>
    </p:spTree>
    <p:extLst>
      <p:ext uri="{BB962C8B-B14F-4D97-AF65-F5344CB8AC3E}">
        <p14:creationId xmlns:p14="http://schemas.microsoft.com/office/powerpoint/2010/main" val="7267985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Which one is not </a:t>
            </a:r>
            <a:r>
              <a:rPr lang="en-US" dirty="0" err="1" smtClean="0">
                <a:latin typeface="Bookman Old Style" panose="02050604050505020204" pitchFamily="18" charset="0"/>
              </a:rPr>
              <a:t>recognised</a:t>
            </a:r>
            <a:r>
              <a:rPr lang="en-US" dirty="0" smtClean="0">
                <a:latin typeface="Bookman Old Style" panose="02050604050505020204" pitchFamily="18" charset="0"/>
              </a:rPr>
              <a:t> as sources of law in Thai legal system?</a:t>
            </a:r>
          </a:p>
          <a:p>
            <a:pPr marL="514350" indent="-514350" algn="l">
              <a:buAutoNum type="alphaUcPeriod"/>
            </a:pPr>
            <a:r>
              <a:rPr lang="en-US" dirty="0" smtClean="0">
                <a:latin typeface="Bookman Old Style" panose="02050604050505020204" pitchFamily="18" charset="0"/>
              </a:rPr>
              <a:t>Customary Law</a:t>
            </a:r>
          </a:p>
          <a:p>
            <a:pPr marL="514350" indent="-514350" algn="l">
              <a:buAutoNum type="alphaUcPeriod"/>
            </a:pPr>
            <a:r>
              <a:rPr lang="en-US" dirty="0" smtClean="0">
                <a:latin typeface="Bookman Old Style" panose="02050604050505020204" pitchFamily="18" charset="0"/>
              </a:rPr>
              <a:t>Legislation</a:t>
            </a:r>
          </a:p>
          <a:p>
            <a:pPr marL="514350" indent="-514350" algn="l">
              <a:buAutoNum type="alphaUcPeriod"/>
            </a:pPr>
            <a:r>
              <a:rPr lang="en-US" dirty="0" smtClean="0">
                <a:latin typeface="Bookman Old Style" panose="02050604050505020204" pitchFamily="18" charset="0"/>
              </a:rPr>
              <a:t>Judgements</a:t>
            </a:r>
          </a:p>
          <a:p>
            <a:pPr marL="514350" indent="-514350" algn="l">
              <a:buAutoNum type="alphaUcPeriod"/>
            </a:pPr>
            <a:r>
              <a:rPr lang="en-US" dirty="0" smtClean="0">
                <a:latin typeface="Bookman Old Style" panose="02050604050505020204" pitchFamily="18" charset="0"/>
              </a:rPr>
              <a:t>Ministerial Rules</a:t>
            </a:r>
          </a:p>
          <a:p>
            <a:pPr marL="514350" indent="-514350" algn="l">
              <a:buAutoNum type="alphaUcPeriod"/>
            </a:pPr>
            <a:endParaRPr lang="en-US" dirty="0" smtClean="0">
              <a:latin typeface="Bookman Old Style" panose="02050604050505020204" pitchFamily="18" charset="0"/>
            </a:endParaRPr>
          </a:p>
          <a:p>
            <a:pPr marL="514350" indent="-514350" algn="l">
              <a:buAutoNum type="alphaUcPeriod"/>
            </a:pP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38</a:t>
            </a:fld>
            <a:endParaRPr lang="en-US">
              <a:solidFill>
                <a:prstClr val="black">
                  <a:tint val="75000"/>
                </a:prstClr>
              </a:solidFill>
            </a:endParaRPr>
          </a:p>
        </p:txBody>
      </p:sp>
    </p:spTree>
    <p:extLst>
      <p:ext uri="{BB962C8B-B14F-4D97-AF65-F5344CB8AC3E}">
        <p14:creationId xmlns:p14="http://schemas.microsoft.com/office/powerpoint/2010/main" val="1731087808"/>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20900</TotalTime>
  <Words>1269</Words>
  <Application>Microsoft Office PowerPoint</Application>
  <PresentationFormat>On-screen Show (4:3)</PresentationFormat>
  <Paragraphs>348</Paragraphs>
  <Slides>38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Bookman Old Style</vt:lpstr>
      <vt:lpstr>Calibri</vt:lpstr>
      <vt:lpstr>Cordia New</vt:lpstr>
      <vt:lpstr>Wingdings</vt:lpstr>
      <vt:lpstr>Munin_Specific Performance</vt:lpstr>
      <vt:lpstr>TU 122 LAW IN EVERYDAY LIFE</vt:lpstr>
      <vt:lpstr>PowerPoint Presentation</vt:lpstr>
      <vt:lpstr>PowerPoint Presentation</vt:lpstr>
      <vt:lpstr>PowerPoint Presentation</vt:lpstr>
      <vt:lpstr>Classification of Thai Law</vt:lpstr>
      <vt:lpstr>Classification of Thai Law</vt:lpstr>
      <vt:lpstr>Classification of Thai Law</vt:lpstr>
      <vt:lpstr>Classification of Thai Law</vt:lpstr>
      <vt:lpstr>Classification of Thai Law</vt:lpstr>
      <vt:lpstr>Classification of Thai Law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Exercise</vt:lpstr>
      <vt:lpstr>Exercise</vt:lpstr>
      <vt:lpstr>Exercise</vt:lpstr>
      <vt:lpstr>Exercise</vt:lpstr>
      <vt:lpstr>Exercise</vt:lpstr>
      <vt:lpstr>Exercise</vt:lpstr>
      <vt:lpstr>Exercise: Classification of Law</vt:lpstr>
      <vt:lpstr>Exercise</vt:lpstr>
      <vt:lpstr>Exercise</vt:lpstr>
      <vt:lpstr>Exercise</vt:lpstr>
      <vt:lpstr>Exercise</vt:lpstr>
      <vt:lpstr>Exercise</vt:lpstr>
      <vt:lpstr>Exercise</vt:lpstr>
      <vt:lpstr>Exercise</vt:lpstr>
      <vt:lpstr>Exercise</vt:lpstr>
      <vt:lpstr>Exercise</vt:lpstr>
      <vt:lpstr>Exercise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Kongsatja Suwanapech</cp:lastModifiedBy>
  <cp:revision>295</cp:revision>
  <dcterms:created xsi:type="dcterms:W3CDTF">2014-05-06T17:21:22Z</dcterms:created>
  <dcterms:modified xsi:type="dcterms:W3CDTF">2018-02-04T14:59:58Z</dcterms:modified>
</cp:coreProperties>
</file>