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ตัวยึดท้ายกระดาษ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รูปแบบอิสระ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EF1DD6-C988-48C5-8726-6167DA9BC08D}" type="datetimeFigureOut">
              <a:rPr lang="th-TH" smtClean="0"/>
              <a:pPr/>
              <a:t>28/11/56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E7421B4-872D-49A5-BA56-265C62B26E47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.th/url?sa=i&amp;rct=j&amp;q=&amp;esrc=s&amp;frm=1&amp;source=images&amp;cd=&amp;cad=rja&amp;docid=q9N53mBPUZfi1M&amp;tbnid=6FEOoNSdzvH9nM:&amp;ved=0CAUQjRw&amp;url=http://www.allaboutvision.com/contacts/contact-lens-discomfort.htm&amp;ei=hTOWUujfAanziAeIooGICw&amp;bvm=bv.57155469,d.aGc&amp;psig=AFQjCNGLOkJTKoqOblVfAq0tYvioLOb0Lw&amp;ust=1385661691764327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allsomalia.com/frank-lampard-oo-la-filayo-in-uu-ku-biiro-la-galaxy/frank-lampard-chelsea-desktop-wallpaper/" TargetMode="External"/><Relationship Id="rId2" Type="http://schemas.openxmlformats.org/officeDocument/2006/relationships/hyperlink" Target="http://www.google.co.th/url?sa=i&amp;rct=j&amp;q=&amp;esrc=s&amp;frm=1&amp;source=images&amp;cd=&amp;cad=rja&amp;docid=TfAvBNjRq-IQxM&amp;tbnid=fxKF2bWMqjPkdM:&amp;ved=0CAUQjRw&amp;url=http://allsomalia.com/frank-lampard-oo-la-filayo-in-uu-ku-biiro-la-galaxy/&amp;ei=lTWWUt_tHOnIiAf-1ICACQ&amp;bvm=bv.57155469,d.aGc&amp;psig=AFQjCNGt5Ip6ux3wyKLr6G1hYUAAO65yMQ&amp;ust=138566222440115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hyperlink" Target="http://revisionguru.co.uk/revisionguru/economics-2/economics/elasticity/price-elasticity-of-demand/" TargetMode="Externa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o.th/url?sa=i&amp;rct=j&amp;q=&amp;esrc=s&amp;frm=1&amp;source=images&amp;cd=&amp;cad=rja&amp;docid=K-UrktLpl7xEIM&amp;tbnid=MXUWhdnIlsZp_M:&amp;ved=0CAUQjRw&amp;url=http://www.ebay.com/itm/HAPPY-FACE-smoking-a-doobie-EMBROIDERED-PATCH-hemp-FREE-SHIPPING-d-19603-/400500231098&amp;ei=MSyWUpTCMuGgigfs9YCQCA&amp;bvm=bv.57155469,d.dGI&amp;psig=AFQjCNH4StLt92pbTzqeQ3a4aSng2jX73A&amp;ust=138565981465464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www.google.co.th/url?sa=i&amp;rct=j&amp;q=&amp;esrc=s&amp;frm=1&amp;source=images&amp;cd=&amp;cad=rja&amp;docid=nDJI_X_fexzRDM&amp;tbnid=f-NUUTTSBOkaiM:&amp;ved=0CAUQjRw&amp;url=http://www.examiner.co.uk/news/west-yorkshire-news/kirklees-council-backs-call-plain-4928229&amp;ei=Zi2WUozSGOf-iAeyyoDICA&amp;bvm=bv.57155469,d.dGI&amp;psig=AFQjCNGea8RgdICsdvcVNZda3TZ2lGFDjQ&amp;ust=1385660077201631" TargetMode="Externa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.th/url?sa=i&amp;rct=j&amp;q=&amp;esrc=s&amp;frm=1&amp;source=images&amp;cd=&amp;cad=rja&amp;docid=mYsdeFFSAi3WjM&amp;tbnid=UD_F-3bzNdTX4M:&amp;ved=0CAUQjRw&amp;url=http://www.familymoneysmarts.com/110/5-ways-to-earn-more-money-as-a-writer/&amp;ei=TSuWUuyoA6Sjigfh8IGQCQ&amp;bvm=bv.57155469,d.dGI&amp;psig=AFQjCNFP__C5K7fLdVyiSIRH9wwQmgutSg&amp;ust=138565956000644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www.google.co.th/url?sa=i&amp;rct=j&amp;q=&amp;esrc=s&amp;frm=1&amp;source=images&amp;cd=&amp;cad=rja&amp;docid=rebYF0KXSZB_9M&amp;tbnid=PF1xlnUOXz5m-M:&amp;ved=0CAUQjRw&amp;url=http://www.maierpharmacy.com/smoking_diseases.htm&amp;ei=9CuWUq44sJGJB5f_gKgI&amp;bvm=bv.57155469,d.dGI&amp;psig=AFQjCNFwwJfRZlDVbH70KpEvcb_u7HPidA&amp;ust=1385659746784885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url?sa=i&amp;rct=j&amp;q=&amp;esrc=s&amp;frm=1&amp;source=images&amp;cd=&amp;cad=rja&amp;docid=vYJCiwVV578c4M&amp;tbnid=2OzzPRS-ai1UQM:&amp;ved=0CAUQjRw&amp;url=http://adoholik.com/2009/09/06/smoking-kills-gun/&amp;ei=6C-WUvaYNMm1iAeosYDACA&amp;bvm=bv.57155469,d.dGI&amp;psig=AFQjCNHU61R1tqS9Fqtq0DB9ksxC8wpaNQ&amp;ust=1385660746899418" TargetMode="External"/><Relationship Id="rId2" Type="http://schemas.openxmlformats.org/officeDocument/2006/relationships/hyperlink" Target="http://www.google.co.th/url?sa=i&amp;rct=j&amp;q=&amp;esrc=s&amp;frm=1&amp;source=images&amp;cd=&amp;cad=rja&amp;docid=miPi1p3MH_b7zM&amp;tbnid=d7LNkPV-dxU5SM:&amp;ved=0CAUQjRw&amp;url=http://weheartit.com/entry/48631445&amp;ei=0C-WUq_fOKOAiQfi4IGICA&amp;bvm=bv.57155469,d.dGI&amp;psig=AFQjCNHU61R1tqS9Fqtq0DB9ksxC8wpaNQ&amp;ust=138566074689941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url?sa=i&amp;rct=j&amp;q=&amp;esrc=s&amp;frm=1&amp;source=images&amp;cd=&amp;docid=dDsYYzcrir7QzM&amp;tbnid=GAl8cUHH14bzOM:&amp;ved=0CAUQjRw&amp;url=http://www.google.co.th/url?sa=i&amp;rct=j&amp;q=&amp;esrc=s&amp;frm=1&amp;source=images&amp;cd=&amp;cad=rja&amp;docid=dDsYYzcrir7QzM&amp;tbnid=GAl8cUHH14bzOM:&amp;ved=0CAUQjRw&amp;url=http://www.buzzle.com/articles/quit-stop-smoking/&amp;ei=mjGWUrHnOqiKiQel4oGYCA&amp;bvm=bv.57155469,d.dGI&amp;psig=AFQjCNEtc4q7rzosIvjG9UPk9hj79AiBGQ&amp;ust=1385661203082343&amp;ei=mjGWUrHnOqiKiQel4oGYCA&amp;bvm=bv.57155469,d.dGI&amp;psig=AFQjCNEtc4q7rzosIvjG9UPk9hj79AiBGQ&amp;ust=1385661203082343" TargetMode="External"/><Relationship Id="rId2" Type="http://schemas.openxmlformats.org/officeDocument/2006/relationships/hyperlink" Target="http://www.google.co.th/url?sa=i&amp;rct=j&amp;q=&amp;esrc=s&amp;frm=1&amp;source=images&amp;cd=&amp;cad=rja&amp;docid=dDsYYzcrir7QzM&amp;tbnid=GAl8cUHH14bzOM:&amp;ved=0CAUQjRw&amp;url=http://www.buzzle.com/articles/quit-stop-smoking/&amp;ei=mjGWUrHnOqiKiQel4oGYCA&amp;bvm=bv.57155469,d.dGI&amp;psig=AFQjCNEtc4q7rzosIvjG9UPk9hj79AiBGQ&amp;ust=138566120308234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hyperlink" Target="http://www.google.co.th/url?sa=i&amp;rct=j&amp;q=&amp;esrc=s&amp;frm=1&amp;source=images&amp;cd=&amp;cad=rja&amp;docid=_kwz8Cuc_gEZIM&amp;tbnid=Udim0bZMuzP7dM:&amp;ved=0CAUQjRw&amp;url=http://jobspapa.com/cartoon-death.html&amp;ei=8DGWUpqiDOaaiQem94DICA&amp;bvm=bv.57155469,d.dGI&amp;psig=AFQjCNHPnWXaHrFMdfro_KmRGxR1HzbDLw&amp;ust=1385661283771707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04800" y="1600200"/>
            <a:ext cx="6480048" cy="2301240"/>
          </a:xfrm>
        </p:spPr>
        <p:txBody>
          <a:bodyPr/>
          <a:lstStyle/>
          <a:p>
            <a:r>
              <a:rPr lang="en-US" dirty="0" smtClean="0"/>
              <a:t>Do Smokers Value Their Health and Longevity Less?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-228600" y="2971800"/>
            <a:ext cx="6480048" cy="1752600"/>
          </a:xfrm>
        </p:spPr>
        <p:txBody>
          <a:bodyPr/>
          <a:lstStyle/>
          <a:p>
            <a:r>
              <a:rPr lang="en-US" dirty="0" err="1" smtClean="0"/>
              <a:t>Warit</a:t>
            </a:r>
            <a:r>
              <a:rPr lang="en-US" dirty="0" smtClean="0"/>
              <a:t> </a:t>
            </a:r>
            <a:r>
              <a:rPr lang="en-US" dirty="0" err="1" smtClean="0"/>
              <a:t>Jamkachornkiat</a:t>
            </a:r>
            <a:r>
              <a:rPr lang="en-US" dirty="0" smtClean="0"/>
              <a:t> </a:t>
            </a:r>
          </a:p>
          <a:p>
            <a:r>
              <a:rPr lang="en-US" dirty="0" smtClean="0"/>
              <a:t>5504642066</a:t>
            </a:r>
            <a:endParaRPr lang="th-TH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Lowest cost </a:t>
            </a:r>
          </a:p>
          <a:p>
            <a:r>
              <a:rPr lang="en-US" dirty="0" smtClean="0"/>
              <a:t>Lowest willingness to accept the operation</a:t>
            </a:r>
          </a:p>
          <a:p>
            <a:r>
              <a:rPr lang="en-US" dirty="0" smtClean="0"/>
              <a:t>Smoker value their loss of health less</a:t>
            </a:r>
            <a:endParaRPr lang="th-TH" dirty="0" smtClean="0"/>
          </a:p>
          <a:p>
            <a:endParaRPr lang="th-TH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Factor 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Level of Addition</a:t>
            </a:r>
          </a:p>
          <a:p>
            <a:r>
              <a:rPr lang="en-US" dirty="0" smtClean="0"/>
              <a:t>Income</a:t>
            </a:r>
          </a:p>
          <a:p>
            <a:r>
              <a:rPr lang="en-US" dirty="0" smtClean="0"/>
              <a:t>Age</a:t>
            </a:r>
          </a:p>
          <a:p>
            <a:r>
              <a:rPr lang="en-US" dirty="0" smtClean="0"/>
              <a:t>Years of education</a:t>
            </a:r>
          </a:p>
          <a:p>
            <a:r>
              <a:rPr lang="en-US" dirty="0" smtClean="0"/>
              <a:t>Discomfort</a:t>
            </a:r>
          </a:p>
          <a:p>
            <a:endParaRPr lang="th-TH" dirty="0"/>
          </a:p>
        </p:txBody>
      </p:sp>
      <p:sp>
        <p:nvSpPr>
          <p:cNvPr id="4" name="คูณ 3"/>
          <p:cNvSpPr/>
          <p:nvPr/>
        </p:nvSpPr>
        <p:spPr>
          <a:xfrm rot="5400000">
            <a:off x="1852017" y="1119783"/>
            <a:ext cx="685799" cy="164663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th-TH" sz="54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" name="คูณ 4"/>
          <p:cNvSpPr/>
          <p:nvPr/>
        </p:nvSpPr>
        <p:spPr>
          <a:xfrm rot="5400000">
            <a:off x="1242417" y="1653183"/>
            <a:ext cx="685799" cy="164663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th-TH" sz="54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6" name="คูณ 5"/>
          <p:cNvSpPr/>
          <p:nvPr/>
        </p:nvSpPr>
        <p:spPr>
          <a:xfrm rot="5400000">
            <a:off x="937617" y="2186583"/>
            <a:ext cx="685799" cy="164663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th-TH" sz="54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7" name="คูณ 6"/>
          <p:cNvSpPr/>
          <p:nvPr/>
        </p:nvSpPr>
        <p:spPr>
          <a:xfrm rot="5400000">
            <a:off x="1852017" y="2719983"/>
            <a:ext cx="685799" cy="164663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th-TH" sz="54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7410" name="AutoShape 2" descr="data:image/jpeg;base64,/9j/4AAQSkZJRgABAQAAAQABAAD/2wCEAAkGBhMSEBQUEhQUFRQWGBgWFRQXFBQYGBQWFRQXFBYVFhYXGyYeFxkjGRcWHy8gIycpLCwsFR4xNTAqNSYrLCkBCQoKDgwOGg8PGikkHCQpLCwsKSkpKSksLCwsKSwsLCwpKSkpLCwsKSksKSksKSksKSwpKSkpKSwpLCwsNTYpLP/AABEIAKEAcAMBIgACEQEDEQH/xAAcAAAABwEBAAAAAAAAAAAAAAAAAQIEBQYHAwj/xAA7EAABAwEFBgMGBAQHAAAAAAABAAIRAwQFEiExBkFRYXGBEyKRBzKhwdHwQnKx8RRSYuEjQ4KDkqKy/8QAGAEAAwEBAAAAAAAAAAAAAAAAAAECAwT/xAAdEQEBAQEAAwEBAQAAAAAAAAAAAQIRITFBA1ES/9oADAMBAAIRAxEAPwDS4RQukIYUE5wihLIXC22ynRpmpWe2mxurnGByA3kngM0AvCuNe0NYJcQBvJMAdTuWe7S+1FziWWMYG76zx5nfkafdHM59FT7bfFatHjVHv4S4kD5fsp6Gv1tr7EwEutFLLKGkuPYNGfVNKXtBsDnR48c3MeB6xCyL+NOQyjoE9sdpa73iQeAiEv8AVPjbrPVbUYH03B7Do5pkHuEosWRC0vs4xUXVM9RLsB3/AISC081YdlfaG1zxStBwtdk2o4yGO4Occ8J4nTjCJrp3PF7wosK7FiThVpcS1FC7QiIQDyEISoQQCIWSe0u+HVrWaX+XQ8oE5F5AL3nn+EchzK0++b1bZqFSs/NrBpvc4mGtHUkBYNeNsdVqOe8y97i5x4lxk9tyi/wzduuaKo7cutCyudonIuaodI+Knsipm30jgn1haJz++8R6rpVuOq2JY7qBP6JzZbucMz5fzNd9FN1FTF76TdOz46XkP+k8fl+irFppEOIcM94Ihw5HcVbbDXa2A51MncQ5vxhM7zotrSNHj48Oo5qM1es9X/Ya0ipd9AziwhzNcxhcQGnmBHwU4QqB7LLeWmtZ3A7qoy0IhjvUYfQrQF0S+GFIIQISiERTI7hFCWiKYZ37XLzwsoUR+IuquHJvkZPcuPZZzd9nxuM6DM/Tqrf7WQRb6RdJaaAA4SH1Afjmq3dGUjfr+oWdVPaWu+yiRkrTYLEJ0Vbu5+at92iVz326p6S1ku9pMwFJNuhhGYBHQFcLEdFK0TknJE2qdtBsHRqtJa3C7c4ZZrMbUytZ6hpVZDmnyu3O591vVZZf7S7E7Ex0ZEkA84mE54vC166Y7GX6GWtryIxAsf0cRmeMOha0QsD2fqH+Ko651GSN5lwBC31wW+fHhhb3yQURCUQgQqSdIIIJmrm2uy9K2UDjd4b6Yc5lT+WBMO4tWNbPPLqr50DHeuIZr0JVYDkRIORB0IORHdYfSuvwbVbGAQGOLAJnLGYE/lAUaVmHl21qecvbI3Yh6K33Vam4mQQQ4gSCDqqJdtqpAlrrNj/2g4+pynujvlrKQx0WOoO1ADxPdjSRCws8t++GtXc/Exrv63t7tJTmttBQpZVKjGnTDil0/lGar+w1q8SxEVSS4uLjzkk9kxt121mVvEszaZnV7g6Z0iRJKUvAt1K9mVM2sqwdHeG8A+uag9r7sNey1GN95sPblvaZjuJXa6ha3RjfSw78Das/9yIUu+jln35pUM69mtzsc51aoyXMe1tMnRpgy4Aanh3WmKJum7hQpsadHnEB/UJIPoVLwtvzvestznCJQKUiK1ZHRRI0RTMkhZRf1Itt9sEHzODgTGZwt09VrKhNodlqdpLXzgqtkBwA8wIjC8bxpB3KNTs8LzeVn102TMnJNL+tDWPaAJc46ct5I4QpW7GkOc05EZHtqqzegebQagExkBEjDouee3R8aTsVSHgjcpq3WhrInygmA7di4HhO5VvYK9w5gaQGnMaZdRyVwqWZtRhY8BzTrOiXCKsNnkTKFr0KiLCX2eqKJJc10+G46+WJa7mARnvCk6ziUd+FSqlnbiBOrW4WZnIa6biUsppdbf8ACB4lzv8Ak4kJ2ujGeRhrXSSiSkStB0kpRRJmJCUZQQGcXvQ8G3VAfdeT6PzB+Kqt60HeKcJyB4TI6LTtsrk8akajB56Yn8zRmR1GqzYP8wJXPqc06MXsTGzVWoGjC5hZmYyBa7KfeEz9VcbvpVakOdUcRviQOee9RNyWbIZNJ1mNVbaJMZrPrXWvHpwrWceIw/ygx3yXaqcjx0HU5BKqLi4YjpPLhpBPBGZ2stXkOKVINaANwASkGiAgV1ucSIo0CgjhBCUEzBBBQW0u1jLJQfUaBVc2AGh2RcTAaXDfvy4FIJO8qgbRqkmAGPnu0hY5QrT72vHj15p/b9sLTaWYazmhpOIsY3C0cBOro4kppZLNilYb12t8Z4ttwV8LRKs9C3g755DNZ7clAh8HTvCv930w0ZADosl07a2c3dh9UdEZlG5cqriAS2J3Tp3VZvL1NnYdEoJNmcX021MJEjMa4XAkOHSRrwhKXU5xIkaSUEcwuVW0tbqewzKJzZ1JPdIFAcEzRV5vdVewQQzMROpgmT23KLt+zwr0KtEQCSKlInTE0yATwIJHdWS00J8vQyPwndH9SFnducADu4O5g8eSOF6vWTVbme1xY5pa4ag7lI2KwOaAYWn2m7adQQ9odGhzDh0OoTJ2zDPwuI5OE/ELm1+Wvjon6T6ql30hM71Z7PVyRDZwzkWT3E/BOqVzPBzLB6lTMa/h3WSqeaOtl8gNT0Cd07FGrj0AhOaVna3MATx1PqVc/K/UXcIuygWUgHe8SXEaxiMx6IVrIDpknAKJdEnJxlfKPfQIXMhSZaiwQjgNHt++KaPq5ho1Mk8hvPVO/Eh0Hn6Qm7GSS6MzppoM/wC6ZFNaMhH3vXUsEaIgOKIdPiUAGtiIMdc/7hOGz9n6rm1Lag3SUIPBBpRzvQBgJQSAUoBALlJOqCACAMFFKA1RuQEJb34q4pjf73QJ25wbl9hRFitJNWvVObn1HU6Ld4p0z4eLoS1yfNpb3appjsHE/sujW8knF1Sgct3p9UlFtGk/ulNSQlAoBaOeaJv3kjaD9/FAGN6WAkNlLCAMI4ST95pQKAACJ4yS0IQFPuHQfkb/AOnKWqa+iCCaI7s0++SVRQQSUW3TuF1H0+SCCDEPePRA6Dt8kaCANqOn7oQQQCmro35I0EAVNKcgggP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8575" y="-922338"/>
            <a:ext cx="1333500" cy="19240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7412" name="AutoShape 4" descr="data:image/jpeg;base64,/9j/4AAQSkZJRgABAQAAAQABAAD/2wCEAAkGBhMSEBQUEhQUFRQWGBgWFRQXFBQYGBQWFRQXFBYVFhYXGyYeFxkjGRcWHy8gIycpLCwsFR4xNTAqNSYrLCkBCQoKDgwOGg8PGikkHCQpLCwsKSkpKSksLCwsKSwsLCwpKSkpLCwsKSksKSksKSksKSwpKSkpKSwpLCwsNTYpLP/AABEIAKEAcAMBIgACEQEDEQH/xAAcAAAABwEBAAAAAAAAAAAAAAAAAQIEBQYHAwj/xAA7EAABAwEFBgMGBAQHAAAAAAABAAIRAwQFEiExBkFRYXGBEyKRBzKhwdHwQnKx8RRSYuEjQ4KDkqKy/8QAGAEAAwEBAAAAAAAAAAAAAAAAAAECAwT/xAAdEQEBAQEAAwEBAQAAAAAAAAAAAQIRITFBA1ES/9oADAMBAAIRAxEAPwDS4RQukIYUE5wihLIXC22ynRpmpWe2mxurnGByA3kngM0AvCuNe0NYJcQBvJMAdTuWe7S+1FziWWMYG76zx5nfkafdHM59FT7bfFatHjVHv4S4kD5fsp6Gv1tr7EwEutFLLKGkuPYNGfVNKXtBsDnR48c3MeB6xCyL+NOQyjoE9sdpa73iQeAiEv8AVPjbrPVbUYH03B7Do5pkHuEosWRC0vs4xUXVM9RLsB3/AISC081YdlfaG1zxStBwtdk2o4yGO4Occ8J4nTjCJrp3PF7wosK7FiThVpcS1FC7QiIQDyEISoQQCIWSe0u+HVrWaX+XQ8oE5F5AL3nn+EchzK0++b1bZqFSs/NrBpvc4mGtHUkBYNeNsdVqOe8y97i5x4lxk9tyi/wzduuaKo7cutCyudonIuaodI+Knsipm30jgn1haJz++8R6rpVuOq2JY7qBP6JzZbucMz5fzNd9FN1FTF76TdOz46XkP+k8fl+irFppEOIcM94Ihw5HcVbbDXa2A51MncQ5vxhM7zotrSNHj48Oo5qM1es9X/Ya0ipd9AziwhzNcxhcQGnmBHwU4QqB7LLeWmtZ3A7qoy0IhjvUYfQrQF0S+GFIIQISiERTI7hFCWiKYZ37XLzwsoUR+IuquHJvkZPcuPZZzd9nxuM6DM/Tqrf7WQRb6RdJaaAA4SH1Afjmq3dGUjfr+oWdVPaWu+yiRkrTYLEJ0Vbu5+at92iVz326p6S1ku9pMwFJNuhhGYBHQFcLEdFK0TknJE2qdtBsHRqtJa3C7c4ZZrMbUytZ6hpVZDmnyu3O591vVZZf7S7E7Ex0ZEkA84mE54vC166Y7GX6GWtryIxAsf0cRmeMOha0QsD2fqH+Ko651GSN5lwBC31wW+fHhhb3yQURCUQgQqSdIIIJmrm2uy9K2UDjd4b6Yc5lT+WBMO4tWNbPPLqr50DHeuIZr0JVYDkRIORB0IORHdYfSuvwbVbGAQGOLAJnLGYE/lAUaVmHl21qecvbI3Yh6K33Vam4mQQQ4gSCDqqJdtqpAlrrNj/2g4+pynujvlrKQx0WOoO1ADxPdjSRCws8t++GtXc/Exrv63t7tJTmttBQpZVKjGnTDil0/lGar+w1q8SxEVSS4uLjzkk9kxt121mVvEszaZnV7g6Z0iRJKUvAt1K9mVM2sqwdHeG8A+uag9r7sNey1GN95sPblvaZjuJXa6ha3RjfSw78Das/9yIUu+jln35pUM69mtzsc51aoyXMe1tMnRpgy4Aanh3WmKJum7hQpsadHnEB/UJIPoVLwtvzvestznCJQKUiK1ZHRRI0RTMkhZRf1Itt9sEHzODgTGZwt09VrKhNodlqdpLXzgqtkBwA8wIjC8bxpB3KNTs8LzeVn102TMnJNL+tDWPaAJc46ct5I4QpW7GkOc05EZHtqqzegebQagExkBEjDouee3R8aTsVSHgjcpq3WhrInygmA7di4HhO5VvYK9w5gaQGnMaZdRyVwqWZtRhY8BzTrOiXCKsNnkTKFr0KiLCX2eqKJJc10+G46+WJa7mARnvCk6ziUd+FSqlnbiBOrW4WZnIa6biUsppdbf8ACB4lzv8Ak4kJ2ujGeRhrXSSiSkStB0kpRRJmJCUZQQGcXvQ8G3VAfdeT6PzB+Kqt60HeKcJyB4TI6LTtsrk8akajB56Yn8zRmR1GqzYP8wJXPqc06MXsTGzVWoGjC5hZmYyBa7KfeEz9VcbvpVakOdUcRviQOee9RNyWbIZNJ1mNVbaJMZrPrXWvHpwrWceIw/ygx3yXaqcjx0HU5BKqLi4YjpPLhpBPBGZ2stXkOKVINaANwASkGiAgV1ucSIo0CgjhBCUEzBBBQW0u1jLJQfUaBVc2AGh2RcTAaXDfvy4FIJO8qgbRqkmAGPnu0hY5QrT72vHj15p/b9sLTaWYazmhpOIsY3C0cBOro4kppZLNilYb12t8Z4ttwV8LRKs9C3g755DNZ7clAh8HTvCv930w0ZADosl07a2c3dh9UdEZlG5cqriAS2J3Tp3VZvL1NnYdEoJNmcX021MJEjMa4XAkOHSRrwhKXU5xIkaSUEcwuVW0tbqewzKJzZ1JPdIFAcEzRV5vdVewQQzMROpgmT23KLt+zwr0KtEQCSKlInTE0yATwIJHdWS00J8vQyPwndH9SFnducADu4O5g8eSOF6vWTVbme1xY5pa4ag7lI2KwOaAYWn2m7adQQ9odGhzDh0OoTJ2zDPwuI5OE/ELm1+Wvjon6T6ql30hM71Z7PVyRDZwzkWT3E/BOqVzPBzLB6lTMa/h3WSqeaOtl8gNT0Cd07FGrj0AhOaVna3MATx1PqVc/K/UXcIuygWUgHe8SXEaxiMx6IVrIDpknAKJdEnJxlfKPfQIXMhSZaiwQjgNHt++KaPq5ho1Mk8hvPVO/Eh0Hn6Qm7GSS6MzppoM/wC6ZFNaMhH3vXUsEaIgOKIdPiUAGtiIMdc/7hOGz9n6rm1Lag3SUIPBBpRzvQBgJQSAUoBALlJOqCACAMFFKA1RuQEJb34q4pjf73QJ25wbl9hRFitJNWvVObn1HU6Ld4p0z4eLoS1yfNpb3appjsHE/sujW8knF1Sgct3p9UlFtGk/ulNSQlAoBaOeaJv3kjaD9/FAGN6WAkNlLCAMI4ST95pQKAACJ4yS0IQFPuHQfkb/AOnKWqa+iCCaI7s0++SVRQQSUW3TuF1H0+SCCDEPePRA6Dt8kaCANqOn7oQQQCmro35I0EAVNKcgggP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8575" y="-922338"/>
            <a:ext cx="1333500" cy="19240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Smokers value their loss of health less</a:t>
            </a:r>
          </a:p>
          <a:p>
            <a:pPr lvl="1"/>
            <a:r>
              <a:rPr lang="en-US" dirty="0" smtClean="0"/>
              <a:t>Lowest non pecuniary cost</a:t>
            </a:r>
          </a:p>
          <a:p>
            <a:r>
              <a:rPr lang="en-US" dirty="0" smtClean="0"/>
              <a:t>So they value money more than health</a:t>
            </a:r>
          </a:p>
          <a:p>
            <a:pPr lvl="1"/>
            <a:r>
              <a:rPr lang="en-US" dirty="0" smtClean="0"/>
              <a:t>Tax is consider effective</a:t>
            </a:r>
            <a:endParaRPr lang="th-TH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My Opinion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Benefit</a:t>
            </a:r>
          </a:p>
          <a:p>
            <a:pPr lvl="1"/>
            <a:r>
              <a:rPr lang="en-US" dirty="0" smtClean="0"/>
              <a:t>Relieve stress</a:t>
            </a:r>
          </a:p>
          <a:p>
            <a:pPr lvl="1"/>
            <a:r>
              <a:rPr lang="en-US" dirty="0" smtClean="0"/>
              <a:t>But loss of health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Smokers are price elastic</a:t>
            </a:r>
            <a:endParaRPr lang="th-TH" dirty="0"/>
          </a:p>
        </p:txBody>
      </p:sp>
      <p:sp>
        <p:nvSpPr>
          <p:cNvPr id="15362" name="AutoShape 2" descr="data:image/jpeg;base64,/9j/4AAQSkZJRgABAQAAAQABAAD/2wCEAAkGBxQTEhUUExQUFhUXGRcYGRgXGBgcGBoZHxgXGBgYGh0YHCggHBolHBoXIzEhJSkrLi4uGB8zODMsNygtLisBCgoKDg0OGxAQGiwkICUsLCwtLCwsLCwsLCwsLCwsLCwsLCw0LCwsLCwsLCwsNCwsLC8sLCwsLCwsLCwsLCwsLP/AABEIAMIBAwMBIgACEQEDEQH/xAAcAAACAgMBAQAAAAAAAAAAAAAEBQMGAAIHAQj/xABFEAABAgQEAwYEBAQEBAUFAAABAhEAAwQhBRIxQVFhcQYTIoGR8DKhscEUQtHhByNS8RVicoJjssLiJJKis9IWMzRDVP/EABoBAAIDAQEAAAAAAAAAAAAAAAIDAAEEBQb/xAA0EQACAgECAwYEBQMFAAAAAAAAAQIRAyExBBJBIlFhcYHwEzKRobHB0eHxBTNCFENissL/2gAMAwEAAhEDEQA/APUVAFgAeun79NPtNLnuXYDoLenGEkqfBsqc/u/nx6/pHpaMQ6mJISCNNOoN0n6jpl4xPQyXNy3N/kIgoJ2cFB4fI/oWPkBxjJE9SCzMoWvtdremsA26aINaymGV3HlwhDNk68obJqCQxWTyZxAM1N/2gcaa0ZchPVSYjoJYBUpQGUJZ23206c9YaKkP/V5Dm0NV4dKEkIC2WS9wz+h9tBTko6EWpQhTAEq2dhzP6D6kc2KqpOUJSbWzE+ZB8hYdYYz8NVnIAypDgHQWLPfiXPnEddhbFJ7xI8PG58Re2v6xfOrJQNSzbacGMNaaeQIgkYWkB+8Fik3HElvV9+EGrolI8RKTfQfX3wi+aLKph1BQzJpt6mJ8Sw3uGOZzba0NMHxBGUJSWbbeAO0tdKHxzEp+Z8gLxilxLjkqWi7ur9N36DVjtWiuVFQoX36DlbTpC6vxZZ+LKWfbmeDcflE1Xi8oB0y5iwXYk5EltWZzwhVPxgbSJX+7Mr7iHLM5axxt+Oi/F39iuSt2SSq27sPL9wYZ0s/xBTC12v8AeEaMX/4MjySof9UH02NS/wA0huaFn6KtF/Fmv9t/WP6onKu/8SxyZjrCgGAy8NvLfpBKUsbB+X2cQHheJUy28RSeCw3zFoswSAjZns2hDfvArioOXLs+56P77+gLxvcWfhX1txbYRX8VmlLgmLTXryI2ilYlMKzaChNyfgXy0gXEZiVpANlWbgRv79gQ0xCXOh39D9TBU5IKBmsRZ+P6a68oyWVFASdA7ef7xoQJ5ToI/f5++cM6aR6+/nEVLJhzKkjLpAtlEuHUz34QxpJJudnYPof0iKmRlLcYZyywazD2YTNlo0M8gEEF+cLZy3JfbeJKue2htwP0EKZtQxMFCJTNqlYGhgKdOd9uV9dN4jqJ73Atx29YGmLAAJLnqyeTnV+VoaiUGEvcBQ8vnfjrGQDLQsixUByFoyBLojp8KmkBRTY6MRc+Wg5/rBf4JYuW6uPoduUF0dcpCQ5L2GvwjgPqeJ4vANfi6zcE5TYOzGKUpNkpDfBgEKdRuNRpbS73A5tvq8GY2QVBaSGsDwb8ttrWbWznWKYisO7+ZeHmFTlTBkcM1sxLdHazn58TEcKfMTwGEianiffSPZqgTb7+sATEqlkBWh0PEe7HziaRMLgs5f394KK6lMa4fTB3WClrg38voT/eIsRnlQSdSCblnZkt6Xg6RNKHExwH4cQG+QfzjSfXS9EpccCW+l/7wq25XVl9Bd3pmJKVHMQXBy83PneAKukKk66Eh97qfa/GHdP3ZWCQxfRJV9y2/CNe0EoyispT+YMRwILmKupUi1sV0y1S1eM2AzADRRCTl8njennEgzVqCUg3UdOIAH5jfQQIUhIVMmEhGh/qUbKCU9W12EFYZhf4qWqonqWiRLIQhElJUp7aAA2DhyzmE5s/Lai9tG628Eur+y69wcYXv7/YMw8zqwqTSgSpafimKIz/ACuHGw4O8J8fokIV/KmGaiwMwgsV/mAOh+esMMAnroKsKWiYmQslDrSzpfwqPAjVuBMW3tpRJUk95US5ckJeVLSkZlTGPC5HTjGT4nwcqcdU+u7fnu2/Dp4WN5eaNMUYLgCajDUoUGWTMXLU2hzMHPA2t+kc8raZUtakLDKSWIOx/SL5T09ZORTJkIXKEkfEpRAWpwXKRtrrxgnEuw9RUr7ydNRnZjlQB8wb+cHh4pY5NyejbelutfC/f3qULRzJIh52dpkErmLAUEZQlJBIKlBZDpF1WQbDiCbAw/qf4eFDfzwCXZ0lrAqPSwJvwiOh7Nz5RVlCJ8tY8aEqykgGxDaEEHW2oIuYdm43HLG1GVPxTX3aovBBRyReRXG9aoJRIRPZBSm5KAoIlpUlX5by7aDMUuQwXZJywhwzFpklihXh3SbpPlt5Qyq8VElJQiXNRMUCnNMIBSLghCUAJa55PdiWIrcxTBoDhMEpYmsuqe3X1NHH5sMsqeFVS10r7Frn4wKoMm0wayydeaT+bprGmDSXL/0ub7kbdIqcmmmL8SElk/ncJSk2bxqIANxu9xF+7NpVMSoTRkm5DfZYYgKtZw2o1aKz82DHKMXar1X6rx3XW91nxrmak119H+4NiWBqWnOB8V7aQqp6Api7YfjSEFCCM6QyVWBGZT5QL8tb7DeNcRw1KvHL0O24O4PMQvgeOWRKD3SD4nh3Bt9LK6ikbLzht3LAOIgyEFy1iA3k8TVs/Ye/3jqU3RisyW1ydtIin1Ftn4QOZ+UHcwuqKncmLoonqZ/OFc6qaIqipJ0gGcsD4j798YJFjOlWuaQAs3IBJfRwNY3mUDlHjTcFwGbhqWfbjAFFiUtO6idgNXcbkMDzDRLTYhJz95MzqKrvYn6284CXNegSDpk+UksF6AaFLaCMhZOXIKi3E7ftGQPL5ksYTZjJCR4bOSdANHPnw5QOupeyFhQAZmOg/wBXnEdSHSALOxP2984XSkFJsw6hw1ze0MUSrN5s0cGPPj0YRvT15Hv6CBqsF78B75g6jrESZe94OiFl/wAR7weJyeO/W+/LfyDFURWC4BJSQbPyY22ctpFYkTbubRbcJlFQF2zHfTZLvx8W3DeAlUUQff4itQSFoAYO6rXZ9z0hbMOhfMCAPBYO2hPF9jENQhIWXWVKcltje9xZn3EaieUKJSAARcJKmI5/tC4JLYjC6WWcwcsHcjezGD6qrsbW1UVbAXJv56wup5jK6gEbm4SW9PpA+LqVMMqmltnnG/JPPkSCeiYTxUqWm728OrfolfpQWNWxTX0E2pQqoRLV3EslKQNhqVNqeZ28oAwPtFPpyUSlJCFEFWZLpToCu2jCHWH4tV0JWlu8kIWULZygKs4SpvCb9CYYTsSplJKqJAFTU/yyG+DdSiNBrqNbRmc+TG40nHo7266vv6t/uNSt31PMSrTVSU0suampmqXmVMSjKhCXsOu3rFhwns/JpgJs9edYAGdZduQf6D5wPS08nDKbMrXf+pSuAhTRImVqkzZqlMbpQn4UhgpLBvEW1uG5xk5eZdp1G+vj3+n+Oy660NSlJ1FW69/z1HvaTtlLkS2QDmWDkNmAFszerW2iiI/iZPz5u8cMzeHLxdm15w+w/s5Lrps+dPUoSkTDIlJSQHCPCpTtoVAkdTDid2HocmRm3BLE+qhGac1dIbDG2ir0X8RFTD4wiY7snKEkPYi44a9Ye/4lLXL7wJLHUoV4k3u4JIJca8niv9qewEuRKVPkTCctwkj6EN9IB7AVhFQXuRLmb2LgNmG4drcoLFPWgMkKRblTpc9CnaeCTq5WOoZ0ljs48PExUu0OAd1mmSld5KBYkXKSwNzoQxFx+8Mq6hD97TLCVoKJdiR3y8pUvInUs6AwFySbQXhuM94JgMv+ckKzSiC2YnxrCAxJIADflYbO22pYXz4/X91/6Xr3NEZKekvfl+gnoQkIASUlRkAplzLSjfPMKlZvFcKVYBsgBIZjaMJASFBHd5Q6ZYGX4mV3if6tSHJ4jS0VbHqCbRq8IT3UzN4SAoJKkstAPxAEf0kaRP2arVGYl2ABslICUh20A8rm5YOYGPDvK3lT0d+fk/58jpZONj8FYq1VeWnVfTuvV22a9rcSkqlJloUoZFhUx3BV4nIBHEWHAa3izdlMUNRR52YZsqUtcFrh99o5t2ypzLrJiQ4Tm8L8Dw5R0vsilAw9KUapJKt3UfzeYb2I5fArl4hJ+IvPNyxugatQUKY6m568+kL1zSee3yiauqSFEKc2Nhzv76wurF5bpdiCeceuT0ORRFWVVz1MLpswHU2Y+Zvb6RPWTAZh4FR0by01gJYITnI8KQw/zKLn6D5Rdl0D11Vl08vo/vSFK1FRc3guakqN+kTSKN4t6BoHpZdvMez72gpVONhc6wXLpG2gtFKWc6ez94lgsXJpLRkPJdHaPYDmLB1yuHu7xBMk8vfs/tDtUrMTEIkPrBWChLUUzAaH6N+xf1gOalR1/aLDNptttYEXSxLLEapd2g2ROYMSqz66M7ta8TTKTlEP4diN4vcgcnFiPCrxDh71PMvBcirLOCpI2AuTy/eEk6WxJHGCqEqcMCSCHHKKaRCx008rV4izuA2os1vl6wHQdoEyaxc9SO8AdCWLZU6OH1cdNTG9Knuwtb5siVqBA8NgWud76D1hh2NUjuZcqdRKmCYotOKQUB9HJDgBo5nEzjzu1aSS3re2/wDqvqOxp1799RlJVRVktCJczu0pmd8qVZJUXdWYHUa6RF2UpEzp86sypCVKIlsAAEgs9tyznyhN2jXh+WaiXKKKhJKUABYSVAs4vlIiz1qhSYactiJYSOpt9IxyitFFPXv61X4vl1pbPcZff796nPe2+OGonkA/y0OlI47Ew6/hxMmLWJaWKRuRol8zevF9TAdAqWJKGKDLZPehRGv58wO58TcmaLH2XQKOlQRaZPVYnUJ2J6J+sbZ5IrE8SjqnWvXvfvvAeGWOUcqmu0r0e3g/fQWf/UCsMkypJpVzgxUpYcB1Eqs6SPnBON/xAEhEpSqVSu9QJgBcMki35T6RYaqsBWZRQFBN7szM41s7NC5GMSaolQkrAl+EiYlO39JBLx51y18jqRWgrrcZFdRTTLRMlLlpK8qhYlIdrgasYA/hhJ7szp86UFZ0hKE/mKCRnIHM5NeEPv8AGErPdJQEpYghmDbj0hrgsuUgTCCpiT4VOACfEpKM7EABIJ/aHYG5S0VoXlUa7TormNUhpJiaymaZJU6SC7pfVJYgi/McDYworaCZnTVSVmYoeNS1FKStPhHglC4lp+EvuDa0dFkUISZqFpWqXNGZghSkubAgpe/H1jVGF/8AhlppVSlqBKRnU8sEK8QOQOWL+FwHjqrK0u1r080+j8vexznBPb2xbKw4VVMZZFlJzot8BDZk873v94QYJgS0rYg2N4tFXj4owZZUlSilPhQGGYgFSy5LDgHjzAMdFQtSrBCW01Ki+pPBvmIrHGeKEsn+L/j76L0CclOSj1KJ/FClHeBSdQwJ/wBqRG38N8QKVGWSWU36feDP4lpSAVZnK1P0s3vpFY7EzT36QlyXHl4gSfIAnyjhOcnl5l3m/lSVPuLJ2jnZVnlbnAuGSjNCkuQwJSSeXPyj3tHOKlkjjv8ApAmHAhYIGbbxc9dI9mrcDkvRklX4GIAzNYbM5BfjoeDekALcgA2vcbcvv8oYzZFwXcsfqdfL3pG0mlciDSpFWA09LfSH1JhT7QTTYcFciIcYYO7LKFoz5ZWtA4+IrmYISxaAJtJlN9P7fOL6tIOm8I62gQtVgfIWJgcOV/5Emu4USKIFIJUkHh5xkW+mwo5Q+V+ijHkU+IVk5BArDiFeEwImR4iG3ghFWpOtxeNZE0hRzam8aFzU7A0B58oXiBVPpzgibMc2jdagBxMHRVi2ZTPA8yjh1TygdYyeEjmYq9aIJQkAMw87+/doJpaZS2ASGDAZdA+1iW+USmU5g0+FPhKXUOrX4abcN4kvAiYtmUa0S6grDHIofMPyOuseYV2qqpElKQEGUnwpzILOLkZgRdiDB9TISaacO8zEoWWfhewflGv+GTajDaZNKxAJ71LgEqvcvwP2jmTcfiSU11XhSr9jRH5VRHj+Lz5qJCJ1OJaZkyUpKwbKDg5b6G4LPDn+IX/4SUj+qWPlyhfV0S6XDSmpUCszUKlpdyllJLA+Siwiy41hpqKRAGoyH0tGaMlHJF1pfjrTjb18KCkrg/L8mctw7CDMIYPHVMUpZckyVzSkJQjKhJGZS1kfChABUtbCwSCfrA9BhxlAJkpSCzmYpOZh/wANDjN/rUUoFvihNjGKyqcqWFqnTSGJRMeascF1DBMqW/8A+uQBfzjZllLPNcvS/uIxxWOOvUQUmLLrlzu8SZPwsAspLXABILpNiHB2iGlwKYhRUqaQAf8A+pUz5G316wtwzE0KXPBSE96l0gaJKVKWUC58OVVr/lEIcUkJEy2ZKbOASx4xyP6nhWPO0lSav9TpcLkvFe9FrkYie/CEKzX+L6/KNcU7dTh3sktnlFeWYCVWQt3KVHIFB05VBOZ0gvq8OELSu6csvKguo6JSASpajyEV5M2SZypis6xMzXSycuY7oWnxXazjrGn+jY4y5m13CONk0l6jaf2sqZwEufOUcoyhQcOdlryak6E6v1gKbji+77vvFZczsFHLceO3EkfOBZ9MhQIlTErIBZBBTMKbuAkll9EqUqwtFTXUqc31jt5M0MSSS0MEYSmPajHC5Lk7a++UGYJ2kmJStCSQSyvLQ/8AT6mN+xP8PanEfGkplSHYzVgl+PdpF1sbaga3tF0V2BoJE0SQZ86YfA6lpAJUMpDJTYMebcY5fE5pcRF431/I044fDfMhLhWC1GIArK8slL5pirhxqEpFyR5AcYs+DUtPTy5op3z+B5qy6zc2DfCLaDlrBKKyXTUs6npZKO7lJKFLEwlQ7xwV3Dq8WpttAnZKgMxE06upI9AT94Rh4SGKPN/yj+Kb+wyWRyfowUUZWXY+WkSGkIt74RdaLBnSk7aKHAjWAMUpkh+SiPn+8dmGZOVIzOOhX5FCpRsNbwRLp8puLaH9YbYapPhH+of8qh9TG+MoSQFCx3H3gnl7XKweXSwSWvKeaTz9/wB4cIWlaWOu3vjFak1oCr3GnltHor2dntpAzhZaY3RVlBKXtx5QUmqFuG0VZda4Y7+2j2RWsbmBlj0LTL8jEbaxkVIYn0jIx/CG2L5M5SzkF/03984iXU36W4cvfnAeG1xlhRDOQ+mwv9HMey5omj4gldy17/C3Wzx01oZ2GonBlPrb6x6J+0AomllAtod+DEab62iBE697XA/UwZVDhVQ/SDsLpe8NywiuGoYA8bgcoLpsWyhhC8jaj2QopN6l6mIkollKQH47xVCsP6wMrFyRrAqKpzx5QvBFxuwsngO5aQo30U4I5EEfeKbR18+mUpMqYpBfKoDQkFtDbaH5nlOtuAOtt/et+EL8So885K0/DMD/AO4WUPVj5wE1FZe0rUlXrG2vs39C43y6dPzMp0TquYDNWpZ2fQdBoI6R/iCZVOy1MiWllq1cu2Vt7uG3U4NkrhPh1B3EoKuHYOkOvMogJTLBsZhNg9gSCbAxSe3WMqKhJSwTLFwhTpK2ZQSfzBAZCSQ5yqVqoun4cc01FaJFuTiibtH24XMzIl+FD/C5JX/mUr8xtvws0VuXJmTHmzZmVA1Ur4QWcJAAcqPAAq30BIVYZUomLKphIloSVrIZ8oYZQ/5lKypHNYg81Zm+NSXYMkF0ypSf6QpQc8yLqNyY3QcV2cYhxe8jxeIyZagZWeevS8tpejEEE+Kzh3GuhiWvxumWf5lNNQvUolTUlA650kp6OWhfU1hLiWQTusBkJHBD6n/MYjwuqlU81KloUvL4rM+exQ+Y7fF1bhGfiuGhmVzV0PxZJQ20CMQxGYy5KZJp5bjOlWYzFtcBRUAcuhYACB5chRS4B0PkOJ+UE9pu0H4kIeUEK45nV3YdklgAEu502bS0OcHrEGSgpnGWZalKWkglKgc2UWAYgKUG2OUlwHhDyf6aCjBV3ltc7t6lHqSSWOt/oGMR01KFTUIJYLUlL8HIH3gzF6lMyeooYJzFuhWSBqdAW8rWheqYWChYhTvz9iI3zpSluSqdI+tKCjTTU5sEoQkBI2CUhkiOTzcQV3/fpLKC86fI+F/JotvbXtMV0kkJt3suXMU3BSQpvn9YqtGZKf5FXJny5qjmTMQ5UxAYZGuno+p0jLw0eW8kld6JeHV+W30Gy1pImxftAJiFIRIlSTMIM1SBdbFwNLB77xY+yyhKpUk6rdXrp8mij4iiVMqUyqe6GSkrv4iA65jHTe3KDKjGnJCbJFkjkLCHvGpOEYqku0/wX11+hStJt+Rc04+EE3sdesIsSxUKz33eKvNxAl+cCGqJO5eNsMKTsUyxyMTY67v9RBM/FnEVSapSdQR1BHX6GIJlWYOUE3ZS2G8+svrEMytcwnE8kx7OUfl8tvfSGJA0M/x0amt3eEyppjQzTE5Sx6MQ5xkIe8MZFchZZivJ8QLENuxdJcW4gk9IFFQzZSNTs5Hr1+UEVWZIZSkMQLaliTtyY+sCJHisANWUocjt6RaAHBlqWlM1iUqJBbibEdICqJ6EuGJU720Gti4L+TRPJmrMvKFKLLQrk99BtpC0yCCeLmKiu8hrU1BKjd2tbRhYN5AesaInmJUUhbr9IJkUESTQcSKmJUWdhqTwENBQ6ZVKB/zpbyYFVuojyRSZFDa3pwPkWPlG8qSp3Tbp9H1JiltaKluSTqdYYK8RPxKF0sNACNmA9PV9gFOMnjYOod2+mcjRtxlBJHBJiXBiojKoBvzE7gcf3gwzErWGlBSCTKQ5KRlIzVE8kfCEoSw3dSQ4KrZM75o01tr797FxdEUvGEr72VPlqlimztMcF0rC0JmSlJzBU1aSbBiM6tg0cTxiglpJyFkgnK6VAs9nsA7cIuuN1yBJCJaFgBalZpkxK1M5ypBF9D1fiXJqAp5lXORIkjNMWWDmwGpUo7JADnpF4sKx43KfXoDLI5SSRWVLIJGY3DEvqHBud7gHyg+ROBAe54m8dG/id2Ul0uH0glICu6XkXNA8SswWskn+krcgaBwBHLDMIawHQRlwZlFuQ2cb0GnfnrwGz8TyHCIpSXPiPhDqUeXLqYnk4RNJlB0JE5spKrBxmGbK5S45Q7wbCJKFr7+ZLUmUpJL2lTEqSTLUVKbwO9m+IMdWjTLjMdXYCgytSpM2aVLTLWXSpVklghAdTHcABos+GdhFzFETloQUzBLUhJClgmV3iVAsUlLFJsS4CjtBYxcdw8mVOX3M1KpK+7WJaZT/AAzCLHwrXLYgkuCDeIK2sVOPeKJpkIEpJlBQXmlykzDLK5jhQJUmZLcBwcoYxjlnnQykCdoZsj8LKTJQAuUpAmMgeBWXLMTMXlckzEZkkqLuWAYPVW8B6j6GHOO40laO5kgCUFOVZWUvKO7lk8siUWYF3hWEvKJ4Ee/nDsVuOviDLQ7HgtKJ9FQ97mShcpMsTBoFJ8CXexHhaPcVxGdRpMrv5NQRmSgkHv5CmYndrEi5dzyIibsVikpOAy0zWU3fpCC75u8WUKSX8ID6+yvw2m/FTFT5xdOpJsVkD4R5AOYUmtZTXZXTvfRL3+dM12W4HhElMuWVrBC5oZPEI3Uf9X0ETpwsEukuIaYutHi0sWHkoj0yjSI8ClFS/DoLnlx+UbsWNqLnLd6vu8vTb79RTnrS2FWJ4X3YfcwDLp2G/kQPmfoIf10zv5rDQWEaLw42ISWNhcAHkH16w+KpagOVsWFAIYvl1Y3KT/UD1d+ULJtIxY7Wh2JeVTEEEWIPrGT6YW9Plb5W8oi0dFWIPwseKp4sKKQM5Ycjvz6RvW0yGs3vf3xg+bUhWBRuY3Vh54Q9oacamDTJTteAlJphIqf4KMi0CnTyjIrnZYKum8IKUMggB9S43vux2iIU291dRyPOG8uiJN7wcMMIBcM0W8iQCQmluzWAOwAA5e+cZLoHNoZKpWMOsNw8HyJESeRRVkStiOXhh4QZS4fyi0Iw/fhGS6YD0H0jG81jaK9ieHZUJVzYxJhdKG9+cPq2UFSyk7+xFbpanKSk22hmOXNja7gZaSH9GiWoFCh4VBtS/XlEuOUKlyyiWUJsUOQWCHSopCRsSlL3u19bV6kq/wCZrFtplBWbr9hGHjJywtSiPwwWS0zhHbLBZ0iY6kCY4+OSSPVKkkgc9IsH8N8HVLp5lW386a6ZaTqJQPiIJ3UseiBxjoVXRp/EyZikuUKOU8CUlL/Mwp7QqUVup2fa5cctIvDnycUtdGvp9P3JlxRxPTYrnaqfMm4ZVIZRI7tRTuAmYgqLcg8clnT9kbDxK4nduAjt+KTScPrN1CRNZRHiYJJLtrZ44bIlkoIFnu50Ye/lB9rmcWq8hbrRkcmrmI+FahcFgSzguD63jVS1H4iSdgT5+QufWMWsfl/8x18uH1iOM6jFPQYO5naad+HTToISlIAKg+ZX/wBzXk0xv9iTaFClqUXUSo8SST6mMRLe+g4n3cxsm9k6bnc/oIZGCTuirPUJdgPfu8PZNEnuHC0qKgTlFyGvfhpCmUkcWHzPQQ8wxSdEoKQAcxJcqLEeWsdDh46mXNIuvZOnT/hUszD4QuayRqrx6PsOcLp2IqKtcoFkpFgkcAB94sBws0dFJkqJJOZRcMRmLgEbEAgdXitTJA1f1gMWOKk5PXevDy/Ua5WqJ1ziwdUWSnxqVKplJlkZ1Bid+cVSdQEXd/WIaablJzB7Q+S5lqVVD/D6jKQTd/bGGtdiaGcJCidzr6bRUETwTqRBTDV/Un9IttXbBoOVPzFyYKlXSRpChE9I9/SCJVdEnctiloNKIgZiQCeKtHe3U8oIXLVNOUAkckge/wC0KRUEFw1/rDWhrCnUhzxB894tvS0V4Ea5TajZj4fzC2xgVQBLgIOmjjQaxlRXqUrbXbSz3jJM7KsKWl+XGDSKCKekSUgsr0EeQzk4+gAASz6j9I8hDcr2D0Hk6iAe0bTSDLI3a8Malil/KEdVNZLjoYy4+1uMloA1QuPfveGuDzx6t9GP0hNUTXQk9YipazLGuceaFC06ZdF1QDiBJtSIRrxLQvC6txbnGFYmPseV2KABnir4jVXcbwBUYjC6bUkxrxY+UCWozl4gygYvWBT85TMSbEZFjgR8KuhFvZjmKEExceyNZkOU6GF8ZgWXHQWObg7L9llKWgKYqLkX0KWLWu+/kYS1s9E5CnlTELQtaSVIIScqlJDKNlWALhxCWtryM4Zpq1FkBhnuySngshg28Hrrp/dlNQhCSGy5Vueims/S3OOHwUpSypK176m3iIxUL9+hFhiEklDAhQUk9CG+8cFrqiWEd1LSFGwMzazPl/XzjtuGzsswMXDxzXtR2ZRTze6zBlFRQo+F0gswfgxB5gx3ZJuTSe5zG6SbKSZcbS5W6iyR6k8BzhzUYamUHUoKJ0DgDqTw5wvmTJZLqLtoEBkDkHufd4VLCoPUZHJzbAxdZ4JHoB9zBCUWZItx3P7RkxCyErMtQlksk5TlJHNmJsdOBiSTVNt5DfqeHSCxRjbbZJN9CWkpgCFKskEefIcYs3Z1Kpk+W0s5QtCihIdRCVBRccPo8V2Th82cQpm4OQgeT6D1i0YFhtTKmy+5ZKlKQBlIQ6nDeJTlQdvSNkLSdLQzzStW9S/duJanBu2o84qMopYhQ134axap6zMlzTnK5b5kZmEwOqahWZI0ScgKeIL20FKXMYkQnhpaUxs+8l7wgEO4gRcuxMFax6iW5ADXjTJApipuETIUdCYIqpGUtAuQ7RTRdmy1NoRGyJ0DqUTrY8ogKmiIlD+XUJZvn9o2FUdAS+jnVuEIUTomRUxFGiMeoqSAzDreC6Wakl139+UJZFbZjBUlaVNseIiNlUWaVOksLH0/7YyESZi22POMhTiu8I6DLrbFJhRV1DE8IDq6zKp4X1dY+8JhCnYbJ5861uP9oXrqW9++MCLq7jkX9IHmzNQ+hIfp+0a4rQUwyZiFtYAn1ZMBzFmPEJJiuRINMkzkwbTU7xlHSPD2lpwmBlLoi0a0lGBr6QYJWXxJ21+39okp5WZ2sBqfe8MKdCRmzjKAGSN779YFaAt2RKxAWWUp7xIYEgZgORN9zAWJ4gVIfVn9/MQWuZLWkpLFnEVuuTlCgDa/v6RIxinoqJqxngFRnmJigdvKgT62oWczBZQCs6BPhypB10cAWD8XItnZepaYH4xWe19NNRVzjNXKQ6irMn4iFeJ0pLsVa8nhc4rnd9xG2kiqpotz0A/Mf0HWJO4NmL+2t1NhxjafPBLJD7f9oe/U6mCEkhNtdVLPwjkOLaBv3ioY4dCOTJamTNWB3s5cxTaKUSwHEqJ8I/YQy7P4RmUSlAU1s6yQn/aBdXPQekBYLh5nqJfLLF1LUWzEXc3sAHLaDUx2Ls72YR3SfiAYHQD1cfpBS4jDgpy07upFjyZLUdRBSUAAZYY7EE5T5bdIsmO9l5UuWhUv+SslKVAHMJjoBWpSNMyT9Rxgmu7PKSHQonkb+/lA2J41M/CzpqpYC5Hicn45iglCS2wDAniW5wE+J56njei3/gWsThcZoHxSoBTOCpWSZLyoKgzLTlATzzBKEvwJIjm86b4jFklVU5NAjvz4lutKTqlBunMdySVK/wB3F4pkxVzE4P5LY6Q5pp439mJ5K2II1BhPImQdKmRrbsXQ3xCQ/i4gH62+kAz6UpZxqAeVxBAqzlCbEM3k4/SC+5JSCbhrN9D0+cXsUV6ZKe8CzJUXCqwp02F2BBhIKa+UiKUkwhGtLRrmhnVUbG2kAzJUEmWeImxOiadvlAeWNQpohQ1RU21j2F6Z0ZA0QtlbVvCyZVQPOqIFMx4GEdKCZOuc8TSXOZ/8p8iLwClMH07gcXDdOEMBZpMlXg2jpXIj2TKdvfvaGlHJ8hvFSImESJIGnrBlNIKzy35fqeUeSJWYgAW939/pFtwHDAGKg3D9Tz+gjPOSxq2Wu0yXB8IAAJDNoOHM8VfSAO0dKA6h0PFv2i1zpoSlhFUxmq1EYseSUp2NcVRS610ksW1NoSVtQrSGGKTWcekIZ0wlzw+sdJbWKqgvCJzLES/xOBUuSsSHPcpHevZgpdmG4fXnC6hUygYsHbhR/ByJiR4kqWnM58IUEnbXTpCsq7SZG9DnJkhCQpTgHQ6FXJAN24qMDifmLqHhGgGg/fnEncqmKUtan4qUffpAq7nKhy5YcSdPmftGbJNx12QUUmdX/hVhXfJM5aWlhTJTsohr9AQPPpHVkWsNITdm6NFNTypI/IkC26mdR8y8NFqIDmOHnzPLNyZ1MWNY4Uj2fXBI1il97+InzkayUZTM5sULlp8yVjoIE7b493KTcngBqTsPWJsASuTQIM4ZZ08maviyi6AeDSwm20O4DnlktbbCOK5eWmV7tTWKmLNjrwirTEHnF7q6QEsX0zKPIm3mbRXMVpQD/ePSQpKkYBOFXguVMYwIqSeEeyrQVEHElyHa0WOkmJVJIdiHt8/oTCDCKwCxsPr1iyy5ksy1kgfCWPPb6n5QMpdCqCcOWooTZ+PS8L6qUGJ4sU+cMMJAEvNmbUj1gWdMBUlLjUmBXzMnQWrlAjf0hVWUw2+kWOqTqTZPD7/tAP4bNdnJ9BBLvIViZKaIjTn37eHtRRcoWzpQg7IB9wePv1jIYS5KW3jIDnLAneJJcp43kyIZ0tJFuVBAkqRDOmpLRMKW4AhhIltY7ROa0ABypMHyQ9vf94kXJANjwYfeCsNpC+Zna458vO8XaqwR9gOHOz6xZTLKRr6wsoJgAChveDKirBEcrNJuRoglQBX1LPFQxerhzilVrFKxer1h2GBJCjE6pyYXd6Wbb3+8ZNW5iNMb6WwoIkajyi34tRpnYXMfWWUzRo/hcKZ/8qjFUlSrPYRZ8MlJqqddMotnDA7BQLgnla/J4TnT5bREcmqZxVYWSNB9+ZjbCi0+UeEyWf8A1CJsQw9cqYqWoZVIJSQ+hBY9Y9o6bxAvcEENx1jkZs0Kbk7H44vojvWG4lLQS5dWpfaC5mOJWClJbyinTuz0wMpNRIUFDMDmXuxBYodmiellyqZTzqgKcB0SwbvzV9GvtHHUZ7UdKWWG9mmNdmhVUqpy193PKguSSTlTlNgpI1e97tbmDHMxhRSgTVDMlCQsofLYB2e9yN9oY9rKv+SjIkpGWySXIAcMTuRvzEUKXMJV4jd7/Yc3tHpeA4dRgjlZp80rLT+JUoFaviVcD3wH1tA4wwrLm+4/+R5fVuEH9n6EzS5uL9OnS9+vMNb0YWEJ2JOvptyGw2jTlyqGiAjGzm9dhuURX56GMdExqm1ik4jIYmCxTsJoDkTBDGbOZLA/ERYQlJaJUTHDv0hrAZaaLEssoJ30AP35R5SVA7xy5A+Zvf1hHLn77wxwycl1ZmYtuRobaXi6SAHNVKXMKXbxHR9BuOvExJMqQjw8gftARqzmDa6DzBG/XeNaGTnmJS5UVFj9/tFcumpLIzLmTlMlJPQRtX9nZktOZZA5R1DDMPRIlgJAdrmEHapGZB6fpGVcQ5TqK0GclK2c6yN/YRkOEyBuQ/PWPYfoCKaUQ6ohGRkLmMQbRD+Z5iC8RSMxtw+0ZGRS+dAvY3CRmVbh/wAsN8oCJbBrHTyjIyJPp76AoMIZRA5/QxqTYxkZGSQ6JXsVOsUzFdYyMjVgKkJT79I3lx7GRpFB1IkFQcAxYOyo/nD/AFfZUZGQGT5WRblW/iMP/Hzv9n/toivUpvGRkeTyby83+J0YdC3VtUuXKkd2tSHSCciily5uW1jWkmqWkzFkqWCkBaiSoDMLAm4EexkdCP8AZj6GXJ879S5du0BJQlIAAlsALADOsAADQM0UPDEgquN/0jIyOrwv9tCp7nV+yCB3abD2AfufWLFWpDaCMjIyZfnGx2KnjIsYo2Ki8ZGRqwAyK3VaxrKjIyNYthlOLiGFHv0H1j2MgVsUxlSJDi35lf8ALDzsggZgWD5jffQx7GQGT5WRbl1qz4X6Qj7SoH4clht9RGRkYsXzLzGyKzKDANaMjIyNbFH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8575" y="-1790700"/>
            <a:ext cx="49911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5364" name="Picture 4" descr="frank-lampard-chelsea-desktop-wallpaper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990600"/>
            <a:ext cx="2667000" cy="2000250"/>
          </a:xfrm>
          <a:prstGeom prst="rect">
            <a:avLst/>
          </a:prstGeom>
          <a:noFill/>
        </p:spPr>
      </p:pic>
      <p:pic>
        <p:nvPicPr>
          <p:cNvPr id="15366" name="Picture 6" descr="http://revisionguru.co.uk/revisionguru/wp-content/uploads/2012/12/Slide03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4267200"/>
            <a:ext cx="2971800" cy="222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-685800" y="2590800"/>
            <a:ext cx="6480048" cy="2301240"/>
          </a:xfrm>
        </p:spPr>
        <p:txBody>
          <a:bodyPr/>
          <a:lstStyle/>
          <a:p>
            <a:r>
              <a:rPr lang="en-US" sz="9600" dirty="0" smtClean="0"/>
              <a:t>Q&amp;A</a:t>
            </a:r>
            <a:endParaRPr lang="th-TH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Price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33400" y="1570037"/>
            <a:ext cx="7467600" cy="4525963"/>
          </a:xfrm>
        </p:spPr>
        <p:txBody>
          <a:bodyPr/>
          <a:lstStyle/>
          <a:p>
            <a:r>
              <a:rPr lang="en-US" dirty="0" smtClean="0"/>
              <a:t>Benefit</a:t>
            </a:r>
          </a:p>
          <a:p>
            <a:endParaRPr lang="en-US" dirty="0" smtClean="0"/>
          </a:p>
        </p:txBody>
      </p:sp>
      <p:sp>
        <p:nvSpPr>
          <p:cNvPr id="26626" name="AutoShape 2" descr="data:image/jpeg;base64,/9j/4AAQSkZJRgABAQAAAQABAAD/2wCEAAkGBxQSEhUUEhQVFRQXFxcYGRgXGB0YGBwaHBcXGhwdGhwcHCggHRolHBUYITEhJSksLy4uFx8zODMsNygtLiwBCgoKDg0OGxAQGy8kICQsLCw0LCwsLCwsLi4tLCwsLCwsNCwsLCwsLCwtLCwsLCwsLCwsLCwsLCwsNCwsLCwsLP/AABEIAMgA1gMBIgACEQEDEQH/xAAcAAABBAMBAAAAAAAAAAAAAAAAAQYHCAMEBQL/xABFEAABAwIDBQQGCQIFAQkAAAABAAIDBBEFITEGBxJBURMiYXEUMoGRobEjM0JSYnLB0fAIQxUkouHxwhYlNFNjc4KD0v/EABsBAAEFAQEAAAAAAAAAAAAAAAABAgMEBQYH/8QAMREAAgEDAQUGBgIDAQAAAAAAAAECAwQRIQUSMUFREyIyYXGhFIGRsdHwQuEGM8Ej/9oADAMBAAIRAxEAPwCcUIQgAQhCABCEIAEJlba7y6PDrsc7tZ7ZRsOn5jo1QXtdvTrq67ePsIjl2cZIv5u1KALB7Rbe0NFftp2lw+wzvO+GntUaYzv9sSKWkBHJ0r/+lo/6lDmGYRNUPDYo3uJ6A296fmEbn6mQAzPbEOmpVetdUaP+ySQ6MHLgjFiG+jE5PVfHEPwMF/eSVxJN5GKO1rZfZYfIKS8P3O0zbdrK95yvYAA+Gd13qXdxQMH1XFkfWP8AMws6e3bWPDL+X5wSKhMhB+3uJHWtqPY8j5LYpd5OJxnKslPg6zh8RdTk3YWhH9gaW1K1Jd2+HkWEVtcwTf4+aYtv23NP2/Ivw8iMqPfTibCC50cg6OYB8Qnfgm/xpIFXS8I+/E7i/wBJH6rNiO6Ckf8AVvfGfIO/ZNTFtzk7ATDK2S3IixKtUtr2lT+WPXT+hrozXIm7Z7buhrbCCdhefsO7r/cU5FTXFNm6mmP0sT2kc7G3vXf2U3m11CQO0dNGP7chLh42JzC0IyUlmLyRYwWrXOx7G4aOIy1Dwxg95PQDmVH2F77qOSLiljkjkH2B3gT4HkPNQ5vE20lxKoLiSIW5MYNB1Pib8/BLkB7bT79JnktoomxtvYPf3nEdbaD4piVO8TE5Dc1sw/K7hH+kBdjYbdw+rZ6RUP7CmbmXOsMtL3PqjnfmunUM2dicW8c8vCT3mMJaeWRvmOaUDg4ZvUxOEg+kGQDlIA66lPY3fXDUObFWM7B5NuMG8d+V8u6mizZbBq7hjo6rs5jYBrgWl2V9HZEpkbW7G1GHvtM27CcngZH9igC3sbw4Agggi4IzBC9KB9xe3vC5tBUvJDiexc46HM8F+h5e5TwgAQhCABCEIAEIWni2JxU0T5p3hkbBck/p1PggDNV1TImOfI4MY0XLnGwAUC7wt8skrnQ4eeCLMGW3fd+X7o+Ka28neJLiknA27KZru4wau6Of1PhyW3u/3cSVREtQCyDkPtOzzFuQUFe4p0Ib9R4Q6MXJ4Q08EwCorpCImueSblx01zJKl7ZbdNDDZ9STI7Lu6NB536p/4bhsVOwMhY1jR0Hz6lbV1yd7tyrV7tLur3/fQtwoJcTBRUMcI4YmNYOjRZbF0iLrEc3J5ZPgEXQkTMgKgFIhLkD1dAKRF0u8GBJo2uFnAEHkcwmPtVuzp6kF0QEUnh6h8xyT5Sgqzb3VWjLepvA2UFLiVf2j2SqaJ1pWEDk7kfatnd7sua6qaw2EbO/Jf7o5e1WRrqKOdhZKwPaeR/mqbH/ZhlHBXOpb8UsZ4W8w4tLcj5ldbs/a0bh7k1iXtp9inUo7uqIz3p7X+kP9Ep3AUkNmjh/uOAzJ/CNB5Jh0VG+eQRxMLnnRrcz/AMc16xCkfC8xvuCNbi2fP5qQdgI/RcLra+MDtmngjLhfh9W5Hj3j7lsEJwsX3f1NLTGomMbAADwF4D7XAyaczqMgnRu+2gGIwvwytvJ3HOheTd1m58JOpI1B8FF9bVvleZJXufITcucbkn2rv7uIS7EqXhvk+5sNAGk5+HL2pQOZVU0lHVlly18UgseeuR9xVu9nMQ9IpYZvvsaT56H4gqrm9GoEmJTWFuHhadcyAORGWvwViN1Id/hNLxm5LCdLZF7i34WSAO1CEJQBCEIAxVNQ2NjnvcGsaCSTkAB1VXN6O8B+JzcEd20sZPZt5uP33eJ5DknVvz28MkhoaZ/0bPrXNPrOz7lxyHzXJ3R7Fiod6VO28bcmNIyceZI8FXubmFvTdSfBDoxcnhHR3YbuwWtqatpzs5jD06uH6KXmtDRYCwGgCUNsLBC4K9valzUcpfJckaEIKKwgQhCpDwQhCABCEIAEJUXThBAlukQkFFui6RCXIAvEzLtd1tf3L2lac/5mrtjXVGspS4cH6PQjnHKGNttsTHXs42d2UDIj7WWhUcbK7QDDzUUNfG408x4X2ObORcBbvC1tOinKriMR42XdEdQMyw+zkmLvL2XbVwmeBoMrRfu27w/carorO4na1FRqvMH4ZcvL95FecVJZXEZVRsVRPdxRYnSCN2YD5A14HiDz8F0aXHKDCInikkNXVOuOMCzBy1tmBytqouLbahdzYjBhWV0FMXcIkfYu6ANLjbxs0roSsbey+BTYnVhgD3Oe7ikfY2AJzcToB/srY4dRthiZEwWbG1rR5AWWDBMHipIWQwt4WMAA6nxJ5lb6ABCEIAEz96W1f+HUTntI7Z/ciHidXewZ+5PBVe3zbTOra90bTeKAmNlswTlxH3i3sSMDgbGbPvr6prLm1+J7jc5Xzz6lWWoaNkMbY4xZrRYBM7dTs6KWkDyD2ktnG/Ich/Oqe64nbN721Xcj4Y/fmy9RhurIIQhYhOCEXQgAQEIS4AAhF0FGAEQhCABKkRdACpLoui6MACLpEJVkDLG+2Y9vQ+a06nC2OJMbuycdWnON3s5LMX2WI1Tb2JHlcLRtb2pTW5jej0fD5dCKUE9SDd4GwlTFNJMyA9mTfu3cL8+EdExaeofC8SROcx7TcEZEFWnxSpl7B4gLePh7oeONhI5EeOmRUZQxUOMl0T4/Ra5lwWj7VteHLO2tiuwsL2ncw7umOTKdSDi9TZ2G32EcMWIC407ZuVvFw5qbaCtjmY2SJ7XscLhzTcFVU2x2EnouKT14bjvc8+oXR3VbfSYfO2J/eppHAOHNpOXE3yNvZdXyMtEheIZQ5oc0gggEEcwdEIA4m3WL+iUFRMDZzYzw/mOQt43KqzsdhL6ysjjuTdwc86mwzOqmT+orG+CnhpRrK4vd4NZa3xKau4vCeJ81QQe7ZjemeZVO+r9hQnU6LT1H0470kiZImBoAGQAtl0SoQAvO5PLNIEi9WSFNYASsTpgFjxCnMkb2BxaXNIDm6i4tceI1VbNoqmtgnkhmnmu1xF+N1iORGehC1dnbOV22t7DXIiqVNzkWQlxBjfWc0eZAXNqNrqRnrVUA8O0bf5qsstQ93rPc7zJPzWJbUP8AHaa8U38kQO5fQsZNvGoA5rBOHlxAHA0uzJtmbJ3sN1Xvdbsy+pq45S09jE4PceRIzA8c1YYBZG1LWjbTVOm23z/4TUpykssRKlSFZKJhv7V7UxUAY6cO4XktBaL5gXXFj3oUB/vEebHD9F094ez5raN8bPXb32+Y5e1VwrKR8TiyRrmuHIiy6PZmzrW6pZlneXHX6FWrUlFli2be0BF/Sos+psfcQtmPa+jdpVQH/wCxv6lVkWVsBIHDmTfIK8/8focpP2GfESLVUeJRy/VyMfl9lwd8itqR1gmFug2XdS07pZWlssxvY6hg9UEcjqfapAMd1zlahThcdlCWVnGfuWYybjlmp6L2mbyQ3k0HM+Z6L23DIR/aj6erc+Fyc1tBtifNIVPXvJ0pOnS7qTxpxfm2NjBPVmt/h7R9WOB3QHuHwIOihLelRupK6Orh7hfY5ZWeywN7Z2It55qdrqP99FGHUDpLZtcw8teINJ9xWjsm6dSpl+JaPzTeNfNPGpHVjhDjwPEmYnQRzEN+kaQ9vJrwS0jyyv7VAu3uznoNSWC5Y7vNOmpzA8ApO3F1PFSSsvm2W9raXaOfsWnv1YBFCeEXL7cWV9L262XUoqDv3D7QGpoOxf61O7gv1ac269NEJs/03v8A/FAH7pt8v1QhANv+oCu7TEQz/wAuMC3nmn9uoohFh8RAIL7vN78/NRDvVru2xSpdbR3D7Ap72XiDKWFo0Ebfl4rA2/Uxbxj1ZYt13jrpEl0Ljmy6KhJZKgAAXG2h2Xp61tpmAm1g4esPauyAhSUqs6UlKDwxGk+JDtZuXdc9nOLcgRZb2BbnY2ODqiXjt9lvyKlRC05bau3HG97LJF2EOhrYdh0VOwRwsDGjkFtLylusqU3J5fElSwBSJSkCQUW64eP7JUtZnNGOL7wyK7iRS0q06Ut6DwxrinxI3m3P0xOUjg3pbP33TkwLYWjpbFsfE4Xs5+duemntTkulurNXadzUjuym8fvQaqUVyBAKEipZY8UpLrDNVNbqQP5yWImR2gDG/edr7G6/JWaVtUq6padXovqNckjLNOG+fIcyfBcja3DfSKOWF5DXPaRfUAkggeeS6DpWRm9y5+lzm7/4gaDySCIlhllPCxoJDeZy/ngtmxtt3wPpmfJJPOI9eHEhnLr9Dh7FYG3DqTgc8E5ve7QE6+4KH95e1f8AiFQBHfsYrtb+I83fove2e8CercY4rwwgOYWg34wcu8f2XR3Xbu5q6VksrHMpWm5ecuK3Jo556nRdYUyT9xGzxpqJ0z22fO7iF9eECw+N0KSIIWsaGtFmtAAA5AISgVA2+H/eFT/7jlY/An3giPWNvyHRV73oU3Z4nUj8d/ep+2Yk4qWE/wDpt+QXNf5Cv/Km/Nlq34s6qEqRcmWwScSHqDYttqmHFntlkcYnTdm6PUAXs0tHI5g+9XbSwndKW4/Cs+pHOoo4yToCglYonXCyqm1gkAIKEhTUAIQgBKAJQiyEZALJEqEgCIQhKAErnVNQ5x4WnhHNxsAB1zyst6XRc7aTD+OknY3Mvie0WNjctPPkt3YtlTrzcp6qPIr15uK0NuibGGh0ZDyf7psSfynkFiqJHOyj9p5/H5ptbsHOOGwh17gubYixFnEWsnnTwAdFpW9t8TcTdV5jB4S5fQjlLdisczXoaFsfed3nnS+ZPifAL3iJLmP4jfunS45craexZnO4jfloPILUxJ9o3n8J+SzNoXsq1bs46QTwkvuS04YWXxKv0kbfS2tN7dsBn047Z3/VXIoYgyNjWgABoAAy5Kn2zkRkrogMy6Zvj9pXGYLADwXaIonpCEJQKz7+6Hs8SLrfWMDvdkpG3Z1okw+A3vZvD7sua4P9R2DH/L1QvYXjd05ELS3GYiTFNCSO44OA52de/wAQsTbVLetW1/F5/fqT0HiZLF0qQFKuJZeEUDb58HMNY2Zos2VvLk5uvt0U8pt7wMA9No5IwO+O8z8wzA9ui1NlXSoXCb4PRkVWG9E1t2+P+l0bHE3ezuPv94AfMEHNO26r1u12jNBVmKYlscjg14I9V97A+HQqwcT7i4S7XtOwrtrwvVCUZ70T2EtkBLZZWCU8pUIKABCEJBQCLIQlEEKSyVBKVAYpTYeHNMDAt5zJ611LKwCMyGOKUe4B4zyuDmPBbO9Taf0SmLGH6WW7W+A+07LQ28s0zNzOzpkm9JeO7GTw3zu4jUeQJXTbJj8LbzuZ8OCXX9ZWq96SiiXXUrqc5tHZl18rWBJXSe6wJy/nila4jIZjocwvckQc08HdNvV5exX9nXlvVlLc7spa48/IjqQklqa1Me6FyNs6oRUVRITa0btOpFhbxuVu08xYeB+vIjQpk76sTDKHsr96V7R7GniPyCwadpNXipSX8vbPEsOa3MojTdPSGTFKUAgWfxZi+QBJ9tr+5WzVdf6ecK7StknIyhjIH5n5D4XVil3JQBCEIAam9DBvS8OnY1oc9rS9gtfNvTxVbt3eMei10bnEhrj2btftZD42Vu3NuLHQqpu9DZ30DEJGMHCxx447XyB8fNRVaaqRcJcGsCp41LFxnJZEzd2u0fplI0uP0jLMf1uND7QnkvOrijKjUcJcUaUZZWRClQhQLQcQlvf2OMUhq4W/Ru+sA+y7rboV2d1W3PatFLUPHatHcc45vHS/3h8VJ9XSslY5kjQ5rgQQcwQVXzb3YyXD5+0hDuxvxMePsEHQnqF09nWp39D4at4lwf7+tFWcXTlvIsO1116UUbA7zGSBsFYeGTQSH1Xef3T8FKUUoIyWHdWdW2nuzXz6k8ZqSyjKiyS6VVcDhUiEJABKkSOclSAUlcjaLHIqSF00zrNaPaTyAHUlae1m1sFDHxTHvH1WN9Zx8P3UG49jtRi1Q24Ibfhjjbcgfu7PVbGztlzuHvz0gufX0/JDUqqOi4iVM1Ri9dcNJ4jwtHJjeV+nUlWC2bwVlJTshYB3RmRzJzJPjdcXd9sa2gi4nAGZw7xHIdAnen7Uvo1WqNLwR9wpQxq+Il0F/CQfHy1QsEr7kMGrvl18ln2Sm68N3jlEk8bryZK+G7SQMxmP+VAG97Fu3q2xjIRMsfzOzPuU+Y1ijKeLiJHCwi5y7xJsGi+WZNlEG/HCmgxVDW2JJY49Ryv4ruKfY1q3aR1cdM8tfwUXmKx1H9uGwiOHDu1Y7idM8udla1hYN/nVSUoZ/pyxniinpSfUIkbnyOR+QUzK4uBGCEISgCjzfRsj6dR9pGLzQXc3xblxD3BSGkIukayBUnd7tIaCo4nfUyEMk6i2ht4X+JVjKWcPaCDcEAg9QVCW+TYQ0M5nhb/lpTf8rzq3yXS3Tbak2o5zmPqndfwnx6Ln9tWHax7aC1XH0/r7FmhUx3WTGEi8Mdde1yDRbEusNbSMmYWSND2EWIIuD71nQiMnF5QPUg/bbdZJCXS0g44syW37zfADmuDs9tvWYeeBxL4wfq5CcvynVqscCuFj2x9JV3MsTeMi3GBZy6GhtmM4dndR3l15leVFp5iNfBt7FJLYS8cDvxC7fYRf9E66LamllF4543eTgo4xjcw7M00zSOQfkfK4TVq92OIRm3ZB3i03UrsdnV9adTd8n/eBO0qR4osA2vYdHt94WKoxeJgJdIxoHVw/dV2Ox+IAgdjLc9LobsRiDrfQSG/W/wCqFsSguNZe35Dt5dCasT3h0MPrThx6RgvPw0TD2h3vPeC2kiLLgjjfm72AZLl4ZunrZCOMNjHMuP7J+7P7paaHhdM4yvGdhk3909UtmWuspb7+v20+omasvI5GwOw0OJ0r56mR807iQ4uJDojyAvrfXpYp2bMbGRYeSez4n3NpCL2Hh0NtU7aSFsQAiaGAaBosF0Wztfk7I9eRU0doUL2DoyzDprx/egnZuDzxOYyUFegVs1GGg5junwWk9jmnMX6Efssm52PWpaw7y9yaNWL4nqR2RWKKPhvndxHed56NHgvXFcfzqmVvI2xFA17GgmeQdzLIC3rX52PJOsaFSVCaprvNqPmlrn08xKkkpLPAbm9LabtKmCjidk2WN0hGfe4hwjoba+azb8ZvoKdpOZeT7mqP9gaJ1ViUIN3HjMjic/V71z5mw9q7O97HhUVXYxkFkGR8Xn1rHoNF1trbRt6Spx5fcpzlvPI5P6cqE+kTzfZEfB7eIHp4dean5RnuHwA09D2zvWnPF5NGQ+SkxToaCEISgCEIQBz8dweKshfBO0OY8W8jyI8Qqo7a7KT4XU8D9L8UcjbgEXyseoVvlw9r9loMRgMM7RzLH/aY7qP25pGgIr3bbfCpHY1Dg2YWDSdHj/8AWWakpj7qs+2myk+FVPZyH8UcjbgOHUdCE+dg953EWw1pDTazZtAfB46+IXMbT2O8urQXqvwWqVblImG6FggqA4Ag3B0I0WZcu49S0CUJEJop6S3XlCXeEweuJBcvKEu8wweuJeboQky2KLdKHLySvJKdkQ3IKojLULYLA8XGf6LkulsmZtnvHjoBaIiSo04QRZvi/wAPBdBsu+ruSpNOS918+nqV6sI8eA9qqhvobHqMimTtXsNLVUr4pHiSdhL4JXZO1vwPIGlshbwXN2R3wMqHCOtAieQAJB9W53iPs39ykwVjWxl5dxNDS64NwQBfI6W8V1UaajLKXzKreSBMCkGD0s8sgArXuMUbDq0WzeR93O/jomXg0bZqqITOsx8reN3gXZlPPHq30+QzTC9/UbfutbyA5XtqUysXoxFJZt7WBHUJVNSeEXa+z6tGlGrLGHj36lysPpmRRMZEAI2tAaBpYDKy2Ezd0WJvqMKp3yG7gHMJ/K4gfCyeSeigCEISgCEIQAIQhAHOx7A4KyJ0NRGHsPXUeLTyKrlvB3WT0BL4Q6anzJcBm38wHz8FZ5IQkwBUXZbbipoe609pFfNjyf8ASeSmbZbbymrAA14ZJleN5sb+B5rd223Q0taXSQ/5eY82j6Nx/E0aeYUG7U7B1uHkmWJxjBylYLt8Dcae1Zt5syhc6tYl1X/SWFWUSyLZV74lW3A94FbTWAkMjB9mTve46p+YTvghdYTxPjPMt7zf3XOXGwrin4e8vIsxrxfElcFKmvhu21HN6k7PJx4T8V2YsSY7NrmnyIPyWXO2qweJRa+RKpJ8DfQtcVK8PrWjVzR7QEzs5dBcm0i64dbtRTRZvnibl98X9wTXxTevRRg8BfMejRYe93+6sUrCvU8EGNdSK4skJ0llx8c2ghpWF80gYAL2v3j5DUqHsb3sVUtxA1sLTz9Z/vOXwTUo6CrxCXuNlnkdzN3fE8ltW2wJPWs8LouJBK4X8R37Y7z5JwYqQOiYcu0vaQjwt6oTS2f2cqa+ThgjfISe86xIF+bnKVtj9xpu2SvkAGvZMzJ8HO5exTPhOFw00YigjbHG3QNHxPUrpLe2p0I7tNYK0pOT1Kw7Zbs6vDxxub2kXCC6RmjSdQeY8142M27log6GTikp3gtIJzZcWuzyHJWrkYHAhwBBFiDmCPFQ/t9ubEznTUBawnMwnJt+ZadB5KYaRxJNHGQ1kjZmZ8L2dB95urTomtiFR20hI00Hl5J4u3T4iHhhgvfLiBBAy630T52G3MGKVk1c5juHMRNzuRpxHp4BMUEnlF2tfVa1KNKb0X6h8bpcMNPhdOxws5wLyDr3iT8rJ4JGi2Q0SqRFIEIQgAQhCABCEIAEIQgASOaCLHMIQgBlbS7rsPrCXGLsnm/eis3M8yNCo7xTcHKCTT1LHNtkHtId7bEhCEmAGfiG6fE4s/R+MfgcHf7riVeyNdCe9TTDyY79kISNtCmA0VYPsVAzto/XoF6bs5WyZ+jVDs7XLHa+0IQkT5gdWg3bYlLbhpZADzcOH5p2YRuLq3n6eWOJvh3ihCcIP/Ady9DAQZeOd34sh7gn/h2GQwN4YY2Rt6NaB77aoQlwBtoQhAAhCEACEIQAIQhAAhCEAf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8575" y="-1143000"/>
            <a:ext cx="2552700" cy="2390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6628" name="AutoShape 4" descr="data:image/jpeg;base64,/9j/4AAQSkZJRgABAQAAAQABAAD/2wCEAAkGBxQSEhUUEhQVFRQXFxcYGRgXGB0YGBwaHBcXGhwdGhwcHCggHRolHBUYITEhJSksLy4uFx8zODMsNygtLiwBCgoKDg0OGxAQGy8kICQsLCw0LCwsLCwsLi4tLCwsLCwsNCwsLCwsLCwtLCwsLCwsLCwsLCwsLCwsNCwsLCwsLP/AABEIAMgA1gMBIgACEQEDEQH/xAAcAAABBAMBAAAAAAAAAAAAAAAAAQYHCAMEBQL/xABFEAABAwIDBQQGCQIFAQkAAAABAAIDBBEFITEGBxJBURMiYXEUMoGRobEjM0JSYnLB0fAIQxUkouHxwhYlNFNjc4KD0v/EABsBAAEFAQEAAAAAAAAAAAAAAAABAgMEBQYH/8QAMREAAgEDAQUGBgIDAQAAAAAAAAECAwQRIQUSMUFREyIyYXGhFIGRsdHwQuEGM8Ej/9oADAMBAAIRAxEAPwCcUIQgAQhCABCEIAEJlba7y6PDrsc7tZ7ZRsOn5jo1QXtdvTrq67ePsIjl2cZIv5u1KALB7Rbe0NFftp2lw+wzvO+GntUaYzv9sSKWkBHJ0r/+lo/6lDmGYRNUPDYo3uJ6A296fmEbn6mQAzPbEOmpVetdUaP+ySQ6MHLgjFiG+jE5PVfHEPwMF/eSVxJN5GKO1rZfZYfIKS8P3O0zbdrK95yvYAA+Gd13qXdxQMH1XFkfWP8AMws6e3bWPDL+X5wSKhMhB+3uJHWtqPY8j5LYpd5OJxnKslPg6zh8RdTk3YWhH9gaW1K1Jd2+HkWEVtcwTf4+aYtv23NP2/Ivw8iMqPfTibCC50cg6OYB8Qnfgm/xpIFXS8I+/E7i/wBJH6rNiO6Ckf8AVvfGfIO/ZNTFtzk7ATDK2S3IixKtUtr2lT+WPXT+hrozXIm7Z7buhrbCCdhefsO7r/cU5FTXFNm6mmP0sT2kc7G3vXf2U3m11CQO0dNGP7chLh42JzC0IyUlmLyRYwWrXOx7G4aOIy1Dwxg95PQDmVH2F77qOSLiljkjkH2B3gT4HkPNQ5vE20lxKoLiSIW5MYNB1Pib8/BLkB7bT79JnktoomxtvYPf3nEdbaD4piVO8TE5Dc1sw/K7hH+kBdjYbdw+rZ6RUP7CmbmXOsMtL3PqjnfmunUM2dicW8c8vCT3mMJaeWRvmOaUDg4ZvUxOEg+kGQDlIA66lPY3fXDUObFWM7B5NuMG8d+V8u6mizZbBq7hjo6rs5jYBrgWl2V9HZEpkbW7G1GHvtM27CcngZH9igC3sbw4Agggi4IzBC9KB9xe3vC5tBUvJDiexc46HM8F+h5e5TwgAQhCABCEIAEIWni2JxU0T5p3hkbBck/p1PggDNV1TImOfI4MY0XLnGwAUC7wt8skrnQ4eeCLMGW3fd+X7o+Ka28neJLiknA27KZru4wau6Of1PhyW3u/3cSVREtQCyDkPtOzzFuQUFe4p0Ib9R4Q6MXJ4Q08EwCorpCImueSblx01zJKl7ZbdNDDZ9STI7Lu6NB536p/4bhsVOwMhY1jR0Hz6lbV1yd7tyrV7tLur3/fQtwoJcTBRUMcI4YmNYOjRZbF0iLrEc3J5ZPgEXQkTMgKgFIhLkD1dAKRF0u8GBJo2uFnAEHkcwmPtVuzp6kF0QEUnh6h8xyT5Sgqzb3VWjLepvA2UFLiVf2j2SqaJ1pWEDk7kfatnd7sua6qaw2EbO/Jf7o5e1WRrqKOdhZKwPaeR/mqbH/ZhlHBXOpb8UsZ4W8w4tLcj5ldbs/a0bh7k1iXtp9inUo7uqIz3p7X+kP9Ep3AUkNmjh/uOAzJ/CNB5Jh0VG+eQRxMLnnRrcz/AMc16xCkfC8xvuCNbi2fP5qQdgI/RcLra+MDtmngjLhfh9W5Hj3j7lsEJwsX3f1NLTGomMbAADwF4D7XAyaczqMgnRu+2gGIwvwytvJ3HOheTd1m58JOpI1B8FF9bVvleZJXufITcucbkn2rv7uIS7EqXhvk+5sNAGk5+HL2pQOZVU0lHVlly18UgseeuR9xVu9nMQ9IpYZvvsaT56H4gqrm9GoEmJTWFuHhadcyAORGWvwViN1Id/hNLxm5LCdLZF7i34WSAO1CEJQBCEIAxVNQ2NjnvcGsaCSTkAB1VXN6O8B+JzcEd20sZPZt5uP33eJ5DknVvz28MkhoaZ/0bPrXNPrOz7lxyHzXJ3R7Fiod6VO28bcmNIyceZI8FXubmFvTdSfBDoxcnhHR3YbuwWtqatpzs5jD06uH6KXmtDRYCwGgCUNsLBC4K9valzUcpfJckaEIKKwgQhCpDwQhCABCEIAEJUXThBAlukQkFFui6RCXIAvEzLtd1tf3L2lac/5mrtjXVGspS4cH6PQjnHKGNttsTHXs42d2UDIj7WWhUcbK7QDDzUUNfG408x4X2ObORcBbvC1tOinKriMR42XdEdQMyw+zkmLvL2XbVwmeBoMrRfu27w/carorO4na1FRqvMH4ZcvL95FecVJZXEZVRsVRPdxRYnSCN2YD5A14HiDz8F0aXHKDCInikkNXVOuOMCzBy1tmBytqouLbahdzYjBhWV0FMXcIkfYu6ANLjbxs0roSsbey+BTYnVhgD3Oe7ikfY2AJzcToB/srY4dRthiZEwWbG1rR5AWWDBMHipIWQwt4WMAA6nxJ5lb6ABCEIAEz96W1f+HUTntI7Z/ciHidXewZ+5PBVe3zbTOra90bTeKAmNlswTlxH3i3sSMDgbGbPvr6prLm1+J7jc5Xzz6lWWoaNkMbY4xZrRYBM7dTs6KWkDyD2ktnG/Ich/Oqe64nbN721Xcj4Y/fmy9RhurIIQhYhOCEXQgAQEIS4AAhF0FGAEQhCABKkRdACpLoui6MACLpEJVkDLG+2Y9vQ+a06nC2OJMbuycdWnON3s5LMX2WI1Tb2JHlcLRtb2pTW5jej0fD5dCKUE9SDd4GwlTFNJMyA9mTfu3cL8+EdExaeofC8SROcx7TcEZEFWnxSpl7B4gLePh7oeONhI5EeOmRUZQxUOMl0T4/Ra5lwWj7VteHLO2tiuwsL2ncw7umOTKdSDi9TZ2G32EcMWIC407ZuVvFw5qbaCtjmY2SJ7XscLhzTcFVU2x2EnouKT14bjvc8+oXR3VbfSYfO2J/eppHAOHNpOXE3yNvZdXyMtEheIZQ5oc0gggEEcwdEIA4m3WL+iUFRMDZzYzw/mOQt43KqzsdhL6ysjjuTdwc86mwzOqmT+orG+CnhpRrK4vd4NZa3xKau4vCeJ81QQe7ZjemeZVO+r9hQnU6LT1H0470kiZImBoAGQAtl0SoQAvO5PLNIEi9WSFNYASsTpgFjxCnMkb2BxaXNIDm6i4tceI1VbNoqmtgnkhmnmu1xF+N1iORGehC1dnbOV22t7DXIiqVNzkWQlxBjfWc0eZAXNqNrqRnrVUA8O0bf5qsstQ93rPc7zJPzWJbUP8AHaa8U38kQO5fQsZNvGoA5rBOHlxAHA0uzJtmbJ3sN1Xvdbsy+pq45S09jE4PceRIzA8c1YYBZG1LWjbTVOm23z/4TUpykssRKlSFZKJhv7V7UxUAY6cO4XktBaL5gXXFj3oUB/vEebHD9F094ez5raN8bPXb32+Y5e1VwrKR8TiyRrmuHIiy6PZmzrW6pZlneXHX6FWrUlFli2be0BF/Sos+psfcQtmPa+jdpVQH/wCxv6lVkWVsBIHDmTfIK8/8focpP2GfESLVUeJRy/VyMfl9lwd8itqR1gmFug2XdS07pZWlssxvY6hg9UEcjqfapAMd1zlahThcdlCWVnGfuWYybjlmp6L2mbyQ3k0HM+Z6L23DIR/aj6erc+Fyc1tBtifNIVPXvJ0pOnS7qTxpxfm2NjBPVmt/h7R9WOB3QHuHwIOihLelRupK6Orh7hfY5ZWeywN7Z2It55qdrqP99FGHUDpLZtcw8teINJ9xWjsm6dSpl+JaPzTeNfNPGpHVjhDjwPEmYnQRzEN+kaQ9vJrwS0jyyv7VAu3uznoNSWC5Y7vNOmpzA8ApO3F1PFSSsvm2W9raXaOfsWnv1YBFCeEXL7cWV9L262XUoqDv3D7QGpoOxf61O7gv1ac269NEJs/03v8A/FAH7pt8v1QhANv+oCu7TEQz/wAuMC3nmn9uoohFh8RAIL7vN78/NRDvVru2xSpdbR3D7Ap72XiDKWFo0Ebfl4rA2/Uxbxj1ZYt13jrpEl0Ljmy6KhJZKgAAXG2h2Xp61tpmAm1g4esPauyAhSUqs6UlKDwxGk+JDtZuXdc9nOLcgRZb2BbnY2ODqiXjt9lvyKlRC05bau3HG97LJF2EOhrYdh0VOwRwsDGjkFtLylusqU3J5fElSwBSJSkCQUW64eP7JUtZnNGOL7wyK7iRS0q06Ut6DwxrinxI3m3P0xOUjg3pbP33TkwLYWjpbFsfE4Xs5+duemntTkulurNXadzUjuym8fvQaqUVyBAKEipZY8UpLrDNVNbqQP5yWImR2gDG/edr7G6/JWaVtUq6padXovqNckjLNOG+fIcyfBcja3DfSKOWF5DXPaRfUAkggeeS6DpWRm9y5+lzm7/4gaDySCIlhllPCxoJDeZy/ngtmxtt3wPpmfJJPOI9eHEhnLr9Dh7FYG3DqTgc8E5ve7QE6+4KH95e1f8AiFQBHfsYrtb+I83fove2e8CercY4rwwgOYWg34wcu8f2XR3Xbu5q6VksrHMpWm5ecuK3Jo556nRdYUyT9xGzxpqJ0z22fO7iF9eECw+N0KSIIWsaGtFmtAAA5AISgVA2+H/eFT/7jlY/An3giPWNvyHRV73oU3Z4nUj8d/ep+2Yk4qWE/wDpt+QXNf5Cv/Km/Nlq34s6qEqRcmWwScSHqDYttqmHFntlkcYnTdm6PUAXs0tHI5g+9XbSwndKW4/Cs+pHOoo4yToCglYonXCyqm1gkAIKEhTUAIQgBKAJQiyEZALJEqEgCIQhKAErnVNQ5x4WnhHNxsAB1zyst6XRc7aTD+OknY3Mvie0WNjctPPkt3YtlTrzcp6qPIr15uK0NuibGGh0ZDyf7psSfynkFiqJHOyj9p5/H5ptbsHOOGwh17gubYixFnEWsnnTwAdFpW9t8TcTdV5jB4S5fQjlLdisczXoaFsfed3nnS+ZPifAL3iJLmP4jfunS45craexZnO4jfloPILUxJ9o3n8J+SzNoXsq1bs46QTwkvuS04YWXxKv0kbfS2tN7dsBn047Z3/VXIoYgyNjWgABoAAy5Kn2zkRkrogMy6Zvj9pXGYLADwXaIonpCEJQKz7+6Hs8SLrfWMDvdkpG3Z1okw+A3vZvD7sua4P9R2DH/L1QvYXjd05ELS3GYiTFNCSO44OA52de/wAQsTbVLetW1/F5/fqT0HiZLF0qQFKuJZeEUDb58HMNY2Zos2VvLk5uvt0U8pt7wMA9No5IwO+O8z8wzA9ui1NlXSoXCb4PRkVWG9E1t2+P+l0bHE3ezuPv94AfMEHNO26r1u12jNBVmKYlscjg14I9V97A+HQqwcT7i4S7XtOwrtrwvVCUZ70T2EtkBLZZWCU8pUIKABCEJBQCLIQlEEKSyVBKVAYpTYeHNMDAt5zJ611LKwCMyGOKUe4B4zyuDmPBbO9Taf0SmLGH6WW7W+A+07LQ28s0zNzOzpkm9JeO7GTw3zu4jUeQJXTbJj8LbzuZ8OCXX9ZWq96SiiXXUrqc5tHZl18rWBJXSe6wJy/nila4jIZjocwvckQc08HdNvV5exX9nXlvVlLc7spa48/IjqQklqa1Me6FyNs6oRUVRITa0btOpFhbxuVu08xYeB+vIjQpk76sTDKHsr96V7R7GniPyCwadpNXipSX8vbPEsOa3MojTdPSGTFKUAgWfxZi+QBJ9tr+5WzVdf6ecK7StknIyhjIH5n5D4XVil3JQBCEIAam9DBvS8OnY1oc9rS9gtfNvTxVbt3eMei10bnEhrj2btftZD42Vu3NuLHQqpu9DZ30DEJGMHCxx447XyB8fNRVaaqRcJcGsCp41LFxnJZEzd2u0fplI0uP0jLMf1uND7QnkvOrijKjUcJcUaUZZWRClQhQLQcQlvf2OMUhq4W/Ru+sA+y7rboV2d1W3PatFLUPHatHcc45vHS/3h8VJ9XSslY5kjQ5rgQQcwQVXzb3YyXD5+0hDuxvxMePsEHQnqF09nWp39D4at4lwf7+tFWcXTlvIsO1116UUbA7zGSBsFYeGTQSH1Xef3T8FKUUoIyWHdWdW2nuzXz6k8ZqSyjKiyS6VVcDhUiEJABKkSOclSAUlcjaLHIqSF00zrNaPaTyAHUlae1m1sFDHxTHvH1WN9Zx8P3UG49jtRi1Q24Ibfhjjbcgfu7PVbGztlzuHvz0gufX0/JDUqqOi4iVM1Ri9dcNJ4jwtHJjeV+nUlWC2bwVlJTshYB3RmRzJzJPjdcXd9sa2gi4nAGZw7xHIdAnen7Uvo1WqNLwR9wpQxq+Il0F/CQfHy1QsEr7kMGrvl18ln2Sm68N3jlEk8bryZK+G7SQMxmP+VAG97Fu3q2xjIRMsfzOzPuU+Y1ijKeLiJHCwi5y7xJsGi+WZNlEG/HCmgxVDW2JJY49Ryv4ruKfY1q3aR1cdM8tfwUXmKx1H9uGwiOHDu1Y7idM8udla1hYN/nVSUoZ/pyxniinpSfUIkbnyOR+QUzK4uBGCEISgCjzfRsj6dR9pGLzQXc3xblxD3BSGkIukayBUnd7tIaCo4nfUyEMk6i2ht4X+JVjKWcPaCDcEAg9QVCW+TYQ0M5nhb/lpTf8rzq3yXS3Tbak2o5zmPqndfwnx6Ln9tWHax7aC1XH0/r7FmhUx3WTGEi8Mdde1yDRbEusNbSMmYWSND2EWIIuD71nQiMnF5QPUg/bbdZJCXS0g44syW37zfADmuDs9tvWYeeBxL4wfq5CcvynVqscCuFj2x9JV3MsTeMi3GBZy6GhtmM4dndR3l15leVFp5iNfBt7FJLYS8cDvxC7fYRf9E66LamllF4543eTgo4xjcw7M00zSOQfkfK4TVq92OIRm3ZB3i03UrsdnV9adTd8n/eBO0qR4osA2vYdHt94WKoxeJgJdIxoHVw/dV2Ox+IAgdjLc9LobsRiDrfQSG/W/wCqFsSguNZe35Dt5dCasT3h0MPrThx6RgvPw0TD2h3vPeC2kiLLgjjfm72AZLl4ZunrZCOMNjHMuP7J+7P7paaHhdM4yvGdhk3909UtmWuspb7+v20+omasvI5GwOw0OJ0r56mR807iQ4uJDojyAvrfXpYp2bMbGRYeSez4n3NpCL2Hh0NtU7aSFsQAiaGAaBosF0Wztfk7I9eRU0doUL2DoyzDprx/egnZuDzxOYyUFegVs1GGg5junwWk9jmnMX6Efssm52PWpaw7y9yaNWL4nqR2RWKKPhvndxHed56NHgvXFcfzqmVvI2xFA17GgmeQdzLIC3rX52PJOsaFSVCaprvNqPmlrn08xKkkpLPAbm9LabtKmCjidk2WN0hGfe4hwjoba+azb8ZvoKdpOZeT7mqP9gaJ1ViUIN3HjMjic/V71z5mw9q7O97HhUVXYxkFkGR8Xn1rHoNF1trbRt6Spx5fcpzlvPI5P6cqE+kTzfZEfB7eIHp4dean5RnuHwA09D2zvWnPF5NGQ+SkxToaCEISgCEIQBz8dweKshfBO0OY8W8jyI8Qqo7a7KT4XU8D9L8UcjbgEXyseoVvlw9r9loMRgMM7RzLH/aY7qP25pGgIr3bbfCpHY1Dg2YWDSdHj/8AWWakpj7qs+2myk+FVPZyH8UcjbgOHUdCE+dg953EWw1pDTazZtAfB46+IXMbT2O8urQXqvwWqVblImG6FggqA4Ag3B0I0WZcu49S0CUJEJop6S3XlCXeEweuJBcvKEu8wweuJeboQky2KLdKHLySvJKdkQ3IKojLULYLA8XGf6LkulsmZtnvHjoBaIiSo04QRZvi/wAPBdBsu+ruSpNOS918+nqV6sI8eA9qqhvobHqMimTtXsNLVUr4pHiSdhL4JXZO1vwPIGlshbwXN2R3wMqHCOtAieQAJB9W53iPs39ykwVjWxl5dxNDS64NwQBfI6W8V1UaajLKXzKreSBMCkGD0s8sgArXuMUbDq0WzeR93O/jomXg0bZqqITOsx8reN3gXZlPPHq30+QzTC9/UbfutbyA5XtqUysXoxFJZt7WBHUJVNSeEXa+z6tGlGrLGHj36lysPpmRRMZEAI2tAaBpYDKy2Ezd0WJvqMKp3yG7gHMJ/K4gfCyeSeigCEISgCEIQAIQhAHOx7A4KyJ0NRGHsPXUeLTyKrlvB3WT0BL4Q6anzJcBm38wHz8FZ5IQkwBUXZbbipoe609pFfNjyf8ASeSmbZbbymrAA14ZJleN5sb+B5rd223Q0taXSQ/5eY82j6Nx/E0aeYUG7U7B1uHkmWJxjBylYLt8Dcae1Zt5syhc6tYl1X/SWFWUSyLZV74lW3A94FbTWAkMjB9mTve46p+YTvghdYTxPjPMt7zf3XOXGwrin4e8vIsxrxfElcFKmvhu21HN6k7PJx4T8V2YsSY7NrmnyIPyWXO2qweJRa+RKpJ8DfQtcVK8PrWjVzR7QEzs5dBcm0i64dbtRTRZvnibl98X9wTXxTevRRg8BfMejRYe93+6sUrCvU8EGNdSK4skJ0llx8c2ghpWF80gYAL2v3j5DUqHsb3sVUtxA1sLTz9Z/vOXwTUo6CrxCXuNlnkdzN3fE8ltW2wJPWs8LouJBK4X8R37Y7z5JwYqQOiYcu0vaQjwt6oTS2f2cqa+ThgjfISe86xIF+bnKVtj9xpu2SvkAGvZMzJ8HO5exTPhOFw00YigjbHG3QNHxPUrpLe2p0I7tNYK0pOT1Kw7Zbs6vDxxub2kXCC6RmjSdQeY8142M27log6GTikp3gtIJzZcWuzyHJWrkYHAhwBBFiDmCPFQ/t9ubEznTUBawnMwnJt+ZadB5KYaRxJNHGQ1kjZmZ8L2dB95urTomtiFR20hI00Hl5J4u3T4iHhhgvfLiBBAy630T52G3MGKVk1c5juHMRNzuRpxHp4BMUEnlF2tfVa1KNKb0X6h8bpcMNPhdOxws5wLyDr3iT8rJ4JGi2Q0SqRFIEIQgAQhCABCEIAEIQgASOaCLHMIQgBlbS7rsPrCXGLsnm/eis3M8yNCo7xTcHKCTT1LHNtkHtId7bEhCEmAGfiG6fE4s/R+MfgcHf7riVeyNdCe9TTDyY79kISNtCmA0VYPsVAzto/XoF6bs5WyZ+jVDs7XLHa+0IQkT5gdWg3bYlLbhpZADzcOH5p2YRuLq3n6eWOJvh3ihCcIP/Ady9DAQZeOd34sh7gn/h2GQwN4YY2Rt6NaB77aoQlwBtoQhAAhCEACEIQAIQhAAhCEAf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8575" y="-1143000"/>
            <a:ext cx="2552700" cy="2390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26629" name="Picture 5" descr="C:\Users\USA\Desktop\untitl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1143000"/>
            <a:ext cx="1828800" cy="1709159"/>
          </a:xfrm>
          <a:prstGeom prst="rect">
            <a:avLst/>
          </a:prstGeom>
          <a:noFill/>
        </p:spPr>
      </p:pic>
      <p:pic>
        <p:nvPicPr>
          <p:cNvPr id="26630" name="Picture 6" descr="C:\Users\USA\Desktop\cat-smok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752600"/>
            <a:ext cx="2408436" cy="2160588"/>
          </a:xfrm>
          <a:prstGeom prst="rect">
            <a:avLst/>
          </a:prstGeom>
          <a:noFill/>
        </p:spPr>
      </p:pic>
      <p:pic>
        <p:nvPicPr>
          <p:cNvPr id="26632" name="Picture 8" descr="http://i2.examiner.co.uk/incoming/article4896027.ece/ALTERNATES/s615/cigarettes-in-plain-packaging-192327357-4896027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4648200"/>
            <a:ext cx="2819400" cy="1874829"/>
          </a:xfrm>
          <a:prstGeom prst="rect">
            <a:avLst/>
          </a:prstGeom>
          <a:noFill/>
        </p:spPr>
      </p:pic>
      <p:sp>
        <p:nvSpPr>
          <p:cNvPr id="10" name="ตัวยึดเนื้อหา 2"/>
          <p:cNvSpPr txBox="1">
            <a:spLocks/>
          </p:cNvSpPr>
          <p:nvPr/>
        </p:nvSpPr>
        <p:spPr>
          <a:xfrm>
            <a:off x="533400" y="25908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sz="3200" dirty="0" smtClean="0"/>
              <a:t>Cost</a:t>
            </a:r>
          </a:p>
          <a:p>
            <a:pPr marL="877824" lvl="1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sz="3200" dirty="0" smtClean="0"/>
              <a:t>Monetary cost</a:t>
            </a:r>
          </a:p>
          <a:p>
            <a:pPr marL="877824" lvl="1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en-US" sz="3200" dirty="0" smtClean="0"/>
              <a:t>Non monetary cost</a:t>
            </a:r>
            <a:endParaRPr lang="th-TH" sz="3200" dirty="0" smtClean="0"/>
          </a:p>
          <a:p>
            <a:pPr marL="877824" lvl="1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คูณ 9"/>
          <p:cNvSpPr/>
          <p:nvPr/>
        </p:nvSpPr>
        <p:spPr>
          <a:xfrm rot="5400000">
            <a:off x="947142" y="1262658"/>
            <a:ext cx="1295400" cy="136088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th-TH" sz="54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6628" grpId="0"/>
      <p:bldP spid="26628" grpId="1"/>
      <p:bldP spid="10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467600" cy="1143000"/>
          </a:xfrm>
        </p:spPr>
        <p:txBody>
          <a:bodyPr/>
          <a:lstStyle/>
          <a:p>
            <a:r>
              <a:rPr lang="en-US" dirty="0" smtClean="0"/>
              <a:t>Stated-Preference Approach</a:t>
            </a:r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09600" y="2362200"/>
            <a:ext cx="75584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- Risk-Dollar Analysis</a:t>
            </a:r>
            <a:endParaRPr lang="th-TH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09600" y="3810000"/>
            <a:ext cx="70326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- Risk-Risk Analysis</a:t>
            </a:r>
            <a:endParaRPr lang="th-TH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Risk-Dollar Analysis</a:t>
            </a:r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1371600" y="23622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MONEY</a:t>
            </a:r>
            <a:endParaRPr lang="th-TH" dirty="0"/>
          </a:p>
        </p:txBody>
      </p:sp>
      <p:sp>
        <p:nvSpPr>
          <p:cNvPr id="5" name="TextBox 4"/>
          <p:cNvSpPr txBox="1"/>
          <p:nvPr/>
        </p:nvSpPr>
        <p:spPr>
          <a:xfrm>
            <a:off x="5181600" y="23622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Risk of Health</a:t>
            </a:r>
            <a:endParaRPr lang="th-TH" dirty="0"/>
          </a:p>
        </p:txBody>
      </p:sp>
      <p:pic>
        <p:nvPicPr>
          <p:cNvPr id="24578" name="Picture 2" descr="https://encrypted-tbn1.gstatic.com/images?q=tbn:ANd9GcQ8_VCchS1s4jlT6zOb-bXL1pCIhECCkbLFswIGJI8AI8ry_VdWP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657600"/>
            <a:ext cx="3903796" cy="2600325"/>
          </a:xfrm>
          <a:prstGeom prst="rect">
            <a:avLst/>
          </a:prstGeom>
          <a:noFill/>
        </p:spPr>
      </p:pic>
      <p:pic>
        <p:nvPicPr>
          <p:cNvPr id="24580" name="Picture 4" descr="https://encrypted-tbn1.gstatic.com/images?q=tbn:ANd9GcSYqWP53SnFPJz7s1EQ_V1DwDq_T5DkfsqYguiUagxNREyE6JRK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3505200"/>
            <a:ext cx="2895600" cy="2780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Risk-Dollar Analysis</a:t>
            </a: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5486400" y="19050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Area B</a:t>
            </a:r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1219200" y="19050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Area A</a:t>
            </a:r>
            <a:endParaRPr lang="th-TH" dirty="0"/>
          </a:p>
        </p:txBody>
      </p:sp>
      <p:sp>
        <p:nvSpPr>
          <p:cNvPr id="8" name="มนมุมสี่เหลี่ยมหนึ่งมุม 7"/>
          <p:cNvSpPr/>
          <p:nvPr/>
        </p:nvSpPr>
        <p:spPr>
          <a:xfrm>
            <a:off x="5334000" y="2819400"/>
            <a:ext cx="533400" cy="3276600"/>
          </a:xfrm>
          <a:prstGeom prst="round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COL</a:t>
            </a:r>
            <a:endParaRPr lang="th-TH" dirty="0"/>
          </a:p>
        </p:txBody>
      </p:sp>
      <p:sp>
        <p:nvSpPr>
          <p:cNvPr id="9" name="มนมุมสี่เหลี่ยมหนึ่งมุม 8"/>
          <p:cNvSpPr/>
          <p:nvPr/>
        </p:nvSpPr>
        <p:spPr>
          <a:xfrm>
            <a:off x="1143000" y="4114800"/>
            <a:ext cx="533400" cy="1981200"/>
          </a:xfrm>
          <a:prstGeom prst="round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COL</a:t>
            </a:r>
            <a:endParaRPr lang="th-TH" dirty="0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2209800" y="2819400"/>
            <a:ext cx="533400" cy="32766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PROB</a:t>
            </a:r>
            <a:endParaRPr lang="th-TH" dirty="0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6477000" y="4267200"/>
            <a:ext cx="533400" cy="1828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PROB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Censor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Left Censoring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endParaRPr lang="en-US" dirty="0" smtClean="0"/>
          </a:p>
          <a:p>
            <a:r>
              <a:rPr lang="en-US" dirty="0" smtClean="0"/>
              <a:t>Right Censoring</a:t>
            </a:r>
            <a:endParaRPr lang="th-TH" dirty="0"/>
          </a:p>
        </p:txBody>
      </p:sp>
      <p:sp>
        <p:nvSpPr>
          <p:cNvPr id="4" name="มนมุมสี่เหลี่ยมหนึ่งมุม 3"/>
          <p:cNvSpPr/>
          <p:nvPr/>
        </p:nvSpPr>
        <p:spPr>
          <a:xfrm>
            <a:off x="4419600" y="1905000"/>
            <a:ext cx="533400" cy="1295400"/>
          </a:xfrm>
          <a:prstGeom prst="round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th-TH" dirty="0"/>
          </a:p>
        </p:txBody>
      </p:sp>
      <p:sp>
        <p:nvSpPr>
          <p:cNvPr id="5" name="มนมุมสี่เหลี่ยมหนึ่งมุม 4"/>
          <p:cNvSpPr/>
          <p:nvPr/>
        </p:nvSpPr>
        <p:spPr>
          <a:xfrm>
            <a:off x="5410200" y="1600200"/>
            <a:ext cx="533400" cy="1600200"/>
          </a:xfrm>
          <a:prstGeom prst="round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  <a:endParaRPr lang="th-TH" dirty="0"/>
          </a:p>
        </p:txBody>
      </p:sp>
      <p:sp>
        <p:nvSpPr>
          <p:cNvPr id="6" name="มนมุมสี่เหลี่ยมหนึ่งมุม 5"/>
          <p:cNvSpPr/>
          <p:nvPr/>
        </p:nvSpPr>
        <p:spPr>
          <a:xfrm>
            <a:off x="4572000" y="5486400"/>
            <a:ext cx="533400" cy="914400"/>
          </a:xfrm>
          <a:prstGeom prst="round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th-TH" dirty="0"/>
          </a:p>
        </p:txBody>
      </p:sp>
      <p:sp>
        <p:nvSpPr>
          <p:cNvPr id="7" name="มนมุมสี่เหลี่ยมหนึ่งมุม 6"/>
          <p:cNvSpPr/>
          <p:nvPr/>
        </p:nvSpPr>
        <p:spPr>
          <a:xfrm>
            <a:off x="5410200" y="4114800"/>
            <a:ext cx="533400" cy="2286000"/>
          </a:xfrm>
          <a:prstGeom prst="round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  <a:endParaRPr lang="th-TH" dirty="0"/>
          </a:p>
        </p:txBody>
      </p:sp>
      <p:sp>
        <p:nvSpPr>
          <p:cNvPr id="9" name="คูณ 8"/>
          <p:cNvSpPr/>
          <p:nvPr/>
        </p:nvSpPr>
        <p:spPr>
          <a:xfrm rot="5400000">
            <a:off x="3892120" y="1665424"/>
            <a:ext cx="3581400" cy="123586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th-TH" sz="54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0" name="คูณ 9"/>
          <p:cNvSpPr/>
          <p:nvPr/>
        </p:nvSpPr>
        <p:spPr>
          <a:xfrm rot="5400000">
            <a:off x="3641229" y="5274171"/>
            <a:ext cx="2362199" cy="12626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th-TH" sz="54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20624" lvl="1" indent="-384048">
              <a:buSzPct val="80000"/>
              <a:buFont typeface="Wingdings 2"/>
              <a:buChar char=""/>
            </a:pPr>
            <a:r>
              <a:rPr lang="en-US" dirty="0" smtClean="0"/>
              <a:t>Non monetary cost of smoker is low</a:t>
            </a:r>
          </a:p>
          <a:p>
            <a:r>
              <a:rPr lang="en-US" dirty="0" smtClean="0"/>
              <a:t>Lower Cost of cigarette Consumption</a:t>
            </a:r>
          </a:p>
          <a:p>
            <a:r>
              <a:rPr lang="en-US" dirty="0" smtClean="0"/>
              <a:t>Smoker value their loss of health less</a:t>
            </a:r>
            <a:endParaRPr lang="th-TH" dirty="0"/>
          </a:p>
        </p:txBody>
      </p:sp>
      <p:sp>
        <p:nvSpPr>
          <p:cNvPr id="21506" name="AutoShape 2" descr="data:image/jpeg;base64,/9j/4AAQSkZJRgABAQAAAQABAAD/2wCEAAkGBhQQEBQUEBQUFBQUFBQUFRUVFRQUFRQVFBQVFBcUFRQXHCYeFxkjGRQUHy8gIycpLCwsFR4xNTAqNSYrLCkBCQoKDgwOGA8PFykcHBwsKSwsLCwsKSksLCwsLCwpLCwpLCksLCwsKSwpKSwsKSwpKSkpKSwsLCwpKSwpLCkpKf/AABEIAQgAvwMBIgACEQEDEQH/xAAcAAABBQEBAQAAAAAAAAAAAAAAAQMEBQYCBwj/xABAEAABAwIEBAQEAwQJBAMAAAABAAIRAyEEBRIxBkFRYRMicYEykaHBFLHwByNC0TM1UmJykrLh8RUkc4IXU6L/xAAaAQACAwEBAAAAAAAAAAAAAAAAAQIDBAUG/8QAJBEBAQACAgICAgIDAAAAAAAAAAECEQMhEjEEQSJRMnETQmH/2gAMAwEAAhEDEQA/APGDR6X9E4MESpjcOGQYkc/umalcwYn39VDaO0CtTgptdO3uuVJIJWtJ2TmHoazCtsPlrqkNp7THQepSt0NqgUDug4d0TBjqraowU3FjDqiBJ2nnslquOkkQBYEgggkch/LslstqSEik1290y4d1JJwhKhAIhKhAIhKkQAhCVAJCEqRAEIhCVAIhKhAarDZ3REeJSMg8njf0c0/JQ8UadQu8Jpa0mRMAtBvEi0dPZRH+c7C53/mpeJy6pQ1NdpOjeDMd55juLKvUiCnqN0k8ymmqTUBJkjtZdfh5dAExE3U0kjA0Zkag0kWkOMnp5Qf0F34NVjtIcfQEj6GFNwuHLIlrrdBJ6i6scxMtBIAcWg3FxabwO4N1C5dootMMdq1WeTAIiCTzPf8AmoWJwAbMz+rbJvFmGgC+m7j+vVXWBrsxVFweQKrGwCdngwAT3beeojmEvXYUDsKDFxtI9O8qHXw5CtcfgDR2cHb972/mqupii6ZU4cRYRCkUmibqypYRzm6mNn/D5p9U7T2pUKwrYF0w5uk9xpPyUB7IKezIhCEAIQhACEIQAkSpEAIQhAafDYVsDmTBi/PlZWmLpBoE+ZwGw/skWDnfT2KrK5LbMtYX6yL3UnDAw0k3EyTeRMmfzVNQRH0zSkENItu2xF4M7pp1WnfTTc1x5h2pvyIkfMq6OCNXeHiDp5egtsmKmVCzQdTj/C2d+7to9EeUCFRxDi0tcRFhsDHv9laPwDsQwc9IEWNwOqBw86mC58eWIGk6ZPfr7KZlOIIcGwYPQ/yUbf0ao/6C91OrqBboggkHzEkNiRsIk+yg4SWeSNJmXG872HoFvcZlTqzRoDtPY6hA5/3Tb801h8geJfoJkxcFwMmdJtH/AClOT9npksFXFQ6HmAZ3AAmIg/JM55kYpxp9ZG0FegjgxrR4xp+aQC1h2DoAs6eak1MiZTY65IcAXNIBLRNwTtfp29Ef5NXoeNeS/gwaQcD5r6h25FTMqoPYSGkguaQIPMj4k/xDhmMqA0dTab5gEQWkGC37+6j4Wt+9YynIktaSTfzW+6t3uEZqUnB3md5u+5PSEziwwg9eX3lWGZ0fOSTDgbRvIVPiajjOoz6pzsIRCEFCmkEIQgBCEIASJUiAEISoDUU2F4B2gAKRiT4dMNHOJ+nNQsPiS4TsJ2Fh6iFZYstLdRud7nfbkqb7QPZRmXh+UaTYlo03lw0xMTHP2XGExRNYNggufA07xME9VzgmHS6o0Rpi7e4Vtw3kviVADZwa5wvB1PIBB7Qo3U2bQYvLXGkHNAiLl19R9OnZVJYxjSHQDBIgXm1j2W8xeHZToeGT/CBMWFtj0K82zil54Fzq9B6KvHs8lxh+ITTpupNkBzRBadJHeeY9VdcL534biKri0u8jHHUWlx2dG28yVj8LhAXATLr2abNI5AxeI/3Us0HAaWvLiTZpLmwbAQ4u37J2Qpa9AzHMg7yPlr3SA9pj4TJJAsbe64zHBuNEgxYgl3IsEQQfUGx6rL4DPXMIZUZqbpFMyCHEGxOrp6xC2OCrtOEBvLBLQ7cN2cD1HT0VdiyXbzLjbKG/hxWD2th5LWASY0mf8M6Sb35LFZZV0V6dR4OkVGOMXs1wJtz22V9xjmgJc2mDoiJJ3h0wByEk+0eizJxY0gdfotWEvirqVm2ND6kgQDeCZJ7mPyUPEnUJ5zyUOpVJN0NrWhWSaPRsoQShMwhCEAIQhACEIQAkSoQG0oYSnENNza4I9mjb/iEw7BOLuYHzKaw7hp1POkC7dt+oHVOUszMguJPc9N1T2g0vD2DApOBMHUD/AOonUfrC2fBeWNNV7yNqZdczckR+ZWL4fxwcHB0wbggzyMiDz22Xo/DDAGkdaYcSJkw4R7xCpvtOKTizVWAa06AHEuvN+ZBAvYCAsLiapYCC4EkwAex3/MfNa7jLEgPOkkhvmIlt7HluInuvK80zl7nEi1hJFiZvA6ACBHZWYTZX21OCxDAdQJ8pMy23bfbmtICKwNRpaNItEEkEGSRyM815NhcS9rtWqSL3JP57ha/I8xc8AiJvMSJHMRMGyeeH2TVYLKgWMpu83mkPAOrSQ3VJ2gQCeo7hXWBoFlDEeIZ0UavnkkEBn5z91h6edMoYgBziGhkuAmGtdEaj3sQ0STbZaXC5tOFxbWghtVjjT1DS5rtAdoLeRIIuLGZ6xVZTjzHN6n7tjXEAuDnmBvLi0T/kn3VFWEc/1srXMMT4hEx5GaZ66Qqdy1YiOZQhCkYQhCAEIQgBCEIAQhCAEIQgL/EUdDGip/SE/AP4W9XdJ5Df0tLuCZIc0jn6RH3sl/AOLhuJv5rH6/q6tqeXAUmvFnXcRvBsLjpv81Vag03DGRgMaXR5xO4MXi/y+i32Bw4olul0gw077Gy84ynNQ1zIdJLQ0TMbmQBzvzK2WFzIFsXiS3rdZst7WYqL9ofD5FWWugOBsdwegK8yxOSPc+IkmBHcCIvvMfX5+88T4ZmJbh/EIEt1EXk8zB9tlhDQYHHUCWT5HdDOxPIg/ZW45aRs7YDCZK5/kcC0byeRFjbnb8ld4BtOlUaxwl2zRMSdpcdgNz1stNmbWgF0XANxzA+5Cw+FrB1QvqbugtI+FoAsO0Qpy+RUZtllStiH6blxc+QIBIHlb/dEEwtXwdlrhhqz3yG0WVHGeZbTqNv8wFN4arglru7GEEcyQ27e8x7q/wCKKlLB5a6lTHmrPDYG5aXB7nf5WgerlC5W/icn28Rrk7WEbk2+qgOEKTj3S93qopK0QQiEITMIQUAoAQutUpS2yCcIQlQZEJUiAEIQgNsagN3A+WBE8gpLc6AYRBiPMTyJiNJ3ja3qqzCYq8HYgifWyU4Mh/YknsAqNT7QW1XFMeGElxgDcXbJFtXZXOBxTqRi55xEggkXWVw+Ka12moJabR07g/rZXLAWAPpOadyBa0btIM9fqoZQ49BxmM8bDUngeXwRMu0xAIcBAJJkcvusF/1jW4gTTINvNNp2MC4Por1mP/F0PBaQypSGtoh0Ot5gNRPOTHeyocXkppPZULTUaYIPw+YGSLbEQR6GeiWOvs6nZw8tpA6SGn+K4mbi/wBuSy7cvb5nxJkaGkwHucYtHKA7psLqwxOePFyWgOJa8QPOwgAMPWNwncoxjC/wy1s6yC8tBimAYDNfl1GNz07qc3Ij7avg7CtqVXOqmWNDCGiWtLrwWi/rJM+busZx/n7q+JdBhrSWtAMBoDiB72mea3b8XTp0K1an8Qa10hvN06ZIjUZbGy8gzamQ/wA077nf1I6pcfd2lfSsx2I1PcbXJ27mVFXTzJPquVpMIQhAIhdiiV14RRsnAcnBUj+abe2FzKA7KRK0+6QIAQnHU7TKbQZEJUiAsmZhBspdHPiNzyj67KilEpeMLS6fmOp8nqrHDZvp+Ex25FZYPTlOsQUrjC09G4cx3i1mmQHCSCBAH+y9AqZczENZps8zqpiNJ/vMBgHr19QvFcszMU3Ncx0EX9YvHotUOK9cuD9JgAiSATIu3kFnzwu+kpWmzDg1kaHtBaHDWQQCwbA6d+nzVMcta+qGUmOLajmtjzPcQCTM7AANNrCOaY/+QMZTGl5Ba0bPaHGOhJur3KM/qY6kQwtdpH71tNujSJGkOAvpO3Ty90tWDqo3E+Kp0cCW0yCQQajh8OqT5Gk7kGZItZeaYzESAdwWie3lj+S3vH+E8VmqmHhpa0yZIJAvYC23pb2XnFFwPlPMR2gc1ZxzrZVAhcpysRNk2rzKApFKimGEhS2VrKOQh6jSlT6OWzuYUCjVLbgK1wWet+GoPQrPn5fTRh4/birw6SPLB/XRU2Ny11M+ZsdN4XouRU2VQC0yOY5j1U3iTI21MO6Bdokfr0VOHyMsbqp58WNm48lYIO6Kh6fJOspT7Ej07+iTE0dJ7fr7z8lv2xmplcpR2SlqYjlCEIMiEIQAlSJUB2ypCnMzQACxkd9iNoVchLQ0m4jM3v5neTcyT1Ku+D8eaFZr/NpfNM6SW7gGCR1uPYrLqZl+aPozpNiQSO42I6G5v3KVm5ons2VZuXUR+Ghj6WptZwZre6lJl+jcugskACSSvIM9w5bUe5oIpOe7w3aS1rhPL5q+yviOS4h5bUdzNSCPR7gRf0CtM6xoxWHFEPog6BVAe4lweGw9siwMtkSIIPeVTPwpvOV0An8Zl9SjUdSqscyo06XNcIIP65913XwD6TtNQQYDhsQQdiCNx/JX7h66RgCTZazh7hM1Bqq2kWHROcF5G2o4vMSwariwEgT23XpeHwYDdBA6gt29R1hYubn78cWrj4dTyyeU5vhPw9iPTuqjDl79RawuDbugEwD1W443ycuFo8pkj1ESPkonCVCpTdqYGEbm07dRaSpY8kmG/srhlai8MYvS+adjaRe69Exbpw7nD+ySPks7U4XAxAq0oAc4lzIDQJOogAbNkmByWtdlRfQcz+0xwHuLLJy5S5biyetV4VSkVSRFiTHIwdk/VZrFrfEADuNjE+6k5nlnhYh7bjTLu8b27qHSaS5g3kz6gwujLL3GG9dIVOn5h32Tg3IcN+cc0/UpfxDaSPQ3/Xsua/xSeW/QwYsrN7RQyEi6eZK5UkiIQhBlQhCAEIQgBCEIBQYTlHEOY4PaYc0gg9CNimkIJ6Tgc4w+csbSxhFHFsEUcQBZ3Rj+oJ5d7Rsc3nOVVGYjwavxUwGmDqF3OI0noQQfdZ+n23WrwGK8Knrd56z/AINRk/43T0Wbk/HuLePvr6XGVVPB/wC2pN1VKo/eEEghp2YCNjE35BX9DFPwtapSqh76LSDSqEEkamglmoC8EkdbXUHh+i3AYV+KxBHiPOlmrm52w+57ArvL8/L/AOl89/iGxlc/K+66E7h7FtNdpJBkT+YUHKcvdTqSBEmLbX6raYLKwRqbs/8AP7KVQyYAz+rfmqrldJS4jLcA0iXG6sDSDRC7w+GgKJneJ8Ki95/ha4/RR8ulN9vFP2jVB+Oc5m0QY6gkLP03kaTseUbi/f6LZUOGX4qjVrugAhxaTtDbk+kAqFS4Yd+GqV9YLWNY5pFw8OOki4sfMulhzYzGY366ZcuK5ZbigPw6BYCTPWAAL9zB91HxzYc6IiYEfKyl5gfDNRgsGVHCJmIc4RPP4f8A8hVj6hK1Y99qNGykSoVgIhCEGEIQgBCEqAEiVCARKAkTrGII7Qtc+y1XCOWGtiAamwaHeg2AWfyrAGtUAiy3dZ4wWGeR/SPbpb11EQD7CT7LHz5f6z3V/Fj9lz7P2vrinAdSpjTFvi/iM/T27p7K8ka+lUq0WmmS9vh3IBgiQWbXGo7Wsqfh3hl1SHOkbEd/WeS1tQvD2Mp/0dMR/icd3H5CPVY8tT8Y2S9Ndkrf3Qm3UbQdirJrFU5XVIAlXDX2sqvpD7d6beywX7S8a8Um0qbXHxDBgH5LeOqrK8XYl5pmnRnxH2BH8IO5HfkPmoSyWCdqDIa3iYP8PqghrqJFiRqYQSOREkj2VEzCvwmFqfiRpph1N2iRLvDJdpttqeGN9yeSKvFTMvPhPp6qrALMIAHMBzuR9juspxBxRVxzhrhjAZFNs6Qf7RJu49z3iFr4uHPK7vUvaOfNjh69qvE4kvkuu5z3Pcepdf8AOfmo6VxXK6kmmEJEITAQhCDCVIhACVCEgEIQmCsF1No0tboFgFCbunqVQjZRyDe5PTp4aiXxqfFm9+55KRlGSPxb/EriSSD2AGzY6dvmqbhXECoNDrunc9Fuc9xxweXValOz9IYxwMEOeQwOHcSXey5me5l4/dbMdeO0PN80GHd4FIy7eq7fTtDPWPkI62l4LNGCDI5ew/X5LyCjiXSTqdJMkyZJmST3Vph8UYuT3uVZl8bXqlOWXrT2BmfUxu4DnupLeKKfJwJ9V5fgsr1Q7cT6rfcO5O0DYd1jzx16q2X9r3DY51USAQO/P5p1rAxr6jhMNc4/+on7JyIEJjNnEYWuR/8ATViOvhuVPj2Lenz1jahrOdVLgXPc5zhzGozufVRn1AAAOlynC8BpEQdh8wZPsI91FXoJHO/65QlSKYIhCEAIQhBhCEqAEIQkYQhJKZFanAm2m6dYJSpNZwhh9jzJV7+1Rzm4PDDUYNV0tEQdLBBPcSf8yh8G0rtHT/lO/tfqfu8I3nNd30pD+a5875403rjrz/DmysMK5VuHKn0uS2ZqMPbW8L176Sbf7z9l6Jlb4Ecl5XlT4cIXqORO1Ux1j7Lmcs1k2z0vi6QErsO17HMcA5rgWuB2IIgg+xTGH6Ka0Qst9jengvH/AAyzA4vRTnw6jBUYCZLLlpbqNyARaeRWW8Pot9+2DN2Vsa2mwz4FLQ88tbnFxb7DTPe3JYFjt/X813eHd455e2DO6yunBCRPB8i9/wCaPDB2VpeRlIu3NhcoMJEIQYSpEqRgIQuXFBBxSJEKSLumFYZfhi5whRMLS1GBuVt+H+HnBwLhuqObkmMTwx3VjwrRIOypf2q4wuxVOnyp0R83uc4/QN+S3+Ey0MuRHOYNo57Lx7ibN/xWKqVROlxAbO+hoDWz3gA+pWP4358ty/TRy/jhr9q+lUgq1wvmFlTp7C4ksdIXQyx3GWXTV4IQt5wtmws0m6xtChrw4rUnNcB8bR8TD/eHJV1LOnU3gjkVzs+O8m9e42TOSPc6TeYVBx/xq3BYYspu/wC4qCKYG7AbGoekCY7+ij1/2h4ehhG1CQ6o5vlpAjUTHPoJ5rxvNczfiKrqtU6nOMn7Adgl8fguV3l6VcmeuojVahMkkkkySbkk7knmZTVI7+n5JXGVw03XVZSgwnZ+qZcug7ZASA5cvo9Fw1yea9IvSIhCELSpYSJEgWFwuiVynCoQhKAmS0yCPHZPUL2HLKYMELx/I2fvWr2DIDZq5fy/bVw+lnxKfDwGJd0w9WI6mm4D6kL53LV9D8af1Ziv/C/8l89FW/B/jf7Q573HIRCOaVb2ctOqWmWkg9QYKcdXJ3KY2XaA61JCUgSBAdclwV2uCgFeklKdvRcoBwG3uu2uTU291011vdBAthIgulCisCEIQbly5SlIpIFXTQuV2xKhdcO05qBesZCfhHovOeEqEk9rj1XouT7grlfJu8mvinS34wE5biv/AAVD8mkr54IlfRHFf9W4nvh6v+grwBjYBcNxEK74V1jUOTHdiGUr07iGAAdd/wBDkm4kLfKz2arly6YUgCGbph0QuWqQ+nbbn+SabTk2S2NUOC4KmPwLgJMAeoMqM5l7IllO4ZT3HJH1XCfbRJFhM7R1TJCZDklGy5SoIqVCFFYEiVCZOCkQhNEqepBIhKhvOEqAAb339VvMup390IXE5v5Vuw9JnFf9XYmN/Aqf6SvBg617TuCkQtPw/VLLrtHrHkOV/musJTmfn+Y+6ELoXqM+M3n252ddNv3MdUIUohle9LBpBZYXA835BRA66RChjPazO9RYvr+QTItF9/1cfNVurzX6oQjGDPO5a27/ABGl0tH0+qZqDn1SoU4pttcIQhMP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8575" y="-1790700"/>
            <a:ext cx="27051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1508" name="AutoShape 4" descr="data:image/jpeg;base64,/9j/4AAQSkZJRgABAQAAAQABAAD/2wCEAAkGBhQQEBQUEBQUFBQUFBQUFRUVFRQUFRQVFBQVFBcUFRQXHCYeFxkjGRQUHy8gIycpLCwsFR4xNTAqNSYrLCkBCQoKDgwOGA8PFykcHBwsKSwsLCwsKSksLCwsLCwpLCwpLCksLCwsKSwpKSwsKSwpKSkpKSwsLCwpKSwpLCkpKf/AABEIAQgAvwMBIgACEQEDEQH/xAAcAAABBQEBAQAAAAAAAAAAAAAAAQMEBQYCBwj/xABAEAABAwIEBAQEAwQJBAMAAAABAAIRAyEEBRIxBkFRYRMicYEykaHBFLHwByNC0TM1UmJykrLh8RUkc4IXU6L/xAAaAQACAwEBAAAAAAAAAAAAAAAAAQIDBAUG/8QAJBEBAQACAgICAgIDAAAAAAAAAAECEQMhEjEEQSJRMnETQmH/2gAMAwEAAhEDEQA/APGDR6X9E4MESpjcOGQYkc/umalcwYn39VDaO0CtTgptdO3uuVJIJWtJ2TmHoazCtsPlrqkNp7THQepSt0NqgUDug4d0TBjqraowU3FjDqiBJ2nnslquOkkQBYEgggkch/LslstqSEik1290y4d1JJwhKhAIhKhAIhKkQAhCVAJCEqRAEIhCVAIhKhAarDZ3REeJSMg8njf0c0/JQ8UadQu8Jpa0mRMAtBvEi0dPZRH+c7C53/mpeJy6pQ1NdpOjeDMd55juLKvUiCnqN0k8ymmqTUBJkjtZdfh5dAExE3U0kjA0Zkag0kWkOMnp5Qf0F34NVjtIcfQEj6GFNwuHLIlrrdBJ6i6scxMtBIAcWg3FxabwO4N1C5dootMMdq1WeTAIiCTzPf8AmoWJwAbMz+rbJvFmGgC+m7j+vVXWBrsxVFweQKrGwCdngwAT3beeojmEvXYUDsKDFxtI9O8qHXw5CtcfgDR2cHb972/mqupii6ZU4cRYRCkUmibqypYRzm6mNn/D5p9U7T2pUKwrYF0w5uk9xpPyUB7IKezIhCEAIQhACEIQAkSpEAIQhAafDYVsDmTBi/PlZWmLpBoE+ZwGw/skWDnfT2KrK5LbMtYX6yL3UnDAw0k3EyTeRMmfzVNQRH0zSkENItu2xF4M7pp1WnfTTc1x5h2pvyIkfMq6OCNXeHiDp5egtsmKmVCzQdTj/C2d+7to9EeUCFRxDi0tcRFhsDHv9laPwDsQwc9IEWNwOqBw86mC58eWIGk6ZPfr7KZlOIIcGwYPQ/yUbf0ao/6C91OrqBboggkHzEkNiRsIk+yg4SWeSNJmXG872HoFvcZlTqzRoDtPY6hA5/3Tb801h8geJfoJkxcFwMmdJtH/AClOT9npksFXFQ6HmAZ3AAmIg/JM55kYpxp9ZG0FegjgxrR4xp+aQC1h2DoAs6eak1MiZTY65IcAXNIBLRNwTtfp29Ef5NXoeNeS/gwaQcD5r6h25FTMqoPYSGkguaQIPMj4k/xDhmMqA0dTab5gEQWkGC37+6j4Wt+9YynIktaSTfzW+6t3uEZqUnB3md5u+5PSEziwwg9eX3lWGZ0fOSTDgbRvIVPiajjOoz6pzsIRCEFCmkEIQgBCEIASJUiAEISoDUU2F4B2gAKRiT4dMNHOJ+nNQsPiS4TsJ2Fh6iFZYstLdRud7nfbkqb7QPZRmXh+UaTYlo03lw0xMTHP2XGExRNYNggufA07xME9VzgmHS6o0Rpi7e4Vtw3kviVADZwa5wvB1PIBB7Qo3U2bQYvLXGkHNAiLl19R9OnZVJYxjSHQDBIgXm1j2W8xeHZToeGT/CBMWFtj0K82zil54Fzq9B6KvHs8lxh+ITTpupNkBzRBadJHeeY9VdcL534biKri0u8jHHUWlx2dG28yVj8LhAXATLr2abNI5AxeI/3Us0HAaWvLiTZpLmwbAQ4u37J2Qpa9AzHMg7yPlr3SA9pj4TJJAsbe64zHBuNEgxYgl3IsEQQfUGx6rL4DPXMIZUZqbpFMyCHEGxOrp6xC2OCrtOEBvLBLQ7cN2cD1HT0VdiyXbzLjbKG/hxWD2th5LWASY0mf8M6Sb35LFZZV0V6dR4OkVGOMXs1wJtz22V9xjmgJc2mDoiJJ3h0wByEk+0eizJxY0gdfotWEvirqVm2ND6kgQDeCZJ7mPyUPEnUJ5zyUOpVJN0NrWhWSaPRsoQShMwhCEAIQhACEIQAkSoQG0oYSnENNza4I9mjb/iEw7BOLuYHzKaw7hp1POkC7dt+oHVOUszMguJPc9N1T2g0vD2DApOBMHUD/AOonUfrC2fBeWNNV7yNqZdczckR+ZWL4fxwcHB0wbggzyMiDz22Xo/DDAGkdaYcSJkw4R7xCpvtOKTizVWAa06AHEuvN+ZBAvYCAsLiapYCC4EkwAex3/MfNa7jLEgPOkkhvmIlt7HluInuvK80zl7nEi1hJFiZvA6ACBHZWYTZX21OCxDAdQJ8pMy23bfbmtICKwNRpaNItEEkEGSRyM815NhcS9rtWqSL3JP57ha/I8xc8AiJvMSJHMRMGyeeH2TVYLKgWMpu83mkPAOrSQ3VJ2gQCeo7hXWBoFlDEeIZ0UavnkkEBn5z91h6edMoYgBziGhkuAmGtdEaj3sQ0STbZaXC5tOFxbWghtVjjT1DS5rtAdoLeRIIuLGZ6xVZTjzHN6n7tjXEAuDnmBvLi0T/kn3VFWEc/1srXMMT4hEx5GaZ66Qqdy1YiOZQhCkYQhCAEIQgBCEIAQhCAEIQgL/EUdDGip/SE/AP4W9XdJ5Df0tLuCZIc0jn6RH3sl/AOLhuJv5rH6/q6tqeXAUmvFnXcRvBsLjpv81Vag03DGRgMaXR5xO4MXi/y+i32Bw4olul0gw077Gy84ynNQ1zIdJLQ0TMbmQBzvzK2WFzIFsXiS3rdZst7WYqL9ofD5FWWugOBsdwegK8yxOSPc+IkmBHcCIvvMfX5+88T4ZmJbh/EIEt1EXk8zB9tlhDQYHHUCWT5HdDOxPIg/ZW45aRs7YDCZK5/kcC0byeRFjbnb8ld4BtOlUaxwl2zRMSdpcdgNz1stNmbWgF0XANxzA+5Cw+FrB1QvqbugtI+FoAsO0Qpy+RUZtllStiH6blxc+QIBIHlb/dEEwtXwdlrhhqz3yG0WVHGeZbTqNv8wFN4arglru7GEEcyQ27e8x7q/wCKKlLB5a6lTHmrPDYG5aXB7nf5WgerlC5W/icn28Rrk7WEbk2+qgOEKTj3S93qopK0QQiEITMIQUAoAQutUpS2yCcIQlQZEJUiAEIQgNsagN3A+WBE8gpLc6AYRBiPMTyJiNJ3ja3qqzCYq8HYgifWyU4Mh/YknsAqNT7QW1XFMeGElxgDcXbJFtXZXOBxTqRi55xEggkXWVw+Ka12moJabR07g/rZXLAWAPpOadyBa0btIM9fqoZQ49BxmM8bDUngeXwRMu0xAIcBAJJkcvusF/1jW4gTTINvNNp2MC4Por1mP/F0PBaQypSGtoh0Ot5gNRPOTHeyocXkppPZULTUaYIPw+YGSLbEQR6GeiWOvs6nZw8tpA6SGn+K4mbi/wBuSy7cvb5nxJkaGkwHucYtHKA7psLqwxOePFyWgOJa8QPOwgAMPWNwncoxjC/wy1s6yC8tBimAYDNfl1GNz07qc3Ij7avg7CtqVXOqmWNDCGiWtLrwWi/rJM+busZx/n7q+JdBhrSWtAMBoDiB72mea3b8XTp0K1an8Qa10hvN06ZIjUZbGy8gzamQ/wA077nf1I6pcfd2lfSsx2I1PcbXJ27mVFXTzJPquVpMIQhAIhdiiV14RRsnAcnBUj+abe2FzKA7KRK0+6QIAQnHU7TKbQZEJUiAsmZhBspdHPiNzyj67KilEpeMLS6fmOp8nqrHDZvp+Ex25FZYPTlOsQUrjC09G4cx3i1mmQHCSCBAH+y9AqZczENZps8zqpiNJ/vMBgHr19QvFcszMU3Ncx0EX9YvHotUOK9cuD9JgAiSATIu3kFnzwu+kpWmzDg1kaHtBaHDWQQCwbA6d+nzVMcta+qGUmOLajmtjzPcQCTM7AANNrCOaY/+QMZTGl5Ba0bPaHGOhJur3KM/qY6kQwtdpH71tNujSJGkOAvpO3Ty90tWDqo3E+Kp0cCW0yCQQajh8OqT5Gk7kGZItZeaYzESAdwWie3lj+S3vH+E8VmqmHhpa0yZIJAvYC23pb2XnFFwPlPMR2gc1ZxzrZVAhcpysRNk2rzKApFKimGEhS2VrKOQh6jSlT6OWzuYUCjVLbgK1wWet+GoPQrPn5fTRh4/birw6SPLB/XRU2Ny11M+ZsdN4XouRU2VQC0yOY5j1U3iTI21MO6Bdokfr0VOHyMsbqp58WNm48lYIO6Kh6fJOspT7Ej07+iTE0dJ7fr7z8lv2xmplcpR2SlqYjlCEIMiEIQAlSJUB2ypCnMzQACxkd9iNoVchLQ0m4jM3v5neTcyT1Ku+D8eaFZr/NpfNM6SW7gGCR1uPYrLqZl+aPozpNiQSO42I6G5v3KVm5ons2VZuXUR+Ghj6WptZwZre6lJl+jcugskACSSvIM9w5bUe5oIpOe7w3aS1rhPL5q+yviOS4h5bUdzNSCPR7gRf0CtM6xoxWHFEPog6BVAe4lweGw9siwMtkSIIPeVTPwpvOV0An8Zl9SjUdSqscyo06XNcIIP65913XwD6TtNQQYDhsQQdiCNx/JX7h66RgCTZazh7hM1Bqq2kWHROcF5G2o4vMSwariwEgT23XpeHwYDdBA6gt29R1hYubn78cWrj4dTyyeU5vhPw9iPTuqjDl79RawuDbugEwD1W443ycuFo8pkj1ESPkonCVCpTdqYGEbm07dRaSpY8kmG/srhlai8MYvS+adjaRe69Exbpw7nD+ySPks7U4XAxAq0oAc4lzIDQJOogAbNkmByWtdlRfQcz+0xwHuLLJy5S5biyetV4VSkVSRFiTHIwdk/VZrFrfEADuNjE+6k5nlnhYh7bjTLu8b27qHSaS5g3kz6gwujLL3GG9dIVOn5h32Tg3IcN+cc0/UpfxDaSPQ3/Xsua/xSeW/QwYsrN7RQyEi6eZK5UkiIQhBlQhCAEIQgBCEIBQYTlHEOY4PaYc0gg9CNimkIJ6Tgc4w+csbSxhFHFsEUcQBZ3Rj+oJ5d7Rsc3nOVVGYjwavxUwGmDqF3OI0noQQfdZ+n23WrwGK8Knrd56z/AINRk/43T0Wbk/HuLePvr6XGVVPB/wC2pN1VKo/eEEghp2YCNjE35BX9DFPwtapSqh76LSDSqEEkamglmoC8EkdbXUHh+i3AYV+KxBHiPOlmrm52w+57ArvL8/L/AOl89/iGxlc/K+66E7h7FtNdpJBkT+YUHKcvdTqSBEmLbX6raYLKwRqbs/8AP7KVQyYAz+rfmqrldJS4jLcA0iXG6sDSDRC7w+GgKJneJ8Ki95/ha4/RR8ulN9vFP2jVB+Oc5m0QY6gkLP03kaTseUbi/f6LZUOGX4qjVrugAhxaTtDbk+kAqFS4Yd+GqV9YLWNY5pFw8OOki4sfMulhzYzGY366ZcuK5ZbigPw6BYCTPWAAL9zB91HxzYc6IiYEfKyl5gfDNRgsGVHCJmIc4RPP4f8A8hVj6hK1Y99qNGykSoVgIhCEGEIQgBCEqAEiVCARKAkTrGII7Qtc+y1XCOWGtiAamwaHeg2AWfyrAGtUAiy3dZ4wWGeR/SPbpb11EQD7CT7LHz5f6z3V/Fj9lz7P2vrinAdSpjTFvi/iM/T27p7K8ka+lUq0WmmS9vh3IBgiQWbXGo7Wsqfh3hl1SHOkbEd/WeS1tQvD2Mp/0dMR/icd3H5CPVY8tT8Y2S9Ndkrf3Qm3UbQdirJrFU5XVIAlXDX2sqvpD7d6beywX7S8a8Um0qbXHxDBgH5LeOqrK8XYl5pmnRnxH2BH8IO5HfkPmoSyWCdqDIa3iYP8PqghrqJFiRqYQSOREkj2VEzCvwmFqfiRpph1N2iRLvDJdpttqeGN9yeSKvFTMvPhPp6qrALMIAHMBzuR9juspxBxRVxzhrhjAZFNs6Qf7RJu49z3iFr4uHPK7vUvaOfNjh69qvE4kvkuu5z3Pcepdf8AOfmo6VxXK6kmmEJEITAQhCDCVIhACVCEgEIQmCsF1No0tboFgFCbunqVQjZRyDe5PTp4aiXxqfFm9+55KRlGSPxb/EriSSD2AGzY6dvmqbhXECoNDrunc9Fuc9xxweXValOz9IYxwMEOeQwOHcSXey5me5l4/dbMdeO0PN80GHd4FIy7eq7fTtDPWPkI62l4LNGCDI5ew/X5LyCjiXSTqdJMkyZJmST3Vph8UYuT3uVZl8bXqlOWXrT2BmfUxu4DnupLeKKfJwJ9V5fgsr1Q7cT6rfcO5O0DYd1jzx16q2X9r3DY51USAQO/P5p1rAxr6jhMNc4/+on7JyIEJjNnEYWuR/8ATViOvhuVPj2Lenz1jahrOdVLgXPc5zhzGozufVRn1AAAOlynC8BpEQdh8wZPsI91FXoJHO/65QlSKYIhCEAIQhBhCEqAEIQkYQhJKZFanAm2m6dYJSpNZwhh9jzJV7+1Rzm4PDDUYNV0tEQdLBBPcSf8yh8G0rtHT/lO/tfqfu8I3nNd30pD+a5875403rjrz/DmysMK5VuHKn0uS2ZqMPbW8L176Sbf7z9l6Jlb4Ecl5XlT4cIXqORO1Ux1j7Lmcs1k2z0vi6QErsO17HMcA5rgWuB2IIgg+xTGH6Ka0Qst9jengvH/AAyzA4vRTnw6jBUYCZLLlpbqNyARaeRWW8Pot9+2DN2Vsa2mwz4FLQ88tbnFxb7DTPe3JYFjt/X813eHd455e2DO6yunBCRPB8i9/wCaPDB2VpeRlIu3NhcoMJEIQYSpEqRgIQuXFBBxSJEKSLumFYZfhi5whRMLS1GBuVt+H+HnBwLhuqObkmMTwx3VjwrRIOypf2q4wuxVOnyp0R83uc4/QN+S3+Ey0MuRHOYNo57Lx7ibN/xWKqVROlxAbO+hoDWz3gA+pWP4358ty/TRy/jhr9q+lUgq1wvmFlTp7C4ksdIXQyx3GWXTV4IQt5wtmws0m6xtChrw4rUnNcB8bR8TD/eHJV1LOnU3gjkVzs+O8m9e42TOSPc6TeYVBx/xq3BYYspu/wC4qCKYG7AbGoekCY7+ij1/2h4ehhG1CQ6o5vlpAjUTHPoJ5rxvNczfiKrqtU6nOMn7Adgl8fguV3l6VcmeuojVahMkkkkySbkk7knmZTVI7+n5JXGVw03XVZSgwnZ+qZcug7ZASA5cvo9Fw1yea9IvSIhCELSpYSJEgWFwuiVynCoQhKAmS0yCPHZPUL2HLKYMELx/I2fvWr2DIDZq5fy/bVw+lnxKfDwGJd0w9WI6mm4D6kL53LV9D8af1Ziv/C/8l89FW/B/jf7Q573HIRCOaVb2ctOqWmWkg9QYKcdXJ3KY2XaA61JCUgSBAdclwV2uCgFeklKdvRcoBwG3uu2uTU291011vdBAthIgulCisCEIQbly5SlIpIFXTQuV2xKhdcO05qBesZCfhHovOeEqEk9rj1XouT7grlfJu8mvinS34wE5biv/AAVD8mkr54IlfRHFf9W4nvh6v+grwBjYBcNxEK74V1jUOTHdiGUr07iGAAdd/wBDkm4kLfKz2arly6YUgCGbph0QuWqQ+nbbn+SabTk2S2NUOC4KmPwLgJMAeoMqM5l7IllO4ZT3HJH1XCfbRJFhM7R1TJCZDklGy5SoIqVCFFYEiVCZOCkQhNEqepBIhKhvOEqAAb339VvMup390IXE5v5Vuw9JnFf9XYmN/Aqf6SvBg617TuCkQtPw/VLLrtHrHkOV/musJTmfn+Y+6ELoXqM+M3n252ddNv3MdUIUohle9LBpBZYXA835BRA66RChjPazO9RYvr+QTItF9/1cfNVurzX6oQjGDPO5a27/ABGl0tH0+qZqDn1SoU4pttcIQhMP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8575" y="-1790700"/>
            <a:ext cx="27051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21510" name="Picture 6" descr="http://adoholik.com/wp-content/uploads/2009/09/smoking_gun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3505200"/>
            <a:ext cx="5257800" cy="2800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Risk-Risk Analysis</a:t>
            </a:r>
            <a:endParaRPr lang="th-TH" dirty="0"/>
          </a:p>
        </p:txBody>
      </p:sp>
      <p:sp>
        <p:nvSpPr>
          <p:cNvPr id="5" name="TextBox 4"/>
          <p:cNvSpPr txBox="1"/>
          <p:nvPr/>
        </p:nvSpPr>
        <p:spPr>
          <a:xfrm>
            <a:off x="5105400" y="236220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Risk of Death</a:t>
            </a: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1066800" y="2133600"/>
            <a:ext cx="2514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Risk of Unhealthy</a:t>
            </a:r>
            <a:endParaRPr lang="th-TH" dirty="0"/>
          </a:p>
        </p:txBody>
      </p:sp>
      <p:sp>
        <p:nvSpPr>
          <p:cNvPr id="20482" name="AutoShape 2" descr="data:image/jpeg;base64,/9j/4AAQSkZJRgABAQAAAQABAAD/2wCEAAkGBxQSEhUUDxQUFBUQFBAVEhUVFBQUFBUUFRQWFhUXFBUYHCggGBolGxQUITEhJSkrLi4uFx8zODMsNygtLisBCgoKDg0OGhAQGCwcFxwsLCwsLCssLCwsLCwsLCwsLCwsLCwsLCwsLCw3LCwsLDcrLCwrLCwrLCssKysrKywrK//AABEIAQIAwwMBIgACEQEDEQH/xAAcAAAABwEBAAAAAAAAAAAAAAAAAQIDBAUGBwj/xABEEAABAwIDBQUGAgYIBwEAAAABAAIDBBEFEiEGMUFRYRMicYGRBzJCobHBUtEUI2JysvEkJTNTgqLh8BVDY4OSs8Jz/8QAGAEBAQEBAQAAAAAAAAAAAAAAAAEDAgT/xAAgEQEBAAIDAAIDAQAAAAAAAAAAAQIRAyExEkETImFR/9oADAMBAAIRAxEAPwDibQltCACW0IDASwETQlgIAAlAIwEoBAQCUAjASrIEgJVkYCMBAmyOyVZHZAmyFkqyOyBFkVkuyOyBshFZLshZA2QisnCEkhA2QkkJ2yTZA0Qk2TpCSUDVkEtBBHCcCSAnGoDaEsBE1LAQGAlAIAJYCAgEoBCyUEBAI7IwlWQJASrIwhZAmyNBxsq+oxH8HqUE8os45j1VHJM47yUi6C/QsqNszhuJUmGvcNHaj5oLKyIhIhqGu3Hy4p2yBuySU4QkkIG7JLgnCEkhA3ZBKsggjNCcaEloTjUCmhLaialhAYCVZEEsBAAEoBHZAIDsjCCFkAsgTbelKBi8pDQB8V7+AQQ62qzHuk5VERokARgIk9DHfy3osO09E59gwEuJtb7qQcBnyOf2bsjb3dbTTetj7P4i6+VhJzXJtvvu18F1MYY2aF0Uo7rhYgaeiyueq2x4tzbzW0kG43q3o5846jetxtP7LjHGZKZ5fl1LSLOt0tvXPqCMtkLXCxAIcOoPFaS7ZZY6T7JJCcISSq5NlJIThCS5A3ZBKQQRgEtoRNTgQKAS2pASwECglBEEoIDSggEYQAI0AEaoFlVYzvb4FWwVbjTdGnxUFSrTZ7BZKyYQwgZiC4kmwa0byVVrU7AYp2M0jSbfpEToweTrgj1sR5qXqOsJLlJUzFNgHxi0LzJIGGTsnRlj3sGjnw6kPA5b1lY4rnLYg3AItryt4r0DiL2MrKOQvYGuD44Rl7+ctsO/+G2+/GyyU+yYdVyTO01dmaBoTfesvn/r05cM300uydKGU8Ya3LZuvVXjanLv0A3k7lDwyQABvLSytpYnBv6shpN9SLjz1XHrXWujUGIxy3a14uNOIPkDvXFdssOMNfUXHvuDm9WlovbzXS6vDHVvdrG9kYHNdHJE/wB7nY6Ob4a+KxPtIq2vq+zaD/RmtY5zt7yQHXvxGo18Vph6w5Z0yZSSEqyIrV5jZSSnCEkhA2glWQQRglhIanAqFgJQSQlhAoJSSEpApKCSEaBSMIBABQGFHr4czCBvGo8lJQQZZTsHpi+QZeGt+VlJdhnaTBrdBJc35EalazC8ObC0NbqeJO9c5ZajTDHda/B9pmzUrm1UJMsNuzLmgtc4HuPHIggHyUygqC8a6nieZWPnntbl/uy1GAbgvPXrxq+ooLG6uIJjuKjQs0CmxN0urFtQq2WOO4J1324nwC5v7TqS0kUwFu1bld4t3X8ls9oqANbPOJpmHKHns8mYdmwANaXA2bcArmWP7Rvq2RseNIrkOJu9xIt3raBd4Ttly5T46URCIpRRFbPIQUkpSSUCRZBAoIIrCnAmmp1qBYTgTbUsIFBKSQlhUGlBEjCBQQQSo2Fxs0EnkAT9EBI1oMJ2Nqp9SzsmcXvuPRu8oqzAMtQ6CPvdgG9tK42GZwvla0eSl6WTaDg8OpeRo3QeJ5eSsmuT88LY2hjNzfU8yVHhFysMrt6MMdEuGY6rUbLvtoTpwWdmpzcZeiscLqcjuq5aR0KN6cqqnIwkWuBpfdfqoWEVTZG8yAqzaXE2Qwuc82vo0AXc48grF6+2Vxra6oyyRzsaxzw5uW4PdPxG3PgsSFOxfETUSZ3AAhjW2G85b2JPPVQitsZqPLy5/K/wRSUopK6ZklJKWUhyArIIIIITUsJtpTgQOBLCbCcagWEtNhONaSQGgkkgADeSdwCodp4HSODY2lznbmgXJW7wz2XzuAM8rI765GgvcPEmwBWh2K2eZTR6gOme0do7kfwN6Bbins5gI5WvyO66DJ4V7OKSLWRplOnvnT0Cv6ahiZdkUbIy0g91obp0NrqZS1OYlj+69vA8RwI6JqthLrW0e3cfsfFUG2Lum/B59LLA49Dkq5/+p2b/AB0AW/oakSAgiz9Lg8bb/NU21mEh+WVvvNAa7w4LPkm404/XO6uK9yo8Ee8jgrzEqItjuRuTGC0ecO6rF6B7PSMkfkeN6mbRbPlpD4+G+3JSMP2aIe1wdaxvu+S18OG57NOt/O6SFsZnZKgqHNzMYXNvbNcBvXerzHNh4qyK0jiyZl8sjTcAngW7iFsKaBsbA1osGj+ZQYzTxJK3xx08+We+nnHaHZOqoie3jJYDpKy7oyOBv8PnZUa9UyRggggEHeDqPRYPaX2XU9QS+md+jSE3IDS6Inqy/d8l0zcRKSVb7R7Pz0MvZ1DRrqx7bljxzaSB6KoUCXJLkopJQJuggiQQ2qZhlKJZGxl4YX6NJBILz7rTbdc6X6qC1OD/AH/NBKqKd0b3RyNLXxuLXtO8EcCiC0GK1TKynZUSHJUw5Yp9DaeMDuSj9sXseYCq66iaxkT2vzdqHEjTu23fVNr8braKFrdg6UB7qh/wBzYxzfa5I8PuslE0kgDeSAPE6LZ0DskMwbuposjer3EF7vVWI38c3ZmmdwnA9eKv6WbspXMd7r9W9LrHCrE9FQyt0yTtbbkHNdYeQsPJaWaQTQMlG/UHxBt9Qqqyr6TPpfK9urHcfA9ExSYjZwjqRld8LuDkuhrRKwXID27/ACUaWtjmzRvY7u8dNDzaeBQSqmHI/ONxsbj6qx0eOYcNVTYfO9ndd34+F/espkNSGnuB2U72kbj06KG9IOKYYHBzLcP5Kr2dwnsoXX3hzvqtJNXNdvDumm5V1ZOQ0iNpOY7zoB1PGyyuFb45zRVK8GwGpO4DeVoqOnyC51cd/wCQVXg0cUINnFz3e+8ixPRo4N6KyOIRjifQrrHHXrPPPfiZbh6oOTDK1nA/IpqTEoh7z7W6Fds0kpTWc0zSVscl+ycHWte1+N7fQp931QV+PYLFWQuinbmadx4tP4mngRovN+0WDPo6h8Eu9hNncHs+Fw8QvUK577ZsDEtJ+kNH6ylcCSN5ido4HnY2KDhpSXIykFQEgggggtVphNA55D25SGnc4jWwVVGLkAcdFZ/8HfcXey3xASC9uPmpa6wm6ucNr5w85omua2+mmo/Y4cPqr7EMFZUUwNOA113OYDa4kPvxu5dFW02DuhZ2sb3ktHda6zmkf7KzD62pjzNa9zQ52dwG7MNxWN3b09epMdWNDs7gEjnNlsC1ufS4zCRtwGuHA3+ilYbA9kdVHK0teTqDx7t7jmNVTbP7RTQy7riY5iDuLjvIWyrnkzRSP0/SGZT4gWt6WWmOV32yywxk3CdkKq+HPBOsU9MR0s7KfqtFsniOakkH4JJf4iQsFs5MY5J4DuMjXW6MeTf0AVrsjWERVA/E8n1uStGStxXGX53ZXuaRqLLpezxJpoXcXMaXHmTxK4/Wi5c7mSuxYC+0MTfwxxj5XSJktNeiJrrIyVlds9rm0bSyKz6h1gGn3Y7/ABP624KuU7aLbGnonBs7i6Qi/ZxjM4A7i78N+qmbObRRVsZkgJs05XtcLFp4XC8+19UZHue9xe97iXvO9xO8ro/sUgf+vfb9WcjPF976eAQdDrscp4JGRzSNjdNfIHaDlqdzfNWjeYXn7b3EXTV9Rn3RvMTQRuaw2+ZuVdez3bh1O8Q1TyYHWaxx73ZOvaxO/Jrx3KDtVuSalYDcEJxr9NEAdVQ5gEYD5LcmA/5vzV0VXYUO8+37H3U8uUCS7XwTdbSNnifFJ7srHsd4OFvv8kCTbTeUdLJmaDzQeWMQo3QSyQye9C97HeLTa/nvUUronttwjsqxk7R3athvy7WKwd5lrmnyK50SoBdBJRoK9pVts5SRSOc2fMTws4i6qAVIpakxva8fCRfqOKl8d4ZavbsuH0zC0NaLAADXXhzKpNqcOZG8EjR7HeZVrs9ibJowRpuSNs6btYWlvvRn5Lz+Pde50yuzmHg6O1bckA6214clN2srMkkQbe0IDyPMX+QKRhBykb77rdVC2jee1zO14dCNxC0w9Y8l/XSLiUnZ1ecbnEeYcND5ghTdnJcvbtO/LmHlcH7LP1MuYBp/5YytP7LdG/IBT8KqDnzD+7lDv/E/cBabYjZ7hLvieQNePRdmw1to2dGs/hC4e73omHSxBI6ucu2RPLWAG3dAv6BdYuMhY3iLYInyvNmxNLjfifhA8TZcDqq90r5JZDd8zi49L8PRbD2qYwXvjpg7Ro7WW3M3DQeoAJ8wsC5/LcjkRd8vsvRuzOGNpaSCJtriON7yPike0OcfUrziWaHwK9MYfOJIYHtNw+GE3/7bfySDkvtYwxsVYJWEf0the4cQ9tmk+enoVibrf+1+QGpY3iyBv+Zzj9lz9B232YbTCpgEErv19PpY6GSK3dcOZG4+AW6JXmegqnwSRzQkh8TmuaeoO49DuIXofA8UbU08c7N0rQbcjucD5oL3DnZS7ra/ip0v1UCgIcHjiMv0UhsmgQIrZgxriTuY71tonaEWY0dAqjFX5so4E39Nyt4T3R4BFZP2sYL+lUDy0XfTHto+dmgiQebSfQLz0SvWkoDmlp1Dg4HkQRYryrjWHmmnlhcNYXub5A935EIiHdBFdBQV7SnAmgUsILTBMYdTO4lhPot9R48yRp71w62i5hvT2E1XYyjN7t999y4yx22w5bOnVMFALibeH+qy210JilOb3XklnK/EDqtHhcjTqw3DgNfzUraShbNA4PF9ND1G4hZzqtcpuOV9up+zcmaqjaNzs5PgGO/JUFRdji2/ukhW+xUn9MjvxEgHmwraR59rCjbnqG34yAnwB/0XWamrAY5zt1i4/utF/suYYDARO1zmm2bTzK1+2tb2VHK4G5daMdC82+l11imTk+J1xnmkldvkcT5cPlZRWuRAaIAI5PNkXfPZ/JfD6a5vZgHlrYLgGVdw9lshOHsvrlfI0eA3BIOc+0LEu2xCc2sIz2NufZ6X9SVnZDusrjbgf1hVW/vnfQXVGVBNDwQB0XUvYzihMc9OdezIlj6B3dcPUX81yIFdE9jMZ/SJ3cGw2PiXafRWDtmFHR3Uj6FOTyhoPRVkNcIoKiaXRsILvEBt7eunmsvgu1jKsDI4ZrZ3sJs5pPDqAiyNK6XMR0+yuKWW7Vkf0gg+fFX1C7Na50OotwR1YuAb7lxX22YCIp2VTCMtTdsjb6iRg3gciLei6xX44yFrvjcAbNad5tuJ4LzttftLNiE/a1ADcgLY423yxtvuF956qbjmyz1S3QSboIiAClgpppTgKB0FInbceCMJQQXuy2MFpyuO7ctrVYsOzNzwXJ3AsN2qa7F3FtiVxcWuPJqaRsTdd7iOJKewGrENRFI7c1wv4EEE+V1XvfdGwartxe629FJmniIJIzt8N60vtDqIxQuB96R8YjHG4NyfIfVY/ZBxfUxN4EknyaT9lZ+0ane6SJzQ5zGx2OUXDXE7zboup45vrChvNKjG9LbBIfda8+DHfkr7AtiqmoILmGKPi5/dJ/dadVBS00D5XhkTS9ziA1rRcnXkF3rZDCnUdJFC+xeCXS2NxmOtgfuoez2BQUjQIY7Ot3pHWdIed3DcOgV/lKsHFdtMEnhnkleMzKiWRzXDg5zrhjuRtu4aLO9ivRFXQtlYWSsDmvFiDu6X/Nc9x/YB8d5KJ3aAXJhfbMQPwO4lNDm4bZdF9jlSBNOw/FE0j/C7/VY+d0LgbXY7i08+XirT2a1BZiEOXUPztcP2S06qDoPtOxHJQmIG3bSxA9Q0F5HhoFyWGdzHBzCWuG4g2K6D7WpNIBbTPISeGYNFh6XXOLpRtcM21lLA1+QuGmYg3I56HetPhGMPkAD5DYfCNPkFhNnNm5JiHPuxhG/iR06LpOH4c2BoDdAAvNy5fUr2cWPXcO4i8ADL0XH9pqPsah7eDjnb4O/1XWKyZruOq5/7QspdE4b7OafDePupxX9nXPN4MldBIugvS8KCEtpTSW0oHmlKBTQKWCgcTEkHJOgpYKCDZPxxEb+KkADkidvRYu9jZgyqjcSGjv6k2GrSN/muq0lVGbjNGdPxjX5rikdPn0smn09jbjwVl1DTvTHwt1zMH+NgKWyeMH3h17wK8/yQPjs5w067lNocefHpZpF+IF0tWSO5fprAQee62p+SmUtW1xtcD5LlGHbQzkAiFxZwLRcddyt27VRnRwDHW4gtPquPn/Gs4t/bf1FVlO+448ksT5hp5KiwLFIqkG2QhoAOu8pyvwFkgvDJLCeGSR+X/wASVfyQ/Dfqm8W2Opas55WmJ+t5IiGl37zToVPwDZunogewaS91wZH2Lzpw0sAs/RNrKV1nn9JZfTO5wI82kLRxSukbmN4/2WuJH+a6n5cU/DkqtvcO7ahcG2dLHPG+No94gjK4a/slZnZ3Y3LaSq1cNRHfQeJG8rXPYxribk31NzqD0SW1IAWWfLvxthwyd1IDQ0acLaJqoq7AqDNiA5/yVLXYqAN6x9bdRJqZbE3OvTksrtk8dnF+IucfKyTU4yOeg9SqDEa50zsztw0aOQWvHjd7efl5OtI90STdBeh5UJKCSjQLBTgKZulAoHgUoFNApd0DgK2lHhUUkMfaNBIjFiNDc66rEX+i3dK79Vb9lrfDurqLDb9ni1okg7zD7zb3LDxHVVWI0Vjm3Xtb7LYbOyWjs02LSb8jpuITeL0bJmAACORxu38DyOAPPorpR4ngjH0Qfazi0HzsuUvbYkcjZdtqwf0Rrbe80C3I7rLltfs5KHOLQTru8dVzUW2A4ZU9kJaCXOPijJyuB4ix0PyUqfaKSJwZXQ5SD8TQbrM081VTDu52DoDZS59pJJW5ahrZQN2bePA71ncW+OfToeBtpHMMzGsa53Fht6qzZiRvYEdOS53h9XAI+7DkceIJKnCuOlnEef2WdjaZt9/xDTvW8k3JiFm2ashHivPXwBP0V1S0FTUj9XC8gjQuGRp8SeC5+NX54k1eJAdTa3TRUldjwbcE2Gul1oY/Z7UyH+kTNjH4Y7k+q5ptRQinq5oWkuET8oJ3+6Dr6rucV+2OXNPpLrNoyfdueX81UVNc9+826BRkRK7mEjHLktHdESiJSbrtwVdBIuggjoIIIDRhJRoFgpYKaCMFBIhGZzRzc0fNbnMMp5ZiD4ALFYVrMzo4H0WtjGd3Zn4y6x620+a6ipWFTZJC0Ou2TTwN+KvK7+0jYRuOY8QbrIzUjmys395zfVaiaoz1BFtWAN5G9gbHpoqq9jGUNDToSDY7rAkHTgrCCFjnEloHzGiq2Ozt7vAi2qn0UtrkqiyjwqKVrmuaDe/DmFWUGx9NLTt7SNpcMwvYfCSFZU8xYL8Cx5/JSsJktDF+00E+J1P1UNq2PYWhNv1I8iR91Y0myNFGbtgZfqM31UxsungpMbtLqG6QaKJrCGsaPBoCmwu7o6AKHLJ9E9C/RECQ7/FedNvz/WVV/wDr/wDLV6HJ3rgHtSp8mJTf9QRP9WAH+FKjLEoiUm6SSuQolJJREpJKBV0Ei6CBKCCCAIIIIDQRI0FngUOaS/4QT67loY5XNfbzaevBU2ENyxOdxc63kB+alQVZDmh+oBGvELqK1DJRM9rHAhwdFY8yACR80VVPkrpjvBda44aW1T+DxtNSHcGXcdOQ/IBQsQiJkL/7wuIPMg3/ACVVpaXRzCBo4d7y3aeinwag9CT6qow2U5N242+6s6R3JUTamfJDfXSF2/XoFZ0Tw2KEHSzWfwhUlY8OGXg4Rt9S6/0VvC4EC/4WfQILBsmhT9M7RVYks3zUunfoED88nr9U7DNcBQpX3S2OsoJjZN/++S497a6a08En42Oaf8J0XWs+i517aqUup4ZR/wAuQg9A4afMKVHIbpJKK6JcoO6CJBAEEEEBIIIIAggggCCCCC7o/wCwb+8fqnptx8B9ESCqtfh5/VuPHK/XjuanMT/soP35fsgguqqVgjtfVXkXFEgqDm4eLP4ip1KdB4N+gRIIJMh3KdDuQQQE78kCe8EEED/BZT2qD+rZf3of/YEEFKVwk/miQQXDkESCCAIIIIP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8575" y="-1493838"/>
            <a:ext cx="2352675" cy="3114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0484" name="AutoShape 4" descr="data:image/jpeg;base64,/9j/4AAQSkZJRgABAQAAAQABAAD/2wCEAAkGBxQSEhUUDxQUFBUQFBAVEhUVFBQUFBUUFRQWFhUXFBUYHCggGBolGxQUITEhJSkrLi4uFx8zODMsNygtLisBCgoKDg0OGhAQGCwcFxwsLCwsLCssLCwsLCwsLCwsLCwsLCwsLCwsLCw3LCwsLDcrLCwrLCwrLCssKysrKywrK//AABEIAQIAwwMBIgACEQEDEQH/xAAcAAAABwEBAAAAAAAAAAAAAAAAAQIDBAUGBwj/xABEEAABAwIDBQUGAgYIBwEAAAABAAIDBBEFEiEGMUFRYRMicYGRBzJCobHBUtEUI2JysvEkJTNTgqLh8BVDY4OSs8Jz/8QAGAEBAQEBAQAAAAAAAAAAAAAAAAEDAgT/xAAgEQEBAAIDAAIDAQAAAAAAAAAAAQIRAyExEkETImFR/9oADAMBAAIRAxEAPwDibQltCACW0IDASwETQlgIAAlAIwEoBAQCUAjASrIEgJVkYCMBAmyOyVZHZAmyFkqyOyBFkVkuyOyBshFZLshZA2QisnCEkhA2QkkJ2yTZA0Qk2TpCSUDVkEtBBHCcCSAnGoDaEsBE1LAQGAlAIAJYCAgEoBCyUEBAI7IwlWQJASrIwhZAmyNBxsq+oxH8HqUE8os45j1VHJM47yUi6C/QsqNszhuJUmGvcNHaj5oLKyIhIhqGu3Hy4p2yBuySU4QkkIG7JLgnCEkhA3ZBKsggjNCcaEloTjUCmhLaialhAYCVZEEsBAAEoBHZAIDsjCCFkAsgTbelKBi8pDQB8V7+AQQ62qzHuk5VERokARgIk9DHfy3osO09E59gwEuJtb7qQcBnyOf2bsjb3dbTTetj7P4i6+VhJzXJtvvu18F1MYY2aF0Uo7rhYgaeiyueq2x4tzbzW0kG43q3o5846jetxtP7LjHGZKZ5fl1LSLOt0tvXPqCMtkLXCxAIcOoPFaS7ZZY6T7JJCcISSq5NlJIThCS5A3ZBKQQRgEtoRNTgQKAS2pASwECglBEEoIDSggEYQAI0AEaoFlVYzvb4FWwVbjTdGnxUFSrTZ7BZKyYQwgZiC4kmwa0byVVrU7AYp2M0jSbfpEToweTrgj1sR5qXqOsJLlJUzFNgHxi0LzJIGGTsnRlj3sGjnw6kPA5b1lY4rnLYg3AItryt4r0DiL2MrKOQvYGuD44Rl7+ctsO/+G2+/GyyU+yYdVyTO01dmaBoTfesvn/r05cM300uydKGU8Ya3LZuvVXjanLv0A3k7lDwyQABvLSytpYnBv6shpN9SLjz1XHrXWujUGIxy3a14uNOIPkDvXFdssOMNfUXHvuDm9WlovbzXS6vDHVvdrG9kYHNdHJE/wB7nY6Ob4a+KxPtIq2vq+zaD/RmtY5zt7yQHXvxGo18Vph6w5Z0yZSSEqyIrV5jZSSnCEkhA2glWQQRglhIanAqFgJQSQlhAoJSSEpApKCSEaBSMIBABQGFHr4czCBvGo8lJQQZZTsHpi+QZeGt+VlJdhnaTBrdBJc35EalazC8ObC0NbqeJO9c5ZajTDHda/B9pmzUrm1UJMsNuzLmgtc4HuPHIggHyUygqC8a6nieZWPnntbl/uy1GAbgvPXrxq+ooLG6uIJjuKjQs0CmxN0urFtQq2WOO4J1324nwC5v7TqS0kUwFu1bld4t3X8ls9oqANbPOJpmHKHns8mYdmwANaXA2bcArmWP7Rvq2RseNIrkOJu9xIt3raBd4Ttly5T46URCIpRRFbPIQUkpSSUCRZBAoIIrCnAmmp1qBYTgTbUsIFBKSQlhUGlBEjCBQQQSo2Fxs0EnkAT9EBI1oMJ2Nqp9SzsmcXvuPRu8oqzAMtQ6CPvdgG9tK42GZwvla0eSl6WTaDg8OpeRo3QeJ5eSsmuT88LY2hjNzfU8yVHhFysMrt6MMdEuGY6rUbLvtoTpwWdmpzcZeiscLqcjuq5aR0KN6cqqnIwkWuBpfdfqoWEVTZG8yAqzaXE2Qwuc82vo0AXc48grF6+2Vxra6oyyRzsaxzw5uW4PdPxG3PgsSFOxfETUSZ3AAhjW2G85b2JPPVQitsZqPLy5/K/wRSUopK6ZklJKWUhyArIIIIITUsJtpTgQOBLCbCcagWEtNhONaSQGgkkgADeSdwCodp4HSODY2lznbmgXJW7wz2XzuAM8rI765GgvcPEmwBWh2K2eZTR6gOme0do7kfwN6Bbins5gI5WvyO66DJ4V7OKSLWRplOnvnT0Cv6ahiZdkUbIy0g91obp0NrqZS1OYlj+69vA8RwI6JqthLrW0e3cfsfFUG2Lum/B59LLA49Dkq5/+p2b/AB0AW/oakSAgiz9Lg8bb/NU21mEh+WVvvNAa7w4LPkm404/XO6uK9yo8Ee8jgrzEqItjuRuTGC0ecO6rF6B7PSMkfkeN6mbRbPlpD4+G+3JSMP2aIe1wdaxvu+S18OG57NOt/O6SFsZnZKgqHNzMYXNvbNcBvXerzHNh4qyK0jiyZl8sjTcAngW7iFsKaBsbA1osGj+ZQYzTxJK3xx08+We+nnHaHZOqoie3jJYDpKy7oyOBv8PnZUa9UyRggggEHeDqPRYPaX2XU9QS+md+jSE3IDS6Inqy/d8l0zcRKSVb7R7Pz0MvZ1DRrqx7bljxzaSB6KoUCXJLkopJQJuggiQQ2qZhlKJZGxl4YX6NJBILz7rTbdc6X6qC1OD/AH/NBKqKd0b3RyNLXxuLXtO8EcCiC0GK1TKynZUSHJUw5Yp9DaeMDuSj9sXseYCq66iaxkT2vzdqHEjTu23fVNr8braKFrdg6UB7qh/wBzYxzfa5I8PuslE0kgDeSAPE6LZ0DskMwbuposjer3EF7vVWI38c3ZmmdwnA9eKv6WbspXMd7r9W9LrHCrE9FQyt0yTtbbkHNdYeQsPJaWaQTQMlG/UHxBt9Qqqyr6TPpfK9urHcfA9ExSYjZwjqRld8LuDkuhrRKwXID27/ACUaWtjmzRvY7u8dNDzaeBQSqmHI/ONxsbj6qx0eOYcNVTYfO9ndd34+F/espkNSGnuB2U72kbj06KG9IOKYYHBzLcP5Kr2dwnsoXX3hzvqtJNXNdvDumm5V1ZOQ0iNpOY7zoB1PGyyuFb45zRVK8GwGpO4DeVoqOnyC51cd/wCQVXg0cUINnFz3e+8ixPRo4N6KyOIRjifQrrHHXrPPPfiZbh6oOTDK1nA/IpqTEoh7z7W6Fds0kpTWc0zSVscl+ycHWte1+N7fQp931QV+PYLFWQuinbmadx4tP4mngRovN+0WDPo6h8Eu9hNncHs+Fw8QvUK577ZsDEtJ+kNH6ylcCSN5ido4HnY2KDhpSXIykFQEgggggtVphNA55D25SGnc4jWwVVGLkAcdFZ/8HfcXey3xASC9uPmpa6wm6ucNr5w85omua2+mmo/Y4cPqr7EMFZUUwNOA113OYDa4kPvxu5dFW02DuhZ2sb3ktHda6zmkf7KzD62pjzNa9zQ52dwG7MNxWN3b09epMdWNDs7gEjnNlsC1ufS4zCRtwGuHA3+ilYbA9kdVHK0teTqDx7t7jmNVTbP7RTQy7riY5iDuLjvIWyrnkzRSP0/SGZT4gWt6WWmOV32yywxk3CdkKq+HPBOsU9MR0s7KfqtFsniOakkH4JJf4iQsFs5MY5J4DuMjXW6MeTf0AVrsjWERVA/E8n1uStGStxXGX53ZXuaRqLLpezxJpoXcXMaXHmTxK4/Wi5c7mSuxYC+0MTfwxxj5XSJktNeiJrrIyVlds9rm0bSyKz6h1gGn3Y7/ABP624KuU7aLbGnonBs7i6Qi/ZxjM4A7i78N+qmbObRRVsZkgJs05XtcLFp4XC8+19UZHue9xe97iXvO9xO8ro/sUgf+vfb9WcjPF976eAQdDrscp4JGRzSNjdNfIHaDlqdzfNWjeYXn7b3EXTV9Rn3RvMTQRuaw2+ZuVdez3bh1O8Q1TyYHWaxx73ZOvaxO/Jrx3KDtVuSalYDcEJxr9NEAdVQ5gEYD5LcmA/5vzV0VXYUO8+37H3U8uUCS7XwTdbSNnifFJ7srHsd4OFvv8kCTbTeUdLJmaDzQeWMQo3QSyQye9C97HeLTa/nvUUronttwjsqxk7R3athvy7WKwd5lrmnyK50SoBdBJRoK9pVts5SRSOc2fMTws4i6qAVIpakxva8fCRfqOKl8d4ZavbsuH0zC0NaLAADXXhzKpNqcOZG8EjR7HeZVrs9ibJowRpuSNs6btYWlvvRn5Lz+Pde50yuzmHg6O1bckA6214clN2srMkkQbe0IDyPMX+QKRhBykb77rdVC2jee1zO14dCNxC0w9Y8l/XSLiUnZ1ecbnEeYcND5ghTdnJcvbtO/LmHlcH7LP1MuYBp/5YytP7LdG/IBT8KqDnzD+7lDv/E/cBabYjZ7hLvieQNePRdmw1to2dGs/hC4e73omHSxBI6ucu2RPLWAG3dAv6BdYuMhY3iLYInyvNmxNLjfifhA8TZcDqq90r5JZDd8zi49L8PRbD2qYwXvjpg7Ro7WW3M3DQeoAJ8wsC5/LcjkRd8vsvRuzOGNpaSCJtriON7yPike0OcfUrziWaHwK9MYfOJIYHtNw+GE3/7bfySDkvtYwxsVYJWEf0the4cQ9tmk+enoVibrf+1+QGpY3iyBv+Zzj9lz9B232YbTCpgEErv19PpY6GSK3dcOZG4+AW6JXmegqnwSRzQkh8TmuaeoO49DuIXofA8UbU08c7N0rQbcjucD5oL3DnZS7ra/ip0v1UCgIcHjiMv0UhsmgQIrZgxriTuY71tonaEWY0dAqjFX5so4E39Nyt4T3R4BFZP2sYL+lUDy0XfTHto+dmgiQebSfQLz0SvWkoDmlp1Dg4HkQRYryrjWHmmnlhcNYXub5A935EIiHdBFdBQV7SnAmgUsILTBMYdTO4lhPot9R48yRp71w62i5hvT2E1XYyjN7t999y4yx22w5bOnVMFALibeH+qy210JilOb3XklnK/EDqtHhcjTqw3DgNfzUraShbNA4PF9ND1G4hZzqtcpuOV9up+zcmaqjaNzs5PgGO/JUFRdji2/ukhW+xUn9MjvxEgHmwraR59rCjbnqG34yAnwB/0XWamrAY5zt1i4/utF/suYYDARO1zmm2bTzK1+2tb2VHK4G5daMdC82+l11imTk+J1xnmkldvkcT5cPlZRWuRAaIAI5PNkXfPZ/JfD6a5vZgHlrYLgGVdw9lshOHsvrlfI0eA3BIOc+0LEu2xCc2sIz2NufZ6X9SVnZDusrjbgf1hVW/vnfQXVGVBNDwQB0XUvYzihMc9OdezIlj6B3dcPUX81yIFdE9jMZ/SJ3cGw2PiXafRWDtmFHR3Uj6FOTyhoPRVkNcIoKiaXRsILvEBt7eunmsvgu1jKsDI4ZrZ3sJs5pPDqAiyNK6XMR0+yuKWW7Vkf0gg+fFX1C7Na50OotwR1YuAb7lxX22YCIp2VTCMtTdsjb6iRg3gciLei6xX44yFrvjcAbNad5tuJ4LzttftLNiE/a1ADcgLY423yxtvuF956qbjmyz1S3QSboIiAClgpppTgKB0FInbceCMJQQXuy2MFpyuO7ctrVYsOzNzwXJ3AsN2qa7F3FtiVxcWuPJqaRsTdd7iOJKewGrENRFI7c1wv4EEE+V1XvfdGwartxe629FJmniIJIzt8N60vtDqIxQuB96R8YjHG4NyfIfVY/ZBxfUxN4EknyaT9lZ+0ane6SJzQ5zGx2OUXDXE7zboup45vrChvNKjG9LbBIfda8+DHfkr7AtiqmoILmGKPi5/dJ/dadVBS00D5XhkTS9ziA1rRcnXkF3rZDCnUdJFC+xeCXS2NxmOtgfuoez2BQUjQIY7Ot3pHWdIed3DcOgV/lKsHFdtMEnhnkleMzKiWRzXDg5zrhjuRtu4aLO9ivRFXQtlYWSsDmvFiDu6X/Nc9x/YB8d5KJ3aAXJhfbMQPwO4lNDm4bZdF9jlSBNOw/FE0j/C7/VY+d0LgbXY7i08+XirT2a1BZiEOXUPztcP2S06qDoPtOxHJQmIG3bSxA9Q0F5HhoFyWGdzHBzCWuG4g2K6D7WpNIBbTPISeGYNFh6XXOLpRtcM21lLA1+QuGmYg3I56HetPhGMPkAD5DYfCNPkFhNnNm5JiHPuxhG/iR06LpOH4c2BoDdAAvNy5fUr2cWPXcO4i8ADL0XH9pqPsah7eDjnb4O/1XWKyZruOq5/7QspdE4b7OafDePupxX9nXPN4MldBIugvS8KCEtpTSW0oHmlKBTQKWCgcTEkHJOgpYKCDZPxxEb+KkADkidvRYu9jZgyqjcSGjv6k2GrSN/muq0lVGbjNGdPxjX5rikdPn0smn09jbjwVl1DTvTHwt1zMH+NgKWyeMH3h17wK8/yQPjs5w067lNocefHpZpF+IF0tWSO5fprAQee62p+SmUtW1xtcD5LlGHbQzkAiFxZwLRcddyt27VRnRwDHW4gtPquPn/Gs4t/bf1FVlO+448ksT5hp5KiwLFIqkG2QhoAOu8pyvwFkgvDJLCeGSR+X/wASVfyQ/Dfqm8W2Opas55WmJ+t5IiGl37zToVPwDZunogewaS91wZH2Lzpw0sAs/RNrKV1nn9JZfTO5wI82kLRxSukbmN4/2WuJH+a6n5cU/DkqtvcO7ahcG2dLHPG+No94gjK4a/slZnZ3Y3LaSq1cNRHfQeJG8rXPYxribk31NzqD0SW1IAWWfLvxthwyd1IDQ0acLaJqoq7AqDNiA5/yVLXYqAN6x9bdRJqZbE3OvTksrtk8dnF+IucfKyTU4yOeg9SqDEa50zsztw0aOQWvHjd7efl5OtI90STdBeh5UJKCSjQLBTgKZulAoHgUoFNApd0DgK2lHhUUkMfaNBIjFiNDc66rEX+i3dK79Vb9lrfDurqLDb9ni1okg7zD7zb3LDxHVVWI0Vjm3Xtb7LYbOyWjs02LSb8jpuITeL0bJmAACORxu38DyOAPPorpR4ngjH0Qfazi0HzsuUvbYkcjZdtqwf0Rrbe80C3I7rLltfs5KHOLQTru8dVzUW2A4ZU9kJaCXOPijJyuB4ix0PyUqfaKSJwZXQ5SD8TQbrM081VTDu52DoDZS59pJJW5ahrZQN2bePA71ncW+OfToeBtpHMMzGsa53Fht6qzZiRvYEdOS53h9XAI+7DkceIJKnCuOlnEef2WdjaZt9/xDTvW8k3JiFm2ashHivPXwBP0V1S0FTUj9XC8gjQuGRp8SeC5+NX54k1eJAdTa3TRUldjwbcE2Gul1oY/Z7UyH+kTNjH4Y7k+q5ptRQinq5oWkuET8oJ3+6Dr6rucV+2OXNPpLrNoyfdueX81UVNc9+826BRkRK7mEjHLktHdESiJSbrtwVdBIuggjoIIIDRhJRoFgpYKaCMFBIhGZzRzc0fNbnMMp5ZiD4ALFYVrMzo4H0WtjGd3Zn4y6x620+a6ipWFTZJC0Ou2TTwN+KvK7+0jYRuOY8QbrIzUjmys395zfVaiaoz1BFtWAN5G9gbHpoqq9jGUNDToSDY7rAkHTgrCCFjnEloHzGiq2Ozt7vAi2qn0UtrkqiyjwqKVrmuaDe/DmFWUGx9NLTt7SNpcMwvYfCSFZU8xYL8Cx5/JSsJktDF+00E+J1P1UNq2PYWhNv1I8iR91Y0myNFGbtgZfqM31UxsungpMbtLqG6QaKJrCGsaPBoCmwu7o6AKHLJ9E9C/RECQ7/FedNvz/WVV/wDr/wDLV6HJ3rgHtSp8mJTf9QRP9WAH+FKjLEoiUm6SSuQolJJREpJKBV0Ei6CBKCCCAIIIIDQRI0FngUOaS/4QT67loY5XNfbzaevBU2ENyxOdxc63kB+alQVZDmh+oBGvELqK1DJRM9rHAhwdFY8yACR80VVPkrpjvBda44aW1T+DxtNSHcGXcdOQ/IBQsQiJkL/7wuIPMg3/ACVVpaXRzCBo4d7y3aeinwag9CT6qow2U5N242+6s6R3JUTamfJDfXSF2/XoFZ0Tw2KEHSzWfwhUlY8OGXg4Rt9S6/0VvC4EC/4WfQILBsmhT9M7RVYks3zUunfoED88nr9U7DNcBQpX3S2OsoJjZN/++S497a6a08En42Oaf8J0XWs+i517aqUup4ZR/wAuQg9A4afMKVHIbpJKK6JcoO6CJBAEEEEBIIIIAggggCCCCC7o/wCwb+8fqnptx8B9ESCqtfh5/VuPHK/XjuanMT/soP35fsgguqqVgjtfVXkXFEgqDm4eLP4ip1KdB4N+gRIIJMh3KdDuQQQE78kCe8EEED/BZT2qD+rZf3of/YEEFKVwk/miQQXDkESCCAIIIIP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8575" y="-754063"/>
            <a:ext cx="1190625" cy="15716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9" name="Picture 1" descr="C:\Users\USA\Desktop\untitl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3352800"/>
            <a:ext cx="2209800" cy="2923735"/>
          </a:xfrm>
          <a:prstGeom prst="rect">
            <a:avLst/>
          </a:prstGeom>
          <a:noFill/>
        </p:spPr>
      </p:pic>
      <p:pic>
        <p:nvPicPr>
          <p:cNvPr id="20486" name="Picture 6" descr="https://encrypted-tbn2.gstatic.com/images?q=tbn:ANd9GcQVcEkSWn-d5LaomRNbtLAr1Lsx9aoQuIXT_xedDn7z0CJOyf2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3429000"/>
            <a:ext cx="2819400" cy="281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Censor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Left Censoring</a:t>
            </a:r>
          </a:p>
          <a:p>
            <a:pPr marL="704088" lvl="2" indent="-384048">
              <a:buSzPct val="80000"/>
              <a:buFont typeface="Wingdings 2"/>
              <a:buChar char=""/>
            </a:pPr>
            <a:r>
              <a:rPr lang="en-US" dirty="0" smtClean="0"/>
              <a:t>Not operate even the probability of failure is only 1%</a:t>
            </a:r>
          </a:p>
          <a:p>
            <a:endParaRPr lang="en-US" dirty="0" smtClean="0"/>
          </a:p>
          <a:p>
            <a:r>
              <a:rPr lang="en-US" dirty="0" smtClean="0"/>
              <a:t>Right Censoring</a:t>
            </a:r>
          </a:p>
          <a:p>
            <a:pPr marL="704088" lvl="2" indent="-384048">
              <a:buSzPct val="80000"/>
              <a:buFont typeface="Wingdings 2"/>
              <a:buChar char=""/>
            </a:pPr>
            <a:r>
              <a:rPr lang="en-US" dirty="0" smtClean="0"/>
              <a:t>Still Operate even the probability of failure is 99%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เทคนิค">
  <a:themeElements>
    <a:clrScheme name="เทคนิค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เทคนิค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เทคนิค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>
        <a:noFill/>
      </a:spPr>
      <a:bodyPr wrap="none" lIns="91440" tIns="45720" rIns="91440" bIns="45720">
        <a:spAutoFit/>
      </a:bodyPr>
      <a:lstStyle>
        <a:defPPr algn="ctr">
          <a:defRPr sz="5400" b="1" spc="100" dirty="0" smtClean="0">
            <a:ln w="18000">
              <a:solidFill>
                <a:schemeClr val="accent1">
                  <a:satMod val="200000"/>
                  <a:tint val="72000"/>
                </a:schemeClr>
              </a:solidFill>
              <a:prstDash val="solid"/>
            </a:ln>
            <a:solidFill>
              <a:schemeClr val="accent1">
                <a:satMod val="280000"/>
                <a:tint val="100000"/>
                <a:alpha val="5700"/>
              </a:schemeClr>
            </a:solidFill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defRPr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120</TotalTime>
  <Words>171</Words>
  <Application>Microsoft Office PowerPoint</Application>
  <PresentationFormat>On-screen Show (4:3)</PresentationFormat>
  <Paragraphs>66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เทคนิค</vt:lpstr>
      <vt:lpstr>Do Smokers Value Their Health and Longevity Less?</vt:lpstr>
      <vt:lpstr>Full Price</vt:lpstr>
      <vt:lpstr>Stated-Preference Approach</vt:lpstr>
      <vt:lpstr>Risk-Dollar Analysis</vt:lpstr>
      <vt:lpstr>Risk-Dollar Analysis</vt:lpstr>
      <vt:lpstr>Censor</vt:lpstr>
      <vt:lpstr>Result</vt:lpstr>
      <vt:lpstr>Risk-Risk Analysis</vt:lpstr>
      <vt:lpstr>Censor</vt:lpstr>
      <vt:lpstr>Result</vt:lpstr>
      <vt:lpstr>Other Factor </vt:lpstr>
      <vt:lpstr>Conclusion</vt:lpstr>
      <vt:lpstr>In My Opinion</vt:lpstr>
      <vt:lpstr>Q&amp;A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Smokers Value Their Health and Longevity Less?</dc:title>
  <dc:creator>Corporate Edition</dc:creator>
  <cp:lastModifiedBy>นาย วริศ แจ่มขจรเกียรติ</cp:lastModifiedBy>
  <cp:revision>16</cp:revision>
  <dcterms:created xsi:type="dcterms:W3CDTF">2013-11-27T16:36:23Z</dcterms:created>
  <dcterms:modified xsi:type="dcterms:W3CDTF">2013-11-28T06:57:01Z</dcterms:modified>
</cp:coreProperties>
</file>