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434" autoAdjust="0"/>
  </p:normalViewPr>
  <p:slideViewPr>
    <p:cSldViewPr snapToGrid="0">
      <p:cViewPr varScale="1">
        <p:scale>
          <a:sx n="88" d="100"/>
          <a:sy n="88" d="100"/>
        </p:scale>
        <p:origin x="-65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F550F5-C40C-40D2-8A50-197ECC7AC6D0}" type="datetimeFigureOut">
              <a:rPr lang="en-US" smtClean="0"/>
              <a:pPr/>
              <a:t>11/20/2013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5F1D6E-D984-4DBE-B03D-CF0D33BE7E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702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F1D6E-D984-4DBE-B03D-CF0D33BE7E90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11/20/2013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11/20/2013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11/20/2013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11/20/2013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11/20/2013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11/20/2013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ransition>
    <p:fade/>
  </p:transition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Calibri" panose="020F0502020204030204" pitchFamily="34" charset="0"/>
                <a:cs typeface="Leelawadee" panose="020B0502040204020203" pitchFamily="34" charset="-34"/>
              </a:rPr>
              <a:t>Information, civil liberties, and the political economy of witch-hunts</a:t>
            </a:r>
            <a:endParaRPr lang="th-TH" dirty="0">
              <a:latin typeface="Calibri" panose="020F0502020204030204" pitchFamily="34" charset="0"/>
              <a:cs typeface="Leelawadee" panose="020B0502040204020203" pitchFamily="34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>
                <a:latin typeface="Calibri" pitchFamily="34" charset="0"/>
                <a:cs typeface="Calibri" pitchFamily="34" charset="0"/>
              </a:rPr>
              <a:t>Vai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-Lam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Mui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University of Southern California</a:t>
            </a:r>
          </a:p>
          <a:p>
            <a:endParaRPr lang="th-TH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809149" y="6211669"/>
            <a:ext cx="28342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Calibri" pitchFamily="34" charset="0"/>
                <a:cs typeface="Calibri" pitchFamily="34" charset="0"/>
              </a:rPr>
              <a:t>Teepakorn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Suppakarnpanich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5404641325</a:t>
            </a:r>
            <a:endParaRPr lang="th-TH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55237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author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5692" y="1776549"/>
            <a:ext cx="5366656" cy="4236720"/>
          </a:xfrm>
        </p:spPr>
        <p:txBody>
          <a:bodyPr>
            <a:normAutofit/>
          </a:bodyPr>
          <a:lstStyle/>
          <a:p>
            <a:r>
              <a:rPr lang="en-US" b="1" dirty="0" err="1" smtClean="0">
                <a:latin typeface="Calibri" pitchFamily="34" charset="0"/>
                <a:cs typeface="Calibri" pitchFamily="34" charset="0"/>
              </a:rPr>
              <a:t>Vai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-Lam </a:t>
            </a:r>
            <a:r>
              <a:rPr lang="en-US" b="1" dirty="0" err="1" smtClean="0">
                <a:latin typeface="Calibri" pitchFamily="34" charset="0"/>
                <a:cs typeface="Calibri" pitchFamily="34" charset="0"/>
              </a:rPr>
              <a:t>Mui</a:t>
            </a:r>
            <a:endParaRPr lang="en-US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Department of Economics </a:t>
            </a:r>
            <a:br>
              <a:rPr lang="en-US" dirty="0" smtClean="0">
                <a:latin typeface="Calibri" pitchFamily="34" charset="0"/>
                <a:cs typeface="Calibri" pitchFamily="34" charset="0"/>
              </a:rPr>
            </a:br>
            <a:r>
              <a:rPr lang="en-US" dirty="0" err="1" smtClean="0">
                <a:latin typeface="Calibri" pitchFamily="34" charset="0"/>
                <a:cs typeface="Calibri" pitchFamily="34" charset="0"/>
              </a:rPr>
              <a:t>Monash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University </a:t>
            </a:r>
            <a:endParaRPr lang="en-US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b="1" dirty="0" smtClean="0">
                <a:latin typeface="Calibri" pitchFamily="34" charset="0"/>
                <a:cs typeface="Calibri" pitchFamily="34" charset="0"/>
              </a:rPr>
              <a:t>Qualifications:</a:t>
            </a:r>
          </a:p>
          <a:p>
            <a:r>
              <a:rPr lang="en-US" dirty="0" err="1" smtClean="0">
                <a:latin typeface="Calibri" pitchFamily="34" charset="0"/>
                <a:cs typeface="Calibri" pitchFamily="34" charset="0"/>
              </a:rPr>
              <a:t>BSocSc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Hons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) 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Chinese University of Hong Kong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PhD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Economics</a:t>
            </a:r>
            <a:r>
              <a:rPr lang="en-US" i="1" dirty="0" err="1" smtClean="0">
                <a:latin typeface="Calibri" pitchFamily="34" charset="0"/>
                <a:cs typeface="Calibri" pitchFamily="34" charset="0"/>
              </a:rPr>
              <a:t>University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 of California (Berkeley)</a:t>
            </a:r>
          </a:p>
          <a:p>
            <a:r>
              <a:rPr lang="en-US" b="1" i="1" dirty="0" smtClean="0">
                <a:latin typeface="Calibri" pitchFamily="34" charset="0"/>
                <a:cs typeface="Calibri" pitchFamily="34" charset="0"/>
              </a:rPr>
              <a:t>Tel :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+61 3 9905 2349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en-US" dirty="0" smtClean="0">
                <a:latin typeface="Calibri" pitchFamily="34" charset="0"/>
                <a:cs typeface="Calibri" pitchFamily="34" charset="0"/>
              </a:rPr>
            </a:b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 descr="http://www.buseco.monash.edu.au/assets/images/eco/staff/vai-lam-mui-132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929" y="1622289"/>
            <a:ext cx="2436896" cy="3668169"/>
          </a:xfrm>
          <a:prstGeom prst="rect">
            <a:avLst/>
          </a:prstGeom>
          <a:noFill/>
        </p:spPr>
      </p:pic>
      <p:sp>
        <p:nvSpPr>
          <p:cNvPr id="4" name="Oval Callout 3"/>
          <p:cNvSpPr/>
          <p:nvPr/>
        </p:nvSpPr>
        <p:spPr>
          <a:xfrm>
            <a:off x="2220686" y="664028"/>
            <a:ext cx="2460171" cy="620485"/>
          </a:xfrm>
          <a:prstGeom prst="wedgeEllipseCallout">
            <a:avLst>
              <a:gd name="adj1" fmla="val -31894"/>
              <a:gd name="adj2" fmla="val 94079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Hi !</a:t>
            </a:r>
            <a:endParaRPr lang="th-TH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</a:rPr>
              <a:t>WITCH, witchcraft and </a:t>
            </a:r>
            <a:r>
              <a:rPr lang="en-US" dirty="0" err="1" smtClean="0">
                <a:latin typeface="Calibri" panose="020F0502020204030204" pitchFamily="34" charset="0"/>
              </a:rPr>
              <a:t>sabbats</a:t>
            </a:r>
            <a:endParaRPr lang="th-TH" dirty="0">
              <a:latin typeface="Calibri" panose="020F050202020403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4129601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The emerging idea that witches were people who had entered into the pact with the Devil and conspired to overthrow the existing social order.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By the late 15</a:t>
            </a:r>
            <a:r>
              <a:rPr lang="en-US" baseline="30000" dirty="0" smtClean="0">
                <a:latin typeface="Calibri" pitchFamily="34" charset="0"/>
                <a:cs typeface="Calibri" pitchFamily="34" charset="0"/>
              </a:rPr>
              <a:t>th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century, the idea that witchcraft was to threat to society.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It became common accused to be tortured who had attended “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Sabbats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”</a:t>
            </a:r>
          </a:p>
        </p:txBody>
      </p:sp>
      <p:pic>
        <p:nvPicPr>
          <p:cNvPr id="1026" name="Picture 2" descr="File:Baldung Hexen 1508 kol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7"/>
          <a:stretch>
            <a:fillRect/>
          </a:stretch>
        </p:blipFill>
        <p:spPr bwMode="auto">
          <a:xfrm>
            <a:off x="7274238" y="1685109"/>
            <a:ext cx="3080560" cy="4405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6767413" y="6328728"/>
            <a:ext cx="40922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>
                <a:latin typeface="Calibri" panose="020F0502020204030204" pitchFamily="34" charset="0"/>
              </a:rPr>
              <a:t>Witches</a:t>
            </a:r>
            <a:r>
              <a:rPr lang="en-US" dirty="0">
                <a:latin typeface="Calibri" panose="020F0502020204030204" pitchFamily="34" charset="0"/>
              </a:rPr>
              <a:t> by Hans </a:t>
            </a:r>
            <a:r>
              <a:rPr lang="en-US" dirty="0" err="1">
                <a:latin typeface="Calibri" panose="020F0502020204030204" pitchFamily="34" charset="0"/>
              </a:rPr>
              <a:t>Baldung</a:t>
            </a:r>
            <a:r>
              <a:rPr lang="en-US" dirty="0">
                <a:latin typeface="Calibri" panose="020F0502020204030204" pitchFamily="34" charset="0"/>
              </a:rPr>
              <a:t>. Woodcut, 1508</a:t>
            </a:r>
            <a:endParaRPr lang="th-TH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81217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Chinese &amp; Soviet cultural revolution 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 descr="http://library.thinkquest.org/26469/images/cult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4261" y="1608818"/>
            <a:ext cx="3810000" cy="2667000"/>
          </a:xfrm>
          <a:prstGeom prst="rect">
            <a:avLst/>
          </a:prstGeom>
          <a:noFill/>
        </p:spPr>
      </p:pic>
      <p:pic>
        <p:nvPicPr>
          <p:cNvPr id="1028" name="Picture 4" descr="https://bifshistory.wikispaces.com/file/view/cultural-revolution-1966.jpg/375154084/cultural-revolution-19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547" y="4383314"/>
            <a:ext cx="2162958" cy="2213428"/>
          </a:xfrm>
          <a:prstGeom prst="rect">
            <a:avLst/>
          </a:prstGeom>
          <a:noFill/>
        </p:spPr>
      </p:pic>
      <p:pic>
        <p:nvPicPr>
          <p:cNvPr id="1030" name="Picture 6" descr="http://www.xtimeline.com/__UserPic_Large/3737/ELT20071129235140233289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24524" y="4038365"/>
            <a:ext cx="3433647" cy="2536607"/>
          </a:xfrm>
          <a:prstGeom prst="rect">
            <a:avLst/>
          </a:prstGeom>
          <a:noFill/>
        </p:spPr>
      </p:pic>
      <p:pic>
        <p:nvPicPr>
          <p:cNvPr id="1032" name="Picture 8" descr="http://lh5.ggpht.com/__mlq2w_rGKY/TSXjmfjuTeI/AAAAAAAAG4o/KQCAS3cVnOQ/s800/doodle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53142" y="1602694"/>
            <a:ext cx="3563085" cy="2258106"/>
          </a:xfrm>
          <a:prstGeom prst="rect">
            <a:avLst/>
          </a:prstGeom>
          <a:noFill/>
        </p:spPr>
      </p:pic>
      <p:pic>
        <p:nvPicPr>
          <p:cNvPr id="1034" name="Picture 10" descr="http://www.scmp.com/sites/default/files/styles/980w/public/2013/08/09/xh_file_mao_stalin_3771641.jpg?itok=pUUPOzW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34089" y="2235879"/>
            <a:ext cx="3885719" cy="2771549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3512458" y="5210627"/>
            <a:ext cx="48622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The Anti-Communist was call “the enemies of the people” and claim that they have hidden conspiracy.  In the anti-Communist purge,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they were wiped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out by Communist.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Citizen behavior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2530" name="Picture 2" descr="http://humidfruit.files.wordpress.com/2012/07/burning-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75804" y="1780041"/>
            <a:ext cx="5943600" cy="441007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54742" y="1872345"/>
            <a:ext cx="4731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alibri" pitchFamily="34" charset="0"/>
                <a:cs typeface="Calibri" pitchFamily="34" charset="0"/>
              </a:rPr>
              <a:t>Severity</a:t>
            </a:r>
            <a:endParaRPr lang="en-US" sz="3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59544" y="3396343"/>
            <a:ext cx="1451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Calibri" pitchFamily="34" charset="0"/>
                <a:cs typeface="Calibri" pitchFamily="34" charset="0"/>
              </a:rPr>
              <a:t>LOW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63256" y="3389085"/>
            <a:ext cx="15602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Calibri" pitchFamily="34" charset="0"/>
                <a:cs typeface="Calibri" pitchFamily="34" charset="0"/>
              </a:rPr>
              <a:t>HIGH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21658" y="5130800"/>
            <a:ext cx="1451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Calibri" pitchFamily="34" charset="0"/>
                <a:cs typeface="Calibri" pitchFamily="34" charset="0"/>
              </a:rPr>
              <a:t>illegal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94744" y="5109029"/>
            <a:ext cx="25254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Calibri" pitchFamily="34" charset="0"/>
                <a:cs typeface="Calibri" pitchFamily="34" charset="0"/>
              </a:rPr>
              <a:t>Endurable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rot="5400000">
            <a:off x="2053772" y="2648857"/>
            <a:ext cx="754743" cy="65314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16200000" flipH="1">
            <a:off x="3127831" y="2677888"/>
            <a:ext cx="732972" cy="58782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5400000">
            <a:off x="1340915" y="4621144"/>
            <a:ext cx="903200" cy="1451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16200000" flipH="1">
            <a:off x="3759200" y="4630056"/>
            <a:ext cx="972457" cy="1451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Citizen behavior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313714" y="1872345"/>
            <a:ext cx="4731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alibri" pitchFamily="34" charset="0"/>
                <a:cs typeface="Calibri" pitchFamily="34" charset="0"/>
              </a:rPr>
              <a:t>Civil liberties protection</a:t>
            </a:r>
            <a:endParaRPr lang="en-US" sz="3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18516" y="3396343"/>
            <a:ext cx="1451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Calibri" pitchFamily="34" charset="0"/>
                <a:cs typeface="Calibri" pitchFamily="34" charset="0"/>
              </a:rPr>
              <a:t>LOW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122228" y="3389085"/>
            <a:ext cx="15602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Calibri" pitchFamily="34" charset="0"/>
                <a:cs typeface="Calibri" pitchFamily="34" charset="0"/>
              </a:rPr>
              <a:t>HIGH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371772" y="5101772"/>
            <a:ext cx="1807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alibri" pitchFamily="34" charset="0"/>
                <a:cs typeface="Calibri" pitchFamily="34" charset="0"/>
              </a:rPr>
              <a:t>Not-resist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245602" y="5152572"/>
            <a:ext cx="12482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alibri" pitchFamily="34" charset="0"/>
                <a:cs typeface="Calibri" pitchFamily="34" charset="0"/>
              </a:rPr>
              <a:t>Resist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rot="5400000">
            <a:off x="7612744" y="2648857"/>
            <a:ext cx="754743" cy="65314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6200000" flipH="1">
            <a:off x="8686803" y="2677888"/>
            <a:ext cx="732972" cy="58782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>
            <a:off x="6899887" y="4621144"/>
            <a:ext cx="903200" cy="1451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16200000" flipH="1">
            <a:off x="9318172" y="4630056"/>
            <a:ext cx="972457" cy="1451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556" name="Picture 4" descr="http://upload.wikimedia.org/wikipedia/commons/c/c6/Witch-scene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9257" y="1785255"/>
            <a:ext cx="5370286" cy="453041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Leader behavior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400" u="sng" dirty="0" smtClean="0">
                <a:latin typeface="Calibri" pitchFamily="34" charset="0"/>
                <a:cs typeface="Calibri" pitchFamily="34" charset="0"/>
              </a:rPr>
              <a:t>Complete information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Play pure strategy game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Leader will launch witch hunts if …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Weak civil liberties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Benefit from launch &gt; Cost of launch</a:t>
            </a:r>
          </a:p>
          <a:p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2400" u="sng" dirty="0" smtClean="0">
                <a:latin typeface="Calibri" pitchFamily="34" charset="0"/>
                <a:cs typeface="Calibri" pitchFamily="34" charset="0"/>
              </a:rPr>
              <a:t>Incomplete information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High activism leader will launch witch hunts.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Low activism leader will act as High type leader and citizen will infer that he is high type and not to resist.</a:t>
            </a:r>
          </a:p>
          <a:p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latin typeface="Calibri" pitchFamily="34" charset="0"/>
                <a:cs typeface="Calibri" pitchFamily="34" charset="0"/>
              </a:rPr>
              <a:t>Information asymmetries</a:t>
            </a:r>
            <a:br>
              <a:rPr lang="en-US" sz="3600" dirty="0" smtClean="0">
                <a:latin typeface="Calibri" pitchFamily="34" charset="0"/>
                <a:cs typeface="Calibri" pitchFamily="34" charset="0"/>
              </a:rPr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The citizen does not know whether the leader is exaggerating or telling the truth.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Low type leader is overstate to induce others to support.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Example :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From McCarthy’s speech, the truth is difficult to detect.</a:t>
            </a:r>
          </a:p>
          <a:p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4578" name="Picture 2" descr="http://upload.wikimedia.org/wikipedia/commons/2/21/Is_this_tomorro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6546" y="1390849"/>
            <a:ext cx="3541215" cy="515364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strong civil liberties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4338607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An improvement in civil liberties protection reduce overall incidence of witch-hunts.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Better civil liberties reduce citizen cost of resistance and increase probability that they will resist it.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However, no amount of civil liberties protection is sufficient to prevent the occurrence of illegal witch-hunts.</a:t>
            </a:r>
          </a:p>
          <a:p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6626" name="Picture 2" descr="http://upload.wikimedia.org/wikipedia/commons/5/57/Wappers_-_Episodes_from_September_Days_1830_on_the_Place_de_l%E2%80%99H%C3%B4tel_de_Ville_in_Brussel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99094" y="2070426"/>
            <a:ext cx="5563066" cy="373862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Conclusion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An improvement in civil liberties protection reduces the overall incidence of witch-hunts.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 Better protection of civil liberties reduces the citizen cost of resistance and increase the probability that the citizen will resist witch-hunts. 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This reduces the leader’s incentive to launch illegal witch-hunts under either complete or incomplete information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 descr="http://upload.wikimedia.org/wikipedia/en/4/4b/Matteson_Examination_of_a_Witc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7186" y="2159589"/>
            <a:ext cx="4572000" cy="3295651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549872" y="5653911"/>
            <a:ext cx="47022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  <a:cs typeface="Calibri" pitchFamily="34" charset="0"/>
              </a:rPr>
              <a:t>Examination of a Witch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 by T. H. Matteson, inspired by the Salem witch trials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amask" id="{F9A299A0-33D0-4E0F-9F3F-7163E3744208}" vid="{746EEEEA-FB6A-406B-B510-531588D5481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Damask</Template>
  <TotalTime>528</TotalTime>
  <Words>346</Words>
  <Application>Microsoft Office PowerPoint</Application>
  <PresentationFormat>Custom</PresentationFormat>
  <Paragraphs>56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Damask</vt:lpstr>
      <vt:lpstr>Information, civil liberties, and the political economy of witch-hunts</vt:lpstr>
      <vt:lpstr>WITCH, witchcraft and sabbats</vt:lpstr>
      <vt:lpstr>Chinese &amp; Soviet cultural revolution </vt:lpstr>
      <vt:lpstr>Citizen behavior</vt:lpstr>
      <vt:lpstr>Citizen behavior</vt:lpstr>
      <vt:lpstr>Leader behavior</vt:lpstr>
      <vt:lpstr>Information asymmetries </vt:lpstr>
      <vt:lpstr>strong civil liberties</vt:lpstr>
      <vt:lpstr>Conclusion</vt:lpstr>
      <vt:lpstr>author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Information, civil liberties, and the political economy of witch-hunts</dc:title>
  <dc:creator>Slin</dc:creator>
  <cp:lastModifiedBy>ImageY</cp:lastModifiedBy>
  <cp:revision>56</cp:revision>
  <dcterms:created xsi:type="dcterms:W3CDTF">2013-11-15T13:37:54Z</dcterms:created>
  <dcterms:modified xsi:type="dcterms:W3CDTF">2013-11-20T06:13:57Z</dcterms:modified>
</cp:coreProperties>
</file>