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68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4AF08899-2A9D-471B-B155-03486691E651}" type="datetimeFigureOut">
              <a:rPr lang="th-TH" smtClean="0"/>
              <a:pPr/>
              <a:t>23/08/54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804D1F4-8E8C-4DBC-9B3D-9D034414097E}"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4AF08899-2A9D-471B-B155-03486691E651}" type="datetimeFigureOut">
              <a:rPr lang="th-TH" smtClean="0"/>
              <a:pPr/>
              <a:t>23/08/54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804D1F4-8E8C-4DBC-9B3D-9D034414097E}"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4AF08899-2A9D-471B-B155-03486691E651}" type="datetimeFigureOut">
              <a:rPr lang="th-TH" smtClean="0"/>
              <a:pPr/>
              <a:t>23/08/54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804D1F4-8E8C-4DBC-9B3D-9D034414097E}"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4AF08899-2A9D-471B-B155-03486691E651}" type="datetimeFigureOut">
              <a:rPr lang="th-TH" smtClean="0"/>
              <a:pPr/>
              <a:t>23/08/54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F804D1F4-8E8C-4DBC-9B3D-9D034414097E}"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4AF08899-2A9D-471B-B155-03486691E651}" type="datetimeFigureOut">
              <a:rPr lang="th-TH" smtClean="0"/>
              <a:pPr/>
              <a:t>23/08/54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F804D1F4-8E8C-4DBC-9B3D-9D034414097E}"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4AF08899-2A9D-471B-B155-03486691E651}" type="datetimeFigureOut">
              <a:rPr lang="th-TH" smtClean="0"/>
              <a:pPr/>
              <a:t>23/08/54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F804D1F4-8E8C-4DBC-9B3D-9D034414097E}"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4AF08899-2A9D-471B-B155-03486691E651}" type="datetimeFigureOut">
              <a:rPr lang="th-TH" smtClean="0"/>
              <a:pPr/>
              <a:t>23/08/54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F804D1F4-8E8C-4DBC-9B3D-9D034414097E}"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4AF08899-2A9D-471B-B155-03486691E651}" type="datetimeFigureOut">
              <a:rPr lang="th-TH" smtClean="0"/>
              <a:pPr/>
              <a:t>23/08/54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F804D1F4-8E8C-4DBC-9B3D-9D034414097E}"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4AF08899-2A9D-471B-B155-03486691E651}" type="datetimeFigureOut">
              <a:rPr lang="th-TH" smtClean="0"/>
              <a:pPr/>
              <a:t>23/08/54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F804D1F4-8E8C-4DBC-9B3D-9D034414097E}"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4AF08899-2A9D-471B-B155-03486691E651}" type="datetimeFigureOut">
              <a:rPr lang="th-TH" smtClean="0"/>
              <a:pPr/>
              <a:t>23/08/54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804D1F4-8E8C-4DBC-9B3D-9D034414097E}"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4AF08899-2A9D-471B-B155-03486691E651}" type="datetimeFigureOut">
              <a:rPr lang="th-TH" smtClean="0"/>
              <a:pPr/>
              <a:t>23/08/54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804D1F4-8E8C-4DBC-9B3D-9D034414097E}"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F08899-2A9D-471B-B155-03486691E651}" type="datetimeFigureOut">
              <a:rPr lang="th-TH" smtClean="0"/>
              <a:pPr/>
              <a:t>23/08/54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04D1F4-8E8C-4DBC-9B3D-9D034414097E}"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857233"/>
            <a:ext cx="7772400" cy="2357453"/>
          </a:xfrm>
        </p:spPr>
        <p:txBody>
          <a:bodyPr>
            <a:normAutofit/>
          </a:bodyPr>
          <a:lstStyle/>
          <a:p>
            <a:r>
              <a:rPr lang="en-US" sz="8000" dirty="0" smtClean="0"/>
              <a:t>Causation</a:t>
            </a:r>
            <a:endParaRPr lang="th-TH" sz="8000" dirty="0"/>
          </a:p>
        </p:txBody>
      </p:sp>
      <p:sp>
        <p:nvSpPr>
          <p:cNvPr id="3" name="ชื่อเรื่องรอง 2"/>
          <p:cNvSpPr>
            <a:spLocks noGrp="1"/>
          </p:cNvSpPr>
          <p:nvPr>
            <p:ph type="subTitle" idx="1"/>
          </p:nvPr>
        </p:nvSpPr>
        <p:spPr/>
        <p:txBody>
          <a:bodyPr>
            <a:normAutofit fontScale="85000" lnSpcReduction="20000"/>
          </a:bodyPr>
          <a:lstStyle/>
          <a:p>
            <a:r>
              <a:rPr lang="en-US" dirty="0" err="1" smtClean="0">
                <a:solidFill>
                  <a:schemeClr val="tx1"/>
                </a:solidFill>
              </a:rPr>
              <a:t>Panumas</a:t>
            </a:r>
            <a:r>
              <a:rPr lang="en-US" dirty="0" smtClean="0">
                <a:solidFill>
                  <a:schemeClr val="tx1"/>
                </a:solidFill>
              </a:rPr>
              <a:t> </a:t>
            </a:r>
            <a:r>
              <a:rPr lang="en-US" dirty="0" err="1" smtClean="0">
                <a:solidFill>
                  <a:schemeClr val="tx1"/>
                </a:solidFill>
              </a:rPr>
              <a:t>Achalaboon</a:t>
            </a:r>
            <a:endParaRPr lang="en-US" dirty="0" smtClean="0">
              <a:solidFill>
                <a:schemeClr val="tx1"/>
              </a:solidFill>
            </a:endParaRPr>
          </a:p>
          <a:p>
            <a:r>
              <a:rPr lang="en-US" dirty="0" smtClean="0">
                <a:solidFill>
                  <a:schemeClr val="tx1"/>
                </a:solidFill>
              </a:rPr>
              <a:t>Public Prosecutor</a:t>
            </a:r>
          </a:p>
          <a:p>
            <a:r>
              <a:rPr lang="en-US" dirty="0" smtClean="0">
                <a:solidFill>
                  <a:schemeClr val="tx1"/>
                </a:solidFill>
              </a:rPr>
              <a:t>International Affairs Department</a:t>
            </a:r>
          </a:p>
          <a:p>
            <a:r>
              <a:rPr lang="en-US" dirty="0" smtClean="0">
                <a:solidFill>
                  <a:schemeClr val="tx1"/>
                </a:solidFill>
              </a:rPr>
              <a:t>Office of the Attorney General</a:t>
            </a:r>
          </a:p>
          <a:p>
            <a:endParaRPr lang="th-TH"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a:t>It has to pass the outside elements and </a:t>
            </a:r>
            <a:r>
              <a:rPr lang="en-US" dirty="0" smtClean="0"/>
              <a:t>inside</a:t>
            </a:r>
          </a:p>
          <a:p>
            <a:pPr>
              <a:buNone/>
            </a:pPr>
            <a:r>
              <a:rPr lang="en-US" dirty="0" smtClean="0"/>
              <a:t>elements </a:t>
            </a:r>
            <a:r>
              <a:rPr lang="en-US" dirty="0"/>
              <a:t>before considering the causation. </a:t>
            </a:r>
            <a:endParaRPr lang="en-US" dirty="0" smtClean="0"/>
          </a:p>
          <a:p>
            <a:pPr>
              <a:buNone/>
            </a:pPr>
            <a:endParaRPr lang="en-US" dirty="0"/>
          </a:p>
          <a:p>
            <a:pPr>
              <a:buNone/>
            </a:pPr>
            <a:r>
              <a:rPr lang="en-US" u="sng" dirty="0" smtClean="0"/>
              <a:t>Example</a:t>
            </a:r>
            <a:r>
              <a:rPr lang="en-US" dirty="0" smtClean="0"/>
              <a:t>       A </a:t>
            </a:r>
            <a:r>
              <a:rPr lang="en-US" dirty="0"/>
              <a:t>drives a car </a:t>
            </a:r>
            <a:r>
              <a:rPr lang="en-US" dirty="0" smtClean="0"/>
              <a:t>carefully</a:t>
            </a:r>
            <a:r>
              <a:rPr lang="en-US" dirty="0"/>
              <a:t>.        </a:t>
            </a:r>
            <a:endParaRPr lang="en-US" dirty="0" smtClean="0"/>
          </a:p>
          <a:p>
            <a:pPr>
              <a:buNone/>
            </a:pPr>
            <a:r>
              <a:rPr lang="en-US" dirty="0"/>
              <a:t> </a:t>
            </a:r>
            <a:r>
              <a:rPr lang="en-US" dirty="0" smtClean="0"/>
              <a:t>                     A </a:t>
            </a:r>
            <a:r>
              <a:rPr lang="en-US" dirty="0"/>
              <a:t>drives a car negligently. </a:t>
            </a:r>
            <a:endParaRPr lang="en-US" dirty="0" smtClean="0"/>
          </a:p>
          <a:p>
            <a:pPr>
              <a:buNone/>
            </a:pPr>
            <a:r>
              <a:rPr lang="en-US" dirty="0" smtClean="0"/>
              <a:t>   </a:t>
            </a:r>
            <a:r>
              <a:rPr lang="en-US" dirty="0"/>
              <a:t>B jumps into the road.  A cannot stop the car.  </a:t>
            </a:r>
          </a:p>
          <a:p>
            <a:pPr>
              <a:buNone/>
            </a:pPr>
            <a:r>
              <a:rPr lang="en-US" dirty="0" smtClean="0"/>
              <a:t>   B </a:t>
            </a:r>
            <a:r>
              <a:rPr lang="en-US" dirty="0"/>
              <a:t>is hit, but he has a little wounded.</a:t>
            </a:r>
          </a:p>
          <a:p>
            <a:pPr>
              <a:buNone/>
            </a:pPr>
            <a:r>
              <a:rPr lang="en-US" dirty="0" smtClean="0"/>
              <a:t>   B </a:t>
            </a:r>
            <a:r>
              <a:rPr lang="en-US" dirty="0"/>
              <a:t>takes care his wounded badly. </a:t>
            </a:r>
            <a:endParaRPr lang="en-US" dirty="0" smtClean="0"/>
          </a:p>
          <a:p>
            <a:pPr>
              <a:buNone/>
            </a:pPr>
            <a:r>
              <a:rPr lang="en-US" dirty="0"/>
              <a:t> </a:t>
            </a:r>
            <a:r>
              <a:rPr lang="en-US" dirty="0" smtClean="0"/>
              <a:t>  B </a:t>
            </a:r>
            <a:r>
              <a:rPr lang="en-US" dirty="0"/>
              <a:t>got infected from virus or bacteria.</a:t>
            </a:r>
          </a:p>
          <a:p>
            <a:pPr>
              <a:buNone/>
            </a:pPr>
            <a:r>
              <a:rPr lang="en-US" dirty="0" smtClean="0"/>
              <a:t>   B </a:t>
            </a:r>
            <a:r>
              <a:rPr lang="en-US" dirty="0"/>
              <a:t>dies because of his wounded.</a:t>
            </a:r>
          </a:p>
          <a:p>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fontScale="85000" lnSpcReduction="10000"/>
          </a:bodyPr>
          <a:lstStyle/>
          <a:p>
            <a:pPr>
              <a:buNone/>
            </a:pPr>
            <a:r>
              <a:rPr lang="en-US" sz="3500" dirty="0"/>
              <a:t>In terms of causation, the criminal law has 2 </a:t>
            </a:r>
            <a:r>
              <a:rPr lang="en-US" sz="3500" dirty="0" smtClean="0"/>
              <a:t>       </a:t>
            </a:r>
          </a:p>
          <a:p>
            <a:pPr>
              <a:buNone/>
            </a:pPr>
            <a:r>
              <a:rPr lang="en-US" sz="3500" dirty="0"/>
              <a:t> </a:t>
            </a:r>
            <a:r>
              <a:rPr lang="en-US" sz="3500" dirty="0" smtClean="0"/>
              <a:t>                                theories</a:t>
            </a:r>
            <a:r>
              <a:rPr lang="en-US" sz="3500" dirty="0"/>
              <a:t>. </a:t>
            </a:r>
            <a:endParaRPr lang="en-US" sz="3500" dirty="0" smtClean="0"/>
          </a:p>
          <a:p>
            <a:pPr>
              <a:buNone/>
            </a:pPr>
            <a:endParaRPr lang="en-US" dirty="0"/>
          </a:p>
          <a:p>
            <a:pPr marL="514350" lvl="0" indent="-514350">
              <a:buAutoNum type="arabicPeriod"/>
            </a:pPr>
            <a:r>
              <a:rPr lang="en-US" sz="3500" dirty="0" smtClean="0"/>
              <a:t>The </a:t>
            </a:r>
            <a:r>
              <a:rPr lang="en-US" sz="3500" dirty="0"/>
              <a:t>Condition Theory </a:t>
            </a:r>
            <a:endParaRPr lang="en-US" sz="3500" dirty="0" smtClean="0"/>
          </a:p>
          <a:p>
            <a:pPr marL="514350" lvl="0" indent="-514350">
              <a:buNone/>
            </a:pPr>
            <a:endParaRPr lang="en-US" sz="3500" dirty="0"/>
          </a:p>
          <a:p>
            <a:pPr marL="514350" lvl="0" indent="-514350">
              <a:buNone/>
            </a:pPr>
            <a:r>
              <a:rPr lang="en-US" sz="3500" dirty="0" smtClean="0"/>
              <a:t>     It means </a:t>
            </a:r>
            <a:r>
              <a:rPr lang="en-US" sz="3500" dirty="0"/>
              <a:t>that if there is no act, it would be </a:t>
            </a:r>
            <a:r>
              <a:rPr lang="en-US" sz="3500" dirty="0" smtClean="0"/>
              <a:t>no</a:t>
            </a:r>
          </a:p>
          <a:p>
            <a:pPr marL="514350" lvl="0" indent="-514350">
              <a:buNone/>
            </a:pPr>
            <a:r>
              <a:rPr lang="en-US" sz="3500" dirty="0"/>
              <a:t> </a:t>
            </a:r>
            <a:r>
              <a:rPr lang="en-US" sz="3500" dirty="0" smtClean="0"/>
              <a:t>    result</a:t>
            </a:r>
            <a:r>
              <a:rPr lang="en-US" sz="3500" dirty="0"/>
              <a:t>. </a:t>
            </a:r>
            <a:endParaRPr lang="en-US" sz="3500" dirty="0" smtClean="0"/>
          </a:p>
          <a:p>
            <a:pPr marL="514350" lvl="0" indent="-514350">
              <a:buNone/>
            </a:pPr>
            <a:endParaRPr lang="en-US" sz="3500" dirty="0"/>
          </a:p>
          <a:p>
            <a:pPr marL="514350" lvl="0" indent="-514350">
              <a:buNone/>
            </a:pPr>
            <a:r>
              <a:rPr lang="en-US" sz="3500" dirty="0" smtClean="0"/>
              <a:t>     It </a:t>
            </a:r>
            <a:r>
              <a:rPr lang="en-US" sz="3500" dirty="0"/>
              <a:t>deems that the act causes the result although the result may be caused from other factors. </a:t>
            </a:r>
          </a:p>
          <a:p>
            <a:endParaRPr lang="en-US" dirty="0"/>
          </a:p>
          <a:p>
            <a:pPr>
              <a:buNone/>
            </a:pPr>
            <a:r>
              <a:rPr lang="en-US" dirty="0"/>
              <a:t> </a:t>
            </a:r>
          </a:p>
          <a:p>
            <a:pPr>
              <a:buNone/>
            </a:pPr>
            <a:r>
              <a:rPr lang="en-US" dirty="0"/>
              <a:t> </a:t>
            </a:r>
          </a:p>
          <a:p>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lstStyle/>
          <a:p>
            <a:pPr>
              <a:buNone/>
            </a:pPr>
            <a:r>
              <a:rPr lang="en-US" dirty="0" smtClean="0"/>
              <a:t>        			 </a:t>
            </a:r>
            <a:r>
              <a:rPr lang="en-US" sz="3600" dirty="0" smtClean="0"/>
              <a:t>Example</a:t>
            </a:r>
          </a:p>
          <a:p>
            <a:pPr>
              <a:buNone/>
            </a:pPr>
            <a:endParaRPr lang="en-US" sz="3600" dirty="0" smtClean="0"/>
          </a:p>
          <a:p>
            <a:pPr>
              <a:buNone/>
            </a:pPr>
            <a:r>
              <a:rPr lang="en-US" sz="3600" dirty="0"/>
              <a:t> </a:t>
            </a:r>
            <a:r>
              <a:rPr lang="en-US" sz="3600" dirty="0" smtClean="0"/>
              <a:t> A wants to kill B.  </a:t>
            </a:r>
          </a:p>
          <a:p>
            <a:pPr>
              <a:buNone/>
            </a:pPr>
            <a:r>
              <a:rPr lang="en-US" sz="3600" dirty="0"/>
              <a:t> </a:t>
            </a:r>
            <a:r>
              <a:rPr lang="en-US" sz="3600" dirty="0" smtClean="0"/>
              <a:t> A is holding a knife and chasing B.</a:t>
            </a:r>
          </a:p>
          <a:p>
            <a:pPr>
              <a:buNone/>
            </a:pPr>
            <a:r>
              <a:rPr lang="en-US" sz="3600" dirty="0" smtClean="0"/>
              <a:t>  B hides behind a tree.</a:t>
            </a:r>
          </a:p>
          <a:p>
            <a:pPr>
              <a:buNone/>
            </a:pPr>
            <a:r>
              <a:rPr lang="en-US" sz="3600" dirty="0" smtClean="0"/>
              <a:t>  At that time, it rains heavily. </a:t>
            </a:r>
          </a:p>
          <a:p>
            <a:pPr>
              <a:buNone/>
            </a:pPr>
            <a:r>
              <a:rPr lang="en-US" sz="3600" dirty="0"/>
              <a:t> </a:t>
            </a:r>
            <a:r>
              <a:rPr lang="en-US" sz="3600" dirty="0" smtClean="0"/>
              <a:t> There is a thunderbolt on the tree.</a:t>
            </a:r>
          </a:p>
          <a:p>
            <a:pPr>
              <a:buNone/>
            </a:pPr>
            <a:r>
              <a:rPr lang="en-US" sz="3600" dirty="0"/>
              <a:t> </a:t>
            </a:r>
            <a:r>
              <a:rPr lang="en-US" sz="3600" dirty="0" smtClean="0"/>
              <a:t> The tree is falling down to B.</a:t>
            </a:r>
          </a:p>
          <a:p>
            <a:pPr>
              <a:buNone/>
            </a:pPr>
            <a:r>
              <a:rPr lang="en-US" sz="3600" dirty="0" smtClean="0"/>
              <a:t>  B is death.</a:t>
            </a:r>
          </a:p>
          <a:p>
            <a:endParaRPr lang="th-TH" sz="3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15106"/>
          </a:xfrm>
        </p:spPr>
        <p:txBody>
          <a:bodyPr/>
          <a:lstStyle/>
          <a:p>
            <a:pPr>
              <a:buNone/>
            </a:pPr>
            <a:r>
              <a:rPr lang="en-US" dirty="0" smtClean="0"/>
              <a:t>    </a:t>
            </a:r>
          </a:p>
          <a:p>
            <a:pPr>
              <a:buNone/>
            </a:pPr>
            <a:r>
              <a:rPr lang="en-US" dirty="0"/>
              <a:t> </a:t>
            </a:r>
            <a:r>
              <a:rPr lang="en-US" dirty="0" smtClean="0"/>
              <a:t>   </a:t>
            </a:r>
            <a:r>
              <a:rPr lang="en-US" sz="3600" dirty="0" smtClean="0"/>
              <a:t>If we only use this theory, the doer shall be liable for everything without limit. </a:t>
            </a:r>
          </a:p>
          <a:p>
            <a:pPr>
              <a:buNone/>
            </a:pPr>
            <a:endParaRPr lang="en-US" sz="3600" dirty="0"/>
          </a:p>
          <a:p>
            <a:pPr>
              <a:buNone/>
            </a:pPr>
            <a:r>
              <a:rPr lang="en-US" sz="3600" dirty="0" smtClean="0"/>
              <a:t>    It’s unfair to the doer. </a:t>
            </a:r>
          </a:p>
          <a:p>
            <a:pPr>
              <a:buNone/>
            </a:pPr>
            <a:endParaRPr lang="en-US" sz="3600" dirty="0"/>
          </a:p>
          <a:p>
            <a:pPr>
              <a:buNone/>
            </a:pPr>
            <a:r>
              <a:rPr lang="en-US" sz="3600" dirty="0" smtClean="0"/>
              <a:t>    That’s why we have to use another  </a:t>
            </a:r>
          </a:p>
          <a:p>
            <a:pPr>
              <a:buNone/>
            </a:pPr>
            <a:r>
              <a:rPr lang="en-US" sz="3600" dirty="0"/>
              <a:t> </a:t>
            </a:r>
            <a:r>
              <a:rPr lang="en-US" sz="3600" dirty="0" smtClean="0"/>
              <a:t>   theory as well.</a:t>
            </a:r>
          </a:p>
          <a:p>
            <a:pPr>
              <a:buNone/>
            </a:pPr>
            <a:r>
              <a:rPr lang="en-US" sz="3600" dirty="0" smtClean="0"/>
              <a:t> </a:t>
            </a:r>
            <a:endParaRPr lang="th-TH" sz="3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normAutofit/>
          </a:bodyPr>
          <a:lstStyle/>
          <a:p>
            <a:pPr lvl="0">
              <a:buNone/>
            </a:pPr>
            <a:r>
              <a:rPr lang="en-US" dirty="0" smtClean="0"/>
              <a:t>2. The </a:t>
            </a:r>
            <a:r>
              <a:rPr lang="en-US" dirty="0"/>
              <a:t>reasonable Theory </a:t>
            </a:r>
            <a:endParaRPr lang="en-US" dirty="0" smtClean="0"/>
          </a:p>
          <a:p>
            <a:pPr lvl="0">
              <a:buNone/>
            </a:pPr>
            <a:endParaRPr lang="en-US" dirty="0"/>
          </a:p>
          <a:p>
            <a:pPr lvl="0">
              <a:buNone/>
            </a:pPr>
            <a:r>
              <a:rPr lang="en-US" dirty="0" smtClean="0"/>
              <a:t>    It means </a:t>
            </a:r>
            <a:r>
              <a:rPr lang="en-US" dirty="0"/>
              <a:t>that the act and the result </a:t>
            </a:r>
            <a:r>
              <a:rPr lang="en-US" dirty="0" smtClean="0"/>
              <a:t>must have </a:t>
            </a:r>
            <a:r>
              <a:rPr lang="en-US" dirty="0"/>
              <a:t>reasonable connection.  </a:t>
            </a:r>
          </a:p>
          <a:p>
            <a:pPr>
              <a:buNone/>
            </a:pPr>
            <a:r>
              <a:rPr lang="en-US" dirty="0"/>
              <a:t>		</a:t>
            </a:r>
            <a:endParaRPr lang="en-US" dirty="0" smtClean="0"/>
          </a:p>
          <a:p>
            <a:pPr>
              <a:buNone/>
            </a:pPr>
            <a:r>
              <a:rPr lang="en-US" dirty="0" smtClean="0"/>
              <a:t>    </a:t>
            </a:r>
            <a:r>
              <a:rPr lang="en-US" dirty="0"/>
              <a:t>The doer could have foreseen the possibility of such consequence.</a:t>
            </a:r>
          </a:p>
          <a:p>
            <a:pPr>
              <a:buNone/>
            </a:pPr>
            <a:r>
              <a:rPr lang="en-US" dirty="0"/>
              <a:t> </a:t>
            </a:r>
          </a:p>
          <a:p>
            <a:pPr>
              <a:buNone/>
            </a:pPr>
            <a:r>
              <a:rPr lang="en-US" dirty="0"/>
              <a:t>	</a:t>
            </a:r>
          </a:p>
          <a:p>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143668"/>
          </a:xfrm>
        </p:spPr>
        <p:txBody>
          <a:bodyPr/>
          <a:lstStyle/>
          <a:p>
            <a:pPr>
              <a:buNone/>
            </a:pPr>
            <a:r>
              <a:rPr lang="en-US" dirty="0" smtClean="0"/>
              <a:t>                               Example</a:t>
            </a:r>
          </a:p>
          <a:p>
            <a:pPr>
              <a:buNone/>
            </a:pPr>
            <a:r>
              <a:rPr lang="en-US" dirty="0" smtClean="0"/>
              <a:t> A wants to kill B.    </a:t>
            </a:r>
          </a:p>
          <a:p>
            <a:pPr>
              <a:buNone/>
            </a:pPr>
            <a:r>
              <a:rPr lang="en-US" dirty="0"/>
              <a:t> </a:t>
            </a:r>
            <a:r>
              <a:rPr lang="en-US" dirty="0" smtClean="0"/>
              <a:t>A stabs B intentionally.</a:t>
            </a:r>
          </a:p>
          <a:p>
            <a:pPr>
              <a:buNone/>
            </a:pPr>
            <a:r>
              <a:rPr lang="en-US" dirty="0" smtClean="0"/>
              <a:t> B has a little wounded.</a:t>
            </a:r>
          </a:p>
          <a:p>
            <a:pPr>
              <a:buNone/>
            </a:pPr>
            <a:r>
              <a:rPr lang="en-US" dirty="0" smtClean="0"/>
              <a:t> B takes care his wounded badly. </a:t>
            </a:r>
          </a:p>
          <a:p>
            <a:pPr>
              <a:buNone/>
            </a:pPr>
            <a:r>
              <a:rPr lang="en-US" dirty="0"/>
              <a:t> </a:t>
            </a:r>
            <a:r>
              <a:rPr lang="en-US" dirty="0" smtClean="0"/>
              <a:t>He got infected from virus or bacteria.</a:t>
            </a:r>
          </a:p>
          <a:p>
            <a:pPr>
              <a:buNone/>
            </a:pPr>
            <a:endParaRPr lang="en-US" dirty="0" smtClean="0"/>
          </a:p>
          <a:p>
            <a:pPr>
              <a:buNone/>
            </a:pPr>
            <a:r>
              <a:rPr lang="en-US" dirty="0" smtClean="0"/>
              <a:t>B dies because of his wounded.</a:t>
            </a:r>
          </a:p>
          <a:p>
            <a:pPr>
              <a:buNone/>
            </a:pPr>
            <a:endParaRPr lang="en-US" dirty="0" smtClean="0"/>
          </a:p>
          <a:p>
            <a:pPr>
              <a:buNone/>
            </a:pPr>
            <a:r>
              <a:rPr lang="en-US" dirty="0" smtClean="0"/>
              <a:t>B dies because of heart attack ?</a:t>
            </a:r>
          </a:p>
          <a:p>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Lawful </a:t>
            </a:r>
            <a:r>
              <a:rPr lang="en-US" dirty="0" err="1" smtClean="0"/>
              <a:t>Defence</a:t>
            </a:r>
            <a:endParaRPr lang="th-TH" dirty="0"/>
          </a:p>
        </p:txBody>
      </p:sp>
      <p:sp>
        <p:nvSpPr>
          <p:cNvPr id="3" name="ตัวยึดเนื้อหา 2"/>
          <p:cNvSpPr>
            <a:spLocks noGrp="1"/>
          </p:cNvSpPr>
          <p:nvPr>
            <p:ph idx="1"/>
          </p:nvPr>
        </p:nvSpPr>
        <p:spPr>
          <a:xfrm>
            <a:off x="457200" y="1600200"/>
            <a:ext cx="8229600" cy="5043510"/>
          </a:xfrm>
        </p:spPr>
        <p:txBody>
          <a:bodyPr/>
          <a:lstStyle/>
          <a:p>
            <a:pPr>
              <a:buNone/>
            </a:pPr>
            <a:r>
              <a:rPr lang="en-US" dirty="0" smtClean="0"/>
              <a:t> Section 68</a:t>
            </a:r>
          </a:p>
          <a:p>
            <a:pPr>
              <a:buNone/>
            </a:pPr>
            <a:r>
              <a:rPr lang="en-US" dirty="0"/>
              <a:t> </a:t>
            </a:r>
            <a:r>
              <a:rPr lang="en-US" dirty="0" smtClean="0"/>
              <a:t>“Whenever any person commits any act for the </a:t>
            </a:r>
            <a:r>
              <a:rPr lang="en-US" dirty="0" err="1" smtClean="0"/>
              <a:t>defence</a:t>
            </a:r>
            <a:r>
              <a:rPr lang="en-US" dirty="0" smtClean="0"/>
              <a:t> of his right or right of the another person so as to escape from a danger arising from act of violence which violates the law and such danger is imminent, such act, if reasonably committed under the circumstances, is a lawful </a:t>
            </a:r>
            <a:r>
              <a:rPr lang="en-US" dirty="0" err="1" smtClean="0"/>
              <a:t>defence</a:t>
            </a:r>
            <a:r>
              <a:rPr lang="en-US" dirty="0" smtClean="0"/>
              <a:t>, and such person shall not be guilty.”</a:t>
            </a:r>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a:t>
            </a:r>
          </a:p>
          <a:p>
            <a:pPr>
              <a:buNone/>
            </a:pPr>
            <a:endParaRPr lang="en-US" dirty="0" smtClean="0"/>
          </a:p>
          <a:p>
            <a:pPr>
              <a:buNone/>
            </a:pPr>
            <a:r>
              <a:rPr lang="en-US" dirty="0"/>
              <a:t> </a:t>
            </a:r>
            <a:r>
              <a:rPr lang="en-US" dirty="0" smtClean="0"/>
              <a:t>  The </a:t>
            </a:r>
            <a:r>
              <a:rPr lang="en-US" dirty="0"/>
              <a:t>reason why the law allows us to have a </a:t>
            </a:r>
            <a:endParaRPr lang="en-US" dirty="0" smtClean="0"/>
          </a:p>
          <a:p>
            <a:pPr>
              <a:buNone/>
            </a:pPr>
            <a:r>
              <a:rPr lang="en-US" dirty="0" smtClean="0"/>
              <a:t>    self-</a:t>
            </a:r>
            <a:r>
              <a:rPr lang="en-US" dirty="0" err="1" smtClean="0"/>
              <a:t>defence</a:t>
            </a:r>
            <a:r>
              <a:rPr lang="en-US" dirty="0" smtClean="0"/>
              <a:t> </a:t>
            </a:r>
            <a:r>
              <a:rPr lang="en-US" dirty="0"/>
              <a:t>because the State cannot protect </a:t>
            </a:r>
            <a:endParaRPr lang="en-US" dirty="0" smtClean="0"/>
          </a:p>
          <a:p>
            <a:pPr>
              <a:buNone/>
            </a:pPr>
            <a:r>
              <a:rPr lang="en-US" dirty="0"/>
              <a:t> </a:t>
            </a:r>
            <a:r>
              <a:rPr lang="en-US" dirty="0" smtClean="0"/>
              <a:t>   the </a:t>
            </a:r>
            <a:r>
              <a:rPr lang="en-US" dirty="0"/>
              <a:t>people suddenly every time. </a:t>
            </a:r>
            <a:endParaRPr lang="en-US" dirty="0" smtClean="0"/>
          </a:p>
          <a:p>
            <a:pPr>
              <a:buNone/>
            </a:pPr>
            <a:endParaRPr lang="en-US" dirty="0"/>
          </a:p>
          <a:p>
            <a:pPr>
              <a:buNone/>
            </a:pPr>
            <a:r>
              <a:rPr lang="en-US" dirty="0" smtClean="0"/>
              <a:t>    So</a:t>
            </a:r>
            <a:r>
              <a:rPr lang="en-US" dirty="0"/>
              <a:t>, the </a:t>
            </a:r>
            <a:r>
              <a:rPr lang="en-US" dirty="0" smtClean="0"/>
              <a:t>State empowers </a:t>
            </a:r>
            <a:r>
              <a:rPr lang="en-US" dirty="0"/>
              <a:t>the people to eliminate </a:t>
            </a:r>
            <a:r>
              <a:rPr lang="en-US" dirty="0" smtClean="0"/>
              <a:t>the imminent </a:t>
            </a:r>
            <a:r>
              <a:rPr lang="en-US" dirty="0"/>
              <a:t>danger by themselves.</a:t>
            </a:r>
          </a:p>
          <a:p>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939784"/>
          </a:xfrm>
        </p:spPr>
        <p:txBody>
          <a:bodyPr>
            <a:normAutofit/>
          </a:bodyPr>
          <a:lstStyle/>
          <a:p>
            <a:r>
              <a:rPr lang="en-US" sz="3600" dirty="0" smtClean="0"/>
              <a:t>Elements of Lawful </a:t>
            </a:r>
            <a:r>
              <a:rPr lang="en-US" sz="3600" dirty="0" err="1" smtClean="0"/>
              <a:t>Defence</a:t>
            </a:r>
            <a:endParaRPr lang="th-TH" sz="3600" dirty="0"/>
          </a:p>
        </p:txBody>
      </p:sp>
      <p:sp>
        <p:nvSpPr>
          <p:cNvPr id="3" name="ตัวยึดเนื้อหา 2"/>
          <p:cNvSpPr>
            <a:spLocks noGrp="1"/>
          </p:cNvSpPr>
          <p:nvPr>
            <p:ph idx="1"/>
          </p:nvPr>
        </p:nvSpPr>
        <p:spPr>
          <a:xfrm>
            <a:off x="457200" y="1285860"/>
            <a:ext cx="8229600" cy="5357850"/>
          </a:xfrm>
        </p:spPr>
        <p:txBody>
          <a:bodyPr>
            <a:normAutofit fontScale="92500" lnSpcReduction="10000"/>
          </a:bodyPr>
          <a:lstStyle/>
          <a:p>
            <a:pPr lvl="0">
              <a:buNone/>
            </a:pPr>
            <a:endParaRPr lang="en-US" dirty="0" smtClean="0"/>
          </a:p>
          <a:p>
            <a:pPr lvl="0">
              <a:buNone/>
            </a:pPr>
            <a:r>
              <a:rPr lang="en-US" dirty="0" smtClean="0"/>
              <a:t>1. There </a:t>
            </a:r>
            <a:r>
              <a:rPr lang="en-US" dirty="0"/>
              <a:t>is a danger arising from act of violence which violates the law.</a:t>
            </a:r>
          </a:p>
          <a:p>
            <a:pPr lvl="0">
              <a:buNone/>
            </a:pPr>
            <a:r>
              <a:rPr lang="en-US" dirty="0" smtClean="0"/>
              <a:t>2. The </a:t>
            </a:r>
            <a:r>
              <a:rPr lang="en-US" dirty="0"/>
              <a:t>danger is imminent.</a:t>
            </a:r>
          </a:p>
          <a:p>
            <a:pPr lvl="0">
              <a:buNone/>
            </a:pPr>
            <a:r>
              <a:rPr lang="en-US" dirty="0" smtClean="0"/>
              <a:t>3. The </a:t>
            </a:r>
            <a:r>
              <a:rPr lang="en-US" dirty="0"/>
              <a:t>person commits any act for the </a:t>
            </a:r>
            <a:r>
              <a:rPr lang="en-US" dirty="0" err="1"/>
              <a:t>defence</a:t>
            </a:r>
            <a:r>
              <a:rPr lang="en-US" dirty="0"/>
              <a:t> of his right or right of the another person so as to escape from a danger.</a:t>
            </a:r>
          </a:p>
          <a:p>
            <a:pPr lvl="0">
              <a:buNone/>
            </a:pPr>
            <a:r>
              <a:rPr lang="en-US" dirty="0" smtClean="0"/>
              <a:t>4. The </a:t>
            </a:r>
            <a:r>
              <a:rPr lang="en-US" dirty="0"/>
              <a:t>self-</a:t>
            </a:r>
            <a:r>
              <a:rPr lang="en-US" dirty="0" err="1"/>
              <a:t>defence</a:t>
            </a:r>
            <a:r>
              <a:rPr lang="en-US" dirty="0"/>
              <a:t> is reasonable under the circumstances.</a:t>
            </a:r>
          </a:p>
          <a:p>
            <a:pPr lvl="0">
              <a:buNone/>
            </a:pPr>
            <a:r>
              <a:rPr lang="en-US" dirty="0" smtClean="0"/>
              <a:t>5. No guilt</a:t>
            </a:r>
            <a:endParaRPr lang="en-US" dirty="0"/>
          </a:p>
          <a:p>
            <a:pPr>
              <a:buNone/>
            </a:pPr>
            <a:r>
              <a:rPr lang="en-US" dirty="0"/>
              <a:t> </a:t>
            </a:r>
          </a:p>
          <a:p>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b="1" dirty="0" smtClean="0"/>
              <a:t>   There </a:t>
            </a:r>
            <a:r>
              <a:rPr lang="en-US" b="1" dirty="0"/>
              <a:t>is a danger arising from act of violence which violates the law.</a:t>
            </a:r>
            <a:endParaRPr lang="en-US" dirty="0"/>
          </a:p>
          <a:p>
            <a:pPr>
              <a:buNone/>
            </a:pPr>
            <a:r>
              <a:rPr lang="en-US" dirty="0" smtClean="0"/>
              <a:t>   1</a:t>
            </a:r>
            <a:r>
              <a:rPr lang="en-US" dirty="0"/>
              <a:t>.  A danger means the thing that threatens our life, body, liberty, reputation or property of a person</a:t>
            </a:r>
            <a:r>
              <a:rPr lang="en-US" dirty="0" smtClean="0"/>
              <a:t>.</a:t>
            </a:r>
          </a:p>
          <a:p>
            <a:pPr>
              <a:buNone/>
            </a:pPr>
            <a:r>
              <a:rPr lang="en-US" dirty="0" smtClean="0"/>
              <a:t>    2</a:t>
            </a:r>
            <a:r>
              <a:rPr lang="en-US" dirty="0"/>
              <a:t>. A danger arising from the act which violates the law means the </a:t>
            </a:r>
            <a:r>
              <a:rPr lang="en-US" dirty="0" smtClean="0"/>
              <a:t>doer </a:t>
            </a:r>
            <a:r>
              <a:rPr lang="en-US" dirty="0"/>
              <a:t>does not have legal power to </a:t>
            </a:r>
            <a:r>
              <a:rPr lang="en-US" dirty="0" smtClean="0"/>
              <a:t>do. </a:t>
            </a:r>
            <a:r>
              <a:rPr lang="en-US" dirty="0"/>
              <a:t>If the </a:t>
            </a:r>
            <a:r>
              <a:rPr lang="en-US" dirty="0" smtClean="0"/>
              <a:t>doer </a:t>
            </a:r>
            <a:r>
              <a:rPr lang="en-US" dirty="0"/>
              <a:t>has legal power to </a:t>
            </a:r>
            <a:r>
              <a:rPr lang="en-US" dirty="0" smtClean="0"/>
              <a:t>do, </a:t>
            </a:r>
            <a:r>
              <a:rPr lang="en-US" dirty="0"/>
              <a:t>the person can not have a self-</a:t>
            </a:r>
            <a:r>
              <a:rPr lang="en-US" dirty="0" err="1"/>
              <a:t>defence</a:t>
            </a:r>
            <a:r>
              <a:rPr lang="en-US" dirty="0" smtClean="0"/>
              <a:t>.</a:t>
            </a:r>
          </a:p>
          <a:p>
            <a:pPr>
              <a:buNone/>
            </a:pPr>
            <a:endParaRPr lang="en-US" dirty="0"/>
          </a:p>
          <a:p>
            <a:pPr>
              <a:buNone/>
            </a:pPr>
            <a:r>
              <a:rPr lang="en-US" dirty="0" smtClean="0"/>
              <a:t>    </a:t>
            </a:r>
            <a:r>
              <a:rPr lang="en-US" dirty="0"/>
              <a:t>The legal power could be the criminal law or civil law.</a:t>
            </a:r>
          </a:p>
          <a:p>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Example 1</a:t>
            </a:r>
          </a:p>
          <a:p>
            <a:pPr>
              <a:buNone/>
            </a:pPr>
            <a:endParaRPr lang="en-US" dirty="0"/>
          </a:p>
          <a:p>
            <a:pPr>
              <a:buNone/>
            </a:pPr>
            <a:r>
              <a:rPr lang="en-US" dirty="0" smtClean="0"/>
              <a:t>    There is a </a:t>
            </a:r>
            <a:r>
              <a:rPr lang="en-US" dirty="0"/>
              <a:t>fighting in a festival</a:t>
            </a:r>
            <a:r>
              <a:rPr lang="en-US" dirty="0" smtClean="0"/>
              <a:t>.</a:t>
            </a:r>
          </a:p>
          <a:p>
            <a:pPr>
              <a:buNone/>
            </a:pPr>
            <a:endParaRPr lang="en-US" dirty="0"/>
          </a:p>
          <a:p>
            <a:pPr>
              <a:buNone/>
            </a:pPr>
            <a:r>
              <a:rPr lang="en-US" dirty="0" smtClean="0"/>
              <a:t>    </a:t>
            </a:r>
            <a:r>
              <a:rPr lang="en-US" dirty="0"/>
              <a:t>The police have the legal power to stop and arrest </a:t>
            </a:r>
            <a:r>
              <a:rPr lang="en-US" dirty="0" smtClean="0"/>
              <a:t>the wrongdoers.</a:t>
            </a:r>
          </a:p>
          <a:p>
            <a:pPr>
              <a:buNone/>
            </a:pPr>
            <a:endParaRPr lang="en-US" dirty="0"/>
          </a:p>
          <a:p>
            <a:pPr>
              <a:buNone/>
            </a:pPr>
            <a:r>
              <a:rPr lang="en-US" dirty="0" smtClean="0"/>
              <a:t>   </a:t>
            </a:r>
            <a:r>
              <a:rPr lang="en-US" dirty="0"/>
              <a:t>If someone stabs the police, there is not a self-</a:t>
            </a:r>
            <a:r>
              <a:rPr lang="en-US" dirty="0" err="1"/>
              <a:t>defence</a:t>
            </a:r>
            <a:r>
              <a:rPr lang="en-US" dirty="0"/>
              <a:t>. </a:t>
            </a:r>
          </a:p>
          <a:p>
            <a:pPr>
              <a:buNone/>
            </a:pPr>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solidFill>
                  <a:srgbClr val="FFFF00"/>
                </a:solidFill>
              </a:rPr>
              <a:t>				</a:t>
            </a:r>
            <a:r>
              <a:rPr lang="en-US" dirty="0" smtClean="0"/>
              <a:t>Example 2</a:t>
            </a:r>
          </a:p>
          <a:p>
            <a:pPr>
              <a:buNone/>
            </a:pPr>
            <a:endParaRPr lang="en-US" dirty="0"/>
          </a:p>
          <a:p>
            <a:pPr>
              <a:buNone/>
            </a:pPr>
            <a:r>
              <a:rPr lang="en-US" dirty="0" smtClean="0"/>
              <a:t>    Parents have power </a:t>
            </a:r>
            <a:r>
              <a:rPr lang="en-US" dirty="0"/>
              <a:t>under the family law to give reasonable punishment to </a:t>
            </a:r>
            <a:r>
              <a:rPr lang="en-US" dirty="0" smtClean="0"/>
              <a:t>their children. </a:t>
            </a:r>
          </a:p>
          <a:p>
            <a:pPr>
              <a:buNone/>
            </a:pPr>
            <a:endParaRPr lang="en-US" dirty="0"/>
          </a:p>
          <a:p>
            <a:pPr>
              <a:buNone/>
            </a:pPr>
            <a:r>
              <a:rPr lang="en-US" dirty="0" smtClean="0"/>
              <a:t>    The </a:t>
            </a:r>
            <a:r>
              <a:rPr lang="en-US" dirty="0"/>
              <a:t>son can not have a self-</a:t>
            </a:r>
            <a:r>
              <a:rPr lang="en-US" dirty="0" err="1"/>
              <a:t>defence</a:t>
            </a:r>
            <a:r>
              <a:rPr lang="en-US" dirty="0"/>
              <a:t>.  </a:t>
            </a:r>
          </a:p>
          <a:p>
            <a:pPr>
              <a:buNone/>
            </a:pPr>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solidFill>
                  <a:srgbClr val="FFFF00"/>
                </a:solidFill>
              </a:rPr>
              <a:t> 				</a:t>
            </a:r>
            <a:r>
              <a:rPr lang="en-US" dirty="0" smtClean="0"/>
              <a:t>Example 3</a:t>
            </a:r>
          </a:p>
          <a:p>
            <a:pPr>
              <a:buNone/>
            </a:pPr>
            <a:endParaRPr lang="en-US" dirty="0"/>
          </a:p>
          <a:p>
            <a:pPr>
              <a:buNone/>
            </a:pPr>
            <a:r>
              <a:rPr lang="en-US" dirty="0" smtClean="0"/>
              <a:t>    Someone </a:t>
            </a:r>
            <a:r>
              <a:rPr lang="en-US" dirty="0"/>
              <a:t>is having an affairs with our legal </a:t>
            </a:r>
            <a:r>
              <a:rPr lang="en-US" dirty="0" smtClean="0"/>
              <a:t>wives, </a:t>
            </a:r>
            <a:r>
              <a:rPr lang="en-US" dirty="0"/>
              <a:t>we can have a self-</a:t>
            </a:r>
            <a:r>
              <a:rPr lang="en-US" dirty="0" err="1"/>
              <a:t>defence</a:t>
            </a:r>
            <a:r>
              <a:rPr lang="en-US" dirty="0"/>
              <a:t>. (reputation) </a:t>
            </a:r>
          </a:p>
          <a:p>
            <a:pPr>
              <a:buNone/>
            </a:pP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b="1" dirty="0" smtClean="0">
                <a:solidFill>
                  <a:srgbClr val="00B050"/>
                </a:solidFill>
              </a:rPr>
              <a:t>    </a:t>
            </a:r>
          </a:p>
          <a:p>
            <a:pPr>
              <a:buNone/>
            </a:pPr>
            <a:r>
              <a:rPr lang="en-US" b="1" dirty="0">
                <a:solidFill>
                  <a:srgbClr val="00B050"/>
                </a:solidFill>
              </a:rPr>
              <a:t> </a:t>
            </a:r>
            <a:r>
              <a:rPr lang="en-US" b="1" dirty="0" smtClean="0">
                <a:solidFill>
                  <a:srgbClr val="00B050"/>
                </a:solidFill>
              </a:rPr>
              <a:t>  </a:t>
            </a:r>
            <a:r>
              <a:rPr lang="en-US" b="1" dirty="0" smtClean="0"/>
              <a:t>The </a:t>
            </a:r>
            <a:r>
              <a:rPr lang="en-US" b="1" dirty="0"/>
              <a:t>danger is imminent. </a:t>
            </a:r>
            <a:endParaRPr lang="en-US" b="1" dirty="0" smtClean="0"/>
          </a:p>
          <a:p>
            <a:pPr>
              <a:buNone/>
            </a:pPr>
            <a:endParaRPr lang="en-US" dirty="0"/>
          </a:p>
          <a:p>
            <a:r>
              <a:rPr lang="en-US" dirty="0"/>
              <a:t>The imminence is dependent on the fact and circumstance. </a:t>
            </a:r>
            <a:endParaRPr lang="en-US" dirty="0" smtClean="0"/>
          </a:p>
          <a:p>
            <a:endParaRPr lang="en-US" dirty="0"/>
          </a:p>
          <a:p>
            <a:r>
              <a:rPr lang="en-US" dirty="0" smtClean="0"/>
              <a:t>We </a:t>
            </a:r>
            <a:r>
              <a:rPr lang="en-US" dirty="0"/>
              <a:t>can say that if we do not have a self-</a:t>
            </a:r>
            <a:r>
              <a:rPr lang="en-US" dirty="0" err="1"/>
              <a:t>defence</a:t>
            </a:r>
            <a:r>
              <a:rPr lang="en-US" dirty="0"/>
              <a:t>, there would be a risk. </a:t>
            </a:r>
          </a:p>
          <a:p>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82528"/>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lstStyle/>
          <a:p>
            <a:pPr>
              <a:buNone/>
            </a:pPr>
            <a:r>
              <a:rPr lang="en-US" dirty="0" smtClean="0"/>
              <a:t> If the act committed is </a:t>
            </a:r>
          </a:p>
          <a:p>
            <a:pPr>
              <a:buNone/>
            </a:pPr>
            <a:r>
              <a:rPr lang="en-US" dirty="0"/>
              <a:t> </a:t>
            </a:r>
            <a:r>
              <a:rPr lang="en-US" dirty="0" smtClean="0"/>
              <a:t>1. in excess of what is reasonable under the </a:t>
            </a:r>
          </a:p>
          <a:p>
            <a:pPr>
              <a:buNone/>
            </a:pPr>
            <a:r>
              <a:rPr lang="en-US" dirty="0"/>
              <a:t> </a:t>
            </a:r>
            <a:r>
              <a:rPr lang="en-US" dirty="0" smtClean="0"/>
              <a:t>    circumstances</a:t>
            </a:r>
          </a:p>
          <a:p>
            <a:pPr>
              <a:buNone/>
            </a:pPr>
            <a:endParaRPr lang="en-US" dirty="0"/>
          </a:p>
          <a:p>
            <a:pPr>
              <a:buNone/>
            </a:pPr>
            <a:r>
              <a:rPr lang="en-US" dirty="0" smtClean="0"/>
              <a:t> 2. in excess of what is necessary for the </a:t>
            </a:r>
            <a:r>
              <a:rPr lang="en-US" dirty="0" err="1" smtClean="0"/>
              <a:t>defence</a:t>
            </a:r>
            <a:endParaRPr lang="en-US" dirty="0" smtClean="0"/>
          </a:p>
          <a:p>
            <a:pPr>
              <a:buNone/>
            </a:pPr>
            <a:endParaRPr lang="en-US" dirty="0"/>
          </a:p>
          <a:p>
            <a:pPr>
              <a:buNone/>
            </a:pPr>
            <a:r>
              <a:rPr lang="en-US" dirty="0" smtClean="0"/>
              <a:t>Result : the court may inflict less punishment to    </a:t>
            </a:r>
          </a:p>
          <a:p>
            <a:pPr>
              <a:buNone/>
            </a:pPr>
            <a:r>
              <a:rPr lang="en-US" dirty="0"/>
              <a:t> </a:t>
            </a:r>
            <a:r>
              <a:rPr lang="en-US" dirty="0" smtClean="0"/>
              <a:t>             any extent than that provided by the law   </a:t>
            </a:r>
          </a:p>
          <a:p>
            <a:pPr>
              <a:buNone/>
            </a:pPr>
            <a:r>
              <a:rPr lang="en-US" dirty="0"/>
              <a:t> </a:t>
            </a:r>
            <a:r>
              <a:rPr lang="en-US" dirty="0" smtClean="0"/>
              <a:t>             for such offence  (Section 69)</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err="1" smtClean="0"/>
              <a:t>Defence</a:t>
            </a:r>
            <a:r>
              <a:rPr lang="en-US" dirty="0" smtClean="0"/>
              <a:t> of Provocation</a:t>
            </a:r>
            <a:endParaRPr lang="th-TH" dirty="0"/>
          </a:p>
        </p:txBody>
      </p:sp>
      <p:sp>
        <p:nvSpPr>
          <p:cNvPr id="3" name="ตัวยึดเนื้อหา 2"/>
          <p:cNvSpPr>
            <a:spLocks noGrp="1"/>
          </p:cNvSpPr>
          <p:nvPr>
            <p:ph idx="1"/>
          </p:nvPr>
        </p:nvSpPr>
        <p:spPr/>
        <p:txBody>
          <a:bodyPr/>
          <a:lstStyle/>
          <a:p>
            <a:pPr>
              <a:buNone/>
            </a:pPr>
            <a:r>
              <a:rPr lang="en-US" dirty="0" smtClean="0"/>
              <a:t> Section 72</a:t>
            </a:r>
          </a:p>
          <a:p>
            <a:pPr>
              <a:buNone/>
            </a:pPr>
            <a:endParaRPr lang="en-US" dirty="0" smtClean="0"/>
          </a:p>
          <a:p>
            <a:pPr>
              <a:buNone/>
            </a:pPr>
            <a:r>
              <a:rPr lang="en-US" dirty="0" smtClean="0"/>
              <a:t> “Whenever any person commits an offence at the time of grave and unjust maltreatment against the person maltreating, the Court may inflict upon such person less punishment to any extent that provided by the law for such offence.”</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The principle of the </a:t>
            </a:r>
            <a:r>
              <a:rPr lang="en-US" dirty="0" err="1" smtClean="0"/>
              <a:t>defence</a:t>
            </a:r>
            <a:r>
              <a:rPr lang="en-US" dirty="0" smtClean="0"/>
              <a:t> of provocation</a:t>
            </a:r>
          </a:p>
          <a:p>
            <a:pPr>
              <a:buNone/>
            </a:pPr>
            <a:endParaRPr lang="en-US" dirty="0" smtClean="0"/>
          </a:p>
          <a:p>
            <a:pPr>
              <a:buNone/>
            </a:pPr>
            <a:r>
              <a:rPr lang="en-US" dirty="0" smtClean="0"/>
              <a:t>1. There is the unjust maltreatment.</a:t>
            </a:r>
          </a:p>
          <a:p>
            <a:pPr>
              <a:buNone/>
            </a:pPr>
            <a:endParaRPr lang="en-US" dirty="0" smtClean="0"/>
          </a:p>
          <a:p>
            <a:pPr>
              <a:buNone/>
            </a:pPr>
            <a:r>
              <a:rPr lang="en-US" dirty="0" smtClean="0"/>
              <a:t>2. The unjust maltreatment causes the grave to the doer.</a:t>
            </a:r>
          </a:p>
          <a:p>
            <a:pPr>
              <a:buNone/>
            </a:pPr>
            <a:endParaRPr lang="en-US" dirty="0" smtClean="0"/>
          </a:p>
          <a:p>
            <a:pPr>
              <a:buNone/>
            </a:pPr>
            <a:r>
              <a:rPr lang="en-US" dirty="0" smtClean="0"/>
              <a:t>3.   The doer commits an offence against the person maltreating at the time of grave.</a:t>
            </a: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flipV="1">
            <a:off x="457200" y="214290"/>
            <a:ext cx="8229600" cy="60348"/>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t>   The result of the </a:t>
            </a:r>
            <a:r>
              <a:rPr lang="en-US" dirty="0" err="1" smtClean="0"/>
              <a:t>defence</a:t>
            </a:r>
            <a:r>
              <a:rPr lang="en-US" dirty="0" smtClean="0"/>
              <a:t> of provocation</a:t>
            </a:r>
          </a:p>
          <a:p>
            <a:pPr>
              <a:buNone/>
            </a:pPr>
            <a:endParaRPr lang="en-US" dirty="0" smtClean="0"/>
          </a:p>
          <a:p>
            <a:pPr>
              <a:buNone/>
            </a:pPr>
            <a:endParaRPr lang="en-US" dirty="0" smtClean="0"/>
          </a:p>
          <a:p>
            <a:pPr>
              <a:buNone/>
            </a:pPr>
            <a:r>
              <a:rPr lang="en-US" dirty="0" smtClean="0"/>
              <a:t>    less punishment to any extent </a:t>
            </a:r>
          </a:p>
          <a:p>
            <a:pPr>
              <a:buNone/>
            </a:pPr>
            <a:endParaRPr lang="en-US" dirty="0" smtClean="0"/>
          </a:p>
          <a:p>
            <a:pPr>
              <a:buNone/>
            </a:pPr>
            <a:r>
              <a:rPr lang="en-US" dirty="0" smtClean="0"/>
              <a:t>    than that provided by the law for such offence </a:t>
            </a:r>
          </a:p>
          <a:p>
            <a:endParaRPr lang="th-TH"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solidFill>
                  <a:srgbClr val="00B050"/>
                </a:solidFill>
              </a:rPr>
              <a:t>  </a:t>
            </a:r>
            <a:r>
              <a:rPr lang="en-US" dirty="0" smtClean="0"/>
              <a:t>1. There is the unjust maltreatment.</a:t>
            </a:r>
          </a:p>
          <a:p>
            <a:endParaRPr lang="en-US" dirty="0" smtClean="0"/>
          </a:p>
          <a:p>
            <a:pPr>
              <a:buNone/>
            </a:pPr>
            <a:r>
              <a:rPr lang="en-US" dirty="0" smtClean="0"/>
              <a:t> 1.1 The violation of law in general is considered   </a:t>
            </a:r>
          </a:p>
          <a:p>
            <a:pPr>
              <a:buNone/>
            </a:pPr>
            <a:r>
              <a:rPr lang="en-US" dirty="0" smtClean="0"/>
              <a:t>        as  the unjust maltreatment. </a:t>
            </a:r>
          </a:p>
          <a:p>
            <a:pPr>
              <a:buNone/>
            </a:pPr>
            <a:endParaRPr lang="en-US" dirty="0" smtClean="0"/>
          </a:p>
          <a:p>
            <a:pPr>
              <a:buNone/>
            </a:pPr>
            <a:r>
              <a:rPr lang="en-US" dirty="0" smtClean="0"/>
              <a:t>        However, sometimes the act which is not  </a:t>
            </a:r>
          </a:p>
          <a:p>
            <a:pPr>
              <a:buNone/>
            </a:pPr>
            <a:r>
              <a:rPr lang="en-US" dirty="0" smtClean="0"/>
              <a:t>        legally violated may be considered as  the </a:t>
            </a:r>
          </a:p>
          <a:p>
            <a:pPr>
              <a:buNone/>
            </a:pPr>
            <a:r>
              <a:rPr lang="en-US" dirty="0" smtClean="0"/>
              <a:t>        unjust maltreatment.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t>				    Example </a:t>
            </a:r>
          </a:p>
          <a:p>
            <a:pPr>
              <a:buNone/>
            </a:pPr>
            <a:endParaRPr lang="en-US" dirty="0" smtClean="0"/>
          </a:p>
          <a:p>
            <a:pPr>
              <a:buNone/>
            </a:pPr>
            <a:r>
              <a:rPr lang="en-US" dirty="0" smtClean="0"/>
              <a:t>   The offender has seen the deceased having an affairs with his wife. Although she is not a legal wife, they have lived together for 13 years and have 6 children. The offender must love her and feel jealous. The offender uses a small knife found at that time stabbing the deceased twice and stabbing his wife only once.  It is considered as the </a:t>
            </a:r>
            <a:r>
              <a:rPr lang="en-US" dirty="0" err="1" smtClean="0"/>
              <a:t>defence</a:t>
            </a:r>
            <a:r>
              <a:rPr lang="en-US" dirty="0" smtClean="0"/>
              <a:t> of provocation. </a:t>
            </a:r>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6500834"/>
          </a:xfrm>
        </p:spPr>
        <p:txBody>
          <a:bodyPr/>
          <a:lstStyle/>
          <a:p>
            <a:pPr>
              <a:buNone/>
            </a:pPr>
            <a:r>
              <a:rPr lang="en-US" dirty="0" smtClean="0"/>
              <a:t>  1.2 The use of power according to the law or the tradition is not considered as the unjust maltreatment.</a:t>
            </a:r>
          </a:p>
          <a:p>
            <a:pPr>
              <a:buNone/>
            </a:pPr>
            <a:endParaRPr lang="en-US" dirty="0" smtClean="0"/>
          </a:p>
          <a:p>
            <a:pPr>
              <a:buNone/>
            </a:pPr>
            <a:r>
              <a:rPr lang="en-US" dirty="0" smtClean="0"/>
              <a:t>Example </a:t>
            </a:r>
          </a:p>
          <a:p>
            <a:pPr>
              <a:buNone/>
            </a:pPr>
            <a:r>
              <a:rPr lang="en-US" dirty="0" smtClean="0"/>
              <a:t> - The police stop the fighting.</a:t>
            </a:r>
          </a:p>
          <a:p>
            <a:pPr>
              <a:buNone/>
            </a:pPr>
            <a:endParaRPr lang="en-US" dirty="0" smtClean="0"/>
          </a:p>
          <a:p>
            <a:pPr>
              <a:buNone/>
            </a:pPr>
            <a:r>
              <a:rPr lang="en-US" dirty="0" smtClean="0"/>
              <a:t>- A teacher or a monk reasonably punishes the students</a:t>
            </a:r>
            <a:endParaRPr lang="th-TH"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normAutofit/>
          </a:bodyPr>
          <a:lstStyle/>
          <a:p>
            <a:pPr>
              <a:buNone/>
            </a:pPr>
            <a:r>
              <a:rPr lang="en-US" dirty="0" smtClean="0"/>
              <a:t> 1.3 The person who causes the grave cannot </a:t>
            </a:r>
          </a:p>
          <a:p>
            <a:pPr>
              <a:buNone/>
            </a:pPr>
            <a:r>
              <a:rPr lang="en-US" dirty="0" smtClean="0"/>
              <a:t>        claim the unjust maltreatment. </a:t>
            </a:r>
          </a:p>
          <a:p>
            <a:pPr>
              <a:buNone/>
            </a:pPr>
            <a:endParaRPr lang="en-US" dirty="0" smtClean="0"/>
          </a:p>
          <a:p>
            <a:pPr>
              <a:buNone/>
            </a:pPr>
            <a:r>
              <a:rPr lang="en-US" dirty="0" smtClean="0"/>
              <a:t> 1.4 The person who is willing to go to the </a:t>
            </a:r>
          </a:p>
          <a:p>
            <a:pPr>
              <a:buNone/>
            </a:pPr>
            <a:r>
              <a:rPr lang="en-US" dirty="0" smtClean="0"/>
              <a:t>        fighting cannot claim the unjust </a:t>
            </a:r>
          </a:p>
          <a:p>
            <a:pPr>
              <a:buNone/>
            </a:pPr>
            <a:r>
              <a:rPr lang="en-US" dirty="0" smtClean="0"/>
              <a:t>        maltreatment. </a:t>
            </a:r>
          </a:p>
          <a:p>
            <a:pPr>
              <a:buNone/>
            </a:pPr>
            <a:endParaRPr lang="en-US" dirty="0" smtClean="0"/>
          </a:p>
          <a:p>
            <a:pPr>
              <a:buNone/>
            </a:pPr>
            <a:r>
              <a:rPr lang="en-US" dirty="0" smtClean="0"/>
              <a:t> 1.5 The unjust maltreatment has to be severe </a:t>
            </a:r>
          </a:p>
          <a:p>
            <a:pPr>
              <a:buNone/>
            </a:pPr>
            <a:r>
              <a:rPr lang="en-US" dirty="0" smtClean="0"/>
              <a:t>        enough.</a:t>
            </a:r>
          </a:p>
          <a:p>
            <a:pPr>
              <a:buNone/>
            </a:pPr>
            <a:r>
              <a:rPr lang="en-US" dirty="0" smtClean="0"/>
              <a:t>    “a </a:t>
            </a:r>
            <a:r>
              <a:rPr lang="en-US" dirty="0" err="1" smtClean="0"/>
              <a:t>reasonableman</a:t>
            </a:r>
            <a:r>
              <a:rPr lang="en-US" dirty="0" smtClean="0"/>
              <a:t> under like circumstances” </a:t>
            </a:r>
          </a:p>
          <a:p>
            <a:pPr>
              <a:buNone/>
            </a:pPr>
            <a:endParaRPr lang="en-US" dirty="0" smtClean="0"/>
          </a:p>
          <a:p>
            <a:pPr>
              <a:buNone/>
            </a:pPr>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a:t>
            </a:r>
          </a:p>
          <a:p>
            <a:pPr>
              <a:buNone/>
            </a:pPr>
            <a:r>
              <a:rPr lang="en-US" dirty="0" smtClean="0"/>
              <a:t>1.6 Unjust maltreatment might be done to the </a:t>
            </a:r>
          </a:p>
          <a:p>
            <a:pPr>
              <a:buNone/>
            </a:pPr>
            <a:r>
              <a:rPr lang="en-US" dirty="0" smtClean="0"/>
              <a:t>         persons who have special relationship.</a:t>
            </a:r>
          </a:p>
          <a:p>
            <a:pPr>
              <a:buNone/>
            </a:pPr>
            <a:endParaRPr lang="en-US" dirty="0" smtClean="0"/>
          </a:p>
          <a:p>
            <a:pPr>
              <a:buNone/>
            </a:pPr>
            <a:r>
              <a:rPr lang="en-US" dirty="0" smtClean="0"/>
              <a:t>Example</a:t>
            </a:r>
          </a:p>
          <a:p>
            <a:pPr>
              <a:buFontTx/>
              <a:buChar char="-"/>
            </a:pPr>
            <a:r>
              <a:rPr lang="en-US" dirty="0" smtClean="0"/>
              <a:t>Parents : children</a:t>
            </a:r>
          </a:p>
          <a:p>
            <a:pPr>
              <a:buFontTx/>
              <a:buChar char="-"/>
            </a:pPr>
            <a:r>
              <a:rPr lang="en-US" dirty="0" smtClean="0"/>
              <a:t>Brother : sister</a:t>
            </a:r>
          </a:p>
          <a:p>
            <a:pPr>
              <a:buFontTx/>
              <a:buChar char="-"/>
            </a:pPr>
            <a:r>
              <a:rPr lang="en-US" dirty="0" smtClean="0"/>
              <a:t>Husband : wife</a:t>
            </a:r>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solidFill>
                  <a:srgbClr val="C00000"/>
                </a:solidFill>
              </a:rPr>
              <a:t>   </a:t>
            </a:r>
            <a:r>
              <a:rPr lang="en-US" dirty="0" smtClean="0"/>
              <a:t>2. The unjust maltreatment causes the grave </a:t>
            </a:r>
          </a:p>
          <a:p>
            <a:pPr>
              <a:buNone/>
            </a:pPr>
            <a:r>
              <a:rPr lang="en-US" dirty="0" smtClean="0"/>
              <a:t>        to the doer.</a:t>
            </a:r>
          </a:p>
          <a:p>
            <a:pPr>
              <a:buNone/>
            </a:pPr>
            <a:endParaRPr lang="en-US" dirty="0" smtClean="0"/>
          </a:p>
          <a:p>
            <a:pPr>
              <a:buNone/>
            </a:pPr>
            <a:r>
              <a:rPr lang="en-US" dirty="0" smtClean="0"/>
              <a:t>    Depending on case by case and circumstances  </a:t>
            </a:r>
          </a:p>
          <a:p>
            <a:endParaRPr lang="en-US" dirty="0" smtClean="0"/>
          </a:p>
          <a:p>
            <a:endParaRPr lang="en-US" dirty="0" smtClean="0"/>
          </a:p>
          <a:p>
            <a:pPr>
              <a:buNone/>
            </a:pPr>
            <a:r>
              <a:rPr lang="en-US" dirty="0" smtClean="0"/>
              <a:t>   3.   The doer commits an offence against the </a:t>
            </a:r>
          </a:p>
          <a:p>
            <a:pPr>
              <a:buNone/>
            </a:pPr>
            <a:r>
              <a:rPr lang="en-US" dirty="0" smtClean="0"/>
              <a:t>         person maltreating at the time of grave.</a:t>
            </a:r>
            <a:endParaRPr lang="th-TH" dirty="0" smtClean="0"/>
          </a:p>
          <a:p>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193</TotalTime>
  <Words>986</Words>
  <Application>Microsoft Office PowerPoint</Application>
  <PresentationFormat>นำเสนอทางหน้าจอ (4:3)</PresentationFormat>
  <Paragraphs>174</Paragraphs>
  <Slides>25</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25</vt:i4>
      </vt:variant>
    </vt:vector>
  </HeadingPairs>
  <TitlesOfParts>
    <vt:vector size="26" baseType="lpstr">
      <vt:lpstr>ชุดรูปแบบของ Office</vt:lpstr>
      <vt:lpstr>Causation</vt:lpstr>
      <vt:lpstr>ภาพนิ่ง 2</vt:lpstr>
      <vt:lpstr>ภาพนิ่ง 3</vt:lpstr>
      <vt:lpstr>ภาพนิ่ง 4</vt:lpstr>
      <vt:lpstr>ภาพนิ่ง 5</vt:lpstr>
      <vt:lpstr>ภาพนิ่ง 6</vt:lpstr>
      <vt:lpstr>ภาพนิ่ง 7</vt:lpstr>
      <vt:lpstr>Lawful Defence</vt:lpstr>
      <vt:lpstr>ภาพนิ่ง 9</vt:lpstr>
      <vt:lpstr>Elements of Lawful Defence</vt:lpstr>
      <vt:lpstr>ภาพนิ่ง 11</vt:lpstr>
      <vt:lpstr>ภาพนิ่ง 12</vt:lpstr>
      <vt:lpstr>ภาพนิ่ง 13</vt:lpstr>
      <vt:lpstr>ภาพนิ่ง 14</vt:lpstr>
      <vt:lpstr>ภาพนิ่ง 15</vt:lpstr>
      <vt:lpstr>ภาพนิ่ง 16</vt:lpstr>
      <vt:lpstr>Defence of Provocation</vt:lpstr>
      <vt:lpstr>ภาพนิ่ง 18</vt:lpstr>
      <vt:lpstr>ภาพนิ่ง 19</vt:lpstr>
      <vt:lpstr>ภาพนิ่ง 20</vt:lpstr>
      <vt:lpstr>ภาพนิ่ง 21</vt:lpstr>
      <vt:lpstr>ภาพนิ่ง 22</vt:lpstr>
      <vt:lpstr>ภาพนิ่ง 23</vt:lpstr>
      <vt:lpstr>ภาพนิ่ง 24</vt:lpstr>
      <vt:lpstr>ภาพนิ่ง 25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Causation</dc:title>
  <dc:creator>Admin</dc:creator>
  <cp:lastModifiedBy>Admin</cp:lastModifiedBy>
  <cp:revision>83</cp:revision>
  <dcterms:created xsi:type="dcterms:W3CDTF">2011-08-16T06:14:22Z</dcterms:created>
  <dcterms:modified xsi:type="dcterms:W3CDTF">2011-08-23T07:22:38Z</dcterms:modified>
</cp:coreProperties>
</file>