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06" r:id="rId2"/>
    <p:sldId id="413" r:id="rId3"/>
    <p:sldId id="407" r:id="rId4"/>
    <p:sldId id="409" r:id="rId5"/>
    <p:sldId id="408" r:id="rId6"/>
    <p:sldId id="414" r:id="rId7"/>
    <p:sldId id="415" r:id="rId8"/>
    <p:sldId id="410" r:id="rId9"/>
    <p:sldId id="352" r:id="rId10"/>
    <p:sldId id="353" r:id="rId11"/>
    <p:sldId id="354" r:id="rId12"/>
    <p:sldId id="387" r:id="rId13"/>
    <p:sldId id="388" r:id="rId14"/>
    <p:sldId id="389" r:id="rId15"/>
    <p:sldId id="390" r:id="rId16"/>
    <p:sldId id="394" r:id="rId17"/>
    <p:sldId id="395" r:id="rId18"/>
    <p:sldId id="396" r:id="rId19"/>
    <p:sldId id="397" r:id="rId20"/>
    <p:sldId id="398" r:id="rId21"/>
    <p:sldId id="350" r:id="rId22"/>
    <p:sldId id="416" r:id="rId23"/>
    <p:sldId id="265" r:id="rId24"/>
    <p:sldId id="327" r:id="rId25"/>
    <p:sldId id="332" r:id="rId26"/>
    <p:sldId id="328" r:id="rId27"/>
    <p:sldId id="411" r:id="rId28"/>
    <p:sldId id="412" r:id="rId29"/>
  </p:sldIdLst>
  <p:sldSz cx="9144000" cy="6858000" type="screen4x3"/>
  <p:notesSz cx="6858000" cy="91440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ngsana New" pitchFamily="18" charset="-34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ngsana New" pitchFamily="18" charset="-34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ngsana New" pitchFamily="18" charset="-34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ngsana New" pitchFamily="18" charset="-34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6600FF"/>
    <a:srgbClr val="99FFCC"/>
    <a:srgbClr val="FF9900"/>
    <a:srgbClr val="FF66CC"/>
    <a:srgbClr val="66FFFF"/>
    <a:srgbClr val="FFFF00"/>
    <a:srgbClr val="CC00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2" autoAdjust="0"/>
    <p:restoredTop sz="90909" autoAdjust="0"/>
  </p:normalViewPr>
  <p:slideViewPr>
    <p:cSldViewPr>
      <p:cViewPr>
        <p:scale>
          <a:sx n="75" d="100"/>
          <a:sy n="75" d="100"/>
        </p:scale>
        <p:origin x="-1140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72" y="333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20.xml"/><Relationship Id="rId2" Type="http://schemas.openxmlformats.org/officeDocument/2006/relationships/slide" Target="slides/slide19.xml"/><Relationship Id="rId1" Type="http://schemas.openxmlformats.org/officeDocument/2006/relationships/slide" Target="slides/slide18.xml"/><Relationship Id="rId4" Type="http://schemas.openxmlformats.org/officeDocument/2006/relationships/slide" Target="slides/slide2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5CA23DB-A889-4244-9F65-6F1E662E9F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4B562E1-7D86-4DC3-AACE-041428AC25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39F82-C4BA-4444-A05E-C3B2A68092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43FBB-6C30-42E5-BE68-D116A5E11B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4EEE71-5159-4D58-B66B-9ABE0E3A5A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5CDA6-C2C5-4EF7-9570-D9B6A9BB06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19900-7F99-4A55-B9E1-E5AB97C9E2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6ECA51-181A-48FF-815B-B88413B327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BFAE0-7245-41BC-82EA-6CA96FFCD9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167EA-3E98-448E-BBB5-6D11102B7D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5AD36-97C3-4757-8E66-D35289B984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DA680-2A57-465B-900F-C6F01D3A4F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18774-14AC-41DF-832A-6796FF7C84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/>
            </a:gs>
            <a:gs pos="100000">
              <a:srgbClr val="000000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6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6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43E0867-F9B8-4ECE-A882-2A0EFAB1FE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98BA87-71BC-4235-9503-6DE49B3934BE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77724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</a:rPr>
              <a:t>Industry Part 2</a:t>
            </a:r>
          </a:p>
          <a:p>
            <a:pPr algn="ctr">
              <a:spcBef>
                <a:spcPct val="5000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</a:rPr>
              <a:t>Future Trends of Thai Industry</a:t>
            </a:r>
            <a:endParaRPr lang="en-US" sz="4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98BA87-71BC-4235-9503-6DE49B3934BE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762000" y="685800"/>
            <a:ext cx="838200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Emerging International Trends</a:t>
            </a:r>
          </a:p>
          <a:p>
            <a:pPr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Globalization</a:t>
            </a:r>
          </a:p>
          <a:p>
            <a:pPr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Liberalization</a:t>
            </a:r>
          </a:p>
          <a:p>
            <a:pPr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Regional integration</a:t>
            </a:r>
          </a:p>
          <a:p>
            <a:pPr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WTO &amp; rules on international trade</a:t>
            </a:r>
          </a:p>
          <a:p>
            <a:pPr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Changes in Technology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217D91-AD56-4662-B38F-DF33859B4281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1066800" y="1524000"/>
            <a:ext cx="6096000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New Economy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Information Economy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Digital Economy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Knowledge Economy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Network Economy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26A68A-EB3D-4723-81E5-E4BB0AEAF9E8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228600" y="381000"/>
            <a:ext cx="89154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Features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Change in structure of production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Importance of Knowledge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Consumers have more choices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Networking important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More Competition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Intangible assets more important than </a:t>
            </a:r>
          </a:p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          tangible  assets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955DD6-C4A7-4B6F-8984-EFB8410680C0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304800" y="533400"/>
            <a:ext cx="838200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Changing scenarios in industry</a:t>
            </a:r>
          </a:p>
          <a:p>
            <a:pPr lvl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Internationalization</a:t>
            </a:r>
          </a:p>
          <a:p>
            <a:pPr lvl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Division in stages of production and specialization</a:t>
            </a:r>
          </a:p>
          <a:p>
            <a:pPr lvl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Rapid changes in products/processes and shorter product-life cycle</a:t>
            </a:r>
          </a:p>
          <a:p>
            <a:pPr lvl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Service-orientation and customization</a:t>
            </a:r>
          </a:p>
          <a:p>
            <a:pPr>
              <a:spcBef>
                <a:spcPct val="50000"/>
              </a:spcBef>
            </a:pPr>
            <a:endParaRPr lang="en-US" sz="32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F17910-5D5F-4565-AAEC-B204D603E6E0}" type="slidenum">
              <a:rPr lang="en-US"/>
              <a:pPr/>
              <a:t>6</a:t>
            </a:fld>
            <a:endParaRPr lang="en-US"/>
          </a:p>
        </p:txBody>
      </p:sp>
      <p:sp>
        <p:nvSpPr>
          <p:cNvPr id="44646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85800" y="304800"/>
            <a:ext cx="7772400" cy="715963"/>
          </a:xfrm>
        </p:spPr>
        <p:txBody>
          <a:bodyPr/>
          <a:lstStyle/>
          <a:p>
            <a:pPr>
              <a:defRPr/>
            </a:pPr>
            <a:r>
              <a:rPr lang="en-US" b="1" kern="12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Product Parts of a Hard Disk</a:t>
            </a:r>
            <a:endParaRPr lang="th-TH" b="1" kern="12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44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0563" y="1143000"/>
            <a:ext cx="7762875" cy="5562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42CA0EB-A6AC-454B-8246-EEDE97F53F9B}" type="slidenum">
              <a:rPr lang="en-US"/>
              <a:pPr/>
              <a:t>7</a:t>
            </a:fld>
            <a:endParaRPr lang="en-US"/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10117138" cy="703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AutoShape 3"/>
          <p:cNvSpPr>
            <a:spLocks noChangeArrowheads="1"/>
          </p:cNvSpPr>
          <p:nvPr/>
        </p:nvSpPr>
        <p:spPr bwMode="auto">
          <a:xfrm>
            <a:off x="3995738" y="2420938"/>
            <a:ext cx="1441450" cy="2449512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en-US" b="1">
                <a:solidFill>
                  <a:schemeClr val="tx1"/>
                </a:solidFill>
                <a:latin typeface="Arial" charset="0"/>
              </a:rPr>
              <a:t>  HDD</a:t>
            </a:r>
          </a:p>
          <a:p>
            <a:pPr eaLnBrk="1" hangingPunct="1"/>
            <a:r>
              <a:rPr lang="en-US" b="1">
                <a:solidFill>
                  <a:schemeClr val="tx1"/>
                </a:solidFill>
                <a:latin typeface="Arial" charset="0"/>
              </a:rPr>
              <a:t>Makers</a:t>
            </a:r>
          </a:p>
          <a:p>
            <a:pPr eaLnBrk="1" hangingPunct="1"/>
            <a:r>
              <a:rPr lang="en-US" sz="2200">
                <a:solidFill>
                  <a:schemeClr val="tx1"/>
                </a:solidFill>
                <a:latin typeface="Arial" charset="0"/>
              </a:rPr>
              <a:t>-Seagate</a:t>
            </a:r>
          </a:p>
          <a:p>
            <a:pPr eaLnBrk="1" hangingPunct="1"/>
            <a:r>
              <a:rPr lang="en-US" sz="2200">
                <a:solidFill>
                  <a:schemeClr val="tx1"/>
                </a:solidFill>
                <a:latin typeface="Arial" charset="0"/>
              </a:rPr>
              <a:t>-WD</a:t>
            </a:r>
          </a:p>
          <a:p>
            <a:pPr eaLnBrk="1" hangingPunct="1"/>
            <a:r>
              <a:rPr lang="en-US" sz="2200">
                <a:solidFill>
                  <a:schemeClr val="tx1"/>
                </a:solidFill>
                <a:latin typeface="Arial" charset="0"/>
              </a:rPr>
              <a:t>-IBM</a:t>
            </a:r>
          </a:p>
          <a:p>
            <a:pPr eaLnBrk="1" hangingPunct="1"/>
            <a:r>
              <a:rPr lang="en-US" sz="2200">
                <a:solidFill>
                  <a:schemeClr val="tx1"/>
                </a:solidFill>
                <a:latin typeface="Arial" charset="0"/>
              </a:rPr>
              <a:t>-Fujitsu</a:t>
            </a:r>
            <a:endParaRPr lang="th-TH" sz="2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69" name="Line 4"/>
          <p:cNvSpPr>
            <a:spLocks noChangeShapeType="1"/>
          </p:cNvSpPr>
          <p:nvPr/>
        </p:nvSpPr>
        <p:spPr bwMode="auto">
          <a:xfrm flipV="1">
            <a:off x="3708400" y="4005263"/>
            <a:ext cx="287338" cy="1444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70" name="AutoShape 5"/>
          <p:cNvSpPr>
            <a:spLocks noChangeArrowheads="1"/>
          </p:cNvSpPr>
          <p:nvPr/>
        </p:nvSpPr>
        <p:spPr bwMode="auto">
          <a:xfrm>
            <a:off x="2700338" y="4076700"/>
            <a:ext cx="1008062" cy="504825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en-US" sz="2400" b="1">
                <a:solidFill>
                  <a:schemeClr val="tx1"/>
                </a:solidFill>
                <a:latin typeface="Arial" charset="0"/>
              </a:rPr>
              <a:t>PCBA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71" name="AutoShape 6"/>
          <p:cNvSpPr>
            <a:spLocks noChangeArrowheads="1"/>
          </p:cNvSpPr>
          <p:nvPr/>
        </p:nvSpPr>
        <p:spPr bwMode="auto">
          <a:xfrm>
            <a:off x="2771775" y="1844675"/>
            <a:ext cx="1152525" cy="433388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en-US" sz="2400" b="1">
                <a:solidFill>
                  <a:schemeClr val="tx1"/>
                </a:solidFill>
                <a:latin typeface="Arial" charset="0"/>
              </a:rPr>
              <a:t>Cover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72" name="Text Box 7"/>
          <p:cNvSpPr txBox="1">
            <a:spLocks noChangeArrowheads="1"/>
          </p:cNvSpPr>
          <p:nvPr/>
        </p:nvSpPr>
        <p:spPr bwMode="auto">
          <a:xfrm>
            <a:off x="2598738" y="2205038"/>
            <a:ext cx="1368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>
                <a:solidFill>
                  <a:schemeClr val="tx1"/>
                </a:solidFill>
                <a:latin typeface="Arial" charset="0"/>
              </a:rPr>
              <a:t>-Base plate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73" name="AutoShape 8"/>
          <p:cNvSpPr>
            <a:spLocks noChangeArrowheads="1"/>
          </p:cNvSpPr>
          <p:nvPr/>
        </p:nvSpPr>
        <p:spPr bwMode="auto">
          <a:xfrm>
            <a:off x="3995738" y="5157788"/>
            <a:ext cx="1150937" cy="503237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en-US" sz="2400" b="1">
                <a:solidFill>
                  <a:schemeClr val="tx1"/>
                </a:solidFill>
                <a:latin typeface="Arial" charset="0"/>
              </a:rPr>
              <a:t>Motor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74" name="Text Box 9"/>
          <p:cNvSpPr txBox="1">
            <a:spLocks noChangeArrowheads="1"/>
          </p:cNvSpPr>
          <p:nvPr/>
        </p:nvSpPr>
        <p:spPr bwMode="auto">
          <a:xfrm>
            <a:off x="3924300" y="5661025"/>
            <a:ext cx="1539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>
                <a:solidFill>
                  <a:schemeClr val="tx1"/>
                </a:solidFill>
                <a:latin typeface="Arial" charset="0"/>
              </a:rPr>
              <a:t>“Specialized”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75" name="AutoShape 10"/>
          <p:cNvSpPr>
            <a:spLocks noChangeArrowheads="1"/>
          </p:cNvSpPr>
          <p:nvPr/>
        </p:nvSpPr>
        <p:spPr bwMode="auto">
          <a:xfrm>
            <a:off x="7451725" y="5661025"/>
            <a:ext cx="1295400" cy="503238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en-US" sz="2400" b="1">
                <a:solidFill>
                  <a:schemeClr val="tx1"/>
                </a:solidFill>
                <a:latin typeface="Arial" charset="0"/>
              </a:rPr>
              <a:t>Media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76" name="Text Box 11"/>
          <p:cNvSpPr txBox="1">
            <a:spLocks noChangeArrowheads="1"/>
          </p:cNvSpPr>
          <p:nvPr/>
        </p:nvSpPr>
        <p:spPr bwMode="auto">
          <a:xfrm>
            <a:off x="7110413" y="6092825"/>
            <a:ext cx="18938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>
                <a:solidFill>
                  <a:schemeClr val="tx1"/>
                </a:solidFill>
                <a:latin typeface="Arial" charset="0"/>
              </a:rPr>
              <a:t>Glass/Aluminum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77" name="AutoShape 12"/>
          <p:cNvSpPr>
            <a:spLocks noChangeArrowheads="1"/>
          </p:cNvSpPr>
          <p:nvPr/>
        </p:nvSpPr>
        <p:spPr bwMode="auto">
          <a:xfrm>
            <a:off x="2195513" y="2924175"/>
            <a:ext cx="1512887" cy="720725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en-US" sz="2400" b="1">
                <a:solidFill>
                  <a:schemeClr val="tx1"/>
                </a:solidFill>
                <a:latin typeface="Arial" charset="0"/>
              </a:rPr>
              <a:t>Actuator</a:t>
            </a:r>
          </a:p>
          <a:p>
            <a:pPr eaLnBrk="1" hangingPunct="1"/>
            <a:r>
              <a:rPr lang="en-US" sz="2400" b="1">
                <a:solidFill>
                  <a:schemeClr val="tx1"/>
                </a:solidFill>
                <a:latin typeface="Arial" charset="0"/>
              </a:rPr>
              <a:t>Arms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78" name="AutoShape 13"/>
          <p:cNvSpPr>
            <a:spLocks noChangeArrowheads="1"/>
          </p:cNvSpPr>
          <p:nvPr/>
        </p:nvSpPr>
        <p:spPr bwMode="auto">
          <a:xfrm>
            <a:off x="5795963" y="2636838"/>
            <a:ext cx="1008062" cy="576262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en-US" sz="2400" b="1">
                <a:solidFill>
                  <a:schemeClr val="tx1"/>
                </a:solidFill>
                <a:latin typeface="Arial" charset="0"/>
              </a:rPr>
              <a:t>Slider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79" name="AutoShape 14"/>
          <p:cNvSpPr>
            <a:spLocks noChangeArrowheads="1"/>
          </p:cNvSpPr>
          <p:nvPr/>
        </p:nvSpPr>
        <p:spPr bwMode="auto">
          <a:xfrm>
            <a:off x="4356100" y="1844675"/>
            <a:ext cx="1763713" cy="433388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en-US" sz="2400" b="1">
                <a:solidFill>
                  <a:schemeClr val="tx1"/>
                </a:solidFill>
                <a:latin typeface="Arial" charset="0"/>
              </a:rPr>
              <a:t>Suspension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80" name="AutoShape 15"/>
          <p:cNvSpPr>
            <a:spLocks noChangeArrowheads="1"/>
          </p:cNvSpPr>
          <p:nvPr/>
        </p:nvSpPr>
        <p:spPr bwMode="auto">
          <a:xfrm>
            <a:off x="7307263" y="404813"/>
            <a:ext cx="1657350" cy="503237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en-US" sz="2400" b="1">
                <a:solidFill>
                  <a:schemeClr val="tx1"/>
                </a:solidFill>
                <a:latin typeface="Arial" charset="0"/>
              </a:rPr>
              <a:t>Wafer Fab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81" name="Line 16"/>
          <p:cNvSpPr>
            <a:spLocks noChangeShapeType="1"/>
          </p:cNvSpPr>
          <p:nvPr/>
        </p:nvSpPr>
        <p:spPr bwMode="auto">
          <a:xfrm>
            <a:off x="3924300" y="2060575"/>
            <a:ext cx="287338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82" name="Line 17"/>
          <p:cNvSpPr>
            <a:spLocks noChangeShapeType="1"/>
          </p:cNvSpPr>
          <p:nvPr/>
        </p:nvSpPr>
        <p:spPr bwMode="auto">
          <a:xfrm>
            <a:off x="3708400" y="3213100"/>
            <a:ext cx="287338" cy="1444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83" name="Line 18"/>
          <p:cNvSpPr>
            <a:spLocks noChangeShapeType="1"/>
          </p:cNvSpPr>
          <p:nvPr/>
        </p:nvSpPr>
        <p:spPr bwMode="auto">
          <a:xfrm flipH="1">
            <a:off x="5435600" y="3068638"/>
            <a:ext cx="360363" cy="2174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84" name="Line 19"/>
          <p:cNvSpPr>
            <a:spLocks noChangeShapeType="1"/>
          </p:cNvSpPr>
          <p:nvPr/>
        </p:nvSpPr>
        <p:spPr bwMode="auto">
          <a:xfrm>
            <a:off x="5435600" y="2276475"/>
            <a:ext cx="215900" cy="8651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85" name="Line 20"/>
          <p:cNvSpPr>
            <a:spLocks noChangeShapeType="1"/>
          </p:cNvSpPr>
          <p:nvPr/>
        </p:nvSpPr>
        <p:spPr bwMode="auto">
          <a:xfrm>
            <a:off x="7092950" y="1196975"/>
            <a:ext cx="358775" cy="2873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86" name="Line 21"/>
          <p:cNvSpPr>
            <a:spLocks noChangeShapeType="1"/>
          </p:cNvSpPr>
          <p:nvPr/>
        </p:nvSpPr>
        <p:spPr bwMode="auto">
          <a:xfrm flipH="1">
            <a:off x="6443663" y="908050"/>
            <a:ext cx="1657350" cy="1728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87" name="Line 22"/>
          <p:cNvSpPr>
            <a:spLocks noChangeShapeType="1"/>
          </p:cNvSpPr>
          <p:nvPr/>
        </p:nvSpPr>
        <p:spPr bwMode="auto">
          <a:xfrm flipH="1" flipV="1">
            <a:off x="5580063" y="4149725"/>
            <a:ext cx="2520950" cy="15113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88" name="Text Box 23"/>
          <p:cNvSpPr txBox="1">
            <a:spLocks noChangeArrowheads="1"/>
          </p:cNvSpPr>
          <p:nvPr/>
        </p:nvSpPr>
        <p:spPr bwMode="auto">
          <a:xfrm>
            <a:off x="5940425" y="836613"/>
            <a:ext cx="1196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>
                <a:solidFill>
                  <a:schemeClr val="tx1"/>
                </a:solidFill>
                <a:latin typeface="Arial" charset="0"/>
              </a:rPr>
              <a:t>Machined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89" name="Line 24"/>
          <p:cNvSpPr>
            <a:spLocks noChangeShapeType="1"/>
          </p:cNvSpPr>
          <p:nvPr/>
        </p:nvSpPr>
        <p:spPr bwMode="auto">
          <a:xfrm flipV="1">
            <a:off x="4643438" y="4868863"/>
            <a:ext cx="0" cy="288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90" name="Line 25"/>
          <p:cNvSpPr>
            <a:spLocks noChangeShapeType="1"/>
          </p:cNvSpPr>
          <p:nvPr/>
        </p:nvSpPr>
        <p:spPr bwMode="auto">
          <a:xfrm>
            <a:off x="1476375" y="3068638"/>
            <a:ext cx="647700" cy="215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91" name="Line 26"/>
          <p:cNvSpPr>
            <a:spLocks noChangeShapeType="1"/>
          </p:cNvSpPr>
          <p:nvPr/>
        </p:nvSpPr>
        <p:spPr bwMode="auto">
          <a:xfrm flipV="1">
            <a:off x="1476375" y="3429000"/>
            <a:ext cx="647700" cy="215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92" name="Text Box 27"/>
          <p:cNvSpPr txBox="1">
            <a:spLocks noChangeArrowheads="1"/>
          </p:cNvSpPr>
          <p:nvPr/>
        </p:nvSpPr>
        <p:spPr bwMode="auto">
          <a:xfrm>
            <a:off x="827088" y="2852738"/>
            <a:ext cx="658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>
                <a:solidFill>
                  <a:schemeClr val="tx1"/>
                </a:solidFill>
                <a:latin typeface="Arial" charset="0"/>
              </a:rPr>
              <a:t>PCB</a:t>
            </a:r>
          </a:p>
          <a:p>
            <a:pPr eaLnBrk="1" hangingPunct="1"/>
            <a:endParaRPr lang="en-US" sz="1400">
              <a:solidFill>
                <a:schemeClr val="tx1"/>
              </a:solidFill>
              <a:latin typeface="Arial" charset="0"/>
            </a:endParaRPr>
          </a:p>
          <a:p>
            <a:pPr eaLnBrk="1" hangingPunct="1"/>
            <a:r>
              <a:rPr lang="en-US" sz="2000">
                <a:solidFill>
                  <a:schemeClr val="tx1"/>
                </a:solidFill>
                <a:latin typeface="Arial" charset="0"/>
              </a:rPr>
              <a:t> ICs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93" name="AutoShape 28"/>
          <p:cNvSpPr>
            <a:spLocks noChangeArrowheads="1"/>
          </p:cNvSpPr>
          <p:nvPr/>
        </p:nvSpPr>
        <p:spPr bwMode="auto">
          <a:xfrm>
            <a:off x="0" y="4221163"/>
            <a:ext cx="1908175" cy="1944687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94" name="AutoShape 29"/>
          <p:cNvSpPr>
            <a:spLocks noChangeArrowheads="1"/>
          </p:cNvSpPr>
          <p:nvPr/>
        </p:nvSpPr>
        <p:spPr bwMode="auto">
          <a:xfrm>
            <a:off x="2051050" y="1052513"/>
            <a:ext cx="4968875" cy="5256212"/>
          </a:xfrm>
          <a:custGeom>
            <a:avLst/>
            <a:gdLst>
              <a:gd name="T0" fmla="*/ 619148056 w 21600"/>
              <a:gd name="T1" fmla="*/ 0 h 21600"/>
              <a:gd name="T2" fmla="*/ 181330113 w 21600"/>
              <a:gd name="T3" fmla="*/ 187299754 h 21600"/>
              <a:gd name="T4" fmla="*/ 0 w 21600"/>
              <a:gd name="T5" fmla="*/ 639531600 h 21600"/>
              <a:gd name="T6" fmla="*/ 181330113 w 21600"/>
              <a:gd name="T7" fmla="*/ 1091763019 h 21600"/>
              <a:gd name="T8" fmla="*/ 619148056 w 21600"/>
              <a:gd name="T9" fmla="*/ 1279063199 h 21600"/>
              <a:gd name="T10" fmla="*/ 1056965365 w 21600"/>
              <a:gd name="T11" fmla="*/ 1091763019 h 21600"/>
              <a:gd name="T12" fmla="*/ 1238296111 w 21600"/>
              <a:gd name="T13" fmla="*/ 639531600 h 21600"/>
              <a:gd name="T14" fmla="*/ 1056965365 w 21600"/>
              <a:gd name="T15" fmla="*/ 187299754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41" y="10800"/>
                </a:moveTo>
                <a:cubicBezTo>
                  <a:pt x="341" y="16576"/>
                  <a:pt x="5024" y="21259"/>
                  <a:pt x="10800" y="21259"/>
                </a:cubicBezTo>
                <a:cubicBezTo>
                  <a:pt x="16576" y="21259"/>
                  <a:pt x="21259" y="16576"/>
                  <a:pt x="21259" y="10800"/>
                </a:cubicBezTo>
                <a:cubicBezTo>
                  <a:pt x="21259" y="5024"/>
                  <a:pt x="16576" y="341"/>
                  <a:pt x="10800" y="341"/>
                </a:cubicBezTo>
                <a:cubicBezTo>
                  <a:pt x="5024" y="341"/>
                  <a:pt x="341" y="5024"/>
                  <a:pt x="341" y="10800"/>
                </a:cubicBezTo>
                <a:close/>
              </a:path>
            </a:pathLst>
          </a:custGeom>
          <a:solidFill>
            <a:srgbClr val="FF6600">
              <a:alpha val="39999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95" name="Text Box 30"/>
          <p:cNvSpPr txBox="1">
            <a:spLocks noChangeArrowheads="1"/>
          </p:cNvSpPr>
          <p:nvPr/>
        </p:nvSpPr>
        <p:spPr bwMode="auto">
          <a:xfrm>
            <a:off x="0" y="4318000"/>
            <a:ext cx="183832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800">
                <a:solidFill>
                  <a:schemeClr val="tx1"/>
                </a:solidFill>
                <a:latin typeface="Arial" charset="0"/>
              </a:rPr>
              <a:t>-PCBs</a:t>
            </a:r>
          </a:p>
          <a:p>
            <a:pPr eaLnBrk="1" hangingPunct="1"/>
            <a:r>
              <a:rPr lang="en-US" sz="1800">
                <a:solidFill>
                  <a:schemeClr val="tx1"/>
                </a:solidFill>
                <a:latin typeface="Arial" charset="0"/>
              </a:rPr>
              <a:t>-FCBs</a:t>
            </a:r>
          </a:p>
          <a:p>
            <a:pPr eaLnBrk="1" hangingPunct="1"/>
            <a:r>
              <a:rPr lang="en-US" sz="1800">
                <a:solidFill>
                  <a:schemeClr val="tx1"/>
                </a:solidFill>
                <a:latin typeface="Arial" charset="0"/>
              </a:rPr>
              <a:t>-Semi-conductors</a:t>
            </a:r>
          </a:p>
          <a:p>
            <a:pPr eaLnBrk="1" hangingPunct="1"/>
            <a:r>
              <a:rPr lang="en-US" sz="1800">
                <a:solidFill>
                  <a:schemeClr val="tx1"/>
                </a:solidFill>
                <a:latin typeface="Arial" charset="0"/>
              </a:rPr>
              <a:t>-Microprocessor</a:t>
            </a:r>
          </a:p>
          <a:p>
            <a:pPr eaLnBrk="1" hangingPunct="1"/>
            <a:r>
              <a:rPr lang="en-US" sz="1800">
                <a:solidFill>
                  <a:schemeClr val="tx1"/>
                </a:solidFill>
                <a:latin typeface="Arial" charset="0"/>
              </a:rPr>
              <a:t>-Memory chips</a:t>
            </a:r>
          </a:p>
          <a:p>
            <a:pPr eaLnBrk="1" hangingPunct="1"/>
            <a:r>
              <a:rPr lang="en-US" sz="1800">
                <a:solidFill>
                  <a:schemeClr val="tx1"/>
                </a:solidFill>
                <a:latin typeface="Arial" charset="0"/>
              </a:rPr>
              <a:t>-Coil Assembly</a:t>
            </a:r>
            <a:endParaRPr lang="th-TH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96" name="Text Box 31"/>
          <p:cNvSpPr txBox="1">
            <a:spLocks noChangeArrowheads="1"/>
          </p:cNvSpPr>
          <p:nvPr/>
        </p:nvSpPr>
        <p:spPr bwMode="auto">
          <a:xfrm>
            <a:off x="0" y="6308725"/>
            <a:ext cx="29670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>
                <a:solidFill>
                  <a:schemeClr val="tx1"/>
                </a:solidFill>
                <a:latin typeface="Arial" charset="0"/>
              </a:rPr>
              <a:t>75% Import from East Asia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97" name="Text Box 32"/>
          <p:cNvSpPr txBox="1">
            <a:spLocks noChangeArrowheads="1"/>
          </p:cNvSpPr>
          <p:nvPr/>
        </p:nvSpPr>
        <p:spPr bwMode="auto">
          <a:xfrm>
            <a:off x="6011863" y="0"/>
            <a:ext cx="2968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>
                <a:solidFill>
                  <a:schemeClr val="tx1"/>
                </a:solidFill>
                <a:latin typeface="Arial" charset="0"/>
              </a:rPr>
              <a:t>95% Import from East Asia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98" name="Text Box 33"/>
          <p:cNvSpPr txBox="1">
            <a:spLocks noChangeArrowheads="1"/>
          </p:cNvSpPr>
          <p:nvPr/>
        </p:nvSpPr>
        <p:spPr bwMode="auto">
          <a:xfrm>
            <a:off x="6084888" y="6381750"/>
            <a:ext cx="3529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000">
                <a:solidFill>
                  <a:schemeClr val="tx1"/>
                </a:solidFill>
                <a:latin typeface="Arial" charset="0"/>
              </a:rPr>
              <a:t>97%Import from East Asia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99" name="Line 34"/>
          <p:cNvSpPr>
            <a:spLocks noChangeShapeType="1"/>
          </p:cNvSpPr>
          <p:nvPr/>
        </p:nvSpPr>
        <p:spPr bwMode="auto">
          <a:xfrm flipV="1">
            <a:off x="1908175" y="4365625"/>
            <a:ext cx="792163" cy="2143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39716C0-098B-4BEB-A423-0BD346209DB6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457200" y="990600"/>
            <a:ext cx="8382000" cy="472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Changing scenarios in industry</a:t>
            </a:r>
          </a:p>
          <a:p>
            <a:pPr lvl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Importance of intangible assets</a:t>
            </a:r>
          </a:p>
          <a:p>
            <a:pPr lvl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Merger and acquisition; strategic alliances</a:t>
            </a:r>
          </a:p>
          <a:p>
            <a:pPr lvl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New rules and regulations; new protectionism</a:t>
            </a:r>
          </a:p>
          <a:p>
            <a:pPr lvl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More intense competition</a:t>
            </a:r>
          </a:p>
          <a:p>
            <a:pPr lvl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   Driving force: Technological change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0AACDDF-2148-479B-94C7-44CF938ECA2E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74082" name="Text Box 2"/>
          <p:cNvSpPr txBox="1">
            <a:spLocks noChangeArrowheads="1"/>
          </p:cNvSpPr>
          <p:nvPr/>
        </p:nvSpPr>
        <p:spPr bwMode="auto">
          <a:xfrm>
            <a:off x="2171700" y="366713"/>
            <a:ext cx="5105400" cy="592137"/>
          </a:xfrm>
          <a:prstGeom prst="rect">
            <a:avLst/>
          </a:prstGeom>
          <a:gradFill rotWithShape="0">
            <a:gsLst>
              <a:gs pos="0">
                <a:srgbClr val="FFFFC3"/>
              </a:gs>
              <a:gs pos="100000">
                <a:srgbClr val="99CC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1432" tIns="45716" rIns="91432" bIns="45716">
            <a:spAutoFit/>
          </a:bodyPr>
          <a:lstStyle/>
          <a:p>
            <a:pPr algn="ctr">
              <a:defRPr/>
            </a:pPr>
            <a:r>
              <a:rPr lang="en-US" sz="3200" b="1">
                <a:solidFill>
                  <a:srgbClr val="003600"/>
                </a:solidFill>
                <a:cs typeface="BrowalliaUPC" pitchFamily="34" charset="-34"/>
              </a:rPr>
              <a:t>Issues Challenging Thai Industry</a:t>
            </a:r>
            <a:endParaRPr lang="en-US" sz="3200" b="1">
              <a:solidFill>
                <a:srgbClr val="003600"/>
              </a:solidFill>
              <a:cs typeface="Arial" charset="0"/>
            </a:endParaRPr>
          </a:p>
        </p:txBody>
      </p:sp>
      <p:sp>
        <p:nvSpPr>
          <p:cNvPr id="174083" name="Text Box 3"/>
          <p:cNvSpPr txBox="1">
            <a:spLocks noChangeArrowheads="1"/>
          </p:cNvSpPr>
          <p:nvPr/>
        </p:nvSpPr>
        <p:spPr bwMode="auto">
          <a:xfrm>
            <a:off x="838200" y="2286000"/>
            <a:ext cx="3200400" cy="528638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b="1"/>
              <a:t>Labor intensive</a:t>
            </a:r>
          </a:p>
        </p:txBody>
      </p:sp>
      <p:sp>
        <p:nvSpPr>
          <p:cNvPr id="174084" name="Text Box 4"/>
          <p:cNvSpPr txBox="1">
            <a:spLocks noChangeArrowheads="1"/>
          </p:cNvSpPr>
          <p:nvPr/>
        </p:nvSpPr>
        <p:spPr bwMode="auto">
          <a:xfrm>
            <a:off x="5181600" y="2057400"/>
            <a:ext cx="3481388" cy="784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b="1">
                <a:solidFill>
                  <a:schemeClr val="tx1"/>
                </a:solidFill>
              </a:rPr>
              <a:t>Skill &amp; Technology And Knowledge intensive</a:t>
            </a:r>
          </a:p>
        </p:txBody>
      </p:sp>
      <p:sp>
        <p:nvSpPr>
          <p:cNvPr id="7174" name="Text Box 5"/>
          <p:cNvSpPr txBox="1">
            <a:spLocks noChangeArrowheads="1"/>
          </p:cNvSpPr>
          <p:nvPr/>
        </p:nvSpPr>
        <p:spPr bwMode="auto">
          <a:xfrm>
            <a:off x="669925" y="1671638"/>
            <a:ext cx="4248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/>
              <a:t>1. Trend of Industrial Development</a:t>
            </a:r>
          </a:p>
        </p:txBody>
      </p:sp>
      <p:sp>
        <p:nvSpPr>
          <p:cNvPr id="7175" name="AutoShape 6"/>
          <p:cNvSpPr>
            <a:spLocks noChangeArrowheads="1"/>
          </p:cNvSpPr>
          <p:nvPr/>
        </p:nvSpPr>
        <p:spPr bwMode="auto">
          <a:xfrm>
            <a:off x="4267200" y="24384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" name="Text Box 7"/>
          <p:cNvSpPr txBox="1">
            <a:spLocks noChangeArrowheads="1"/>
          </p:cNvSpPr>
          <p:nvPr/>
        </p:nvSpPr>
        <p:spPr bwMode="auto">
          <a:xfrm>
            <a:off x="666750" y="3840163"/>
            <a:ext cx="2190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/>
              <a:t>2. Trade Barriers</a:t>
            </a:r>
          </a:p>
        </p:txBody>
      </p:sp>
      <p:sp>
        <p:nvSpPr>
          <p:cNvPr id="174088" name="Text Box 8"/>
          <p:cNvSpPr txBox="1">
            <a:spLocks noChangeArrowheads="1"/>
          </p:cNvSpPr>
          <p:nvPr/>
        </p:nvSpPr>
        <p:spPr bwMode="auto">
          <a:xfrm>
            <a:off x="5334000" y="4343400"/>
            <a:ext cx="3352800" cy="9302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200" b="1">
                <a:solidFill>
                  <a:schemeClr val="tx1"/>
                </a:solidFill>
              </a:rPr>
              <a:t>Technical, social &amp; environmental restrictions</a:t>
            </a:r>
          </a:p>
        </p:txBody>
      </p:sp>
      <p:sp>
        <p:nvSpPr>
          <p:cNvPr id="174089" name="Text Box 9"/>
          <p:cNvSpPr txBox="1">
            <a:spLocks noChangeArrowheads="1"/>
          </p:cNvSpPr>
          <p:nvPr/>
        </p:nvSpPr>
        <p:spPr bwMode="auto">
          <a:xfrm>
            <a:off x="838200" y="4495800"/>
            <a:ext cx="3200400" cy="742950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lnSpc>
                <a:spcPct val="75000"/>
              </a:lnSpc>
              <a:defRPr/>
            </a:pPr>
            <a:r>
              <a:rPr lang="en-US" b="1"/>
              <a:t>Quantitative Restriction &amp; Tariff</a:t>
            </a:r>
          </a:p>
        </p:txBody>
      </p:sp>
      <p:sp>
        <p:nvSpPr>
          <p:cNvPr id="7179" name="AutoShape 10"/>
          <p:cNvSpPr>
            <a:spLocks noChangeArrowheads="1"/>
          </p:cNvSpPr>
          <p:nvPr/>
        </p:nvSpPr>
        <p:spPr bwMode="auto">
          <a:xfrm>
            <a:off x="4343400" y="47244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2E15B9F-B4A2-4209-BC17-37E97F28336B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76130" name="Text Box 2"/>
          <p:cNvSpPr txBox="1">
            <a:spLocks noChangeArrowheads="1"/>
          </p:cNvSpPr>
          <p:nvPr/>
        </p:nvSpPr>
        <p:spPr bwMode="auto">
          <a:xfrm>
            <a:off x="2171700" y="366713"/>
            <a:ext cx="5105400" cy="592137"/>
          </a:xfrm>
          <a:prstGeom prst="rect">
            <a:avLst/>
          </a:prstGeom>
          <a:gradFill rotWithShape="0">
            <a:gsLst>
              <a:gs pos="0">
                <a:srgbClr val="FFFFC3"/>
              </a:gs>
              <a:gs pos="100000">
                <a:srgbClr val="99CC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1432" tIns="45716" rIns="91432" bIns="45716">
            <a:spAutoFit/>
          </a:bodyPr>
          <a:lstStyle/>
          <a:p>
            <a:pPr algn="ctr">
              <a:defRPr/>
            </a:pPr>
            <a:r>
              <a:rPr lang="en-US" sz="3200" b="1">
                <a:solidFill>
                  <a:srgbClr val="003600"/>
                </a:solidFill>
                <a:cs typeface="BrowalliaUPC" pitchFamily="34" charset="-34"/>
              </a:rPr>
              <a:t>Issues Challenging Thai Industry</a:t>
            </a:r>
            <a:endParaRPr lang="en-US" sz="3200" b="1">
              <a:solidFill>
                <a:srgbClr val="003600"/>
              </a:solidFill>
              <a:cs typeface="Arial" charset="0"/>
            </a:endParaRPr>
          </a:p>
        </p:txBody>
      </p:sp>
      <p:sp>
        <p:nvSpPr>
          <p:cNvPr id="176131" name="Text Box 3"/>
          <p:cNvSpPr txBox="1">
            <a:spLocks noChangeArrowheads="1"/>
          </p:cNvSpPr>
          <p:nvPr/>
        </p:nvSpPr>
        <p:spPr bwMode="auto">
          <a:xfrm>
            <a:off x="990600" y="2438400"/>
            <a:ext cx="2214563" cy="650875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/>
              <a:t>Price</a:t>
            </a:r>
          </a:p>
        </p:txBody>
      </p:sp>
      <p:sp>
        <p:nvSpPr>
          <p:cNvPr id="176132" name="Text Box 4"/>
          <p:cNvSpPr txBox="1">
            <a:spLocks noChangeArrowheads="1"/>
          </p:cNvSpPr>
          <p:nvPr/>
        </p:nvSpPr>
        <p:spPr bwMode="auto">
          <a:xfrm>
            <a:off x="5319713" y="2320925"/>
            <a:ext cx="3235325" cy="12731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3200" b="1">
                <a:solidFill>
                  <a:schemeClr val="tx1"/>
                </a:solidFill>
              </a:rPr>
              <a:t>Quality Standard, Service 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3200" b="1">
                <a:solidFill>
                  <a:schemeClr val="tx1"/>
                </a:solidFill>
              </a:rPr>
              <a:t>and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3200" b="1">
                <a:solidFill>
                  <a:schemeClr val="tx1"/>
                </a:solidFill>
              </a:rPr>
              <a:t> customer responsiveness</a:t>
            </a:r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669925" y="1671638"/>
            <a:ext cx="3181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/>
              <a:t>3. Forms of Compettitions</a:t>
            </a:r>
          </a:p>
        </p:txBody>
      </p:sp>
      <p:sp>
        <p:nvSpPr>
          <p:cNvPr id="8199" name="AutoShape 6"/>
          <p:cNvSpPr>
            <a:spLocks noChangeArrowheads="1"/>
          </p:cNvSpPr>
          <p:nvPr/>
        </p:nvSpPr>
        <p:spPr bwMode="auto">
          <a:xfrm>
            <a:off x="4057650" y="24384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0" name="Text Box 7"/>
          <p:cNvSpPr txBox="1">
            <a:spLocks noChangeArrowheads="1"/>
          </p:cNvSpPr>
          <p:nvPr/>
        </p:nvSpPr>
        <p:spPr bwMode="auto">
          <a:xfrm>
            <a:off x="685800" y="4267200"/>
            <a:ext cx="27193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/>
              <a:t>4. International  trade</a:t>
            </a:r>
          </a:p>
        </p:txBody>
      </p:sp>
      <p:sp>
        <p:nvSpPr>
          <p:cNvPr id="176136" name="Text Box 8"/>
          <p:cNvSpPr txBox="1">
            <a:spLocks noChangeArrowheads="1"/>
          </p:cNvSpPr>
          <p:nvPr/>
        </p:nvSpPr>
        <p:spPr bwMode="auto">
          <a:xfrm>
            <a:off x="5334000" y="4970463"/>
            <a:ext cx="3352800" cy="5159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200" b="1">
                <a:solidFill>
                  <a:schemeClr val="tx1"/>
                </a:solidFill>
              </a:rPr>
              <a:t>Free  Trade</a:t>
            </a:r>
          </a:p>
        </p:txBody>
      </p:sp>
      <p:sp>
        <p:nvSpPr>
          <p:cNvPr id="176137" name="Text Box 9"/>
          <p:cNvSpPr txBox="1">
            <a:spLocks noChangeArrowheads="1"/>
          </p:cNvSpPr>
          <p:nvPr/>
        </p:nvSpPr>
        <p:spPr bwMode="auto">
          <a:xfrm>
            <a:off x="990600" y="4972050"/>
            <a:ext cx="2214563" cy="514350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defRPr/>
            </a:pPr>
            <a:r>
              <a:rPr lang="en-US" sz="3600" b="1"/>
              <a:t>Protection</a:t>
            </a:r>
          </a:p>
        </p:txBody>
      </p:sp>
      <p:sp>
        <p:nvSpPr>
          <p:cNvPr id="8203" name="AutoShape 10"/>
          <p:cNvSpPr>
            <a:spLocks noChangeArrowheads="1"/>
          </p:cNvSpPr>
          <p:nvPr/>
        </p:nvSpPr>
        <p:spPr bwMode="auto">
          <a:xfrm>
            <a:off x="4038600" y="48768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46085E-A417-475E-9E00-386D3B22FC4E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78178" name="Text Box 2"/>
          <p:cNvSpPr txBox="1">
            <a:spLocks noChangeArrowheads="1"/>
          </p:cNvSpPr>
          <p:nvPr/>
        </p:nvSpPr>
        <p:spPr bwMode="auto">
          <a:xfrm>
            <a:off x="2171700" y="366713"/>
            <a:ext cx="5105400" cy="592137"/>
          </a:xfrm>
          <a:prstGeom prst="rect">
            <a:avLst/>
          </a:prstGeom>
          <a:gradFill rotWithShape="0">
            <a:gsLst>
              <a:gs pos="0">
                <a:srgbClr val="FFFFC3"/>
              </a:gs>
              <a:gs pos="100000">
                <a:srgbClr val="99CC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1432" tIns="45716" rIns="91432" bIns="45716">
            <a:spAutoFit/>
          </a:bodyPr>
          <a:lstStyle/>
          <a:p>
            <a:pPr algn="ctr">
              <a:defRPr/>
            </a:pPr>
            <a:r>
              <a:rPr lang="en-US" sz="3200" b="1">
                <a:solidFill>
                  <a:srgbClr val="003600"/>
                </a:solidFill>
                <a:cs typeface="BrowalliaUPC" pitchFamily="34" charset="-34"/>
              </a:rPr>
              <a:t>Issues Challenging Thai Industry</a:t>
            </a:r>
            <a:endParaRPr lang="en-US" sz="3200" b="1">
              <a:solidFill>
                <a:srgbClr val="003600"/>
              </a:solidFill>
              <a:cs typeface="Arial" charset="0"/>
            </a:endParaRPr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685800" y="1905000"/>
            <a:ext cx="7772400" cy="10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600" b="1" dirty="0">
                <a:cs typeface="FreesiaUPC" pitchFamily="34" charset="-34"/>
              </a:rPr>
              <a:t>5. China </a:t>
            </a:r>
            <a:r>
              <a:rPr lang="en-US" sz="3600" b="1" dirty="0" smtClean="0">
                <a:cs typeface="FreesiaUPC" pitchFamily="34" charset="-34"/>
              </a:rPr>
              <a:t>and other low-wage countries become major competitors </a:t>
            </a:r>
            <a:r>
              <a:rPr lang="en-US" sz="3600" b="1" dirty="0">
                <a:cs typeface="FreesiaUPC" pitchFamily="34" charset="-34"/>
              </a:rPr>
              <a:t>in </a:t>
            </a:r>
            <a:r>
              <a:rPr lang="en-US" sz="3600" b="1" dirty="0" smtClean="0">
                <a:cs typeface="FreesiaUPC" pitchFamily="34" charset="-34"/>
              </a:rPr>
              <a:t>terms </a:t>
            </a:r>
            <a:r>
              <a:rPr lang="en-US" sz="3600" b="1" dirty="0">
                <a:cs typeface="FreesiaUPC" pitchFamily="34" charset="-34"/>
              </a:rPr>
              <a:t>of trade and investment</a:t>
            </a:r>
            <a:endParaRPr lang="en-US" sz="3200" dirty="0"/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2133600" y="3429000"/>
            <a:ext cx="1295400" cy="711200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/>
              <a:t>China</a:t>
            </a:r>
          </a:p>
        </p:txBody>
      </p:sp>
      <p:sp>
        <p:nvSpPr>
          <p:cNvPr id="9222" name="AutoShape 5"/>
          <p:cNvSpPr>
            <a:spLocks noChangeArrowheads="1"/>
          </p:cNvSpPr>
          <p:nvPr/>
        </p:nvSpPr>
        <p:spPr bwMode="auto">
          <a:xfrm>
            <a:off x="3886200" y="3352800"/>
            <a:ext cx="819150" cy="990600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8182" name="Oval 6"/>
          <p:cNvSpPr>
            <a:spLocks noChangeArrowheads="1"/>
          </p:cNvSpPr>
          <p:nvPr/>
        </p:nvSpPr>
        <p:spPr bwMode="auto">
          <a:xfrm>
            <a:off x="5105400" y="3276600"/>
            <a:ext cx="2743200" cy="129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4000" b="1">
                <a:solidFill>
                  <a:schemeClr val="tx1"/>
                </a:solidFill>
              </a:rPr>
              <a:t>WTO</a:t>
            </a:r>
          </a:p>
        </p:txBody>
      </p:sp>
      <p:sp>
        <p:nvSpPr>
          <p:cNvPr id="9224" name="Text Box 7"/>
          <p:cNvSpPr txBox="1">
            <a:spLocks noChangeArrowheads="1"/>
          </p:cNvSpPr>
          <p:nvPr/>
        </p:nvSpPr>
        <p:spPr bwMode="auto">
          <a:xfrm>
            <a:off x="650875" y="4953000"/>
            <a:ext cx="4168129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 dirty="0">
                <a:cs typeface="FreesiaUPC" pitchFamily="34" charset="-34"/>
              </a:rPr>
              <a:t>6. Rapid change in technology </a:t>
            </a:r>
          </a:p>
          <a:p>
            <a:r>
              <a:rPr lang="en-US" sz="3200" dirty="0"/>
              <a:t> 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A2092F-93C9-457E-A667-75A211874D33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Challenges to Thai Industry</a:t>
            </a:r>
          </a:p>
        </p:txBody>
      </p:sp>
      <p:sp>
        <p:nvSpPr>
          <p:cNvPr id="10244" name="Text Box 8"/>
          <p:cNvSpPr txBox="1">
            <a:spLocks noChangeArrowheads="1"/>
          </p:cNvSpPr>
          <p:nvPr/>
        </p:nvSpPr>
        <p:spPr bwMode="auto">
          <a:xfrm>
            <a:off x="2057400" y="2286000"/>
            <a:ext cx="487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b="1">
                <a:solidFill>
                  <a:srgbClr val="FF66CC"/>
                </a:solidFill>
              </a:rPr>
              <a:t>    More intense competition</a:t>
            </a:r>
          </a:p>
        </p:txBody>
      </p:sp>
      <p:sp>
        <p:nvSpPr>
          <p:cNvPr id="10245" name="AutoShape 9"/>
          <p:cNvSpPr>
            <a:spLocks noChangeArrowheads="1"/>
          </p:cNvSpPr>
          <p:nvPr/>
        </p:nvSpPr>
        <p:spPr bwMode="auto">
          <a:xfrm>
            <a:off x="3886200" y="3352800"/>
            <a:ext cx="1371600" cy="914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6" name="Text Box 10"/>
          <p:cNvSpPr txBox="1">
            <a:spLocks noChangeArrowheads="1"/>
          </p:cNvSpPr>
          <p:nvPr/>
        </p:nvSpPr>
        <p:spPr bwMode="auto">
          <a:xfrm>
            <a:off x="2590800" y="4648200"/>
            <a:ext cx="4343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b="1">
                <a:solidFill>
                  <a:srgbClr val="FF66CC"/>
                </a:solidFill>
              </a:rPr>
              <a:t>Need rapid adjustments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5E5216-0CBD-492D-B1B5-9279AC675112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Industrial Policy in 9th plan (2002-2006)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Enhancement of competitiveness</a:t>
            </a:r>
          </a:p>
          <a:p>
            <a:r>
              <a:rPr lang="en-US" sz="4400" b="1" smtClean="0">
                <a:solidFill>
                  <a:schemeClr val="bg1"/>
                </a:solidFill>
              </a:rPr>
              <a:t>Alleviation of adverse impact of industrial growth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CE0A6A4-9C04-4ADD-B3F5-9891086B6320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371600"/>
          </a:xfrm>
        </p:spPr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Enhancement of Competitiveness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7772400" cy="4800600"/>
          </a:xfrm>
        </p:spPr>
        <p:txBody>
          <a:bodyPr/>
          <a:lstStyle/>
          <a:p>
            <a:r>
              <a:rPr lang="en-US" sz="4000" smtClean="0">
                <a:solidFill>
                  <a:schemeClr val="bg1"/>
                </a:solidFill>
              </a:rPr>
              <a:t>Restructure production and trade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Upgrade infrastructure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Improve productivity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Develop network and linkages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Promote SMEs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Promote  technology and manpower development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Co-operate with neighboring countries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C18748-CF68-4EEB-AEDE-D4764D6D7992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3315" name="Rectangle 30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Alleviate social problems caused by industrial growth</a:t>
            </a:r>
          </a:p>
        </p:txBody>
      </p:sp>
      <p:sp>
        <p:nvSpPr>
          <p:cNvPr id="13316" name="Rectangle 307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4400" b="1" smtClean="0">
                <a:solidFill>
                  <a:schemeClr val="bg1"/>
                </a:solidFill>
              </a:rPr>
              <a:t>Clean environment</a:t>
            </a:r>
          </a:p>
          <a:p>
            <a:r>
              <a:rPr lang="th-TH" sz="4400" b="1" smtClean="0">
                <a:solidFill>
                  <a:schemeClr val="bg1"/>
                </a:solidFill>
              </a:rPr>
              <a:t>Decentralization of industrial location</a:t>
            </a:r>
          </a:p>
          <a:p>
            <a:r>
              <a:rPr lang="th-TH" sz="4400" b="1" smtClean="0">
                <a:solidFill>
                  <a:schemeClr val="bg1"/>
                </a:solidFill>
              </a:rPr>
              <a:t>Rural industrialization</a:t>
            </a:r>
          </a:p>
          <a:p>
            <a:r>
              <a:rPr lang="th-TH" sz="4400" b="1" smtClean="0">
                <a:solidFill>
                  <a:schemeClr val="bg1"/>
                </a:solidFill>
              </a:rPr>
              <a:t>Protection of consumers</a:t>
            </a:r>
            <a:r>
              <a:rPr lang="th-TH" sz="4400" b="1" smtClean="0">
                <a:solidFill>
                  <a:schemeClr val="bg1"/>
                </a:solidFill>
                <a:latin typeface="Times New Roman" pitchFamily="18" charset="0"/>
              </a:rPr>
              <a:t>’</a:t>
            </a:r>
            <a:r>
              <a:rPr lang="th-TH" sz="4400" b="1" smtClean="0">
                <a:solidFill>
                  <a:schemeClr val="bg1"/>
                </a:solidFill>
              </a:rPr>
              <a:t> and workers</a:t>
            </a:r>
            <a:r>
              <a:rPr lang="th-TH" sz="4400" b="1" smtClean="0">
                <a:solidFill>
                  <a:schemeClr val="bg1"/>
                </a:solidFill>
                <a:latin typeface="Times New Roman" pitchFamily="18" charset="0"/>
              </a:rPr>
              <a:t>’</a:t>
            </a:r>
            <a:r>
              <a:rPr lang="th-TH" sz="4400" b="1" smtClean="0">
                <a:solidFill>
                  <a:schemeClr val="bg1"/>
                </a:solidFill>
              </a:rPr>
              <a:t> welfare</a:t>
            </a:r>
            <a:endParaRPr lang="th-TH" sz="4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DC757F-A777-476C-8DCE-F8306959B84C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447800"/>
          </a:xfrm>
        </p:spPr>
        <p:txBody>
          <a:bodyPr/>
          <a:lstStyle/>
          <a:p>
            <a:r>
              <a:rPr lang="en-US" sz="4800" b="1" dirty="0" smtClean="0">
                <a:solidFill>
                  <a:schemeClr val="bg1"/>
                </a:solidFill>
              </a:rPr>
              <a:t>Emphasis </a:t>
            </a:r>
            <a:r>
              <a:rPr lang="en-US" sz="4800" b="1" dirty="0" smtClean="0">
                <a:solidFill>
                  <a:schemeClr val="bg1"/>
                </a:solidFill>
              </a:rPr>
              <a:t>of Industrial Policies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pPr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1. SMEs promotion</a:t>
            </a:r>
          </a:p>
          <a:p>
            <a:pPr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2. Investment promotion esp. in target industries</a:t>
            </a:r>
          </a:p>
          <a:p>
            <a:pPr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3. Competitiveness enhancement</a:t>
            </a:r>
          </a:p>
          <a:p>
            <a:pPr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4. Entrepreneurs development</a:t>
            </a:r>
          </a:p>
          <a:p>
            <a:pPr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5. Rural industries and community enterprises</a:t>
            </a:r>
          </a:p>
          <a:p>
            <a:pPr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6. Closer relations with neighboring countries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CC94DE-B9A8-48D6-A5D4-196B0BD6F836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dirty="0" smtClean="0">
                <a:solidFill>
                  <a:srgbClr val="FFFF00"/>
                </a:solidFill>
              </a:rPr>
              <a:t>Examples of Industrial Grouping and Development Strategy</a:t>
            </a:r>
            <a:endParaRPr lang="en-US" sz="5400" b="1" dirty="0" smtClean="0">
              <a:solidFill>
                <a:srgbClr val="FFFF00"/>
              </a:solidFill>
            </a:endParaRP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Global  industries</a:t>
            </a:r>
          </a:p>
          <a:p>
            <a:r>
              <a:rPr lang="en-US" sz="4400" b="1" smtClean="0">
                <a:solidFill>
                  <a:schemeClr val="bg1"/>
                </a:solidFill>
              </a:rPr>
              <a:t>Regional and domestic industries</a:t>
            </a:r>
          </a:p>
          <a:p>
            <a:r>
              <a:rPr lang="en-US" sz="4400" b="1" smtClean="0">
                <a:solidFill>
                  <a:schemeClr val="bg1"/>
                </a:solidFill>
              </a:rPr>
              <a:t>Basic and strategic industries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426593-7CA5-4A03-BD58-0DF52FF57C9B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Global industries : Industries with high international competitiveness                       e.g. food, textile, electronics, motor vehicles, jewelry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dirty="0" smtClean="0">
                <a:solidFill>
                  <a:srgbClr val="FFFF00"/>
                </a:solidFill>
              </a:rPr>
              <a:t>Examples of Industrial Grouping and Development Strategy</a:t>
            </a:r>
            <a:endParaRPr lang="en-US" sz="54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0532ECF-0B41-4B19-A190-FF5ED4407ECA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Regional and domestic industries : Industries with some competitiveness, but catering more for domestic and regional markets                 e.g. wood products, furniture, paper, rubber, plastics, ceramics, pharmaceuticals                 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dirty="0" smtClean="0">
                <a:solidFill>
                  <a:srgbClr val="FFFF00"/>
                </a:solidFill>
              </a:rPr>
              <a:t>Examples of Industrial Grouping and Development Strategy</a:t>
            </a:r>
            <a:endParaRPr lang="en-US" sz="54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30ABE1-E3BA-464F-9C8E-5DF1BD1A248B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Basic and strategic industries : Industries with high forward linkages,                          e.g. iron and steel, petrochemicals, machinery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dirty="0" smtClean="0">
                <a:solidFill>
                  <a:srgbClr val="FFFF00"/>
                </a:solidFill>
              </a:rPr>
              <a:t>Examples of Industrial Grouping and Development Strategy</a:t>
            </a:r>
            <a:endParaRPr lang="en-US" sz="54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7CDCCC-7949-4FBB-9795-D4FD50E29004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685800" y="304800"/>
            <a:ext cx="7772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500" b="1">
                <a:solidFill>
                  <a:srgbClr val="FFFF00"/>
                </a:solidFill>
              </a:rPr>
              <a:t>Industry Strategic Thrusts</a:t>
            </a:r>
          </a:p>
        </p:txBody>
      </p:sp>
      <p:sp>
        <p:nvSpPr>
          <p:cNvPr id="19460" name="Rectangle 3"/>
          <p:cNvSpPr>
            <a:spLocks noChangeArrowheads="1"/>
          </p:cNvSpPr>
          <p:nvPr/>
        </p:nvSpPr>
        <p:spPr bwMode="auto">
          <a:xfrm>
            <a:off x="309563" y="1463675"/>
            <a:ext cx="2667000" cy="1371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500" b="1">
                <a:solidFill>
                  <a:schemeClr val="tx1"/>
                </a:solidFill>
                <a:cs typeface="Arial" pitchFamily="34" charset="0"/>
              </a:rPr>
              <a:t>Global Industry</a:t>
            </a:r>
          </a:p>
        </p:txBody>
      </p:sp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309563" y="4562475"/>
            <a:ext cx="2667000" cy="1371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70000"/>
              </a:lnSpc>
            </a:pPr>
            <a:r>
              <a:rPr lang="en-US" sz="3500" b="1">
                <a:solidFill>
                  <a:schemeClr val="tx1"/>
                </a:solidFill>
                <a:cs typeface="Arial" pitchFamily="34" charset="0"/>
              </a:rPr>
              <a:t>Basic &amp; </a:t>
            </a:r>
          </a:p>
          <a:p>
            <a:pPr algn="ctr">
              <a:lnSpc>
                <a:spcPct val="70000"/>
              </a:lnSpc>
            </a:pPr>
            <a:r>
              <a:rPr lang="en-US" sz="3500" b="1">
                <a:solidFill>
                  <a:schemeClr val="tx1"/>
                </a:solidFill>
                <a:cs typeface="Arial" pitchFamily="34" charset="0"/>
              </a:rPr>
              <a:t>Strategic Industry</a:t>
            </a:r>
            <a:endParaRPr lang="en-US" sz="3500" b="1">
              <a:solidFill>
                <a:schemeClr val="tx1"/>
              </a:solidFill>
            </a:endParaRP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auto">
          <a:xfrm>
            <a:off x="309563" y="3016250"/>
            <a:ext cx="2667000" cy="1371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70000"/>
              </a:lnSpc>
            </a:pPr>
            <a:r>
              <a:rPr lang="en-US" sz="3500" b="1">
                <a:solidFill>
                  <a:schemeClr val="tx1"/>
                </a:solidFill>
                <a:cs typeface="Arial" pitchFamily="34" charset="0"/>
              </a:rPr>
              <a:t>Regional &amp; </a:t>
            </a:r>
          </a:p>
          <a:p>
            <a:pPr algn="ctr">
              <a:lnSpc>
                <a:spcPct val="70000"/>
              </a:lnSpc>
            </a:pPr>
            <a:r>
              <a:rPr lang="en-US" sz="3500" b="1">
                <a:solidFill>
                  <a:schemeClr val="tx1"/>
                </a:solidFill>
                <a:cs typeface="Arial" pitchFamily="34" charset="0"/>
              </a:rPr>
              <a:t>Domestic Industry</a:t>
            </a:r>
          </a:p>
        </p:txBody>
      </p:sp>
      <p:sp>
        <p:nvSpPr>
          <p:cNvPr id="19463" name="Text Box 6"/>
          <p:cNvSpPr txBox="1">
            <a:spLocks noChangeArrowheads="1"/>
          </p:cNvSpPr>
          <p:nvPr/>
        </p:nvSpPr>
        <p:spPr bwMode="auto">
          <a:xfrm>
            <a:off x="1371600" y="914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sz="240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9464" name="Text Box 7"/>
          <p:cNvSpPr txBox="1">
            <a:spLocks noChangeArrowheads="1"/>
          </p:cNvSpPr>
          <p:nvPr/>
        </p:nvSpPr>
        <p:spPr bwMode="auto">
          <a:xfrm>
            <a:off x="3810000" y="457200"/>
            <a:ext cx="2624138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</a:pPr>
            <a:r>
              <a:rPr lang="en-US" sz="2400">
                <a:solidFill>
                  <a:schemeClr val="tx1"/>
                </a:solidFill>
                <a:cs typeface="Arial" pitchFamily="34" charset="0"/>
              </a:rPr>
              <a:t>      </a:t>
            </a:r>
          </a:p>
        </p:txBody>
      </p:sp>
      <p:sp>
        <p:nvSpPr>
          <p:cNvPr id="19465" name="Line 8"/>
          <p:cNvSpPr>
            <a:spLocks noChangeShapeType="1"/>
          </p:cNvSpPr>
          <p:nvPr/>
        </p:nvSpPr>
        <p:spPr bwMode="auto">
          <a:xfrm>
            <a:off x="309563" y="2835275"/>
            <a:ext cx="8001000" cy="0"/>
          </a:xfrm>
          <a:prstGeom prst="line">
            <a:avLst/>
          </a:prstGeom>
          <a:noFill/>
          <a:ln w="38100">
            <a:solidFill>
              <a:srgbClr val="66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6" name="Line 9"/>
          <p:cNvSpPr>
            <a:spLocks noChangeShapeType="1"/>
          </p:cNvSpPr>
          <p:nvPr/>
        </p:nvSpPr>
        <p:spPr bwMode="auto">
          <a:xfrm>
            <a:off x="309563" y="4387850"/>
            <a:ext cx="8001000" cy="0"/>
          </a:xfrm>
          <a:prstGeom prst="line">
            <a:avLst/>
          </a:prstGeom>
          <a:noFill/>
          <a:ln w="38100">
            <a:solidFill>
              <a:srgbClr val="66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7" name="Line 10"/>
          <p:cNvSpPr>
            <a:spLocks noChangeShapeType="1"/>
          </p:cNvSpPr>
          <p:nvPr/>
        </p:nvSpPr>
        <p:spPr bwMode="auto">
          <a:xfrm>
            <a:off x="309563" y="5934075"/>
            <a:ext cx="7924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8" name="Text Box 11"/>
          <p:cNvSpPr txBox="1">
            <a:spLocks noChangeArrowheads="1"/>
          </p:cNvSpPr>
          <p:nvPr/>
        </p:nvSpPr>
        <p:spPr bwMode="auto">
          <a:xfrm>
            <a:off x="3052763" y="1311275"/>
            <a:ext cx="2738437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Differentiate products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Develop supporting   </a:t>
            </a:r>
            <a:br>
              <a:rPr lang="en-US" sz="2700" b="1"/>
            </a:br>
            <a:r>
              <a:rPr lang="en-US" sz="2700" b="1"/>
              <a:t>  industries and cluster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Speed up order-         delivery process</a:t>
            </a:r>
          </a:p>
        </p:txBody>
      </p:sp>
      <p:sp>
        <p:nvSpPr>
          <p:cNvPr id="19469" name="Text Box 12"/>
          <p:cNvSpPr txBox="1">
            <a:spLocks noChangeArrowheads="1"/>
          </p:cNvSpPr>
          <p:nvPr/>
        </p:nvSpPr>
        <p:spPr bwMode="auto">
          <a:xfrm>
            <a:off x="3052763" y="2987675"/>
            <a:ext cx="2438400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Increase value added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Expand markets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Improve standard </a:t>
            </a:r>
            <a:br>
              <a:rPr lang="en-US" sz="2700" b="1"/>
            </a:br>
            <a:r>
              <a:rPr lang="en-US" sz="2700" b="1"/>
              <a:t>  and design</a:t>
            </a:r>
          </a:p>
        </p:txBody>
      </p:sp>
      <p:sp>
        <p:nvSpPr>
          <p:cNvPr id="19470" name="Text Box 13"/>
          <p:cNvSpPr txBox="1">
            <a:spLocks noChangeArrowheads="1"/>
          </p:cNvSpPr>
          <p:nvPr/>
        </p:nvSpPr>
        <p:spPr bwMode="auto">
          <a:xfrm>
            <a:off x="3048000" y="4419600"/>
            <a:ext cx="2286000" cy="1538288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Develop linkages 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Improve </a:t>
            </a:r>
          </a:p>
          <a:p>
            <a:pPr>
              <a:lnSpc>
                <a:spcPct val="70000"/>
              </a:lnSpc>
            </a:pPr>
            <a:r>
              <a:rPr lang="en-US" sz="2700" b="1"/>
              <a:t>   production </a:t>
            </a:r>
            <a:br>
              <a:rPr lang="en-US" sz="2700" b="1"/>
            </a:br>
            <a:r>
              <a:rPr lang="en-US" sz="2700" b="1"/>
              <a:t>   efficiency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Expand markets </a:t>
            </a:r>
          </a:p>
        </p:txBody>
      </p:sp>
      <p:sp>
        <p:nvSpPr>
          <p:cNvPr id="19471" name="Text Box 14"/>
          <p:cNvSpPr txBox="1">
            <a:spLocks noChangeArrowheads="1"/>
          </p:cNvSpPr>
          <p:nvPr/>
        </p:nvSpPr>
        <p:spPr bwMode="auto">
          <a:xfrm>
            <a:off x="5643563" y="1362075"/>
            <a:ext cx="3200400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Promote R&amp;D and design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Improve safety and other       standards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Create Thai brand</a:t>
            </a:r>
          </a:p>
        </p:txBody>
      </p:sp>
      <p:sp>
        <p:nvSpPr>
          <p:cNvPr id="19472" name="Text Box 15"/>
          <p:cNvSpPr txBox="1">
            <a:spLocks noChangeArrowheads="1"/>
          </p:cNvSpPr>
          <p:nvPr/>
        </p:nvSpPr>
        <p:spPr bwMode="auto">
          <a:xfrm>
            <a:off x="5643563" y="2962275"/>
            <a:ext cx="33528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n-US" sz="2700" b="1"/>
              <a:t> Encourage technology transfer</a:t>
            </a:r>
          </a:p>
          <a:p>
            <a:pPr>
              <a:lnSpc>
                <a:spcPct val="80000"/>
              </a:lnSpc>
              <a:buFontTx/>
              <a:buChar char="•"/>
            </a:pPr>
            <a:r>
              <a:rPr lang="en-US" sz="2700" b="1"/>
              <a:t> Promote &amp; develop SMEs</a:t>
            </a:r>
          </a:p>
        </p:txBody>
      </p:sp>
      <p:sp>
        <p:nvSpPr>
          <p:cNvPr id="19473" name="Text Box 16"/>
          <p:cNvSpPr txBox="1">
            <a:spLocks noChangeArrowheads="1"/>
          </p:cNvSpPr>
          <p:nvPr/>
        </p:nvSpPr>
        <p:spPr bwMode="auto">
          <a:xfrm>
            <a:off x="5567363" y="4505325"/>
            <a:ext cx="31242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Reduce excess capacity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700" b="1"/>
              <a:t> Encourage M&amp;A</a:t>
            </a:r>
          </a:p>
          <a:p>
            <a:pPr>
              <a:lnSpc>
                <a:spcPct val="70000"/>
              </a:lnSpc>
              <a:buFontTx/>
              <a:buChar char="•"/>
            </a:pPr>
            <a:endParaRPr lang="en-US" sz="27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30ABE1-E3BA-464F-9C8E-5DF1BD1A248B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chemeClr val="bg1"/>
                </a:solidFill>
              </a:rPr>
              <a:t>Industry grouping during the </a:t>
            </a:r>
            <a:r>
              <a:rPr lang="en-US" sz="4800" b="1" dirty="0" err="1" smtClean="0">
                <a:solidFill>
                  <a:schemeClr val="bg1"/>
                </a:solidFill>
              </a:rPr>
              <a:t>Thaksin</a:t>
            </a:r>
            <a:r>
              <a:rPr lang="en-US" sz="4800" b="1" dirty="0" smtClean="0">
                <a:solidFill>
                  <a:schemeClr val="bg1"/>
                </a:solidFill>
              </a:rPr>
              <a:t> government: global niche approach</a:t>
            </a:r>
            <a:endParaRPr lang="en-US" sz="4800" b="1" dirty="0" smtClean="0">
              <a:solidFill>
                <a:schemeClr val="bg1"/>
              </a:solidFill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dirty="0" smtClean="0">
                <a:solidFill>
                  <a:srgbClr val="FFFF00"/>
                </a:solidFill>
              </a:rPr>
              <a:t>Examples of Industrial Grouping and Development Strategy</a:t>
            </a:r>
            <a:endParaRPr lang="en-US" sz="54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1E9F571-1CA0-473B-A8D9-F47A38C1A02C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33400" y="381000"/>
            <a:ext cx="388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Global Niche Creation</a:t>
            </a:r>
          </a:p>
        </p:txBody>
      </p:sp>
      <p:sp>
        <p:nvSpPr>
          <p:cNvPr id="20484" name="Oval 4"/>
          <p:cNvSpPr>
            <a:spLocks noChangeArrowheads="1"/>
          </p:cNvSpPr>
          <p:nvPr/>
        </p:nvSpPr>
        <p:spPr bwMode="auto">
          <a:xfrm>
            <a:off x="914400" y="1219200"/>
            <a:ext cx="2743200" cy="1371600"/>
          </a:xfrm>
          <a:prstGeom prst="ellipse">
            <a:avLst/>
          </a:prstGeom>
          <a:gradFill rotWithShape="0">
            <a:gsLst>
              <a:gs pos="0">
                <a:srgbClr val="FFFF00"/>
              </a:gs>
              <a:gs pos="100000">
                <a:srgbClr val="CCCC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70000"/>
              </a:lnSpc>
            </a:pPr>
            <a:r>
              <a:rPr lang="en-US" sz="3600" b="1">
                <a:solidFill>
                  <a:schemeClr val="tx1"/>
                </a:solidFill>
              </a:rPr>
              <a:t>Food Industry </a:t>
            </a:r>
          </a:p>
          <a:p>
            <a:pPr algn="ctr">
              <a:lnSpc>
                <a:spcPct val="70000"/>
              </a:lnSpc>
            </a:pPr>
            <a:r>
              <a:rPr lang="en-US" sz="3600" b="1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20485" name="Oval 6"/>
          <p:cNvSpPr>
            <a:spLocks noChangeArrowheads="1"/>
          </p:cNvSpPr>
          <p:nvPr/>
        </p:nvSpPr>
        <p:spPr bwMode="auto">
          <a:xfrm>
            <a:off x="838200" y="4724400"/>
            <a:ext cx="2743200" cy="1371600"/>
          </a:xfrm>
          <a:prstGeom prst="ellipse">
            <a:avLst/>
          </a:prstGeom>
          <a:gradFill rotWithShape="0">
            <a:gsLst>
              <a:gs pos="0">
                <a:srgbClr val="FFFF00"/>
              </a:gs>
              <a:gs pos="100000">
                <a:srgbClr val="CCCC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70000"/>
              </a:lnSpc>
            </a:pPr>
            <a:r>
              <a:rPr lang="en-US" sz="3200" b="1">
                <a:solidFill>
                  <a:schemeClr val="tx1"/>
                </a:solidFill>
              </a:rPr>
              <a:t>Automotive Industry </a:t>
            </a:r>
          </a:p>
          <a:p>
            <a:pPr algn="ctr">
              <a:lnSpc>
                <a:spcPct val="70000"/>
              </a:lnSpc>
            </a:pPr>
            <a:r>
              <a:rPr lang="en-US" sz="3200" b="1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20486" name="Oval 7"/>
          <p:cNvSpPr>
            <a:spLocks noChangeArrowheads="1"/>
          </p:cNvSpPr>
          <p:nvPr/>
        </p:nvSpPr>
        <p:spPr bwMode="auto">
          <a:xfrm>
            <a:off x="838200" y="2971800"/>
            <a:ext cx="2743200" cy="1371600"/>
          </a:xfrm>
          <a:prstGeom prst="ellipse">
            <a:avLst/>
          </a:prstGeom>
          <a:gradFill rotWithShape="0">
            <a:gsLst>
              <a:gs pos="0">
                <a:srgbClr val="FFFF00"/>
              </a:gs>
              <a:gs pos="100000">
                <a:srgbClr val="CCCC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60000"/>
              </a:lnSpc>
            </a:pPr>
            <a:r>
              <a:rPr lang="en-US" sz="3600" b="1">
                <a:solidFill>
                  <a:schemeClr val="tx1"/>
                </a:solidFill>
              </a:rPr>
              <a:t>Fashion Industry </a:t>
            </a:r>
          </a:p>
          <a:p>
            <a:pPr algn="ctr">
              <a:lnSpc>
                <a:spcPct val="60000"/>
              </a:lnSpc>
            </a:pPr>
            <a:r>
              <a:rPr lang="en-US" sz="3600" b="1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20487" name="AutoShape 8"/>
          <p:cNvSpPr>
            <a:spLocks noChangeArrowheads="1"/>
          </p:cNvSpPr>
          <p:nvPr/>
        </p:nvSpPr>
        <p:spPr bwMode="auto">
          <a:xfrm>
            <a:off x="4114800" y="1371600"/>
            <a:ext cx="609600" cy="1143000"/>
          </a:xfrm>
          <a:custGeom>
            <a:avLst/>
            <a:gdLst>
              <a:gd name="T0" fmla="*/ 12903199 w 21600"/>
              <a:gd name="T1" fmla="*/ 0 h 21600"/>
              <a:gd name="T2" fmla="*/ 0 w 21600"/>
              <a:gd name="T3" fmla="*/ 30241877 h 21600"/>
              <a:gd name="T4" fmla="*/ 12903199 w 21600"/>
              <a:gd name="T5" fmla="*/ 60483755 h 21600"/>
              <a:gd name="T6" fmla="*/ 17204267 w 21600"/>
              <a:gd name="T7" fmla="*/ 3024187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8" name="AutoShape 9"/>
          <p:cNvSpPr>
            <a:spLocks noChangeArrowheads="1"/>
          </p:cNvSpPr>
          <p:nvPr/>
        </p:nvSpPr>
        <p:spPr bwMode="auto">
          <a:xfrm>
            <a:off x="4038600" y="4876800"/>
            <a:ext cx="609600" cy="1143000"/>
          </a:xfrm>
          <a:custGeom>
            <a:avLst/>
            <a:gdLst>
              <a:gd name="T0" fmla="*/ 12903199 w 21600"/>
              <a:gd name="T1" fmla="*/ 0 h 21600"/>
              <a:gd name="T2" fmla="*/ 0 w 21600"/>
              <a:gd name="T3" fmla="*/ 30241877 h 21600"/>
              <a:gd name="T4" fmla="*/ 12903199 w 21600"/>
              <a:gd name="T5" fmla="*/ 60483755 h 21600"/>
              <a:gd name="T6" fmla="*/ 17204267 w 21600"/>
              <a:gd name="T7" fmla="*/ 3024187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9" name="AutoShape 10"/>
          <p:cNvSpPr>
            <a:spLocks noChangeArrowheads="1"/>
          </p:cNvSpPr>
          <p:nvPr/>
        </p:nvSpPr>
        <p:spPr bwMode="auto">
          <a:xfrm>
            <a:off x="4114800" y="3048000"/>
            <a:ext cx="609600" cy="1143000"/>
          </a:xfrm>
          <a:custGeom>
            <a:avLst/>
            <a:gdLst>
              <a:gd name="T0" fmla="*/ 12903199 w 21600"/>
              <a:gd name="T1" fmla="*/ 0 h 21600"/>
              <a:gd name="T2" fmla="*/ 0 w 21600"/>
              <a:gd name="T3" fmla="*/ 30241877 h 21600"/>
              <a:gd name="T4" fmla="*/ 12903199 w 21600"/>
              <a:gd name="T5" fmla="*/ 60483755 h 21600"/>
              <a:gd name="T6" fmla="*/ 17204267 w 21600"/>
              <a:gd name="T7" fmla="*/ 3024187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3" name="AutoShape 11"/>
          <p:cNvSpPr>
            <a:spLocks noChangeArrowheads="1"/>
          </p:cNvSpPr>
          <p:nvPr/>
        </p:nvSpPr>
        <p:spPr bwMode="auto">
          <a:xfrm>
            <a:off x="5715000" y="1143000"/>
            <a:ext cx="2286000" cy="1524000"/>
          </a:xfrm>
          <a:prstGeom prst="doubleWave">
            <a:avLst>
              <a:gd name="adj1" fmla="val 6500"/>
              <a:gd name="adj2" fmla="val 0"/>
            </a:avLst>
          </a:prstGeom>
          <a:gradFill rotWithShape="0">
            <a:gsLst>
              <a:gs pos="0">
                <a:schemeClr val="accent1">
                  <a:gamma/>
                  <a:tint val="42353"/>
                  <a:invGamma/>
                </a:schemeClr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sy="50000" kx="-2453608" algn="b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lnSpc>
                <a:spcPct val="70000"/>
              </a:lnSpc>
              <a:defRPr/>
            </a:pPr>
            <a:r>
              <a:rPr lang="en-US" sz="3200" b="1">
                <a:solidFill>
                  <a:srgbClr val="FF3300"/>
                </a:solidFill>
              </a:rPr>
              <a:t>Kitchen of </a:t>
            </a:r>
          </a:p>
          <a:p>
            <a:pPr algn="ctr">
              <a:lnSpc>
                <a:spcPct val="70000"/>
              </a:lnSpc>
              <a:defRPr/>
            </a:pPr>
            <a:r>
              <a:rPr lang="en-US" sz="3200" b="1">
                <a:solidFill>
                  <a:srgbClr val="FF3300"/>
                </a:solidFill>
              </a:rPr>
              <a:t>the World</a:t>
            </a:r>
            <a:r>
              <a:rPr lang="en-US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3325" name="AutoShape 13"/>
          <p:cNvSpPr>
            <a:spLocks noChangeArrowheads="1"/>
          </p:cNvSpPr>
          <p:nvPr/>
        </p:nvSpPr>
        <p:spPr bwMode="auto">
          <a:xfrm>
            <a:off x="5715000" y="2971800"/>
            <a:ext cx="2286000" cy="1524000"/>
          </a:xfrm>
          <a:prstGeom prst="doubleWave">
            <a:avLst>
              <a:gd name="adj1" fmla="val 6500"/>
              <a:gd name="adj2" fmla="val 0"/>
            </a:avLst>
          </a:prstGeom>
          <a:gradFill rotWithShape="0">
            <a:gsLst>
              <a:gs pos="0">
                <a:schemeClr val="accent1">
                  <a:gamma/>
                  <a:tint val="33725"/>
                  <a:invGamma/>
                </a:schemeClr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sy="50000" kx="-2453608" algn="b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lnSpc>
                <a:spcPct val="60000"/>
              </a:lnSpc>
              <a:defRPr/>
            </a:pPr>
            <a:r>
              <a:rPr lang="en-US" sz="3200" b="1">
                <a:solidFill>
                  <a:srgbClr val="FF9900"/>
                </a:solidFill>
              </a:rPr>
              <a:t>Fashion Capital</a:t>
            </a:r>
          </a:p>
          <a:p>
            <a:pPr algn="ctr">
              <a:lnSpc>
                <a:spcPct val="60000"/>
              </a:lnSpc>
              <a:defRPr/>
            </a:pPr>
            <a:r>
              <a:rPr lang="en-US" sz="3200" b="1">
                <a:solidFill>
                  <a:srgbClr val="FF9900"/>
                </a:solidFill>
              </a:rPr>
              <a:t>of Asia</a:t>
            </a:r>
            <a:r>
              <a:rPr lang="en-US" sz="3200" b="1"/>
              <a:t> </a:t>
            </a:r>
          </a:p>
        </p:txBody>
      </p:sp>
      <p:sp>
        <p:nvSpPr>
          <p:cNvPr id="13326" name="AutoShape 14"/>
          <p:cNvSpPr>
            <a:spLocks noChangeArrowheads="1"/>
          </p:cNvSpPr>
          <p:nvPr/>
        </p:nvSpPr>
        <p:spPr bwMode="auto">
          <a:xfrm>
            <a:off x="5715000" y="4724400"/>
            <a:ext cx="2286000" cy="1524000"/>
          </a:xfrm>
          <a:prstGeom prst="doubleWave">
            <a:avLst>
              <a:gd name="adj1" fmla="val 6500"/>
              <a:gd name="adj2" fmla="val 0"/>
            </a:avLst>
          </a:prstGeom>
          <a:gradFill rotWithShape="0">
            <a:gsLst>
              <a:gs pos="0">
                <a:schemeClr val="accent1">
                  <a:gamma/>
                  <a:tint val="44706"/>
                  <a:invGamma/>
                </a:schemeClr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sy="50000" kx="-2453608" algn="b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3200" b="1">
                <a:solidFill>
                  <a:srgbClr val="FFFF00"/>
                </a:solidFill>
              </a:rPr>
              <a:t>Detroit of Asia</a:t>
            </a:r>
            <a:r>
              <a:rPr lang="en-US" sz="3200" b="1"/>
              <a:t> 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4572000" y="152400"/>
            <a:ext cx="4419600" cy="381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3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Standardization</a:t>
            </a:r>
            <a:endParaRPr lang="en-US" sz="34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FreesiaUPC" pitchFamily="34" charset="-34"/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572000" y="533400"/>
            <a:ext cx="44196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200" b="1">
                <a:solidFill>
                  <a:schemeClr val="tx1"/>
                </a:solidFill>
              </a:rPr>
              <a:t>Supporting the development of farm standard for </a:t>
            </a:r>
          </a:p>
          <a:p>
            <a:pPr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target products, development of </a:t>
            </a:r>
          </a:p>
          <a:p>
            <a:pPr>
              <a:lnSpc>
                <a:spcPct val="80000"/>
              </a:lnSpc>
              <a:spcAft>
                <a:spcPct val="30000"/>
              </a:spcAft>
            </a:pPr>
            <a:r>
              <a:rPr lang="en-US" sz="2200" b="1">
                <a:solidFill>
                  <a:schemeClr val="tx1"/>
                </a:solidFill>
              </a:rPr>
              <a:t>  testing process </a:t>
            </a:r>
          </a:p>
          <a:p>
            <a:pPr>
              <a:lnSpc>
                <a:spcPct val="80000"/>
              </a:lnSpc>
              <a:buFontTx/>
              <a:buChar char="•"/>
            </a:pPr>
            <a:r>
              <a:rPr lang="en-US" sz="2200" b="1">
                <a:solidFill>
                  <a:schemeClr val="tx1"/>
                </a:solidFill>
              </a:rPr>
              <a:t>Promoting ISO and TQM </a:t>
            </a:r>
            <a:endParaRPr lang="en-US" sz="2000" b="1">
              <a:solidFill>
                <a:schemeClr val="tx1"/>
              </a:solidFill>
            </a:endParaRPr>
          </a:p>
        </p:txBody>
      </p:sp>
      <p:sp>
        <p:nvSpPr>
          <p:cNvPr id="115716" name="Rectangle 4"/>
          <p:cNvSpPr>
            <a:spLocks noChangeArrowheads="1"/>
          </p:cNvSpPr>
          <p:nvPr/>
        </p:nvSpPr>
        <p:spPr bwMode="auto">
          <a:xfrm>
            <a:off x="228600" y="152400"/>
            <a:ext cx="4267200" cy="40005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3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Cluster Development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28600" y="533400"/>
            <a:ext cx="42672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Cluster development in high potential</a:t>
            </a:r>
          </a:p>
          <a:p>
            <a:pPr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 products i.e. Rice, Chicken, Fruits, </a:t>
            </a:r>
          </a:p>
          <a:p>
            <a:pPr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Cattle products Spices, Herbs, and </a:t>
            </a:r>
          </a:p>
          <a:p>
            <a:pPr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Thai Restaurants</a:t>
            </a:r>
          </a:p>
        </p:txBody>
      </p:sp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3200400" y="4038600"/>
            <a:ext cx="28194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Branding </a:t>
            </a: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3200400" y="4483100"/>
            <a:ext cx="28194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n-US" sz="2200" b="1">
                <a:solidFill>
                  <a:schemeClr val="tx1"/>
                </a:solidFill>
              </a:rPr>
              <a:t>Joint effort of government </a:t>
            </a:r>
          </a:p>
          <a:p>
            <a:pPr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and private sector on  </a:t>
            </a:r>
          </a:p>
          <a:p>
            <a:pPr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market penetration</a:t>
            </a:r>
          </a:p>
          <a:p>
            <a:pPr>
              <a:lnSpc>
                <a:spcPct val="80000"/>
              </a:lnSpc>
            </a:pPr>
            <a:endParaRPr lang="en-US" sz="2200" b="1">
              <a:solidFill>
                <a:schemeClr val="tx1"/>
              </a:solidFill>
            </a:endParaRPr>
          </a:p>
        </p:txBody>
      </p:sp>
      <p:sp>
        <p:nvSpPr>
          <p:cNvPr id="115720" name="Rectangle 8"/>
          <p:cNvSpPr>
            <a:spLocks noChangeArrowheads="1"/>
          </p:cNvSpPr>
          <p:nvPr/>
        </p:nvSpPr>
        <p:spPr bwMode="auto">
          <a:xfrm>
            <a:off x="6172200" y="4051300"/>
            <a:ext cx="28194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Management</a:t>
            </a:r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6172200" y="4495800"/>
            <a:ext cx="28194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200" b="1">
                <a:solidFill>
                  <a:schemeClr val="tx1"/>
                </a:solidFill>
              </a:rPr>
              <a:t>Identification of core agency in </a:t>
            </a:r>
          </a:p>
          <a:p>
            <a:pPr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monitoring quality and  </a:t>
            </a:r>
          </a:p>
          <a:p>
            <a:pPr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standard of food products </a:t>
            </a:r>
          </a:p>
          <a:p>
            <a:pPr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</a:t>
            </a:r>
          </a:p>
          <a:p>
            <a:pPr>
              <a:lnSpc>
                <a:spcPct val="80000"/>
              </a:lnSpc>
            </a:pPr>
            <a:endParaRPr lang="en-US" sz="2200" b="1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endParaRPr lang="en-US" sz="2000" b="1">
              <a:solidFill>
                <a:schemeClr val="tx1"/>
              </a:solidFill>
            </a:endParaRPr>
          </a:p>
        </p:txBody>
      </p:sp>
      <p:sp>
        <p:nvSpPr>
          <p:cNvPr id="115722" name="Oval 10"/>
          <p:cNvSpPr>
            <a:spLocks noChangeArrowheads="1"/>
          </p:cNvSpPr>
          <p:nvPr/>
        </p:nvSpPr>
        <p:spPr bwMode="auto">
          <a:xfrm>
            <a:off x="3200400" y="2514600"/>
            <a:ext cx="2438400" cy="1295400"/>
          </a:xfrm>
          <a:prstGeom prst="ellipse">
            <a:avLst/>
          </a:prstGeom>
          <a:gradFill rotWithShape="0">
            <a:gsLst>
              <a:gs pos="0">
                <a:srgbClr val="FFCCFF"/>
              </a:gs>
              <a:gs pos="100000">
                <a:srgbClr val="CC66FF"/>
              </a:gs>
            </a:gsLst>
            <a:path path="shape">
              <a:fillToRect l="50000" t="50000" r="50000" b="50000"/>
            </a:path>
          </a:gradFill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Kitchen of 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the World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457200" y="2590800"/>
            <a:ext cx="2057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High Quality </a:t>
            </a:r>
            <a:br>
              <a:rPr lang="en-US"/>
            </a:br>
            <a:r>
              <a:rPr lang="en-US"/>
              <a:t> and Safety</a:t>
            </a:r>
          </a:p>
        </p:txBody>
      </p:sp>
      <p:sp>
        <p:nvSpPr>
          <p:cNvPr id="21516" name="AutoShape 12"/>
          <p:cNvSpPr>
            <a:spLocks noChangeArrowheads="1"/>
          </p:cNvSpPr>
          <p:nvPr/>
        </p:nvSpPr>
        <p:spPr bwMode="auto">
          <a:xfrm>
            <a:off x="2286000" y="2819400"/>
            <a:ext cx="685800" cy="533400"/>
          </a:xfrm>
          <a:prstGeom prst="rightArrow">
            <a:avLst>
              <a:gd name="adj1" fmla="val 50000"/>
              <a:gd name="adj2" fmla="val 3214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6515100" y="2794000"/>
            <a:ext cx="2286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From Farm to Table</a:t>
            </a:r>
          </a:p>
        </p:txBody>
      </p:sp>
      <p:sp>
        <p:nvSpPr>
          <p:cNvPr id="21518" name="AutoShape 14"/>
          <p:cNvSpPr>
            <a:spLocks noChangeArrowheads="1"/>
          </p:cNvSpPr>
          <p:nvPr/>
        </p:nvSpPr>
        <p:spPr bwMode="auto">
          <a:xfrm>
            <a:off x="5816600" y="2832100"/>
            <a:ext cx="685800" cy="533400"/>
          </a:xfrm>
          <a:prstGeom prst="leftArrow">
            <a:avLst>
              <a:gd name="adj1" fmla="val 50000"/>
              <a:gd name="adj2" fmla="val 3214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5727" name="Rectangle 15"/>
          <p:cNvSpPr>
            <a:spLocks noChangeArrowheads="1"/>
          </p:cNvSpPr>
          <p:nvPr/>
        </p:nvSpPr>
        <p:spPr bwMode="auto">
          <a:xfrm>
            <a:off x="228600" y="4038600"/>
            <a:ext cx="26670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R&amp;D</a:t>
            </a:r>
          </a:p>
        </p:txBody>
      </p:sp>
      <p:sp>
        <p:nvSpPr>
          <p:cNvPr id="21520" name="Rectangle 16"/>
          <p:cNvSpPr>
            <a:spLocks noChangeArrowheads="1"/>
          </p:cNvSpPr>
          <p:nvPr/>
        </p:nvSpPr>
        <p:spPr bwMode="auto">
          <a:xfrm>
            <a:off x="228600" y="4483100"/>
            <a:ext cx="26670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Co-operation on R&amp;D </a:t>
            </a:r>
          </a:p>
          <a:p>
            <a:pPr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 between government and </a:t>
            </a:r>
          </a:p>
          <a:p>
            <a:pPr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 private sector in  </a:t>
            </a:r>
          </a:p>
          <a:p>
            <a:pPr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 raw materials for food </a:t>
            </a:r>
          </a:p>
          <a:p>
            <a:pPr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products </a:t>
            </a:r>
          </a:p>
          <a:p>
            <a:pPr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</a:t>
            </a:r>
            <a:endParaRPr lang="en-US" sz="2000" b="1">
              <a:solidFill>
                <a:schemeClr val="tx1"/>
              </a:solidFill>
            </a:endParaRPr>
          </a:p>
          <a:p>
            <a:pPr>
              <a:lnSpc>
                <a:spcPct val="70000"/>
              </a:lnSpc>
              <a:buFontTx/>
              <a:buChar char="•"/>
            </a:pPr>
            <a:endParaRPr lang="en-US" sz="2000" b="1">
              <a:solidFill>
                <a:schemeClr val="tx1"/>
              </a:solidFill>
            </a:endParaRPr>
          </a:p>
        </p:txBody>
      </p:sp>
      <p:sp>
        <p:nvSpPr>
          <p:cNvPr id="21521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10600" y="6324600"/>
            <a:ext cx="287338" cy="287338"/>
          </a:xfrm>
          <a:prstGeom prst="actionButtonRetur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4635500" y="3911600"/>
            <a:ext cx="4038600" cy="8128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</a:pPr>
            <a:r>
              <a:rPr lang="en-US" b="1"/>
              <a:t>3. Industry Development</a:t>
            </a:r>
            <a:endParaRPr lang="en-US" sz="2400" b="1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648200" y="4724400"/>
            <a:ext cx="4038600" cy="1447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 Information and Publication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 Productivity Improvement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180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495300" y="431800"/>
            <a:ext cx="8077200" cy="4572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en-US" b="1"/>
              <a:t>1. Fashion and Country Image Promotion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95300" y="914400"/>
            <a:ext cx="4000500" cy="1244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70000"/>
              </a:lnSpc>
            </a:pPr>
            <a:r>
              <a:rPr lang="en-US" b="1">
                <a:solidFill>
                  <a:srgbClr val="FF3300"/>
                </a:solidFill>
              </a:rPr>
              <a:t>Outbound Marketing</a:t>
            </a:r>
            <a:r>
              <a:rPr lang="en-US" sz="2400" b="1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Marketing Channel Expansion 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Trade Representatives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Fashion Exhibition</a:t>
            </a:r>
            <a:endParaRPr lang="en-US" sz="2100" b="1">
              <a:solidFill>
                <a:schemeClr val="tx1"/>
              </a:solidFill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381000" y="3962400"/>
            <a:ext cx="4038600" cy="762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381000" y="4724400"/>
            <a:ext cx="4038600" cy="1447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7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</a:t>
            </a: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Fashion Expert Consultant</a:t>
            </a:r>
          </a:p>
          <a:p>
            <a:pPr>
              <a:lnSpc>
                <a:spcPct val="7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 Branding Ability</a:t>
            </a:r>
          </a:p>
          <a:p>
            <a:pPr>
              <a:lnSpc>
                <a:spcPct val="7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 Create fashion personnel</a:t>
            </a: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</a:t>
            </a:r>
          </a:p>
        </p:txBody>
      </p:sp>
      <p:sp>
        <p:nvSpPr>
          <p:cNvPr id="125960" name="Oval 8"/>
          <p:cNvSpPr>
            <a:spLocks noChangeArrowheads="1"/>
          </p:cNvSpPr>
          <p:nvPr/>
        </p:nvSpPr>
        <p:spPr bwMode="auto">
          <a:xfrm>
            <a:off x="762000" y="2387600"/>
            <a:ext cx="2286000" cy="1168400"/>
          </a:xfrm>
          <a:prstGeom prst="ellipse">
            <a:avLst/>
          </a:prstGeom>
          <a:gradFill rotWithShape="0">
            <a:gsLst>
              <a:gs pos="0">
                <a:srgbClr val="CCFFCC"/>
              </a:gs>
              <a:gs pos="100000">
                <a:srgbClr val="339933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Fashion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4114800" y="2438400"/>
            <a:ext cx="48006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  <a:latin typeface="Times New Roman" pitchFamily="18" charset="0"/>
                <a:cs typeface="JasmineUPC" pitchFamily="18" charset="-34"/>
              </a:rPr>
              <a:t>Bangkok: Fashion City</a:t>
            </a:r>
            <a:endParaRPr lang="en-US" sz="2400" b="1">
              <a:latin typeface="Times New Roman" pitchFamily="18" charset="0"/>
              <a:cs typeface="JasmineUPC" pitchFamily="18" charset="-34"/>
            </a:endParaRPr>
          </a:p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  <a:cs typeface="JasmineUPC" pitchFamily="18" charset="-34"/>
              </a:rPr>
              <a:t>Making Bangkok to be the Capital of Tropical Fashion of Asia </a:t>
            </a:r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>
            <a:off x="3429000" y="2679700"/>
            <a:ext cx="584200" cy="533400"/>
          </a:xfrm>
          <a:prstGeom prst="leftArrow">
            <a:avLst>
              <a:gd name="adj1" fmla="val 50000"/>
              <a:gd name="adj2" fmla="val 27381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381000" y="4191000"/>
            <a:ext cx="40386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b="1"/>
              <a:t>2. Design and Brand Development</a:t>
            </a:r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4724400" y="914400"/>
            <a:ext cx="3810000" cy="1244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70000"/>
              </a:lnSpc>
            </a:pPr>
            <a:r>
              <a:rPr lang="en-US" sz="3200" b="1">
                <a:solidFill>
                  <a:srgbClr val="FF3300"/>
                </a:solidFill>
              </a:rPr>
              <a:t>Inbound Marketing</a:t>
            </a:r>
            <a:r>
              <a:rPr lang="en-US" sz="240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400">
                <a:solidFill>
                  <a:schemeClr val="tx1"/>
                </a:solidFill>
              </a:rPr>
              <a:t> </a:t>
            </a:r>
            <a:r>
              <a:rPr lang="en-US" sz="2400" b="1">
                <a:solidFill>
                  <a:schemeClr val="tx1"/>
                </a:solidFill>
              </a:rPr>
              <a:t>Bangkok: Fashion Business Center 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Fashion Country Promotion</a:t>
            </a: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Bangkok Fashion Week</a:t>
            </a:r>
            <a:endParaRPr lang="en-US" sz="2100" b="1">
              <a:solidFill>
                <a:schemeClr val="tx1"/>
              </a:solidFill>
            </a:endParaRPr>
          </a:p>
        </p:txBody>
      </p:sp>
      <p:sp>
        <p:nvSpPr>
          <p:cNvPr id="22541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10600" y="6400800"/>
            <a:ext cx="287338" cy="287338"/>
          </a:xfrm>
          <a:prstGeom prst="actionButtonRetur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4572000" y="152400"/>
            <a:ext cx="4419600" cy="381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defRPr/>
            </a:pPr>
            <a:r>
              <a:rPr lang="en-US" sz="18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Strengthening Marketing and Management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533400"/>
            <a:ext cx="44196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400" b="1">
                <a:solidFill>
                  <a:schemeClr val="tx1"/>
                </a:solidFill>
              </a:rPr>
              <a:t>Encouraging Thai suppliers to create </a:t>
            </a:r>
          </a:p>
          <a:p>
            <a:pPr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their own brand </a:t>
            </a:r>
            <a:endParaRPr lang="en-US" sz="2000" b="1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Tx/>
              <a:buChar char="•"/>
            </a:pP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400" b="1">
                <a:solidFill>
                  <a:schemeClr val="tx1"/>
                </a:solidFill>
              </a:rPr>
              <a:t>Establishing e-network and market for </a:t>
            </a:r>
          </a:p>
          <a:p>
            <a:pPr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components and all parts in supply chain</a:t>
            </a:r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228600" y="152400"/>
            <a:ext cx="4267200" cy="40005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R&amp;D for Cluster Development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28600" y="533400"/>
            <a:ext cx="42672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70000"/>
              </a:lnSpc>
              <a:buFontTx/>
              <a:buChar char="•"/>
            </a:pPr>
            <a:r>
              <a:rPr lang="en-US" sz="1800" b="1">
                <a:solidFill>
                  <a:schemeClr val="tx1"/>
                </a:solidFill>
              </a:rPr>
              <a:t> </a:t>
            </a:r>
            <a:r>
              <a:rPr lang="en-US" sz="2000" b="1">
                <a:solidFill>
                  <a:schemeClr val="tx1"/>
                </a:solidFill>
              </a:rPr>
              <a:t>Improving skill of vocational graduates and industrial</a:t>
            </a:r>
          </a:p>
          <a:p>
            <a:pPr>
              <a:lnSpc>
                <a:spcPct val="70000"/>
              </a:lnSpc>
              <a:spcAft>
                <a:spcPct val="25000"/>
              </a:spcAft>
            </a:pPr>
            <a:r>
              <a:rPr lang="en-US" sz="2000" b="1">
                <a:solidFill>
                  <a:schemeClr val="tx1"/>
                </a:solidFill>
              </a:rPr>
              <a:t>  engineers and others working in factories</a:t>
            </a:r>
            <a:endParaRPr lang="en-US" sz="1800" b="1">
              <a:solidFill>
                <a:schemeClr val="tx1"/>
              </a:solidFill>
            </a:endParaRPr>
          </a:p>
          <a:p>
            <a:pPr>
              <a:lnSpc>
                <a:spcPct val="70000"/>
              </a:lnSpc>
              <a:buFontTx/>
              <a:buChar char="•"/>
            </a:pPr>
            <a:r>
              <a:rPr lang="en-US" sz="1800" b="1">
                <a:solidFill>
                  <a:schemeClr val="tx1"/>
                </a:solidFill>
              </a:rPr>
              <a:t> </a:t>
            </a:r>
            <a:r>
              <a:rPr lang="en-US" sz="2000" b="1">
                <a:solidFill>
                  <a:schemeClr val="tx1"/>
                </a:solidFill>
              </a:rPr>
              <a:t>Establishing R&amp;D center  and </a:t>
            </a:r>
          </a:p>
          <a:p>
            <a:pPr>
              <a:lnSpc>
                <a:spcPct val="70000"/>
              </a:lnSpc>
              <a:spcAft>
                <a:spcPct val="25000"/>
              </a:spcAft>
            </a:pPr>
            <a:r>
              <a:rPr lang="en-US" sz="2000" b="1">
                <a:solidFill>
                  <a:schemeClr val="tx1"/>
                </a:solidFill>
              </a:rPr>
              <a:t>  transferring knowledge  to suppliers</a:t>
            </a:r>
            <a:endParaRPr lang="en-US" sz="1800" b="1">
              <a:solidFill>
                <a:schemeClr val="tx1"/>
              </a:solidFill>
            </a:endParaRPr>
          </a:p>
          <a:p>
            <a:pPr>
              <a:lnSpc>
                <a:spcPct val="70000"/>
              </a:lnSpc>
            </a:pPr>
            <a:r>
              <a:rPr lang="en-US" sz="1800" b="1">
                <a:solidFill>
                  <a:schemeClr val="tx1"/>
                </a:solidFill>
              </a:rPr>
              <a:t> </a:t>
            </a:r>
            <a:r>
              <a:rPr lang="en-US" sz="2000" b="1">
                <a:solidFill>
                  <a:schemeClr val="tx1"/>
                </a:solidFill>
              </a:rPr>
              <a:t>Establishing strategic technical development and </a:t>
            </a:r>
          </a:p>
          <a:p>
            <a:pPr>
              <a:lnSpc>
                <a:spcPct val="70000"/>
              </a:lnSpc>
            </a:pPr>
            <a:r>
              <a:rPr lang="en-US" sz="2000" b="1">
                <a:solidFill>
                  <a:schemeClr val="tx1"/>
                </a:solidFill>
              </a:rPr>
              <a:t> transfer  partners with international agents and </a:t>
            </a:r>
          </a:p>
          <a:p>
            <a:pPr>
              <a:lnSpc>
                <a:spcPct val="70000"/>
              </a:lnSpc>
            </a:pPr>
            <a:r>
              <a:rPr lang="en-US" sz="2000" b="1">
                <a:solidFill>
                  <a:schemeClr val="tx1"/>
                </a:solidFill>
              </a:rPr>
              <a:t> organizations.</a:t>
            </a:r>
            <a:endParaRPr lang="en-US" sz="1800" b="1">
              <a:solidFill>
                <a:schemeClr val="tx1"/>
              </a:solidFill>
            </a:endParaRPr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381000" y="4038600"/>
            <a:ext cx="44196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Logistic Development </a:t>
            </a: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381000" y="4483100"/>
            <a:ext cx="44196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  <a:spcAft>
                <a:spcPct val="45000"/>
              </a:spcAft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Developing transport system for export </a:t>
            </a:r>
          </a:p>
          <a:p>
            <a:pPr>
              <a:lnSpc>
                <a:spcPct val="80000"/>
              </a:lnSpc>
              <a:spcAft>
                <a:spcPct val="45000"/>
              </a:spcAft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Improving customs procedure </a:t>
            </a:r>
          </a:p>
          <a:p>
            <a:pPr>
              <a:lnSpc>
                <a:spcPct val="80000"/>
              </a:lnSpc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Developing product facilities </a:t>
            </a:r>
            <a:b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</a:b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 </a:t>
            </a:r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5029200" y="4051300"/>
            <a:ext cx="39624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Market Expansion</a:t>
            </a:r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5029200" y="4495800"/>
            <a:ext cx="39624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Expanding motorcycle market into </a:t>
            </a:r>
          </a:p>
          <a:p>
            <a:pPr>
              <a:lnSpc>
                <a:spcPct val="80000"/>
              </a:lnSpc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  neighboring countries and South </a:t>
            </a:r>
          </a:p>
          <a:p>
            <a:pPr>
              <a:lnSpc>
                <a:spcPct val="80000"/>
              </a:lnSpc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  Asia by using both quality </a:t>
            </a:r>
          </a:p>
          <a:p>
            <a:pPr>
              <a:lnSpc>
                <a:spcPct val="80000"/>
              </a:lnSpc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  and price strategies</a:t>
            </a:r>
          </a:p>
        </p:txBody>
      </p:sp>
      <p:sp>
        <p:nvSpPr>
          <p:cNvPr id="116746" name="Oval 10"/>
          <p:cNvSpPr>
            <a:spLocks noChangeArrowheads="1"/>
          </p:cNvSpPr>
          <p:nvPr/>
        </p:nvSpPr>
        <p:spPr bwMode="auto">
          <a:xfrm>
            <a:off x="3276600" y="2514600"/>
            <a:ext cx="2286000" cy="1295400"/>
          </a:xfrm>
          <a:prstGeom prst="ellipse">
            <a:avLst/>
          </a:prstGeom>
          <a:gradFill rotWithShape="0">
            <a:gsLst>
              <a:gs pos="0">
                <a:srgbClr val="FFCCFF"/>
              </a:gs>
              <a:gs pos="100000">
                <a:srgbClr val="FF00FF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CC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Detroit of 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Asia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228600" y="2590800"/>
            <a:ext cx="2324100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/>
              <a:t>The Automotive Production Base of ASIA </a:t>
            </a:r>
          </a:p>
        </p:txBody>
      </p:sp>
      <p:sp>
        <p:nvSpPr>
          <p:cNvPr id="23564" name="AutoShape 12"/>
          <p:cNvSpPr>
            <a:spLocks noChangeArrowheads="1"/>
          </p:cNvSpPr>
          <p:nvPr/>
        </p:nvSpPr>
        <p:spPr bwMode="auto">
          <a:xfrm>
            <a:off x="2527300" y="2832100"/>
            <a:ext cx="609600" cy="533400"/>
          </a:xfrm>
          <a:prstGeom prst="rightArrow">
            <a:avLst>
              <a:gd name="adj1" fmla="val 50000"/>
              <a:gd name="adj2" fmla="val 28571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6400800" y="2590800"/>
            <a:ext cx="2438400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/>
              <a:t>Second Largest Production Base of Motorcycle</a:t>
            </a:r>
          </a:p>
        </p:txBody>
      </p:sp>
      <p:sp>
        <p:nvSpPr>
          <p:cNvPr id="23566" name="AutoShape 14"/>
          <p:cNvSpPr>
            <a:spLocks noChangeArrowheads="1"/>
          </p:cNvSpPr>
          <p:nvPr/>
        </p:nvSpPr>
        <p:spPr bwMode="auto">
          <a:xfrm>
            <a:off x="5715000" y="2819400"/>
            <a:ext cx="584200" cy="533400"/>
          </a:xfrm>
          <a:prstGeom prst="leftArrow">
            <a:avLst>
              <a:gd name="adj1" fmla="val 50000"/>
              <a:gd name="adj2" fmla="val 27381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5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A4C6BAB6-6407-4C67-A83D-F7F396453956}" type="slidenum">
              <a:rPr lang="en-US" sz="2600">
                <a:solidFill>
                  <a:schemeClr val="tx1"/>
                </a:solidFill>
              </a:rPr>
              <a:pPr algn="r"/>
              <a:t>27</a:t>
            </a:fld>
            <a:endParaRPr lang="en-US" sz="2600">
              <a:solidFill>
                <a:schemeClr val="tx1"/>
              </a:solidFill>
            </a:endParaRP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990600"/>
            <a:ext cx="7772400" cy="5105400"/>
          </a:xfrm>
        </p:spPr>
        <p:txBody>
          <a:bodyPr/>
          <a:lstStyle/>
          <a:p>
            <a:r>
              <a:rPr lang="en-US" sz="4400" b="1" smtClean="0">
                <a:solidFill>
                  <a:srgbClr val="FFFF00"/>
                </a:solidFill>
              </a:rPr>
              <a:t>New direction by the Abhisit government toward “creative economy”:</a:t>
            </a:r>
          </a:p>
          <a:p>
            <a:pPr lvl="1"/>
            <a:r>
              <a:rPr lang="en-US" sz="4000" b="1" smtClean="0">
                <a:solidFill>
                  <a:srgbClr val="FFFF00"/>
                </a:solidFill>
              </a:rPr>
              <a:t> more value added from new ideas, creativity and innovation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5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EB5D860C-AF78-4FCB-9A83-572E64DF45B1}" type="slidenum">
              <a:rPr lang="en-US" sz="2600">
                <a:solidFill>
                  <a:schemeClr val="tx1"/>
                </a:solidFill>
              </a:rPr>
              <a:pPr algn="r"/>
              <a:t>28</a:t>
            </a:fld>
            <a:endParaRPr lang="en-US" sz="2600">
              <a:solidFill>
                <a:schemeClr val="tx1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990600"/>
            <a:ext cx="7848600" cy="5486400"/>
          </a:xfrm>
        </p:spPr>
        <p:txBody>
          <a:bodyPr/>
          <a:lstStyle/>
          <a:p>
            <a:r>
              <a:rPr lang="en-US" sz="4400" b="1" smtClean="0">
                <a:solidFill>
                  <a:srgbClr val="FFFF00"/>
                </a:solidFill>
              </a:rPr>
              <a:t>New direction by the Abhisit government toward “creative economy”:</a:t>
            </a:r>
          </a:p>
          <a:p>
            <a:pPr lvl="1"/>
            <a:r>
              <a:rPr lang="en-US" sz="4000" b="1" smtClean="0">
                <a:solidFill>
                  <a:srgbClr val="FFFF00"/>
                </a:solidFill>
              </a:rPr>
              <a:t>application of “Thainess” in new industries/products e.g. animation, graphic design, computer software, entertainment, fashion, and other “cultural goods”</a:t>
            </a:r>
          </a:p>
          <a:p>
            <a:pPr lvl="1"/>
            <a:r>
              <a:rPr lang="en-US" sz="4000" b="1" smtClean="0">
                <a:solidFill>
                  <a:srgbClr val="FFFF00"/>
                </a:solidFill>
              </a:rPr>
              <a:t> part of the Thai Khem Khaeng stimulus package 2010 - 2012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ngsana New" pitchFamily="18" charset="-34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ngsana New" pitchFamily="18" charset="-34"/>
            <a:cs typeface="Angsana New" pitchFamily="18" charset="-34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3665</TotalTime>
  <Words>982</Words>
  <Application>Microsoft Office PowerPoint</Application>
  <PresentationFormat>On-screen Show (4:3)</PresentationFormat>
  <Paragraphs>266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Angsana New</vt:lpstr>
      <vt:lpstr>Arial</vt:lpstr>
      <vt:lpstr>Times New Roman</vt:lpstr>
      <vt:lpstr>BrowalliaUPC</vt:lpstr>
      <vt:lpstr>FreesiaUPC</vt:lpstr>
      <vt:lpstr>EucrosiaUPC</vt:lpstr>
      <vt:lpstr>JasmineUPC</vt:lpstr>
      <vt:lpstr>Default Design</vt:lpstr>
      <vt:lpstr>Slide 1</vt:lpstr>
      <vt:lpstr>Slide 2</vt:lpstr>
      <vt:lpstr>Slide 3</vt:lpstr>
      <vt:lpstr>Slide 4</vt:lpstr>
      <vt:lpstr>Slide 5</vt:lpstr>
      <vt:lpstr>Product Parts of a Hard Disk</vt:lpstr>
      <vt:lpstr>Slide 7</vt:lpstr>
      <vt:lpstr>Slide 8</vt:lpstr>
      <vt:lpstr>Slide 9</vt:lpstr>
      <vt:lpstr>Slide 10</vt:lpstr>
      <vt:lpstr>Slide 11</vt:lpstr>
      <vt:lpstr>Challenges to Thai Industry</vt:lpstr>
      <vt:lpstr>Industrial Policy in 9th plan (2002-2006)</vt:lpstr>
      <vt:lpstr>Enhancement of Competitiveness</vt:lpstr>
      <vt:lpstr>Alleviate social problems caused by industrial growth</vt:lpstr>
      <vt:lpstr>Emphasis of Industrial Policies</vt:lpstr>
      <vt:lpstr>Examples of Industrial Grouping and Development Strategy</vt:lpstr>
      <vt:lpstr>Examples of Industrial Grouping and Development Strategy</vt:lpstr>
      <vt:lpstr>Examples of Industrial Grouping and Development Strategy</vt:lpstr>
      <vt:lpstr>Examples of Industrial Grouping and Development Strategy</vt:lpstr>
      <vt:lpstr>Slide 21</vt:lpstr>
      <vt:lpstr>Examples of Industrial Grouping and Development Strategy</vt:lpstr>
      <vt:lpstr>Slide 23</vt:lpstr>
      <vt:lpstr>Slide 24</vt:lpstr>
      <vt:lpstr>Slide 25</vt:lpstr>
      <vt:lpstr>Slide 26</vt:lpstr>
      <vt:lpstr>Slide 27</vt:lpstr>
      <vt:lpstr>Slide 28</vt:lpstr>
    </vt:vector>
  </TitlesOfParts>
  <Company>Home PC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Competitiveness Enhancement  in Industrial Sector</dc:title>
  <dc:creator>Home PC</dc:creator>
  <cp:lastModifiedBy>user</cp:lastModifiedBy>
  <cp:revision>166</cp:revision>
  <cp:lastPrinted>2003-08-28T08:30:08Z</cp:lastPrinted>
  <dcterms:created xsi:type="dcterms:W3CDTF">2002-09-16T16:11:21Z</dcterms:created>
  <dcterms:modified xsi:type="dcterms:W3CDTF">2012-02-20T12:35:05Z</dcterms:modified>
</cp:coreProperties>
</file>