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5"/>
  </p:handoutMasterIdLst>
  <p:sldIdLst>
    <p:sldId id="287" r:id="rId2"/>
    <p:sldId id="258" r:id="rId3"/>
    <p:sldId id="259" r:id="rId4"/>
    <p:sldId id="260" r:id="rId5"/>
    <p:sldId id="261" r:id="rId6"/>
    <p:sldId id="262" r:id="rId7"/>
    <p:sldId id="263" r:id="rId8"/>
    <p:sldId id="264" r:id="rId9"/>
    <p:sldId id="265" r:id="rId10"/>
    <p:sldId id="289" r:id="rId11"/>
    <p:sldId id="266" r:id="rId12"/>
    <p:sldId id="267" r:id="rId13"/>
    <p:sldId id="272" r:id="rId14"/>
    <p:sldId id="273" r:id="rId15"/>
    <p:sldId id="268" r:id="rId16"/>
    <p:sldId id="288" r:id="rId17"/>
    <p:sldId id="269" r:id="rId18"/>
    <p:sldId id="270" r:id="rId19"/>
    <p:sldId id="271" r:id="rId20"/>
    <p:sldId id="274" r:id="rId21"/>
    <p:sldId id="275" r:id="rId22"/>
    <p:sldId id="276" r:id="rId23"/>
    <p:sldId id="277" r:id="rId24"/>
    <p:sldId id="278" r:id="rId25"/>
    <p:sldId id="279" r:id="rId26"/>
    <p:sldId id="280" r:id="rId27"/>
    <p:sldId id="291" r:id="rId28"/>
    <p:sldId id="281" r:id="rId29"/>
    <p:sldId id="282" r:id="rId30"/>
    <p:sldId id="283" r:id="rId31"/>
    <p:sldId id="284" r:id="rId32"/>
    <p:sldId id="286" r:id="rId33"/>
    <p:sldId id="290" r:id="rId34"/>
  </p:sldIdLst>
  <p:sldSz cx="9144000" cy="6858000" type="screen4x3"/>
  <p:notesSz cx="6858000" cy="9947275"/>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96888"/>
          </a:xfrm>
          <a:prstGeom prst="rect">
            <a:avLst/>
          </a:prstGeom>
        </p:spPr>
        <p:txBody>
          <a:bodyPr vert="horz" lIns="91440" tIns="45720" rIns="91440" bIns="45720" rtlCol="0"/>
          <a:lstStyle>
            <a:lvl1pPr algn="l">
              <a:defRPr sz="1200"/>
            </a:lvl1pPr>
          </a:lstStyle>
          <a:p>
            <a:endParaRPr lang="th-TH"/>
          </a:p>
        </p:txBody>
      </p:sp>
      <p:sp>
        <p:nvSpPr>
          <p:cNvPr id="3" name="Date Placeholder 2"/>
          <p:cNvSpPr>
            <a:spLocks noGrp="1"/>
          </p:cNvSpPr>
          <p:nvPr>
            <p:ph type="dt" sz="quarter" idx="1"/>
          </p:nvPr>
        </p:nvSpPr>
        <p:spPr>
          <a:xfrm>
            <a:off x="3884613" y="0"/>
            <a:ext cx="2971800" cy="496888"/>
          </a:xfrm>
          <a:prstGeom prst="rect">
            <a:avLst/>
          </a:prstGeom>
        </p:spPr>
        <p:txBody>
          <a:bodyPr vert="horz" lIns="91440" tIns="45720" rIns="91440" bIns="45720" rtlCol="0"/>
          <a:lstStyle>
            <a:lvl1pPr algn="r">
              <a:defRPr sz="1200"/>
            </a:lvl1pPr>
          </a:lstStyle>
          <a:p>
            <a:fld id="{02CE7107-0EE9-437C-87CD-938EC5D840A3}" type="datetimeFigureOut">
              <a:rPr lang="th-TH" smtClean="0"/>
              <a:pPr/>
              <a:t>20/09/59</a:t>
            </a:fld>
            <a:endParaRPr lang="th-TH"/>
          </a:p>
        </p:txBody>
      </p:sp>
      <p:sp>
        <p:nvSpPr>
          <p:cNvPr id="4" name="Footer Placeholder 3"/>
          <p:cNvSpPr>
            <a:spLocks noGrp="1"/>
          </p:cNvSpPr>
          <p:nvPr>
            <p:ph type="ftr" sz="quarter" idx="2"/>
          </p:nvPr>
        </p:nvSpPr>
        <p:spPr>
          <a:xfrm>
            <a:off x="0" y="9448800"/>
            <a:ext cx="2971800" cy="496888"/>
          </a:xfrm>
          <a:prstGeom prst="rect">
            <a:avLst/>
          </a:prstGeom>
        </p:spPr>
        <p:txBody>
          <a:bodyPr vert="horz" lIns="91440" tIns="45720" rIns="91440" bIns="45720" rtlCol="0" anchor="b"/>
          <a:lstStyle>
            <a:lvl1pPr algn="l">
              <a:defRPr sz="1200"/>
            </a:lvl1pPr>
          </a:lstStyle>
          <a:p>
            <a:endParaRPr lang="th-TH"/>
          </a:p>
        </p:txBody>
      </p:sp>
      <p:sp>
        <p:nvSpPr>
          <p:cNvPr id="5" name="Slide Number Placeholder 4"/>
          <p:cNvSpPr>
            <a:spLocks noGrp="1"/>
          </p:cNvSpPr>
          <p:nvPr>
            <p:ph type="sldNum" sz="quarter" idx="3"/>
          </p:nvPr>
        </p:nvSpPr>
        <p:spPr>
          <a:xfrm>
            <a:off x="3884613" y="9448800"/>
            <a:ext cx="2971800" cy="496888"/>
          </a:xfrm>
          <a:prstGeom prst="rect">
            <a:avLst/>
          </a:prstGeom>
        </p:spPr>
        <p:txBody>
          <a:bodyPr vert="horz" lIns="91440" tIns="45720" rIns="91440" bIns="45720" rtlCol="0" anchor="b"/>
          <a:lstStyle>
            <a:lvl1pPr algn="r">
              <a:defRPr sz="1200"/>
            </a:lvl1pPr>
          </a:lstStyle>
          <a:p>
            <a:fld id="{5F0B0AAE-F974-487C-B9F8-5DA617F30CD0}" type="slidenum">
              <a:rPr lang="th-TH" smtClean="0"/>
              <a:pPr/>
              <a:t>‹#›</a:t>
            </a:fld>
            <a:endParaRPr lang="th-TH"/>
          </a:p>
        </p:txBody>
      </p:sp>
    </p:spTree>
    <p:extLst>
      <p:ext uri="{BB962C8B-B14F-4D97-AF65-F5344CB8AC3E}">
        <p14:creationId xmlns:p14="http://schemas.microsoft.com/office/powerpoint/2010/main" val="355982747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h-TH"/>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a:p>
        </p:txBody>
      </p:sp>
      <p:sp>
        <p:nvSpPr>
          <p:cNvPr id="4" name="Date Placeholder 3"/>
          <p:cNvSpPr>
            <a:spLocks noGrp="1"/>
          </p:cNvSpPr>
          <p:nvPr>
            <p:ph type="dt" sz="half" idx="10"/>
          </p:nvPr>
        </p:nvSpPr>
        <p:spPr/>
        <p:txBody>
          <a:bodyPr/>
          <a:lstStyle/>
          <a:p>
            <a:fld id="{DD56524F-15B1-4773-B52A-BA367C1AE549}" type="datetimeFigureOut">
              <a:rPr lang="th-TH" smtClean="0"/>
              <a:pPr/>
              <a:t>20/09/59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D56524F-15B1-4773-B52A-BA367C1AE549}" type="datetimeFigureOut">
              <a:rPr lang="th-TH" smtClean="0"/>
              <a:pPr/>
              <a:t>20/09/59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D56524F-15B1-4773-B52A-BA367C1AE549}" type="datetimeFigureOut">
              <a:rPr lang="th-TH" smtClean="0"/>
              <a:pPr/>
              <a:t>20/09/59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Date Placeholder 4"/>
          <p:cNvSpPr>
            <a:spLocks noGrp="1"/>
          </p:cNvSpPr>
          <p:nvPr>
            <p:ph type="dt" sz="half" idx="10"/>
          </p:nvPr>
        </p:nvSpPr>
        <p:spPr/>
        <p:txBody>
          <a:bodyPr/>
          <a:lstStyle/>
          <a:p>
            <a:fld id="{DD56524F-15B1-4773-B52A-BA367C1AE549}" type="datetimeFigureOut">
              <a:rPr lang="th-TH" smtClean="0"/>
              <a:pPr/>
              <a:t>20/09/59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Date Placeholder 6"/>
          <p:cNvSpPr>
            <a:spLocks noGrp="1"/>
          </p:cNvSpPr>
          <p:nvPr>
            <p:ph type="dt" sz="half" idx="10"/>
          </p:nvPr>
        </p:nvSpPr>
        <p:spPr/>
        <p:txBody>
          <a:bodyPr/>
          <a:lstStyle/>
          <a:p>
            <a:fld id="{DD56524F-15B1-4773-B52A-BA367C1AE549}" type="datetimeFigureOut">
              <a:rPr lang="th-TH" smtClean="0"/>
              <a:pPr/>
              <a:t>20/09/59</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Date Placeholder 2"/>
          <p:cNvSpPr>
            <a:spLocks noGrp="1"/>
          </p:cNvSpPr>
          <p:nvPr>
            <p:ph type="dt" sz="half" idx="10"/>
          </p:nvPr>
        </p:nvSpPr>
        <p:spPr/>
        <p:txBody>
          <a:bodyPr/>
          <a:lstStyle/>
          <a:p>
            <a:fld id="{DD56524F-15B1-4773-B52A-BA367C1AE549}" type="datetimeFigureOut">
              <a:rPr lang="th-TH" smtClean="0"/>
              <a:pPr/>
              <a:t>20/09/59</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56524F-15B1-4773-B52A-BA367C1AE549}" type="datetimeFigureOut">
              <a:rPr lang="th-TH" smtClean="0"/>
              <a:pPr/>
              <a:t>20/09/59</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56524F-15B1-4773-B52A-BA367C1AE549}" type="datetimeFigureOut">
              <a:rPr lang="th-TH" smtClean="0"/>
              <a:pPr/>
              <a:t>20/09/59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D56524F-15B1-4773-B52A-BA367C1AE549}" type="datetimeFigureOut">
              <a:rPr lang="th-TH" smtClean="0"/>
              <a:pPr/>
              <a:t>20/09/59</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D56524F-15B1-4773-B52A-BA367C1AE549}" type="datetimeFigureOut">
              <a:rPr lang="th-TH" smtClean="0"/>
              <a:pPr/>
              <a:t>20/09/59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DD56524F-15B1-4773-B52A-BA367C1AE549}" type="datetimeFigureOut">
              <a:rPr lang="th-TH" smtClean="0"/>
              <a:pPr/>
              <a:t>20/09/59</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975AD9D0-09DA-42DD-841B-873F46639C14}"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h-TH"/>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56524F-15B1-4773-B52A-BA367C1AE549}" type="datetimeFigureOut">
              <a:rPr lang="th-TH" smtClean="0"/>
              <a:pPr/>
              <a:t>20/09/59</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5AD9D0-09DA-42DD-841B-873F46639C14}"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42918"/>
            <a:ext cx="7772400" cy="3357586"/>
          </a:xfrm>
        </p:spPr>
        <p:txBody>
          <a:bodyPr>
            <a:normAutofit/>
          </a:bodyPr>
          <a:lstStyle/>
          <a:p>
            <a:r>
              <a:rPr lang="en-US" dirty="0" smtClean="0"/>
              <a:t>Macroeconomic Theory: </a:t>
            </a:r>
            <a:br>
              <a:rPr lang="en-US" dirty="0" smtClean="0"/>
            </a:br>
            <a:r>
              <a:rPr lang="en-US" dirty="0" smtClean="0"/>
              <a:t>Aggregate Demand </a:t>
            </a:r>
            <a:br>
              <a:rPr lang="en-US" dirty="0" smtClean="0"/>
            </a:br>
            <a:r>
              <a:rPr lang="en-US" sz="3600" dirty="0" smtClean="0"/>
              <a:t>Equilibrium in Goods </a:t>
            </a:r>
            <a:r>
              <a:rPr lang="en-US" sz="3600" smtClean="0"/>
              <a:t>Market (</a:t>
            </a:r>
            <a:r>
              <a:rPr lang="en-US" sz="3600" dirty="0" smtClean="0"/>
              <a:t>2)</a:t>
            </a:r>
            <a:endParaRPr lang="en-US" dirty="0"/>
          </a:p>
        </p:txBody>
      </p:sp>
      <p:sp>
        <p:nvSpPr>
          <p:cNvPr id="3" name="Subtitle 2"/>
          <p:cNvSpPr>
            <a:spLocks noGrp="1"/>
          </p:cNvSpPr>
          <p:nvPr>
            <p:ph type="subTitle" idx="1"/>
          </p:nvPr>
        </p:nvSpPr>
        <p:spPr>
          <a:xfrm>
            <a:off x="609600" y="4252938"/>
            <a:ext cx="7772400" cy="2105020"/>
          </a:xfrm>
        </p:spPr>
        <p:txBody>
          <a:bodyPr>
            <a:normAutofit lnSpcReduction="10000"/>
          </a:bodyPr>
          <a:lstStyle/>
          <a:p>
            <a:r>
              <a:rPr lang="en-US" dirty="0" smtClean="0"/>
              <a:t>Thorn </a:t>
            </a:r>
            <a:r>
              <a:rPr lang="en-US" dirty="0" err="1" smtClean="0"/>
              <a:t>Pitidol</a:t>
            </a:r>
            <a:endParaRPr lang="en-US" dirty="0" smtClean="0"/>
          </a:p>
          <a:p>
            <a:r>
              <a:rPr lang="en-US" sz="2800" dirty="0" smtClean="0"/>
              <a:t>Faculty of Economics, </a:t>
            </a:r>
            <a:r>
              <a:rPr lang="en-US" sz="2800" dirty="0" err="1" smtClean="0"/>
              <a:t>Thammasat</a:t>
            </a:r>
            <a:r>
              <a:rPr lang="en-US" sz="2800" dirty="0" smtClean="0"/>
              <a:t> University</a:t>
            </a:r>
          </a:p>
          <a:p>
            <a:endParaRPr lang="en-US" sz="2800" dirty="0"/>
          </a:p>
          <a:p>
            <a:r>
              <a:rPr lang="en-US" sz="2800" dirty="0" smtClean="0"/>
              <a:t>EE212, Semester </a:t>
            </a:r>
            <a:r>
              <a:rPr lang="en-US" sz="2800" dirty="0" smtClean="0"/>
              <a:t>1/2016</a:t>
            </a:r>
            <a:endParaRPr lang="en-US" sz="2800" dirty="0" smtClean="0"/>
          </a:p>
          <a:p>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Topic</a:t>
            </a:r>
            <a:endParaRPr lang="th-TH" dirty="0"/>
          </a:p>
        </p:txBody>
      </p:sp>
      <p:sp>
        <p:nvSpPr>
          <p:cNvPr id="3" name="Content Placeholder 2"/>
          <p:cNvSpPr>
            <a:spLocks noGrp="1"/>
          </p:cNvSpPr>
          <p:nvPr>
            <p:ph idx="1"/>
          </p:nvPr>
        </p:nvSpPr>
        <p:spPr>
          <a:xfrm>
            <a:off x="457200" y="1428736"/>
            <a:ext cx="8229600" cy="4714908"/>
          </a:xfrm>
        </p:spPr>
        <p:txBody>
          <a:bodyPr>
            <a:normAutofit/>
          </a:bodyPr>
          <a:lstStyle/>
          <a:p>
            <a:r>
              <a:rPr lang="en-US" sz="2800" dirty="0" smtClean="0"/>
              <a:t>Planned Investment (I)</a:t>
            </a:r>
          </a:p>
          <a:p>
            <a:pPr lvl="1"/>
            <a:r>
              <a:rPr lang="en-US" sz="2400" dirty="0" smtClean="0"/>
              <a:t>The Determination of Equilibrium in the Goods Market (when AE = C + I)</a:t>
            </a:r>
          </a:p>
          <a:p>
            <a:pPr lvl="1"/>
            <a:r>
              <a:rPr lang="en-US" sz="2400" dirty="0" smtClean="0"/>
              <a:t>The Investment Multiplier</a:t>
            </a:r>
          </a:p>
          <a:p>
            <a:r>
              <a:rPr lang="en-US" sz="2800" dirty="0" smtClean="0"/>
              <a:t>Government </a:t>
            </a:r>
            <a:r>
              <a:rPr lang="en-US" sz="2800" dirty="0" err="1" smtClean="0"/>
              <a:t>spendings</a:t>
            </a:r>
            <a:r>
              <a:rPr lang="en-US" sz="2800" dirty="0" smtClean="0"/>
              <a:t> (G) and taxes (T) </a:t>
            </a:r>
          </a:p>
          <a:p>
            <a:pPr lvl="1"/>
            <a:r>
              <a:rPr lang="en-US" sz="2400" dirty="0" smtClean="0"/>
              <a:t>Adding Government </a:t>
            </a:r>
            <a:r>
              <a:rPr lang="en-US" sz="2400" dirty="0" err="1" smtClean="0"/>
              <a:t>Spendings</a:t>
            </a:r>
            <a:r>
              <a:rPr lang="en-US" sz="2400" dirty="0" smtClean="0"/>
              <a:t> (G) and Taxes (T) to the Determination of Equilibrium in the Goods Market </a:t>
            </a:r>
          </a:p>
          <a:p>
            <a:pPr lvl="1"/>
            <a:r>
              <a:rPr lang="en-US" sz="2400" dirty="0" smtClean="0"/>
              <a:t>The Government Spending </a:t>
            </a:r>
            <a:r>
              <a:rPr lang="en-US" sz="2400" dirty="0" err="1" smtClean="0"/>
              <a:t>Multipler</a:t>
            </a:r>
            <a:r>
              <a:rPr lang="en-US" sz="2400" dirty="0"/>
              <a:t>,</a:t>
            </a:r>
            <a:r>
              <a:rPr lang="en-US" sz="2400" dirty="0" smtClean="0"/>
              <a:t> the Tax Multipliers, and the Balanced-budget multiplier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Planned Investment</a:t>
            </a:r>
            <a:endParaRPr lang="th-TH" dirty="0"/>
          </a:p>
        </p:txBody>
      </p:sp>
      <p:sp>
        <p:nvSpPr>
          <p:cNvPr id="3" name="Content Placeholder 2"/>
          <p:cNvSpPr>
            <a:spLocks noGrp="1"/>
          </p:cNvSpPr>
          <p:nvPr>
            <p:ph idx="1"/>
          </p:nvPr>
        </p:nvSpPr>
        <p:spPr/>
        <p:txBody>
          <a:bodyPr/>
          <a:lstStyle/>
          <a:p>
            <a:r>
              <a:rPr lang="en-US" dirty="0" smtClean="0"/>
              <a:t>We already discussed consumption as the function of income</a:t>
            </a:r>
          </a:p>
          <a:p>
            <a:r>
              <a:rPr lang="en-US" dirty="0" smtClean="0"/>
              <a:t>How about investment?</a:t>
            </a:r>
          </a:p>
          <a:p>
            <a:r>
              <a:rPr lang="en-US" dirty="0" smtClean="0"/>
              <a:t>Let’s take investment in a simple form, with decisions on it not depending on income. </a:t>
            </a:r>
            <a:endParaRPr lang="th-TH"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Planned Investment</a:t>
            </a:r>
            <a:endParaRPr lang="th-TH" dirty="0"/>
          </a:p>
        </p:txBody>
      </p:sp>
      <p:sp>
        <p:nvSpPr>
          <p:cNvPr id="3" name="Content Placeholder 2"/>
          <p:cNvSpPr>
            <a:spLocks noGrp="1"/>
          </p:cNvSpPr>
          <p:nvPr>
            <p:ph idx="1"/>
          </p:nvPr>
        </p:nvSpPr>
        <p:spPr>
          <a:xfrm>
            <a:off x="457200" y="1285860"/>
            <a:ext cx="8229600" cy="4840303"/>
          </a:xfrm>
        </p:spPr>
        <p:txBody>
          <a:bodyPr/>
          <a:lstStyle/>
          <a:p>
            <a:r>
              <a:rPr lang="en-US" dirty="0" smtClean="0"/>
              <a:t>The planned investment function </a:t>
            </a:r>
          </a:p>
          <a:p>
            <a:pPr lvl="1">
              <a:buNone/>
            </a:pPr>
            <a:r>
              <a:rPr lang="en-US" dirty="0" smtClean="0"/>
              <a:t>	</a:t>
            </a:r>
            <a:r>
              <a:rPr lang="en-US" sz="3600" dirty="0" smtClean="0"/>
              <a:t>	</a:t>
            </a:r>
            <a:r>
              <a:rPr lang="en-US" sz="3200" dirty="0" smtClean="0"/>
              <a:t>I =</a:t>
            </a:r>
            <a:endParaRPr lang="en-US" dirty="0" smtClean="0"/>
          </a:p>
          <a:p>
            <a:pPr lvl="2"/>
            <a:r>
              <a:rPr lang="en-US" b="1" dirty="0" smtClean="0"/>
              <a:t>Note: </a:t>
            </a:r>
            <a:r>
              <a:rPr lang="en-US" dirty="0" smtClean="0"/>
              <a:t>we are focusing on income as the major factor. The functions of C, I, and G will be written as the function of income.</a:t>
            </a:r>
          </a:p>
          <a:p>
            <a:r>
              <a:rPr lang="en-US" sz="2800" dirty="0" smtClean="0"/>
              <a:t>Investment function can be depicted in the following graph:</a:t>
            </a:r>
          </a:p>
          <a:p>
            <a:pPr lvl="1">
              <a:buNone/>
            </a:pPr>
            <a:endParaRPr lang="en-US"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Planned Investment</a:t>
            </a:r>
            <a:endParaRPr lang="th-TH" dirty="0"/>
          </a:p>
        </p:txBody>
      </p:sp>
      <p:sp>
        <p:nvSpPr>
          <p:cNvPr id="3" name="Content Placeholder 2"/>
          <p:cNvSpPr>
            <a:spLocks noGrp="1"/>
          </p:cNvSpPr>
          <p:nvPr>
            <p:ph idx="1"/>
          </p:nvPr>
        </p:nvSpPr>
        <p:spPr>
          <a:xfrm>
            <a:off x="457200" y="1600200"/>
            <a:ext cx="8229600" cy="4900634"/>
          </a:xfrm>
        </p:spPr>
        <p:txBody>
          <a:bodyPr>
            <a:normAutofit/>
          </a:bodyPr>
          <a:lstStyle/>
          <a:p>
            <a:r>
              <a:rPr lang="en-US" dirty="0" smtClean="0"/>
              <a:t>Yet, it is important to remember that we are talking about planned investment</a:t>
            </a:r>
          </a:p>
          <a:p>
            <a:pPr lvl="1"/>
            <a:r>
              <a:rPr lang="en-US" b="1" dirty="0" smtClean="0"/>
              <a:t>Planned investment: </a:t>
            </a:r>
            <a:r>
              <a:rPr lang="en-US" dirty="0" smtClean="0"/>
              <a:t>those additions to capital stocks and inventories that are planned by firms</a:t>
            </a:r>
          </a:p>
          <a:p>
            <a:pPr lvl="1"/>
            <a:r>
              <a:rPr lang="en-US" dirty="0" smtClean="0"/>
              <a:t>In addition to investment in machines and equipments. A component of investment is </a:t>
            </a:r>
            <a:r>
              <a:rPr lang="en-US" b="1" dirty="0" smtClean="0"/>
              <a:t>“inventories” </a:t>
            </a:r>
            <a:r>
              <a:rPr lang="en-US" dirty="0" smtClean="0"/>
              <a:t>which is a part of outputs that firms hold for unpredictable sale. </a:t>
            </a:r>
          </a:p>
          <a:p>
            <a:r>
              <a:rPr lang="en-US" dirty="0" smtClean="0"/>
              <a:t>Unexpected changes in inventories lead firms to adjust their output in response.</a:t>
            </a:r>
            <a:endParaRPr lang="th-TH"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p:txBody>
          <a:bodyPr/>
          <a:lstStyle/>
          <a:p>
            <a:r>
              <a:rPr lang="en-US" dirty="0" smtClean="0"/>
              <a:t>Equilibrium for our simple model of goods market occurs when</a:t>
            </a:r>
          </a:p>
          <a:p>
            <a:pPr lvl="1"/>
            <a:r>
              <a:rPr lang="en-US" dirty="0" smtClean="0"/>
              <a:t>Output (income) = (Planned) </a:t>
            </a:r>
            <a:r>
              <a:rPr lang="en-US" dirty="0"/>
              <a:t>A</a:t>
            </a:r>
            <a:r>
              <a:rPr lang="en-US" dirty="0" smtClean="0"/>
              <a:t>ggregate expenditure(AE) </a:t>
            </a:r>
          </a:p>
          <a:p>
            <a:pPr lvl="2"/>
            <a:r>
              <a:rPr lang="en-US" dirty="0" smtClean="0"/>
              <a:t>Where AE= C + I </a:t>
            </a:r>
          </a:p>
          <a:p>
            <a:pPr lvl="1"/>
            <a:r>
              <a:rPr lang="en-US" dirty="0" smtClean="0"/>
              <a:t>At equilibrium Y = AE = C + I</a:t>
            </a:r>
          </a:p>
          <a:p>
            <a:pPr lvl="1">
              <a:buNone/>
            </a:pPr>
            <a:endParaRPr lang="th-TH"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p:txBody>
          <a:bodyPr/>
          <a:lstStyle/>
          <a:p>
            <a:r>
              <a:rPr lang="en-US" dirty="0" smtClean="0"/>
              <a:t>Plotting the equilibrium onto the graph</a:t>
            </a:r>
            <a:endParaRPr lang="th-TH"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a:xfrm>
            <a:off x="457200" y="1600200"/>
            <a:ext cx="8229600" cy="4925144"/>
          </a:xfrm>
        </p:spPr>
        <p:txBody>
          <a:bodyPr>
            <a:normAutofit fontScale="92500" lnSpcReduction="10000"/>
          </a:bodyPr>
          <a:lstStyle/>
          <a:p>
            <a:r>
              <a:rPr lang="en-US" dirty="0" smtClean="0"/>
              <a:t>Mechanism of adjusting to the equilibrium</a:t>
            </a:r>
          </a:p>
          <a:p>
            <a:pPr lvl="1"/>
            <a:r>
              <a:rPr lang="en-US" dirty="0" smtClean="0"/>
              <a:t>As Y &lt; C+I, planned aggregate expenditure exceeds aggregate output</a:t>
            </a:r>
          </a:p>
          <a:p>
            <a:pPr lvl="2"/>
            <a:r>
              <a:rPr lang="en-US" dirty="0" smtClean="0"/>
              <a:t>Unexpected fall in inventories, firms respond by raising output. </a:t>
            </a:r>
          </a:p>
          <a:p>
            <a:pPr lvl="2"/>
            <a:r>
              <a:rPr lang="en-US" dirty="0" smtClean="0"/>
              <a:t>Income rise as firms hire more. Consumption also rise. These occurs until the economy is back to equilibrium.</a:t>
            </a:r>
          </a:p>
          <a:p>
            <a:pPr lvl="1"/>
            <a:r>
              <a:rPr lang="en-US" dirty="0" smtClean="0"/>
              <a:t>As Y &gt; C +I, aggregate output exceeds planned aggregate expenditure, </a:t>
            </a:r>
          </a:p>
          <a:p>
            <a:pPr lvl="2"/>
            <a:r>
              <a:rPr lang="en-US" dirty="0" smtClean="0"/>
              <a:t>Unplanned increase in inventories, firms respond by lowering output.</a:t>
            </a:r>
          </a:p>
          <a:p>
            <a:pPr lvl="2"/>
            <a:r>
              <a:rPr lang="en-US" dirty="0" smtClean="0"/>
              <a:t>Income falls as firms reduce production. Consumption falls. Until the economy is back to equilibrium.</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4" name="Content Placeholder 2"/>
          <p:cNvSpPr>
            <a:spLocks noGrp="1"/>
          </p:cNvSpPr>
          <p:nvPr>
            <p:ph idx="1"/>
          </p:nvPr>
        </p:nvSpPr>
        <p:spPr>
          <a:xfrm>
            <a:off x="457200" y="1600200"/>
            <a:ext cx="8229600" cy="4686320"/>
          </a:xfrm>
        </p:spPr>
        <p:txBody>
          <a:bodyPr>
            <a:normAutofit/>
          </a:bodyPr>
          <a:lstStyle/>
          <a:p>
            <a:r>
              <a:rPr lang="en-US" dirty="0" smtClean="0"/>
              <a:t>C = 100 + 0.6Y,  I = 50 </a:t>
            </a:r>
          </a:p>
          <a:p>
            <a:pPr lvl="2"/>
            <a:endParaRPr lang="en-US" dirty="0" smtClean="0"/>
          </a:p>
          <a:p>
            <a:pPr>
              <a:buNone/>
            </a:pPr>
            <a:endParaRPr lang="en-US" dirty="0"/>
          </a:p>
          <a:p>
            <a:pPr>
              <a:buNone/>
            </a:pPr>
            <a:endParaRPr lang="en-US" dirty="0" smtClean="0"/>
          </a:p>
          <a:p>
            <a:pPr>
              <a:buNone/>
            </a:pPr>
            <a:endParaRPr lang="en-US" dirty="0"/>
          </a:p>
          <a:p>
            <a:pPr>
              <a:buNone/>
            </a:pPr>
            <a:endParaRPr lang="en-US" dirty="0" smtClean="0"/>
          </a:p>
          <a:p>
            <a:pPr>
              <a:buNone/>
            </a:pPr>
            <a:endParaRPr lang="th-TH" dirty="0"/>
          </a:p>
        </p:txBody>
      </p:sp>
      <p:graphicFrame>
        <p:nvGraphicFramePr>
          <p:cNvPr id="5" name="Table 4"/>
          <p:cNvGraphicFramePr>
            <a:graphicFrameLocks noGrp="1"/>
          </p:cNvGraphicFramePr>
          <p:nvPr/>
        </p:nvGraphicFramePr>
        <p:xfrm>
          <a:off x="214284" y="2223156"/>
          <a:ext cx="8715432" cy="4053840"/>
        </p:xfrm>
        <a:graphic>
          <a:graphicData uri="http://schemas.openxmlformats.org/drawingml/2006/table">
            <a:tbl>
              <a:tblPr firstRow="1" bandRow="1">
                <a:tableStyleId>{5C22544A-7EE6-4342-B048-85BDC9FD1C3A}</a:tableStyleId>
              </a:tblPr>
              <a:tblGrid>
                <a:gridCol w="1452572"/>
                <a:gridCol w="1452572"/>
                <a:gridCol w="1452572"/>
                <a:gridCol w="1452572"/>
                <a:gridCol w="1452572"/>
                <a:gridCol w="1452572"/>
              </a:tblGrid>
              <a:tr h="370840">
                <a:tc>
                  <a:txBody>
                    <a:bodyPr/>
                    <a:lstStyle/>
                    <a:p>
                      <a:pPr algn="ctr"/>
                      <a:r>
                        <a:rPr lang="en-US" sz="2000" dirty="0" smtClean="0"/>
                        <a:t>Y</a:t>
                      </a:r>
                      <a:endParaRPr lang="th-TH" sz="2000" dirty="0"/>
                    </a:p>
                  </a:txBody>
                  <a:tcPr/>
                </a:tc>
                <a:tc>
                  <a:txBody>
                    <a:bodyPr/>
                    <a:lstStyle/>
                    <a:p>
                      <a:pPr algn="ctr"/>
                      <a:r>
                        <a:rPr lang="en-US" sz="2000" dirty="0" smtClean="0"/>
                        <a:t>C</a:t>
                      </a:r>
                      <a:endParaRPr lang="th-TH" sz="2000" dirty="0"/>
                    </a:p>
                  </a:txBody>
                  <a:tcPr/>
                </a:tc>
                <a:tc>
                  <a:txBody>
                    <a:bodyPr/>
                    <a:lstStyle/>
                    <a:p>
                      <a:pPr algn="ctr"/>
                      <a:r>
                        <a:rPr lang="en-US" sz="2000" dirty="0" smtClean="0"/>
                        <a:t>I</a:t>
                      </a:r>
                      <a:endParaRPr lang="th-TH" sz="2000" dirty="0"/>
                    </a:p>
                  </a:txBody>
                  <a:tcPr/>
                </a:tc>
                <a:tc>
                  <a:txBody>
                    <a:bodyPr/>
                    <a:lstStyle/>
                    <a:p>
                      <a:pPr algn="ctr"/>
                      <a:r>
                        <a:rPr lang="en-US" sz="2000" dirty="0" smtClean="0"/>
                        <a:t>AE </a:t>
                      </a:r>
                      <a:r>
                        <a:rPr lang="en-US" sz="2000" baseline="0" dirty="0" smtClean="0"/>
                        <a:t> = </a:t>
                      </a:r>
                      <a:r>
                        <a:rPr lang="en-US" sz="2000" dirty="0" smtClean="0"/>
                        <a:t>C + I</a:t>
                      </a:r>
                    </a:p>
                  </a:txBody>
                  <a:tcPr/>
                </a:tc>
                <a:tc>
                  <a:txBody>
                    <a:bodyPr/>
                    <a:lstStyle/>
                    <a:p>
                      <a:pPr algn="ctr"/>
                      <a:r>
                        <a:rPr lang="en-US" sz="2000" dirty="0" smtClean="0"/>
                        <a:t>Unplanned Inventory Change</a:t>
                      </a:r>
                    </a:p>
                    <a:p>
                      <a:pPr algn="ctr"/>
                      <a:r>
                        <a:rPr lang="en-US" sz="2000" baseline="0" dirty="0" smtClean="0"/>
                        <a:t>(Y – AE) </a:t>
                      </a:r>
                      <a:endParaRPr lang="th-TH" sz="2000" dirty="0"/>
                    </a:p>
                  </a:txBody>
                  <a:tcPr/>
                </a:tc>
                <a:tc>
                  <a:txBody>
                    <a:bodyPr/>
                    <a:lstStyle/>
                    <a:p>
                      <a:pPr algn="ctr"/>
                      <a:r>
                        <a:rPr lang="en-US" sz="2000" dirty="0" smtClean="0"/>
                        <a:t>Equilibrium</a:t>
                      </a:r>
                      <a:endParaRPr lang="th-TH" sz="2000" dirty="0"/>
                    </a:p>
                  </a:txBody>
                  <a:tcPr/>
                </a:tc>
              </a:tr>
              <a:tr h="370840">
                <a:tc>
                  <a:txBody>
                    <a:bodyPr/>
                    <a:lstStyle/>
                    <a:p>
                      <a:pPr algn="ctr"/>
                      <a:r>
                        <a:rPr lang="en-US" sz="2400" dirty="0" smtClean="0"/>
                        <a:t>0</a:t>
                      </a:r>
                      <a:endParaRPr lang="th-TH" sz="2400" dirty="0"/>
                    </a:p>
                  </a:txBody>
                  <a:tcPr/>
                </a:tc>
                <a:tc>
                  <a:txBody>
                    <a:bodyPr/>
                    <a:lstStyle/>
                    <a:p>
                      <a:pPr algn="ctr"/>
                      <a:r>
                        <a:rPr lang="en-US" sz="2400" dirty="0" smtClean="0"/>
                        <a:t>100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150</a:t>
                      </a:r>
                      <a:endParaRPr lang="th-TH" sz="2400" dirty="0"/>
                    </a:p>
                  </a:txBody>
                  <a:tcPr/>
                </a:tc>
                <a:tc>
                  <a:txBody>
                    <a:bodyPr/>
                    <a:lstStyle/>
                    <a:p>
                      <a:pPr algn="ctr"/>
                      <a:r>
                        <a:rPr lang="en-US" sz="2400" dirty="0" smtClean="0"/>
                        <a:t>-150</a:t>
                      </a:r>
                      <a:endParaRPr lang="th-TH" sz="2400" dirty="0"/>
                    </a:p>
                  </a:txBody>
                  <a:tcPr/>
                </a:tc>
                <a:tc>
                  <a:txBody>
                    <a:bodyPr/>
                    <a:lstStyle/>
                    <a:p>
                      <a:pPr algn="ctr"/>
                      <a:endParaRPr lang="th-TH" sz="2400" dirty="0"/>
                    </a:p>
                  </a:txBody>
                  <a:tcPr/>
                </a:tc>
              </a:tr>
              <a:tr h="370840">
                <a:tc>
                  <a:txBody>
                    <a:bodyPr/>
                    <a:lstStyle/>
                    <a:p>
                      <a:pPr algn="ctr"/>
                      <a:r>
                        <a:rPr lang="en-US" sz="2400" dirty="0" smtClean="0"/>
                        <a:t>100</a:t>
                      </a:r>
                      <a:endParaRPr lang="th-TH" sz="2400" dirty="0"/>
                    </a:p>
                  </a:txBody>
                  <a:tcPr/>
                </a:tc>
                <a:tc>
                  <a:txBody>
                    <a:bodyPr/>
                    <a:lstStyle/>
                    <a:p>
                      <a:pPr algn="ctr"/>
                      <a:r>
                        <a:rPr lang="en-US" sz="2400" dirty="0" smtClean="0"/>
                        <a:t>160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210</a:t>
                      </a:r>
                      <a:endParaRPr lang="th-TH" sz="2400" dirty="0"/>
                    </a:p>
                  </a:txBody>
                  <a:tcPr/>
                </a:tc>
                <a:tc>
                  <a:txBody>
                    <a:bodyPr/>
                    <a:lstStyle/>
                    <a:p>
                      <a:pPr algn="ctr"/>
                      <a:r>
                        <a:rPr lang="en-US" sz="2400" dirty="0" smtClean="0"/>
                        <a:t>-110</a:t>
                      </a:r>
                      <a:endParaRPr lang="th-TH" sz="2400" dirty="0"/>
                    </a:p>
                  </a:txBody>
                  <a:tcPr/>
                </a:tc>
                <a:tc>
                  <a:txBody>
                    <a:bodyPr/>
                    <a:lstStyle/>
                    <a:p>
                      <a:pPr algn="ctr"/>
                      <a:endParaRPr lang="th-TH" sz="2400"/>
                    </a:p>
                  </a:txBody>
                  <a:tcPr/>
                </a:tc>
              </a:tr>
              <a:tr h="370840">
                <a:tc>
                  <a:txBody>
                    <a:bodyPr/>
                    <a:lstStyle/>
                    <a:p>
                      <a:pPr algn="ctr"/>
                      <a:r>
                        <a:rPr lang="en-US" sz="2400" dirty="0" smtClean="0"/>
                        <a:t>200</a:t>
                      </a:r>
                      <a:endParaRPr lang="th-TH" sz="2400" dirty="0"/>
                    </a:p>
                  </a:txBody>
                  <a:tcPr/>
                </a:tc>
                <a:tc>
                  <a:txBody>
                    <a:bodyPr/>
                    <a:lstStyle/>
                    <a:p>
                      <a:pPr algn="ctr"/>
                      <a:r>
                        <a:rPr lang="en-US" sz="2400" dirty="0" smtClean="0"/>
                        <a:t>220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270</a:t>
                      </a:r>
                      <a:endParaRPr lang="th-TH" sz="2400" dirty="0"/>
                    </a:p>
                  </a:txBody>
                  <a:tcPr/>
                </a:tc>
                <a:tc>
                  <a:txBody>
                    <a:bodyPr/>
                    <a:lstStyle/>
                    <a:p>
                      <a:pPr algn="ctr"/>
                      <a:r>
                        <a:rPr lang="en-US" sz="2400" dirty="0" smtClean="0"/>
                        <a:t>-70</a:t>
                      </a:r>
                      <a:endParaRPr lang="th-TH" sz="2400" dirty="0"/>
                    </a:p>
                  </a:txBody>
                  <a:tcPr/>
                </a:tc>
                <a:tc>
                  <a:txBody>
                    <a:bodyPr/>
                    <a:lstStyle/>
                    <a:p>
                      <a:pPr algn="ctr"/>
                      <a:endParaRPr lang="th-TH" sz="2400"/>
                    </a:p>
                  </a:txBody>
                  <a:tcPr/>
                </a:tc>
              </a:tr>
              <a:tr h="370840">
                <a:tc>
                  <a:txBody>
                    <a:bodyPr/>
                    <a:lstStyle/>
                    <a:p>
                      <a:pPr algn="ctr"/>
                      <a:r>
                        <a:rPr lang="en-US" sz="2400" dirty="0" smtClean="0"/>
                        <a:t>375</a:t>
                      </a:r>
                      <a:endParaRPr lang="th-TH" sz="2400" dirty="0"/>
                    </a:p>
                  </a:txBody>
                  <a:tcPr/>
                </a:tc>
                <a:tc>
                  <a:txBody>
                    <a:bodyPr/>
                    <a:lstStyle/>
                    <a:p>
                      <a:pPr algn="ctr"/>
                      <a:r>
                        <a:rPr lang="en-US" sz="2400" dirty="0" smtClean="0"/>
                        <a:t>325</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375</a:t>
                      </a:r>
                      <a:endParaRPr lang="th-TH" sz="2400" dirty="0"/>
                    </a:p>
                  </a:txBody>
                  <a:tcPr/>
                </a:tc>
                <a:tc>
                  <a:txBody>
                    <a:bodyPr/>
                    <a:lstStyle/>
                    <a:p>
                      <a:pPr algn="ctr"/>
                      <a:r>
                        <a:rPr lang="en-US" sz="2400" dirty="0" smtClean="0"/>
                        <a:t>0</a:t>
                      </a:r>
                      <a:endParaRPr lang="th-TH" sz="2400" dirty="0"/>
                    </a:p>
                  </a:txBody>
                  <a:tcPr/>
                </a:tc>
                <a:tc>
                  <a:txBody>
                    <a:bodyPr/>
                    <a:lstStyle/>
                    <a:p>
                      <a:pPr algn="ctr"/>
                      <a:r>
                        <a:rPr lang="en-US" sz="2400" dirty="0" smtClean="0"/>
                        <a:t>yes</a:t>
                      </a:r>
                      <a:endParaRPr lang="th-TH" sz="2400" dirty="0"/>
                    </a:p>
                  </a:txBody>
                  <a:tcPr/>
                </a:tc>
              </a:tr>
              <a:tr h="370840">
                <a:tc>
                  <a:txBody>
                    <a:bodyPr/>
                    <a:lstStyle/>
                    <a:p>
                      <a:pPr algn="ctr"/>
                      <a:r>
                        <a:rPr lang="en-US" sz="2400" dirty="0" smtClean="0"/>
                        <a:t>500</a:t>
                      </a:r>
                      <a:endParaRPr lang="th-TH" sz="2400" dirty="0"/>
                    </a:p>
                  </a:txBody>
                  <a:tcPr/>
                </a:tc>
                <a:tc>
                  <a:txBody>
                    <a:bodyPr/>
                    <a:lstStyle/>
                    <a:p>
                      <a:pPr algn="ctr"/>
                      <a:r>
                        <a:rPr lang="en-US" sz="2400" dirty="0" smtClean="0"/>
                        <a:t>400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450</a:t>
                      </a:r>
                      <a:endParaRPr lang="th-TH" sz="2400" dirty="0"/>
                    </a:p>
                  </a:txBody>
                  <a:tcPr/>
                </a:tc>
                <a:tc>
                  <a:txBody>
                    <a:bodyPr/>
                    <a:lstStyle/>
                    <a:p>
                      <a:pPr algn="ctr"/>
                      <a:r>
                        <a:rPr lang="en-US" sz="2400" dirty="0" smtClean="0"/>
                        <a:t>50</a:t>
                      </a:r>
                      <a:endParaRPr lang="th-TH" sz="2400" dirty="0"/>
                    </a:p>
                  </a:txBody>
                  <a:tcPr/>
                </a:tc>
                <a:tc>
                  <a:txBody>
                    <a:bodyPr/>
                    <a:lstStyle/>
                    <a:p>
                      <a:pPr algn="ctr"/>
                      <a:endParaRPr lang="th-TH" sz="2400"/>
                    </a:p>
                  </a:txBody>
                  <a:tcPr/>
                </a:tc>
              </a:tr>
              <a:tr h="370840">
                <a:tc>
                  <a:txBody>
                    <a:bodyPr/>
                    <a:lstStyle/>
                    <a:p>
                      <a:pPr algn="ctr"/>
                      <a:r>
                        <a:rPr lang="en-US" sz="2400" dirty="0" smtClean="0"/>
                        <a:t>800</a:t>
                      </a:r>
                      <a:endParaRPr lang="th-TH" sz="2400" dirty="0"/>
                    </a:p>
                  </a:txBody>
                  <a:tcPr/>
                </a:tc>
                <a:tc>
                  <a:txBody>
                    <a:bodyPr/>
                    <a:lstStyle/>
                    <a:p>
                      <a:pPr algn="ctr"/>
                      <a:r>
                        <a:rPr lang="en-US" sz="2400" dirty="0" smtClean="0"/>
                        <a:t>580</a:t>
                      </a:r>
                      <a:endParaRPr lang="th-TH" sz="2400" dirty="0"/>
                    </a:p>
                  </a:txBody>
                  <a:tcPr/>
                </a:tc>
                <a:tc>
                  <a:txBody>
                    <a:bodyPr/>
                    <a:lstStyle/>
                    <a:p>
                      <a:pPr algn="ctr"/>
                      <a:r>
                        <a:rPr lang="en-US" sz="2400" dirty="0" smtClean="0"/>
                        <a:t>50</a:t>
                      </a:r>
                      <a:endParaRPr lang="th-TH" sz="2400" dirty="0"/>
                    </a:p>
                  </a:txBody>
                  <a:tcPr/>
                </a:tc>
                <a:tc>
                  <a:txBody>
                    <a:bodyPr/>
                    <a:lstStyle/>
                    <a:p>
                      <a:pPr algn="ctr"/>
                      <a:r>
                        <a:rPr lang="en-US" sz="2400" dirty="0" smtClean="0"/>
                        <a:t>630</a:t>
                      </a:r>
                      <a:endParaRPr lang="th-TH" sz="2400" dirty="0"/>
                    </a:p>
                  </a:txBody>
                  <a:tcPr/>
                </a:tc>
                <a:tc>
                  <a:txBody>
                    <a:bodyPr/>
                    <a:lstStyle/>
                    <a:p>
                      <a:pPr algn="ctr"/>
                      <a:r>
                        <a:rPr lang="en-US" sz="2400" dirty="0" smtClean="0"/>
                        <a:t>170</a:t>
                      </a:r>
                      <a:endParaRPr lang="th-TH" sz="2400" dirty="0"/>
                    </a:p>
                  </a:txBody>
                  <a:tcPr/>
                </a:tc>
                <a:tc>
                  <a:txBody>
                    <a:bodyPr/>
                    <a:lstStyle/>
                    <a:p>
                      <a:pPr algn="ctr"/>
                      <a:endParaRPr lang="th-TH" sz="2400" dirty="0"/>
                    </a:p>
                  </a:txBody>
                  <a:tcPr/>
                </a:tc>
              </a:tr>
            </a:tbl>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4" name="Content Placeholder 2"/>
          <p:cNvSpPr>
            <a:spLocks noGrp="1"/>
          </p:cNvSpPr>
          <p:nvPr>
            <p:ph idx="1"/>
          </p:nvPr>
        </p:nvSpPr>
        <p:spPr>
          <a:xfrm>
            <a:off x="457200" y="1600200"/>
            <a:ext cx="8229600" cy="4686320"/>
          </a:xfrm>
        </p:spPr>
        <p:txBody>
          <a:bodyPr>
            <a:normAutofit/>
          </a:bodyPr>
          <a:lstStyle/>
          <a:p>
            <a:r>
              <a:rPr lang="en-US" dirty="0" smtClean="0"/>
              <a:t>C = 100 + 0.6Y,  I = 50</a:t>
            </a:r>
          </a:p>
          <a:p>
            <a:pPr lvl="1"/>
            <a:r>
              <a:rPr lang="en-US" dirty="0" smtClean="0"/>
              <a:t>Using algebra and graph to depict equilibrium in goods market  </a:t>
            </a:r>
          </a:p>
          <a:p>
            <a:pPr lvl="2"/>
            <a:endParaRPr lang="en-US" dirty="0" smtClean="0"/>
          </a:p>
          <a:p>
            <a:pPr>
              <a:buNone/>
            </a:pPr>
            <a:endParaRPr lang="en-US" dirty="0"/>
          </a:p>
          <a:p>
            <a:pPr>
              <a:buNone/>
            </a:pPr>
            <a:endParaRPr lang="en-US" dirty="0" smtClean="0"/>
          </a:p>
          <a:p>
            <a:pPr>
              <a:buNone/>
            </a:pPr>
            <a:endParaRPr lang="en-US" dirty="0"/>
          </a:p>
          <a:p>
            <a:pPr>
              <a:buNone/>
            </a:pPr>
            <a:endParaRPr lang="en-US" dirty="0" smtClean="0"/>
          </a:p>
          <a:p>
            <a:pPr>
              <a:buNone/>
            </a:pPr>
            <a:endParaRPr lang="th-TH"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a:xfrm>
            <a:off x="314324" y="1600200"/>
            <a:ext cx="8543956" cy="4525963"/>
          </a:xfrm>
        </p:spPr>
        <p:txBody>
          <a:bodyPr/>
          <a:lstStyle/>
          <a:p>
            <a:r>
              <a:rPr lang="en-US" dirty="0" smtClean="0"/>
              <a:t>The saving/investment approach to equilibrium</a:t>
            </a:r>
          </a:p>
          <a:p>
            <a:pPr lvl="1"/>
            <a:r>
              <a:rPr lang="en-US" dirty="0" smtClean="0"/>
              <a:t>As Y </a:t>
            </a:r>
            <a:r>
              <a:rPr lang="en-US" dirty="0" smtClean="0">
                <a:latin typeface="Calibri"/>
                <a:cs typeface="Calibri"/>
              </a:rPr>
              <a:t>= C + S (true by definition)</a:t>
            </a:r>
          </a:p>
          <a:p>
            <a:pPr lvl="1"/>
            <a:r>
              <a:rPr lang="en-US" dirty="0" smtClean="0">
                <a:latin typeface="Calibri"/>
                <a:cs typeface="Calibri"/>
              </a:rPr>
              <a:t>At equilibrium condition, we have C + I = C + S</a:t>
            </a:r>
          </a:p>
          <a:p>
            <a:pPr lvl="2"/>
            <a:r>
              <a:rPr lang="en-US" sz="2800" dirty="0" smtClean="0">
                <a:latin typeface="Calibri"/>
                <a:cs typeface="Calibri"/>
              </a:rPr>
              <a:t>Therefore, we also have I = S at equilibrium</a:t>
            </a:r>
          </a:p>
          <a:p>
            <a:pPr lvl="2"/>
            <a:r>
              <a:rPr lang="en-US" sz="2800" dirty="0" smtClean="0">
                <a:latin typeface="Calibri"/>
                <a:cs typeface="Calibri"/>
              </a:rPr>
              <a:t>This can be represented in the following graph.</a:t>
            </a:r>
            <a:endParaRPr lang="en-US" sz="2800" dirty="0" smtClean="0"/>
          </a:p>
          <a:p>
            <a:endParaRPr lang="th-TH"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th-TH" dirty="0"/>
          </a:p>
        </p:txBody>
      </p:sp>
      <p:sp>
        <p:nvSpPr>
          <p:cNvPr id="3" name="Content Placeholder 2"/>
          <p:cNvSpPr>
            <a:spLocks noGrp="1"/>
          </p:cNvSpPr>
          <p:nvPr>
            <p:ph idx="1"/>
          </p:nvPr>
        </p:nvSpPr>
        <p:spPr>
          <a:xfrm>
            <a:off x="314324" y="1600200"/>
            <a:ext cx="8543956" cy="4525963"/>
          </a:xfrm>
        </p:spPr>
        <p:txBody>
          <a:bodyPr/>
          <a:lstStyle/>
          <a:p>
            <a:r>
              <a:rPr lang="en-US" dirty="0" smtClean="0"/>
              <a:t>The saving/investment graph</a:t>
            </a:r>
          </a:p>
          <a:p>
            <a:endParaRPr lang="th-TH"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Paradox of Thrift</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An interesting paradox occurs when households choose to save more as they are concerned with the upcoming hard times.</a:t>
            </a:r>
          </a:p>
          <a:p>
            <a:r>
              <a:rPr lang="en-US" dirty="0" smtClean="0"/>
              <a:t>Their rise in saving can simply just reduce the output in the economy. This reduces their income. In the end, they end up having the same amount of saving, while earning much less.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Paradox of Thrift</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A graphical representation of the paradox of thrift.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852"/>
            <a:ext cx="8229600" cy="1143000"/>
          </a:xfrm>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285720" y="1500174"/>
            <a:ext cx="8543956" cy="4929222"/>
          </a:xfrm>
        </p:spPr>
        <p:txBody>
          <a:bodyPr>
            <a:normAutofit/>
          </a:bodyPr>
          <a:lstStyle/>
          <a:p>
            <a:r>
              <a:rPr lang="en-US" dirty="0" smtClean="0"/>
              <a:t>Suppose planned investment change, will output be changed in the same amount?</a:t>
            </a:r>
          </a:p>
          <a:p>
            <a:r>
              <a:rPr lang="en-US" dirty="0" smtClean="0"/>
              <a:t>The change in output will be more, this is due to the so called “multiplier” effect.</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852"/>
            <a:ext cx="8229600" cy="1143000"/>
          </a:xfrm>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142984"/>
            <a:ext cx="8543956" cy="5572164"/>
          </a:xfrm>
        </p:spPr>
        <p:txBody>
          <a:bodyPr>
            <a:normAutofit/>
          </a:bodyPr>
          <a:lstStyle/>
          <a:p>
            <a:r>
              <a:rPr lang="en-US" dirty="0" smtClean="0"/>
              <a:t>The "multiplier” effect.</a:t>
            </a:r>
          </a:p>
          <a:p>
            <a:pPr lvl="1"/>
            <a:r>
              <a:rPr lang="en-US" b="1" dirty="0" smtClean="0"/>
              <a:t>Multiplier: </a:t>
            </a:r>
            <a:r>
              <a:rPr lang="en-US" dirty="0" smtClean="0"/>
              <a:t>the ratio of the change in the equilibrium level of output to a change in some exogenous variable.</a:t>
            </a:r>
          </a:p>
          <a:p>
            <a:pPr lvl="2"/>
            <a:r>
              <a:rPr lang="en-US" dirty="0" smtClean="0"/>
              <a:t>It is called multiplier because output will rise more than the initial exogenous change in a component of AE. </a:t>
            </a:r>
          </a:p>
          <a:p>
            <a:pPr lvl="1"/>
            <a:r>
              <a:rPr lang="en-US" b="1" dirty="0" smtClean="0"/>
              <a:t>Exogenous variable: </a:t>
            </a:r>
            <a:r>
              <a:rPr lang="en-US" dirty="0" smtClean="0"/>
              <a:t>the variable that its changes are due to factors outside what is depicted in the model. </a:t>
            </a:r>
          </a:p>
          <a:p>
            <a:pPr lvl="2"/>
            <a:r>
              <a:rPr lang="en-US" dirty="0" smtClean="0"/>
              <a:t>In the present model of equilibrium in goods market,</a:t>
            </a:r>
            <a:r>
              <a:rPr lang="en-US" b="1" dirty="0" smtClean="0"/>
              <a:t> the only factor that we take into account as affecting changes in planned expenditure is income.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4624"/>
            <a:ext cx="8229600" cy="1143000"/>
          </a:xfrm>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980728"/>
            <a:ext cx="8543956" cy="5733256"/>
          </a:xfrm>
        </p:spPr>
        <p:txBody>
          <a:bodyPr>
            <a:normAutofit fontScale="92500"/>
          </a:bodyPr>
          <a:lstStyle/>
          <a:p>
            <a:r>
              <a:rPr lang="en-US" dirty="0" smtClean="0"/>
              <a:t>How does the multiplier effect occurs (through change in income)?</a:t>
            </a:r>
          </a:p>
          <a:p>
            <a:pPr lvl="1"/>
            <a:r>
              <a:rPr lang="en-US" dirty="0" smtClean="0"/>
              <a:t>Initial exogenous rise in planned investment leads to rise in output (as it causes AE to exceeds Y)</a:t>
            </a:r>
          </a:p>
          <a:p>
            <a:pPr lvl="1"/>
            <a:r>
              <a:rPr lang="en-US" dirty="0" smtClean="0"/>
              <a:t>As output rise, income rise, and people consume more. </a:t>
            </a:r>
          </a:p>
          <a:p>
            <a:pPr lvl="1"/>
            <a:r>
              <a:rPr lang="en-US" dirty="0" smtClean="0"/>
              <a:t>The rise in consumption also raise output to be higher, and in turn, raising income. This occurs until the new equilibrium is reached. </a:t>
            </a:r>
          </a:p>
          <a:p>
            <a:pPr lvl="2"/>
            <a:r>
              <a:rPr lang="en-US" dirty="0" smtClean="0"/>
              <a:t>The multiplier does not go on forever because not all income is used for consumption.</a:t>
            </a:r>
          </a:p>
          <a:p>
            <a:pPr lvl="1"/>
            <a:r>
              <a:rPr lang="en-US" dirty="0" smtClean="0"/>
              <a:t>In sum, initial rise in investment will raise output (income) by the amount equal to that rise in investment plus the additional rise in consumption.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The graphical representation of the multiplier effect caused by the rise in planned investment.</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The Multiplier</a:t>
            </a:r>
            <a:endParaRPr lang="th-TH" dirty="0"/>
          </a:p>
        </p:txBody>
      </p:sp>
      <p:sp>
        <p:nvSpPr>
          <p:cNvPr id="3" name="Content Placeholder 2"/>
          <p:cNvSpPr>
            <a:spLocks noGrp="1"/>
          </p:cNvSpPr>
          <p:nvPr>
            <p:ph idx="1"/>
          </p:nvPr>
        </p:nvSpPr>
        <p:spPr>
          <a:xfrm>
            <a:off x="314324" y="1600200"/>
            <a:ext cx="8543956" cy="4972072"/>
          </a:xfrm>
        </p:spPr>
        <p:txBody>
          <a:bodyPr>
            <a:normAutofit/>
          </a:bodyPr>
          <a:lstStyle/>
          <a:p>
            <a:r>
              <a:rPr lang="en-US" dirty="0" smtClean="0"/>
              <a:t>The multiplier equation (for investment multiplier)</a:t>
            </a:r>
          </a:p>
          <a:p>
            <a:pPr>
              <a:buNone/>
            </a:pPr>
            <a:endParaRPr lang="en-US"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and the economy</a:t>
            </a:r>
          </a:p>
        </p:txBody>
      </p:sp>
      <p:sp>
        <p:nvSpPr>
          <p:cNvPr id="3" name="Content Placeholder 2"/>
          <p:cNvSpPr>
            <a:spLocks noGrp="1"/>
          </p:cNvSpPr>
          <p:nvPr>
            <p:ph idx="1"/>
          </p:nvPr>
        </p:nvSpPr>
        <p:spPr/>
        <p:txBody>
          <a:bodyPr/>
          <a:lstStyle/>
          <a:p>
            <a:r>
              <a:rPr lang="en-US" dirty="0" smtClean="0"/>
              <a:t>Modeling the fiscal policy</a:t>
            </a:r>
          </a:p>
          <a:p>
            <a:pPr lvl="1"/>
            <a:r>
              <a:rPr lang="en-US" dirty="0" smtClean="0"/>
              <a:t>Government Purchases (G), Net Taxes (T*), and Disposable Income (Yd)</a:t>
            </a:r>
          </a:p>
          <a:p>
            <a:pPr lvl="1"/>
            <a:r>
              <a:rPr lang="en-US" dirty="0" smtClean="0"/>
              <a:t>The determination of equilibrium output (income)</a:t>
            </a:r>
          </a:p>
          <a:p>
            <a:pPr lvl="1"/>
            <a:r>
              <a:rPr lang="en-US" dirty="0" smtClean="0"/>
              <a:t>Fiscal policy at work: multiplier effects</a:t>
            </a:r>
          </a:p>
          <a:p>
            <a:pPr lvl="2"/>
            <a:r>
              <a:rPr lang="en-US" dirty="0" smtClean="0"/>
              <a:t>Government spending multiplier</a:t>
            </a:r>
          </a:p>
          <a:p>
            <a:pPr lvl="2"/>
            <a:r>
              <a:rPr lang="en-US" dirty="0" smtClean="0"/>
              <a:t>Tax multiplier</a:t>
            </a:r>
          </a:p>
          <a:p>
            <a:pPr lvl="2"/>
            <a:r>
              <a:rPr lang="en-US" dirty="0" smtClean="0"/>
              <a:t>Balanced-budget multiplier</a:t>
            </a:r>
          </a:p>
          <a:p>
            <a:pPr lvl="1"/>
            <a:endParaRPr lang="th-TH"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and the economy</a:t>
            </a:r>
            <a:endParaRPr lang="th-TH" dirty="0"/>
          </a:p>
        </p:txBody>
      </p:sp>
      <p:sp>
        <p:nvSpPr>
          <p:cNvPr id="3" name="Content Placeholder 2"/>
          <p:cNvSpPr>
            <a:spLocks noGrp="1"/>
          </p:cNvSpPr>
          <p:nvPr>
            <p:ph idx="1"/>
          </p:nvPr>
        </p:nvSpPr>
        <p:spPr/>
        <p:txBody>
          <a:bodyPr>
            <a:normAutofit/>
          </a:bodyPr>
          <a:lstStyle/>
          <a:p>
            <a:r>
              <a:rPr lang="en-US" dirty="0" smtClean="0"/>
              <a:t>When the economy is in recession, should the government use the stimulus package?</a:t>
            </a:r>
          </a:p>
          <a:p>
            <a:pPr lvl="1"/>
            <a:r>
              <a:rPr lang="en-US" dirty="0" smtClean="0"/>
              <a:t>If so, how much should they intervene?</a:t>
            </a:r>
          </a:p>
          <a:p>
            <a:r>
              <a:rPr lang="en-US" dirty="0" smtClean="0"/>
              <a:t>In macroeconomics, government has an option of using fiscal and monetary policies to affect the economy.</a:t>
            </a:r>
          </a:p>
          <a:p>
            <a:pPr lvl="1"/>
            <a:r>
              <a:rPr lang="en-US" dirty="0" smtClean="0"/>
              <a:t>In this section of the course, we looks at fiscal policy </a:t>
            </a:r>
          </a:p>
          <a:p>
            <a:pPr lvl="1"/>
            <a:endParaRPr lang="th-TH"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Government and the economy</a:t>
            </a:r>
            <a:endParaRPr lang="th-TH" dirty="0"/>
          </a:p>
        </p:txBody>
      </p:sp>
      <p:sp>
        <p:nvSpPr>
          <p:cNvPr id="3" name="Content Placeholder 2"/>
          <p:cNvSpPr>
            <a:spLocks noGrp="1"/>
          </p:cNvSpPr>
          <p:nvPr>
            <p:ph idx="1"/>
          </p:nvPr>
        </p:nvSpPr>
        <p:spPr/>
        <p:txBody>
          <a:bodyPr>
            <a:normAutofit/>
          </a:bodyPr>
          <a:lstStyle/>
          <a:p>
            <a:r>
              <a:rPr lang="en-US" dirty="0" smtClean="0"/>
              <a:t>The scope of fiscal policy include</a:t>
            </a:r>
          </a:p>
          <a:p>
            <a:pPr lvl="1"/>
            <a:r>
              <a:rPr lang="en-US" dirty="0" smtClean="0"/>
              <a:t>Policies concerning government purchases (G)</a:t>
            </a:r>
          </a:p>
          <a:p>
            <a:pPr lvl="1"/>
            <a:r>
              <a:rPr lang="en-US" dirty="0" smtClean="0"/>
              <a:t>Policies concerning taxes (T)</a:t>
            </a:r>
          </a:p>
          <a:p>
            <a:pPr lvl="1"/>
            <a:r>
              <a:rPr lang="en-US" dirty="0" smtClean="0"/>
              <a:t>Policies concerning transfer payments (</a:t>
            </a:r>
            <a:r>
              <a:rPr lang="en-US" dirty="0" err="1" smtClean="0"/>
              <a:t>Tr</a:t>
            </a:r>
            <a:r>
              <a:rPr lang="en-US" dirty="0" smtClean="0"/>
              <a:t>)</a:t>
            </a:r>
          </a:p>
          <a:p>
            <a:r>
              <a:rPr lang="en-US" dirty="0" smtClean="0"/>
              <a:t>The term </a:t>
            </a:r>
            <a:r>
              <a:rPr lang="en-US" b="1" dirty="0" smtClean="0"/>
              <a:t>“discretionary fiscal policy” </a:t>
            </a:r>
            <a:r>
              <a:rPr lang="en-US" dirty="0" smtClean="0"/>
              <a:t>is used to refer to changes in taxes and spending that are the result of deliberate change in government policy </a:t>
            </a:r>
          </a:p>
          <a:p>
            <a:pPr lvl="1"/>
            <a:endParaRPr lang="th-TH"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Government Expenditure </a:t>
            </a:r>
            <a:endParaRPr lang="en-US" dirty="0"/>
          </a:p>
        </p:txBody>
      </p:sp>
      <p:sp>
        <p:nvSpPr>
          <p:cNvPr id="3" name="Content Placeholder 2"/>
          <p:cNvSpPr>
            <a:spLocks noGrp="1"/>
          </p:cNvSpPr>
          <p:nvPr>
            <p:ph idx="1"/>
          </p:nvPr>
        </p:nvSpPr>
        <p:spPr/>
        <p:txBody>
          <a:bodyPr/>
          <a:lstStyle/>
          <a:p>
            <a:r>
              <a:rPr lang="en-US" dirty="0" smtClean="0"/>
              <a:t>Government expenditure can be viewed as an exogenous variable. The value depends on government’s decision. </a:t>
            </a:r>
          </a:p>
          <a:p>
            <a:pPr lvl="1"/>
            <a:r>
              <a:rPr lang="en-US" dirty="0" smtClean="0"/>
              <a:t>In this sense, the function and the curve of government expenditure can de depicted as follow:</a:t>
            </a:r>
          </a:p>
          <a:p>
            <a:pPr lvl="1"/>
            <a:endParaRPr lang="en-US" dirty="0"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Adding net taxes to consumption function</a:t>
            </a:r>
            <a:endParaRPr lang="th-TH" dirty="0"/>
          </a:p>
        </p:txBody>
      </p:sp>
      <p:sp>
        <p:nvSpPr>
          <p:cNvPr id="3" name="Content Placeholder 2"/>
          <p:cNvSpPr>
            <a:spLocks noGrp="1"/>
          </p:cNvSpPr>
          <p:nvPr>
            <p:ph idx="1"/>
          </p:nvPr>
        </p:nvSpPr>
        <p:spPr>
          <a:xfrm>
            <a:off x="457200" y="1412776"/>
            <a:ext cx="8363272" cy="4896544"/>
          </a:xfrm>
        </p:spPr>
        <p:txBody>
          <a:bodyPr>
            <a:normAutofit/>
          </a:bodyPr>
          <a:lstStyle/>
          <a:p>
            <a:r>
              <a:rPr lang="en-US" dirty="0" smtClean="0"/>
              <a:t>Net taxes play their roles through consumption</a:t>
            </a:r>
          </a:p>
          <a:p>
            <a:pPr lvl="1"/>
            <a:r>
              <a:rPr lang="en-US" dirty="0" smtClean="0"/>
              <a:t>Through the Keynesian consumption function, we have: </a:t>
            </a:r>
          </a:p>
          <a:p>
            <a:pPr lvl="1">
              <a:buNone/>
            </a:pPr>
            <a:r>
              <a:rPr lang="en-US" dirty="0"/>
              <a:t>	</a:t>
            </a:r>
            <a:r>
              <a:rPr lang="en-US" dirty="0" smtClean="0"/>
              <a:t>		</a:t>
            </a:r>
            <a:r>
              <a:rPr lang="en-US" sz="3600" dirty="0" smtClean="0"/>
              <a:t>C = c + </a:t>
            </a:r>
            <a:r>
              <a:rPr lang="en-US" sz="3600" dirty="0" err="1" smtClean="0"/>
              <a:t>bY</a:t>
            </a:r>
            <a:endParaRPr lang="en-US" sz="3600" dirty="0" smtClean="0"/>
          </a:p>
          <a:p>
            <a:r>
              <a:rPr lang="en-US" dirty="0" smtClean="0"/>
              <a:t>With taxes and transfers playing role, our consumption depends actually on disposable income</a:t>
            </a:r>
          </a:p>
          <a:p>
            <a:r>
              <a:rPr lang="en-US" dirty="0" smtClean="0"/>
              <a:t>Hence, with tax and transfers, the consumption function should be:</a:t>
            </a:r>
            <a:endParaRPr lang="en-US" dirty="0"/>
          </a:p>
        </p:txBody>
      </p:sp>
      <p:cxnSp>
        <p:nvCxnSpPr>
          <p:cNvPr id="5" name="Straight Connector 4"/>
          <p:cNvCxnSpPr/>
          <p:nvPr/>
        </p:nvCxnSpPr>
        <p:spPr>
          <a:xfrm>
            <a:off x="2987824" y="3140968"/>
            <a:ext cx="288032"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en-US" dirty="0"/>
          </a:p>
        </p:txBody>
      </p:sp>
      <p:sp>
        <p:nvSpPr>
          <p:cNvPr id="3" name="Content Placeholder 2"/>
          <p:cNvSpPr>
            <a:spLocks noGrp="1"/>
          </p:cNvSpPr>
          <p:nvPr>
            <p:ph idx="1"/>
          </p:nvPr>
        </p:nvSpPr>
        <p:spPr/>
        <p:txBody>
          <a:bodyPr/>
          <a:lstStyle/>
          <a:p>
            <a:r>
              <a:rPr lang="en-US" dirty="0" smtClean="0"/>
              <a:t>How would the presence of government purchases and net taxes alter our depiction of equilibrium between AE and Y</a:t>
            </a:r>
          </a:p>
          <a:p>
            <a:pPr lvl="1"/>
            <a:r>
              <a:rPr lang="en-US" sz="3200" dirty="0" smtClean="0"/>
              <a:t>Let’s depict this through the graph</a:t>
            </a:r>
          </a:p>
          <a:p>
            <a:pPr lvl="2"/>
            <a:r>
              <a:rPr lang="en-US" sz="2800" dirty="0" smtClean="0"/>
              <a:t>How would G adds to the AE?</a:t>
            </a:r>
          </a:p>
          <a:p>
            <a:pPr lvl="2"/>
            <a:r>
              <a:rPr lang="en-US" sz="2800" dirty="0" smtClean="0"/>
              <a:t>How would C changes due to T *, and how will this changes AE??</a:t>
            </a:r>
          </a:p>
          <a:p>
            <a:pPr lvl="2">
              <a:buNone/>
            </a:pPr>
            <a:endParaRPr lang="th-TH" sz="28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en-US" dirty="0"/>
          </a:p>
        </p:txBody>
      </p:sp>
      <p:sp>
        <p:nvSpPr>
          <p:cNvPr id="3" name="Content Placeholder 2"/>
          <p:cNvSpPr>
            <a:spLocks noGrp="1"/>
          </p:cNvSpPr>
          <p:nvPr>
            <p:ph idx="1"/>
          </p:nvPr>
        </p:nvSpPr>
        <p:spPr/>
        <p:txBody>
          <a:bodyPr/>
          <a:lstStyle/>
          <a:p>
            <a:r>
              <a:rPr lang="en-US" dirty="0" smtClean="0"/>
              <a:t>Depiction of the equilibrium in goods market when the role of fiscal policy is taken into account</a:t>
            </a:r>
          </a:p>
          <a:p>
            <a:pPr lvl="1"/>
            <a:r>
              <a:rPr lang="en-US" dirty="0" smtClean="0"/>
              <a:t>Through algebra</a:t>
            </a:r>
          </a:p>
          <a:p>
            <a:pPr lvl="1"/>
            <a:r>
              <a:rPr lang="en-US" dirty="0" smtClean="0"/>
              <a:t>Through graph</a:t>
            </a:r>
            <a:endParaRPr lang="th-TH"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en-US" dirty="0"/>
          </a:p>
        </p:txBody>
      </p:sp>
      <p:sp>
        <p:nvSpPr>
          <p:cNvPr id="3" name="Content Placeholder 2"/>
          <p:cNvSpPr>
            <a:spLocks noGrp="1"/>
          </p:cNvSpPr>
          <p:nvPr>
            <p:ph idx="1"/>
          </p:nvPr>
        </p:nvSpPr>
        <p:spPr>
          <a:xfrm>
            <a:off x="457200" y="1600200"/>
            <a:ext cx="8229600" cy="4972072"/>
          </a:xfrm>
        </p:spPr>
        <p:txBody>
          <a:bodyPr>
            <a:normAutofit fontScale="92500" lnSpcReduction="10000"/>
          </a:bodyPr>
          <a:lstStyle/>
          <a:p>
            <a:r>
              <a:rPr lang="en-US" dirty="0" smtClean="0"/>
              <a:t>Example: Let’s have the following details about consumption, investment, government expenditure, and net taxes</a:t>
            </a:r>
          </a:p>
          <a:p>
            <a:pPr lvl="1"/>
            <a:r>
              <a:rPr lang="en-US" dirty="0" smtClean="0"/>
              <a:t>C = 100 + 0.75Yd</a:t>
            </a:r>
          </a:p>
          <a:p>
            <a:pPr lvl="1"/>
            <a:r>
              <a:rPr lang="en-US" dirty="0" smtClean="0"/>
              <a:t>I = 50</a:t>
            </a:r>
          </a:p>
          <a:p>
            <a:pPr lvl="1"/>
            <a:r>
              <a:rPr lang="en-US" dirty="0" smtClean="0"/>
              <a:t>G = 75</a:t>
            </a:r>
          </a:p>
          <a:p>
            <a:pPr lvl="1"/>
            <a:r>
              <a:rPr lang="en-US" dirty="0" smtClean="0"/>
              <a:t>T* = 100</a:t>
            </a:r>
          </a:p>
          <a:p>
            <a:r>
              <a:rPr lang="en-US" dirty="0" smtClean="0"/>
              <a:t>Find the equilibrium national income</a:t>
            </a:r>
          </a:p>
          <a:p>
            <a:r>
              <a:rPr lang="en-US" dirty="0" smtClean="0"/>
              <a:t>How much should government spend, or taxes, or use balance budget policy, in order to have Y = 500?</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determination of equilibrium output (income)</a:t>
            </a:r>
            <a:endParaRPr lang="en-US" dirty="0"/>
          </a:p>
        </p:txBody>
      </p:sp>
      <p:sp>
        <p:nvSpPr>
          <p:cNvPr id="3" name="Content Placeholder 2"/>
          <p:cNvSpPr>
            <a:spLocks noGrp="1"/>
          </p:cNvSpPr>
          <p:nvPr>
            <p:ph idx="1"/>
          </p:nvPr>
        </p:nvSpPr>
        <p:spPr/>
        <p:txBody>
          <a:bodyPr/>
          <a:lstStyle/>
          <a:p>
            <a:r>
              <a:rPr lang="en-US" dirty="0" smtClean="0"/>
              <a:t>Depiction of the saving/investment approach to equilibrium when the role of fiscal policy is taken into account</a:t>
            </a:r>
            <a:endParaRPr lang="th-TH"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a:xfrm>
            <a:off x="457200" y="1500174"/>
            <a:ext cx="8435280" cy="4929222"/>
          </a:xfrm>
        </p:spPr>
        <p:txBody>
          <a:bodyPr/>
          <a:lstStyle/>
          <a:p>
            <a:r>
              <a:rPr lang="en-US" dirty="0" smtClean="0"/>
              <a:t>Similar to our  earlier depiction of “multiplier effects”, the change in G, T*, and the balanced-budget (when changes of G equals change of T*) will all have multiplier effects on Y</a:t>
            </a:r>
          </a:p>
          <a:p>
            <a:pPr lvl="1"/>
            <a:r>
              <a:rPr lang="en-US" sz="3200" dirty="0" smtClean="0"/>
              <a:t>We can have the following multipliers</a:t>
            </a:r>
          </a:p>
          <a:p>
            <a:pPr lvl="2"/>
            <a:r>
              <a:rPr lang="en-US" sz="2800" dirty="0" smtClean="0"/>
              <a:t>Government spending multiplier</a:t>
            </a:r>
          </a:p>
          <a:p>
            <a:pPr lvl="2"/>
            <a:r>
              <a:rPr lang="en-US" sz="2800" dirty="0" smtClean="0"/>
              <a:t>Tax multiplier</a:t>
            </a:r>
          </a:p>
          <a:p>
            <a:pPr lvl="2"/>
            <a:r>
              <a:rPr lang="en-US" sz="2800" dirty="0" smtClean="0"/>
              <a:t>Balanced-budget multiplier</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a:xfrm>
            <a:off x="457200" y="1600200"/>
            <a:ext cx="8229600" cy="4709120"/>
          </a:xfrm>
        </p:spPr>
        <p:txBody>
          <a:bodyPr/>
          <a:lstStyle/>
          <a:p>
            <a:r>
              <a:rPr lang="en-US" dirty="0" smtClean="0"/>
              <a:t>Government spending multiplier</a:t>
            </a:r>
          </a:p>
          <a:p>
            <a:pPr lvl="1"/>
            <a:r>
              <a:rPr lang="en-US" dirty="0" smtClean="0"/>
              <a:t>Similar to the calculation of the multiplier effect that occurred through change in planned investment</a:t>
            </a:r>
          </a:p>
          <a:p>
            <a:pPr lvl="1"/>
            <a:r>
              <a:rPr lang="en-US" dirty="0" smtClean="0"/>
              <a:t>The government spending multiplier equals</a:t>
            </a:r>
          </a:p>
          <a:p>
            <a:pPr lvl="2"/>
            <a:r>
              <a:rPr lang="en-US" sz="2800" dirty="0" smtClean="0"/>
              <a:t>Government spending multiplier = 1/MPS</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p:txBody>
          <a:bodyPr/>
          <a:lstStyle/>
          <a:p>
            <a:r>
              <a:rPr lang="en-US" dirty="0" smtClean="0"/>
              <a:t>Tax multiplier</a:t>
            </a:r>
          </a:p>
          <a:p>
            <a:pPr lvl="1"/>
            <a:r>
              <a:rPr lang="en-US" dirty="0" smtClean="0"/>
              <a:t>The channels in which net taxes (T*) create multiplier effects on Y is  more complicated than G</a:t>
            </a:r>
          </a:p>
          <a:p>
            <a:pPr lvl="1"/>
            <a:r>
              <a:rPr lang="en-US" dirty="0" smtClean="0"/>
              <a:t>Why? T* exerts its effects indirectly through consumption (as C = c + </a:t>
            </a:r>
            <a:r>
              <a:rPr lang="en-US" dirty="0" err="1" smtClean="0"/>
              <a:t>bY</a:t>
            </a:r>
            <a:r>
              <a:rPr lang="en-US" sz="1800" dirty="0" err="1" smtClean="0"/>
              <a:t>d</a:t>
            </a:r>
            <a:r>
              <a:rPr lang="en-US" dirty="0" smtClean="0"/>
              <a:t>  where Y</a:t>
            </a:r>
            <a:r>
              <a:rPr lang="en-US" sz="2000" dirty="0" smtClean="0"/>
              <a:t>d</a:t>
            </a:r>
            <a:r>
              <a:rPr lang="en-US" dirty="0" smtClean="0"/>
              <a:t> = Y – T*)</a:t>
            </a:r>
          </a:p>
          <a:p>
            <a:pPr lvl="2"/>
            <a:r>
              <a:rPr lang="en-US" dirty="0" smtClean="0"/>
              <a:t>Initial change in AE from </a:t>
            </a:r>
            <a:r>
              <a:rPr lang="el-GR" dirty="0" smtClean="0"/>
              <a:t>Δ</a:t>
            </a:r>
            <a:r>
              <a:rPr lang="en-US" dirty="0" smtClean="0"/>
              <a:t>T* equals –(MPC x </a:t>
            </a:r>
            <a:r>
              <a:rPr lang="el-GR" dirty="0" smtClean="0"/>
              <a:t>Δ</a:t>
            </a:r>
            <a:r>
              <a:rPr lang="en-US" dirty="0" smtClean="0"/>
              <a:t>T*)</a:t>
            </a:r>
          </a:p>
          <a:p>
            <a:pPr lvl="2"/>
            <a:r>
              <a:rPr lang="en-US" dirty="0" smtClean="0"/>
              <a:t>The  tax multiplier equals initial changes in AE multiply by 1/MPS</a:t>
            </a:r>
          </a:p>
          <a:p>
            <a:pPr lvl="2"/>
            <a:r>
              <a:rPr lang="en-US" dirty="0" smtClean="0"/>
              <a:t>Hence, tax multiplier =  – (MPC/MPS)</a:t>
            </a:r>
          </a:p>
          <a:p>
            <a:pPr lvl="3">
              <a:buNone/>
            </a:pPr>
            <a:r>
              <a:rPr lang="en-US" dirty="0" smtClean="0"/>
              <a:t> </a:t>
            </a:r>
          </a:p>
        </p:txBody>
      </p:sp>
      <p:cxnSp>
        <p:nvCxnSpPr>
          <p:cNvPr id="5" name="Straight Connector 4"/>
          <p:cNvCxnSpPr/>
          <p:nvPr/>
        </p:nvCxnSpPr>
        <p:spPr>
          <a:xfrm>
            <a:off x="4265862" y="3699342"/>
            <a:ext cx="216024" cy="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p:txBody>
          <a:bodyPr/>
          <a:lstStyle/>
          <a:p>
            <a:r>
              <a:rPr lang="en-US" dirty="0" smtClean="0"/>
              <a:t>Balanced-budget multiplier</a:t>
            </a:r>
          </a:p>
          <a:p>
            <a:pPr lvl="1"/>
            <a:r>
              <a:rPr lang="en-US" dirty="0" smtClean="0"/>
              <a:t>Let’s  suppose the government use balanced budget fiscal policy, with the increase in G equals to the increase in T*</a:t>
            </a:r>
          </a:p>
          <a:p>
            <a:pPr lvl="1"/>
            <a:r>
              <a:rPr lang="en-US" dirty="0" smtClean="0"/>
              <a:t>What do you think will be the result of this change?</a:t>
            </a:r>
          </a:p>
          <a:p>
            <a:pPr lvl="2"/>
            <a:r>
              <a:rPr lang="en-US" dirty="0" smtClean="0"/>
              <a:t>Will the change be zero? </a:t>
            </a:r>
          </a:p>
          <a:p>
            <a:pPr lvl="1"/>
            <a:r>
              <a:rPr lang="en-US" dirty="0" smtClean="0"/>
              <a:t>The change will occurs through </a:t>
            </a:r>
          </a:p>
          <a:p>
            <a:pPr lvl="2"/>
            <a:r>
              <a:rPr lang="en-US" dirty="0" smtClean="0"/>
              <a:t>Balanced-budget multiplier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Fiscal Policy at Work: Multiplier Effects</a:t>
            </a:r>
            <a:endParaRPr lang="en-US" dirty="0"/>
          </a:p>
        </p:txBody>
      </p:sp>
      <p:sp>
        <p:nvSpPr>
          <p:cNvPr id="3" name="Content Placeholder 2"/>
          <p:cNvSpPr>
            <a:spLocks noGrp="1"/>
          </p:cNvSpPr>
          <p:nvPr>
            <p:ph idx="1"/>
          </p:nvPr>
        </p:nvSpPr>
        <p:spPr/>
        <p:txBody>
          <a:bodyPr/>
          <a:lstStyle/>
          <a:p>
            <a:r>
              <a:rPr lang="en-US" dirty="0" smtClean="0"/>
              <a:t>Balanced-budget multiplier</a:t>
            </a:r>
          </a:p>
          <a:p>
            <a:pPr lvl="1"/>
            <a:r>
              <a:rPr lang="en-US" dirty="0" smtClean="0"/>
              <a:t>Derivation of Balanced-budget multiplier</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521</TotalTime>
  <Words>1515</Words>
  <Application>Microsoft Office PowerPoint</Application>
  <PresentationFormat>On-screen Show (4:3)</PresentationFormat>
  <Paragraphs>201</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Angsana New</vt:lpstr>
      <vt:lpstr>Arial</vt:lpstr>
      <vt:lpstr>Calibri</vt:lpstr>
      <vt:lpstr>Cordia New</vt:lpstr>
      <vt:lpstr>Office Theme</vt:lpstr>
      <vt:lpstr>Macroeconomic Theory:  Aggregate Demand  Equilibrium in Goods Market (2)</vt:lpstr>
      <vt:lpstr>Topic</vt:lpstr>
      <vt:lpstr>Planned Investment</vt:lpstr>
      <vt:lpstr>Planned Investment</vt:lpstr>
      <vt:lpstr>Planned Investment</vt:lpstr>
      <vt:lpstr>The Determination of Equilibrium Output (Income)</vt:lpstr>
      <vt:lpstr>The Determination of Equilibrium Output (Income)</vt:lpstr>
      <vt:lpstr>The Determination of Equilibrium Output (Income)</vt:lpstr>
      <vt:lpstr>The Determination of Equilibrium Output (Income)</vt:lpstr>
      <vt:lpstr>The Determination of Equilibrium Output (Income)</vt:lpstr>
      <vt:lpstr>The Determination of Equilibrium Output (Income)</vt:lpstr>
      <vt:lpstr>The Determination of Equilibrium Output (Income)</vt:lpstr>
      <vt:lpstr>The Paradox of Thrift</vt:lpstr>
      <vt:lpstr>The Paradox of Thrift</vt:lpstr>
      <vt:lpstr>The Multiplier</vt:lpstr>
      <vt:lpstr>The Multiplier</vt:lpstr>
      <vt:lpstr>The Multiplier</vt:lpstr>
      <vt:lpstr>The Multiplier</vt:lpstr>
      <vt:lpstr>The Multiplier</vt:lpstr>
      <vt:lpstr>Government and the economy</vt:lpstr>
      <vt:lpstr>Government and the economy</vt:lpstr>
      <vt:lpstr>Government and the economy</vt:lpstr>
      <vt:lpstr>Government Expenditure </vt:lpstr>
      <vt:lpstr>Adding net taxes to consumption function</vt:lpstr>
      <vt:lpstr>The determination of equilibrium output (income)</vt:lpstr>
      <vt:lpstr>The determination of equilibrium output (income)</vt:lpstr>
      <vt:lpstr>The determination of equilibrium output (income)</vt:lpstr>
      <vt:lpstr>The determination of equilibrium output (income)</vt:lpstr>
      <vt:lpstr>Fiscal Policy at Work: Multiplier Effects</vt:lpstr>
      <vt:lpstr>Fiscal Policy at Work: Multiplier Effects</vt:lpstr>
      <vt:lpstr>Fiscal Policy at Work: Multiplier Effects</vt:lpstr>
      <vt:lpstr>Fiscal Policy at Work: Multiplier Effects</vt:lpstr>
      <vt:lpstr>Fiscal Policy at Work: Multiplier Effects</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Macroeconomic Theory: Aggregate Demand (Investment and Equilibrium)</dc:title>
  <dc:creator>DELL</dc:creator>
  <cp:lastModifiedBy>Thorn Pitidol</cp:lastModifiedBy>
  <cp:revision>21</cp:revision>
  <dcterms:created xsi:type="dcterms:W3CDTF">2014-09-10T04:33:47Z</dcterms:created>
  <dcterms:modified xsi:type="dcterms:W3CDTF">2016-09-20T15:32:29Z</dcterms:modified>
</cp:coreProperties>
</file>