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57" r:id="rId13"/>
    <p:sldId id="258" r:id="rId14"/>
    <p:sldId id="259" r:id="rId15"/>
    <p:sldId id="260" r:id="rId16"/>
    <p:sldId id="261" r:id="rId17"/>
    <p:sldId id="262" r:id="rId18"/>
    <p:sldId id="263" r:id="rId19"/>
    <p:sldId id="264" r:id="rId20"/>
    <p:sldId id="265" r:id="rId21"/>
    <p:sldId id="266" r:id="rId22"/>
    <p:sldId id="267" r:id="rId23"/>
    <p:sldId id="268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13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728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4284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687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173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680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643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00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8129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494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6153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3BFB09-381B-4655-8794-FB4F71E4FD6B}" type="datetimeFigureOut">
              <a:rPr lang="en-US" smtClean="0"/>
              <a:t>1/22/2017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80553E-78A5-4AE2-9224-8F91D572A45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146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Review of Basic Concepts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Ch.2</a:t>
            </a:r>
          </a:p>
        </p:txBody>
      </p:sp>
    </p:spTree>
    <p:extLst>
      <p:ext uri="{BB962C8B-B14F-4D97-AF65-F5344CB8AC3E}">
        <p14:creationId xmlns:p14="http://schemas.microsoft.com/office/powerpoint/2010/main" val="2088070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Variables, constants, and parameters</a:t>
            </a:r>
          </a:p>
          <a:p>
            <a:r>
              <a:rPr lang="en-US" dirty="0"/>
              <a:t>Equations and identities</a:t>
            </a:r>
          </a:p>
          <a:p>
            <a:r>
              <a:rPr lang="en-US" dirty="0"/>
              <a:t>The real number system</a:t>
            </a:r>
          </a:p>
          <a:p>
            <a:r>
              <a:rPr lang="en-US" dirty="0"/>
              <a:t>The concept of sets</a:t>
            </a:r>
          </a:p>
          <a:p>
            <a:r>
              <a:rPr lang="en-US" dirty="0"/>
              <a:t>Relations and functions</a:t>
            </a:r>
          </a:p>
          <a:p>
            <a:r>
              <a:rPr lang="en-US" dirty="0"/>
              <a:t>Types of function</a:t>
            </a:r>
          </a:p>
          <a:p>
            <a:r>
              <a:rPr lang="en-US" dirty="0"/>
              <a:t>Functions of two or more independent variables</a:t>
            </a:r>
          </a:p>
        </p:txBody>
      </p:sp>
    </p:spTree>
    <p:extLst>
      <p:ext uri="{BB962C8B-B14F-4D97-AF65-F5344CB8AC3E}">
        <p14:creationId xmlns:p14="http://schemas.microsoft.com/office/powerpoint/2010/main" val="4029921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Variables, Constants, and Parameters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This is very important!!!</a:t>
            </a:r>
          </a:p>
          <a:p>
            <a:r>
              <a:rPr lang="en-US" dirty="0"/>
              <a:t>A </a:t>
            </a:r>
            <a:r>
              <a:rPr lang="en-US" b="1" i="1" dirty="0"/>
              <a:t>variable</a:t>
            </a:r>
            <a:r>
              <a:rPr lang="en-US" dirty="0"/>
              <a:t> is something whose magnitude can change</a:t>
            </a:r>
          </a:p>
          <a:p>
            <a:pPr lvl="1"/>
            <a:r>
              <a:rPr lang="en-US" dirty="0"/>
              <a:t>It is usually represented by a symbol instead of a specific number</a:t>
            </a:r>
          </a:p>
          <a:p>
            <a:r>
              <a:rPr lang="en-US" b="1" i="1" dirty="0"/>
              <a:t>Endogenous variables</a:t>
            </a:r>
            <a:r>
              <a:rPr lang="en-US" dirty="0"/>
              <a:t> are variables we want to figure out solution values from our models</a:t>
            </a:r>
          </a:p>
          <a:p>
            <a:r>
              <a:rPr lang="en-US" b="1" i="1" dirty="0"/>
              <a:t>Exogenous variables </a:t>
            </a:r>
            <a:r>
              <a:rPr lang="en-US" dirty="0"/>
              <a:t>are variables whose values are assumed to be fixed or given (determined by forces external to the model)</a:t>
            </a:r>
          </a:p>
          <a:p>
            <a:r>
              <a:rPr lang="en-US" dirty="0"/>
              <a:t>A </a:t>
            </a:r>
            <a:r>
              <a:rPr lang="en-US" i="1" dirty="0"/>
              <a:t>constant</a:t>
            </a:r>
            <a:r>
              <a:rPr lang="en-US" dirty="0"/>
              <a:t> is a magnitude that does not change</a:t>
            </a:r>
          </a:p>
          <a:p>
            <a:r>
              <a:rPr lang="en-US" dirty="0"/>
              <a:t>When a constant is joined to a variable, it is often referred to as a </a:t>
            </a:r>
            <a:r>
              <a:rPr lang="en-US" b="1" i="1" dirty="0"/>
              <a:t>coefficient</a:t>
            </a:r>
          </a:p>
          <a:p>
            <a:pPr lvl="1"/>
            <a:r>
              <a:rPr lang="en-US" dirty="0"/>
              <a:t>It sometimes can be represented by a symbol</a:t>
            </a:r>
          </a:p>
          <a:p>
            <a:r>
              <a:rPr lang="en-US" dirty="0"/>
              <a:t>A constant that we do not assign a specific number to (must be represented by a symbol)  is usually called a </a:t>
            </a:r>
            <a:r>
              <a:rPr lang="en-US" b="1" i="1" dirty="0"/>
              <a:t>parameter</a:t>
            </a:r>
          </a:p>
        </p:txBody>
      </p:sp>
    </p:spTree>
    <p:extLst>
      <p:ext uri="{BB962C8B-B14F-4D97-AF65-F5344CB8AC3E}">
        <p14:creationId xmlns:p14="http://schemas.microsoft.com/office/powerpoint/2010/main" val="4193815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Variables, Constants, and Parameters: </a:t>
            </a:r>
            <a:br>
              <a:rPr lang="en-US" dirty="0"/>
            </a:br>
            <a:r>
              <a:rPr lang="en-US" dirty="0"/>
              <a:t>An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/>
              <a:t>X</a:t>
            </a:r>
            <a:r>
              <a:rPr lang="en-US" dirty="0"/>
              <a:t> is a variable representing amount of consumption</a:t>
            </a:r>
          </a:p>
          <a:p>
            <a:r>
              <a:rPr lang="en-US" i="1" dirty="0"/>
              <a:t>P</a:t>
            </a:r>
            <a:r>
              <a:rPr lang="en-US" dirty="0"/>
              <a:t> is a variable representing price</a:t>
            </a:r>
          </a:p>
          <a:p>
            <a:r>
              <a:rPr lang="en-US" dirty="0"/>
              <a:t>We may have </a:t>
            </a:r>
          </a:p>
          <a:p>
            <a:pPr marL="0" indent="0">
              <a:buNone/>
            </a:pPr>
            <a:r>
              <a:rPr lang="en-US" i="1" dirty="0"/>
              <a:t>					X</a:t>
            </a:r>
            <a:r>
              <a:rPr lang="en-US" dirty="0"/>
              <a:t> = a + </a:t>
            </a:r>
            <a:r>
              <a:rPr lang="en-US" dirty="0" err="1"/>
              <a:t>b</a:t>
            </a:r>
            <a:r>
              <a:rPr lang="en-US" i="1" dirty="0" err="1"/>
              <a:t>P</a:t>
            </a:r>
            <a:endParaRPr lang="en-US" i="1" dirty="0"/>
          </a:p>
          <a:p>
            <a:pPr marL="0" indent="0">
              <a:buNone/>
            </a:pPr>
            <a:r>
              <a:rPr lang="en-US" dirty="0"/>
              <a:t>where a and b are parameters of the model</a:t>
            </a:r>
          </a:p>
          <a:p>
            <a:r>
              <a:rPr lang="en-US" dirty="0"/>
              <a:t>When we consider a consumer in a competitive market, </a:t>
            </a:r>
            <a:r>
              <a:rPr lang="en-US" i="1" dirty="0"/>
              <a:t>X</a:t>
            </a:r>
            <a:r>
              <a:rPr lang="en-US" dirty="0"/>
              <a:t> is endogenous and </a:t>
            </a:r>
            <a:r>
              <a:rPr lang="en-US" i="1" dirty="0"/>
              <a:t>P</a:t>
            </a:r>
            <a:r>
              <a:rPr lang="en-US" dirty="0"/>
              <a:t> is exogenous</a:t>
            </a:r>
          </a:p>
          <a:p>
            <a:r>
              <a:rPr lang="en-US" dirty="0"/>
              <a:t>When we consider the whole market, </a:t>
            </a:r>
            <a:r>
              <a:rPr lang="en-US" i="1" dirty="0"/>
              <a:t>X</a:t>
            </a:r>
            <a:r>
              <a:rPr lang="en-US" dirty="0"/>
              <a:t> and </a:t>
            </a:r>
            <a:r>
              <a:rPr lang="en-US" i="1" dirty="0"/>
              <a:t>P</a:t>
            </a:r>
            <a:r>
              <a:rPr lang="en-US" dirty="0"/>
              <a:t> are both endogenous </a:t>
            </a:r>
          </a:p>
        </p:txBody>
      </p:sp>
    </p:spTree>
    <p:extLst>
      <p:ext uri="{BB962C8B-B14F-4D97-AF65-F5344CB8AC3E}">
        <p14:creationId xmlns:p14="http://schemas.microsoft.com/office/powerpoint/2010/main" val="3227483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Equations and Identities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In economics, we have</a:t>
                </a:r>
              </a:p>
              <a:p>
                <a:r>
                  <a:rPr lang="en-US" dirty="0"/>
                  <a:t>A </a:t>
                </a:r>
                <a:r>
                  <a:rPr lang="en-US" b="1" i="1" dirty="0"/>
                  <a:t>definitional equation</a:t>
                </a:r>
                <a:r>
                  <a:rPr lang="en-US" dirty="0"/>
                  <a:t> sets up an identity between two alternative expressions that have exactly the same meaning.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A </a:t>
                </a:r>
                <a:r>
                  <a:rPr lang="en-US" b="1" i="1" dirty="0"/>
                  <a:t>behavioral equation</a:t>
                </a:r>
                <a:r>
                  <a:rPr lang="en-US" dirty="0"/>
                  <a:t> specifies the manner in which a variable behaves in response to changes in other variable(s).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𝑏𝑄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A </a:t>
                </a:r>
                <a:r>
                  <a:rPr lang="en-US" b="1" i="1" dirty="0"/>
                  <a:t>conditional equation</a:t>
                </a:r>
                <a:r>
                  <a:rPr lang="en-US" dirty="0"/>
                  <a:t> states a requirement to be satisfied.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𝑀𝑅</m:t>
                    </m:r>
                  </m:oMath>
                </a14:m>
                <a:r>
                  <a:rPr lang="en-US" dirty="0"/>
                  <a:t> </a:t>
                </a:r>
              </a:p>
              <a:p>
                <a:pPr marL="0" indent="0">
                  <a:buNone/>
                </a:pPr>
                <a:r>
                  <a:rPr lang="en-US" dirty="0"/>
                  <a:t>  (Optimization condition)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 b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5536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Real-Number System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50124" y="1975945"/>
            <a:ext cx="214411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Integers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77856" y="1981199"/>
            <a:ext cx="2144110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Fractions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921874" y="2984938"/>
            <a:ext cx="2144110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Rational numbers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984111" y="2990195"/>
            <a:ext cx="2144110" cy="83099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/>
              <a:t>Irrational numbers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971385" y="4351283"/>
            <a:ext cx="2144110" cy="954107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</a:rPr>
              <a:t>Real numbers</a:t>
            </a:r>
          </a:p>
        </p:txBody>
      </p:sp>
      <p:cxnSp>
        <p:nvCxnSpPr>
          <p:cNvPr id="10" name="Connector: Elbow 9"/>
          <p:cNvCxnSpPr>
            <a:stCxn id="4" idx="2"/>
            <a:endCxn id="6" idx="0"/>
          </p:cNvCxnSpPr>
          <p:nvPr/>
        </p:nvCxnSpPr>
        <p:spPr>
          <a:xfrm rot="16200000" flipH="1">
            <a:off x="3084390" y="2075399"/>
            <a:ext cx="547328" cy="127175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or: Elbow 11"/>
          <p:cNvCxnSpPr>
            <a:stCxn id="5" idx="2"/>
            <a:endCxn id="6" idx="0"/>
          </p:cNvCxnSpPr>
          <p:nvPr/>
        </p:nvCxnSpPr>
        <p:spPr>
          <a:xfrm rot="5400000">
            <a:off x="4350883" y="2085910"/>
            <a:ext cx="542074" cy="1255982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Elbow 13"/>
          <p:cNvCxnSpPr>
            <a:stCxn id="6" idx="3"/>
            <a:endCxn id="8" idx="0"/>
          </p:cNvCxnSpPr>
          <p:nvPr/>
        </p:nvCxnSpPr>
        <p:spPr>
          <a:xfrm>
            <a:off x="5065984" y="3400437"/>
            <a:ext cx="977456" cy="950846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/>
          <p:cNvCxnSpPr>
            <a:stCxn id="7" idx="1"/>
            <a:endCxn id="8" idx="0"/>
          </p:cNvCxnSpPr>
          <p:nvPr/>
        </p:nvCxnSpPr>
        <p:spPr>
          <a:xfrm rot="10800000" flipV="1">
            <a:off x="6043441" y="3405693"/>
            <a:ext cx="940671" cy="945589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63783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 </a:t>
                </a:r>
                <a:r>
                  <a:rPr lang="en-US" b="1" i="1" dirty="0"/>
                  <a:t>set</a:t>
                </a:r>
                <a:r>
                  <a:rPr lang="en-US" dirty="0"/>
                  <a:t> is simply a collection of distinct objects. These objects may be numbers, persons, items, … . </a:t>
                </a:r>
              </a:p>
              <a:p>
                <a:r>
                  <a:rPr lang="en-US" dirty="0"/>
                  <a:t>Each object in a set is called an </a:t>
                </a:r>
                <a:r>
                  <a:rPr lang="en-US" b="1" i="1" dirty="0"/>
                  <a:t>element</a:t>
                </a:r>
                <a:r>
                  <a:rPr lang="en-US" dirty="0"/>
                  <a:t> of the set.</a:t>
                </a:r>
              </a:p>
              <a:p>
                <a:r>
                  <a:rPr lang="en-US" dirty="0"/>
                  <a:t>Two alternative ways to express a set: enumeration and description</a:t>
                </a:r>
              </a:p>
              <a:p>
                <a:r>
                  <a:rPr lang="en-US" b="1" i="1" dirty="0"/>
                  <a:t>Enumeration</a:t>
                </a:r>
                <a:r>
                  <a:rPr lang="en-US" dirty="0"/>
                  <a:t>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𝑆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1, 2, 3, 4, 5</m:t>
                        </m:r>
                      </m:e>
                    </m:d>
                  </m:oMath>
                </a14:m>
                <a:r>
                  <a:rPr lang="en-US" dirty="0"/>
                  <a:t> </a:t>
                </a:r>
              </a:p>
              <a:p>
                <a:r>
                  <a:rPr lang="en-US" b="1" i="1" dirty="0"/>
                  <a:t>Description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|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a</m:t>
                          </m:r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positive</m:t>
                          </m:r>
                          <m:r>
                            <a:rPr lang="en-US" b="0" i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b="0" i="0" smtClean="0">
                              <a:latin typeface="Cambria Math" panose="02040503050406030204" pitchFamily="18" charset="0"/>
                            </a:rPr>
                            <m:t>interger</m:t>
                          </m:r>
                        </m:e>
                      </m:d>
                    </m:oMath>
                  </m:oMathPara>
                </a14:m>
                <a:endParaRPr lang="en-US" dirty="0"/>
              </a:p>
              <a:p>
                <a:r>
                  <a:rPr lang="en-US" i="1" dirty="0"/>
                  <a:t>S</a:t>
                </a:r>
                <a:r>
                  <a:rPr lang="en-US" dirty="0"/>
                  <a:t> is </a:t>
                </a:r>
                <a:r>
                  <a:rPr lang="en-US" b="1" i="1" dirty="0"/>
                  <a:t>finite</a:t>
                </a:r>
                <a:r>
                  <a:rPr lang="en-US" dirty="0"/>
                  <a:t> and </a:t>
                </a:r>
                <a:r>
                  <a:rPr lang="en-US" i="1" dirty="0"/>
                  <a:t>I</a:t>
                </a:r>
                <a:r>
                  <a:rPr lang="en-US" dirty="0"/>
                  <a:t> is </a:t>
                </a:r>
                <a:r>
                  <a:rPr lang="en-US" b="1" i="1" dirty="0"/>
                  <a:t>infinite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b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731914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Relationships between sets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If two sets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/>
                  <a:t> contain identical elements, they are </a:t>
                </a:r>
                <a:r>
                  <a:rPr lang="en-US" b="1" i="1" dirty="0"/>
                  <a:t>equal</a:t>
                </a:r>
              </a:p>
              <a:p>
                <a:pPr marL="0" indent="0" algn="ctr">
                  <a:buNone/>
                </a:pPr>
                <a:r>
                  <a:rPr lang="en-US" dirty="0"/>
                  <a:t>e.g.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,7,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𝑎𝑝𝑝𝑙𝑒</m:t>
                        </m:r>
                      </m:e>
                    </m:d>
                  </m:oMath>
                </a14:m>
                <a:r>
                  <a:rPr lang="en-US" i="1" dirty="0"/>
                  <a:t> </a:t>
                </a:r>
                <a:r>
                  <a:rPr lang="en-US" dirty="0"/>
                  <a:t>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7,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𝑎𝑝𝑝𝑙𝑒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,2</m:t>
                        </m:r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0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dirty="0"/>
              </a:p>
              <a:p>
                <a:r>
                  <a:rPr lang="en-US" b="1" i="1" dirty="0"/>
                  <a:t>Subset</a:t>
                </a:r>
                <a:r>
                  <a:rPr lang="en-US" dirty="0"/>
                  <a:t>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,7,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𝑎𝑝𝑝𝑙𝑒</m:t>
                        </m:r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7, 2</m:t>
                        </m:r>
                      </m:e>
                    </m:d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⊂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⊃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𝑆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US" dirty="0"/>
              </a:p>
              <a:p>
                <a:r>
                  <a:rPr lang="en-US" b="1" i="1" dirty="0"/>
                  <a:t>Empty set</a:t>
                </a:r>
                <a:r>
                  <a:rPr lang="en-US" dirty="0"/>
                  <a:t>: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∅</m:t>
                    </m:r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/>
                    </m:d>
                  </m:oMath>
                </a14:m>
                <a:endParaRPr lang="en-US" b="0" dirty="0"/>
              </a:p>
              <a:p>
                <a:pPr marL="0" indent="0">
                  <a:buNone/>
                </a:pPr>
                <a:r>
                  <a:rPr lang="en-US" dirty="0"/>
                  <a:t>   Note that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∅≠{0}</m:t>
                    </m:r>
                  </m:oMath>
                </a14:m>
                <a:r>
                  <a:rPr lang="en-US" dirty="0"/>
                  <a:t> </a:t>
                </a:r>
              </a:p>
              <a:p>
                <a:r>
                  <a:rPr lang="en-US" dirty="0"/>
                  <a:t>If a set contains </a:t>
                </a:r>
                <a:r>
                  <a:rPr lang="en-US" i="1" dirty="0"/>
                  <a:t>n</a:t>
                </a:r>
                <a:r>
                  <a:rPr lang="en-US" dirty="0"/>
                  <a:t> elements, a total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/>
                  <a:t> subsets can be formed from those elements. These includes empty set, </a:t>
                </a:r>
                <a:r>
                  <a:rPr lang="en-US" b="1" i="1" dirty="0"/>
                  <a:t>proper subsets</a:t>
                </a:r>
                <a:r>
                  <a:rPr lang="en-US" dirty="0"/>
                  <a:t> and itself.</a:t>
                </a: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 r="-8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246787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Operations of sets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b="1" i="1" dirty="0"/>
                  <a:t>Union</a:t>
                </a:r>
                <a:r>
                  <a:rPr lang="en-US" dirty="0"/>
                  <a:t>: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3, 5, 7</m:t>
                        </m:r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2, 3, 5, 8</m:t>
                        </m:r>
                      </m:e>
                    </m:d>
                  </m:oMath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∪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2, 3, 5, 7, 8</m:t>
                          </m:r>
                        </m:e>
                      </m:d>
                    </m:oMath>
                  </m:oMathPara>
                </a14:m>
                <a:endParaRPr lang="en-US" dirty="0"/>
              </a:p>
              <a:p>
                <a:r>
                  <a:rPr lang="en-US" b="1" i="1" dirty="0"/>
                  <a:t>Intersection</a:t>
                </a:r>
                <a:r>
                  <a:rPr lang="en-US" dirty="0"/>
                  <a:t>: 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3, 5, 7</m:t>
                        </m:r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2, 3, 5, 8</m:t>
                        </m:r>
                      </m:e>
                    </m:d>
                  </m:oMath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 3, 5</m:t>
                          </m:r>
                        </m:e>
                      </m:d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That is</a:t>
                </a:r>
              </a:p>
              <a:p>
                <a:r>
                  <a:rPr lang="en-US" dirty="0"/>
                  <a:t>Intersection: 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∩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and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𝐵</m:t>
                        </m:r>
                      </m:e>
                    </m:d>
                  </m:oMath>
                </a14:m>
                <a:endParaRPr lang="en-US" dirty="0"/>
              </a:p>
              <a:p>
                <a:r>
                  <a:rPr lang="en-US" dirty="0"/>
                  <a:t>Union:		</a:t>
                </a:r>
                <a:r>
                  <a:rPr lang="en-US" b="0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∪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𝐵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|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𝐴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sty m:val="p"/>
                          </m:rPr>
                          <a:rPr lang="en-US" b="0" i="0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or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∈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𝐵</m:t>
                        </m:r>
                      </m:e>
                    </m:d>
                  </m:oMath>
                </a14:m>
                <a:endParaRPr lang="en-US" dirty="0"/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9810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Operations of sets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b="1" i="1" dirty="0"/>
                  <a:t>Universal set</a:t>
                </a:r>
                <a:r>
                  <a:rPr lang="en-US" dirty="0"/>
                  <a:t>: the set of all elements we are considering. Suppose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={1, 2, 3, 4, 5, 6, 7, 8}</m:t>
                    </m:r>
                  </m:oMath>
                </a14:m>
                <a:endParaRPr lang="en-US" b="1" i="1" dirty="0"/>
              </a:p>
              <a:p>
                <a:r>
                  <a:rPr lang="en-US" b="1" i="1" dirty="0"/>
                  <a:t>Complement</a:t>
                </a:r>
                <a:r>
                  <a:rPr lang="en-US" dirty="0"/>
                  <a:t>: 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3, 5, 7</m:t>
                        </m:r>
                      </m:e>
                    </m:d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𝑈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={1, 2, 3, 4, 5, 6, 7, 8}</m:t>
                    </m:r>
                  </m:oMath>
                </a14:m>
                <a:r>
                  <a:rPr lang="en-US" dirty="0"/>
                  <a:t>,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̃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acc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1, 2, 4, 6, 8</m:t>
                          </m:r>
                        </m:e>
                      </m:d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:r>
                  <a:rPr lang="en-US" dirty="0"/>
                  <a:t>  That is		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</m:acc>
                    <m:r>
                      <a:rPr lang="en-US" b="0" i="1" smtClean="0">
                        <a:latin typeface="Cambria Math" panose="02040503050406030204" pitchFamily="18" charset="0"/>
                      </a:rPr>
                      <m:t>={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|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and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∉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}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  and			</a:t>
                </a:r>
                <a14:m>
                  <m:oMath xmlns:m="http://schemas.openxmlformats.org/officeDocument/2006/math">
                    <m:acc>
                      <m:accPr>
                        <m:chr m:val="̃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𝑈</m:t>
                        </m:r>
                      </m:e>
                    </m:acc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∅</m:t>
                    </m:r>
                  </m:oMath>
                </a14:m>
                <a:endParaRPr lang="en-US" dirty="0"/>
              </a:p>
              <a:p>
                <a:r>
                  <a:rPr lang="en-US" dirty="0"/>
                  <a:t>We can use </a:t>
                </a:r>
                <a:r>
                  <a:rPr lang="en-US" b="1" i="1" dirty="0"/>
                  <a:t>Venn diagrams</a:t>
                </a:r>
                <a:r>
                  <a:rPr lang="en-US" dirty="0"/>
                  <a:t> to visualize set operations.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6864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Laws of set operations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b="1" i="1" dirty="0"/>
                  <a:t>Commutative law</a:t>
                </a:r>
                <a:r>
                  <a:rPr lang="en-US" dirty="0"/>
                  <a:t>: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∪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∪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b="1" i="1" dirty="0"/>
                  <a:t>Associative law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∪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∪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∪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∪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∩(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)=(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𝐵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)∩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b="1" i="1" dirty="0"/>
                  <a:t>Distributive law</a:t>
                </a:r>
                <a:r>
                  <a:rPr lang="en-US" dirty="0"/>
                  <a:t>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∪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∩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∪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∪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</m:oMath>
                  </m:oMathPara>
                </a14:m>
                <a:endParaRPr lang="en-US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  <m:r>
                            <a:rPr lang="en-US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∪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𝐶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∩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∪(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∩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𝐶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Verify these yourselves!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241" b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732166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Ordered Pairs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dirty="0"/>
                  <a:t>In writing a set,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</m:d>
                  </m:oMath>
                </a14:m>
                <a:r>
                  <a:rPr lang="en-US" b="0" dirty="0"/>
                  <a:t>.</a:t>
                </a:r>
              </a:p>
              <a:p>
                <a:pPr marL="0" indent="0">
                  <a:buNone/>
                </a:pPr>
                <a:r>
                  <a:rPr lang="en-US" dirty="0"/>
                  <a:t>   This is the case of an </a:t>
                </a:r>
                <a:r>
                  <a:rPr lang="en-US" b="1" i="1" dirty="0"/>
                  <a:t>unordered pair</a:t>
                </a:r>
                <a:r>
                  <a:rPr lang="en-US" dirty="0"/>
                  <a:t>. The ordering doesn’t matter.</a:t>
                </a:r>
              </a:p>
              <a:p>
                <a:r>
                  <a:rPr lang="en-US" dirty="0"/>
                  <a:t>When the ordering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dirty="0"/>
                  <a:t> </a:t>
                </a:r>
                <a:r>
                  <a:rPr lang="en-US" u="sng" dirty="0"/>
                  <a:t>does</a:t>
                </a:r>
                <a:r>
                  <a:rPr lang="en-US" dirty="0"/>
                  <a:t> matter,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)≠(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b="0" dirty="0"/>
                  <a:t>.</a:t>
                </a:r>
              </a:p>
              <a:p>
                <a:pPr marL="0" indent="0">
                  <a:buNone/>
                </a:pPr>
                <a:r>
                  <a:rPr lang="en-US" dirty="0"/>
                  <a:t>   They are two different </a:t>
                </a:r>
                <a:r>
                  <a:rPr lang="en-US" b="1" i="1" dirty="0"/>
                  <a:t>ordered pairs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We also have ordered triples, ordered quadruples, and so forth.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91065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Cartesian Product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20000"/>
              </a:bodyPr>
              <a:lstStyle/>
              <a:p>
                <a:r>
                  <a:rPr lang="en-US" dirty="0"/>
                  <a:t>Cartesian product of the sets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is denoted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(read: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cross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) is the set of ordered pairs where the first element is taken from set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and the second element is taken from set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endParaRPr lang="en-US" b="0" dirty="0"/>
              </a:p>
              <a:p>
                <a:r>
                  <a:rPr lang="en-US" dirty="0"/>
                  <a:t>E.g.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={1,2}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3,4</m:t>
                        </m:r>
                      </m:e>
                    </m:d>
                  </m:oMath>
                </a14:m>
                <a:r>
                  <a:rPr lang="en-US" dirty="0"/>
                  <a:t>, then</a:t>
                </a: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={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1,3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1,4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2,3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2,4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}</m:t>
                      </m:r>
                    </m:oMath>
                  </m:oMathPara>
                </a14:m>
                <a:endParaRPr lang="en-US" dirty="0"/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={(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)|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𝑎𝑛𝑑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Suppose both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include all real numbers, the resulting Cartesian product is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={(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)|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𝑎𝑛𝑑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:r>
                  <a:rPr lang="en-US" dirty="0"/>
                  <a:t>   Or we can write this set as </a:t>
                </a:r>
                <a14:m>
                  <m:oMath xmlns:m="http://schemas.openxmlformats.org/officeDocument/2006/math"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</m:oMath>
                </a14:m>
                <a:r>
                  <a:rPr lang="en-US" dirty="0"/>
                  <a:t> 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Each ordered pair corresponds to a unique point in the Cartesian coordinate plane.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3501" r="-174" b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85839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Relations and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Any collection of ordered pairs (or any subset of the Cartesian product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) constitute a </a:t>
                </a:r>
                <a:r>
                  <a:rPr lang="en-US" b="1" i="1" dirty="0"/>
                  <a:t>relation</a:t>
                </a:r>
                <a:r>
                  <a:rPr lang="en-US" dirty="0"/>
                  <a:t> between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E.g. the set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{(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)|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≤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dirty="0"/>
                  <a:t>, consists of such ordered pairs as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1,1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1,0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1,−1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1,−2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,…</m:t>
                    </m:r>
                  </m:oMath>
                </a14:m>
                <a:r>
                  <a:rPr lang="en-US" dirty="0"/>
                  <a:t> constitutes a relation.</a:t>
                </a:r>
              </a:p>
              <a:p>
                <a:r>
                  <a:rPr lang="en-US" dirty="0"/>
                  <a:t>Observe that for a relation, when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value is given, it may </a:t>
                </a:r>
                <a:r>
                  <a:rPr lang="en-US" b="1" dirty="0"/>
                  <a:t>not</a:t>
                </a:r>
                <a:r>
                  <a:rPr lang="en-US" dirty="0"/>
                  <a:t> always be possible to determine a </a:t>
                </a:r>
                <a:r>
                  <a:rPr lang="en-US" i="1" dirty="0"/>
                  <a:t>unique</a:t>
                </a:r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value.</a:t>
                </a:r>
              </a:p>
              <a:p>
                <a:r>
                  <a:rPr lang="en-US" dirty="0"/>
                  <a:t>As a special case, a relation may have for each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value, there exists only one (unique) corresponding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value. This is the case of </a:t>
                </a:r>
                <a:r>
                  <a:rPr lang="en-US" b="1" i="1" dirty="0"/>
                  <a:t>function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E.g.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{(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)|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=2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{(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)|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=5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+1}</m:t>
                    </m:r>
                  </m:oMath>
                </a14:m>
                <a:endParaRPr lang="en-US" dirty="0"/>
              </a:p>
              <a:p>
                <a:r>
                  <a:rPr lang="en-US" dirty="0"/>
                  <a:t>A function can be denoted by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(read: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equals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)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64638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 </a:t>
                </a:r>
                <a:r>
                  <a:rPr lang="en-US" b="1" i="1" dirty="0"/>
                  <a:t>function</a:t>
                </a:r>
                <a:r>
                  <a:rPr lang="en-US" dirty="0"/>
                  <a:t> is therefore a set of ordered pairs with the property that any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value </a:t>
                </a:r>
                <a:r>
                  <a:rPr lang="en-US" i="1" dirty="0"/>
                  <a:t>uniquely</a:t>
                </a:r>
                <a:r>
                  <a:rPr lang="en-US" dirty="0"/>
                  <a:t> determines a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value.</a:t>
                </a:r>
              </a:p>
              <a:p>
                <a:r>
                  <a:rPr lang="en-US" dirty="0"/>
                  <a:t>However, the converse is not required. That is more than one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value may be associated with the same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value.</a:t>
                </a:r>
              </a:p>
              <a:p>
                <a:r>
                  <a:rPr lang="en-US" dirty="0"/>
                  <a:t>E.g.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{(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)|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=5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𝑎𝑛𝑑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ℝ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dirty="0"/>
                  <a:t> is a function.</a:t>
                </a:r>
              </a:p>
              <a:p>
                <a:r>
                  <a:rPr lang="en-US" dirty="0"/>
                  <a:t>A function is also called a </a:t>
                </a:r>
                <a:r>
                  <a:rPr lang="en-US" b="1" i="1" dirty="0"/>
                  <a:t>mapping</a:t>
                </a:r>
                <a:r>
                  <a:rPr lang="en-US" dirty="0"/>
                  <a:t>. Thus, we may write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: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→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𝑦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where the arrow indicates mapping, and the letter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</m:oMath>
                </a14:m>
                <a:r>
                  <a:rPr lang="en-US" dirty="0"/>
                  <a:t> represents the rule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4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00023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 function whose range consists of only one element is called a </a:t>
                </a:r>
                <a:r>
                  <a:rPr lang="en-US" b="1" i="1" dirty="0"/>
                  <a:t>constant function</a:t>
                </a:r>
                <a:r>
                  <a:rPr lang="en-US" dirty="0"/>
                  <a:t>. E.g.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𝑓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=7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A </a:t>
                </a:r>
                <a:r>
                  <a:rPr lang="en-US" b="1" i="1" dirty="0"/>
                  <a:t>polynomial function</a:t>
                </a:r>
                <a:r>
                  <a:rPr lang="en-US" dirty="0"/>
                  <a:t> of a single variable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has the general form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+…+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sSup>
                        <m:sSup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p>
                      </m:sSup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in which each term contains a coefficient as well as a nonnegative-integer power of variable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.</a:t>
                </a:r>
              </a:p>
              <a:p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2163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Subclasses of Polynomial Function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Depending on the value of the integer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, we have several subclasses of polynomial functions:</a:t>
                </a:r>
              </a:p>
              <a:p>
                <a:pPr marL="225425" indent="0">
                  <a:buNone/>
                </a:pPr>
                <a:r>
                  <a:rPr lang="en-US" dirty="0"/>
                  <a:t>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=0:</m:t>
                    </m:r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			This is a </a:t>
                </a:r>
                <a:r>
                  <a:rPr lang="en-US" b="1" i="1" dirty="0"/>
                  <a:t>constant function.</a:t>
                </a:r>
              </a:p>
              <a:p>
                <a:pPr marL="225425" indent="0">
                  <a:buNone/>
                </a:pPr>
                <a:r>
                  <a:rPr lang="en-US" dirty="0"/>
                  <a:t>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=1:</m:t>
                    </m:r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		This is a </a:t>
                </a:r>
                <a:r>
                  <a:rPr lang="en-US" b="1" i="1" dirty="0"/>
                  <a:t>linear function.</a:t>
                </a:r>
              </a:p>
              <a:p>
                <a:pPr marL="225425" indent="0">
                  <a:buNone/>
                </a:pPr>
                <a:r>
                  <a:rPr lang="en-US" dirty="0"/>
                  <a:t>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=2:</m:t>
                    </m:r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dirty="0"/>
                  <a:t>	This is a </a:t>
                </a:r>
                <a:r>
                  <a:rPr lang="en-US" b="1" i="1" dirty="0"/>
                  <a:t>quadratic function.</a:t>
                </a:r>
              </a:p>
              <a:p>
                <a:pPr marL="225425" indent="0">
                  <a:buNone/>
                </a:pPr>
                <a:r>
                  <a:rPr lang="en-US" dirty="0"/>
                  <a:t>If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=3:</m:t>
                    </m:r>
                  </m:oMath>
                </a14:m>
                <a:r>
                  <a:rPr lang="en-US" dirty="0"/>
                  <a:t>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r>
                  <a:rPr lang="en-US" dirty="0"/>
                  <a:t>	</a:t>
                </a:r>
              </a:p>
              <a:p>
                <a:pPr marL="225425" indent="0">
                  <a:buNone/>
                </a:pPr>
                <a:r>
                  <a:rPr lang="en-US" dirty="0"/>
                  <a:t>						This is a </a:t>
                </a:r>
                <a:r>
                  <a:rPr lang="en-US" b="1" i="1" dirty="0"/>
                  <a:t>cubic function.</a:t>
                </a:r>
              </a:p>
              <a:p>
                <a:pPr marL="225425" indent="0">
                  <a:buNone/>
                </a:pPr>
                <a:r>
                  <a:rPr lang="en-US" dirty="0"/>
                  <a:t>And so forth.</a:t>
                </a:r>
              </a:p>
              <a:p>
                <a:pPr marL="225425" indent="0">
                  <a:buNone/>
                </a:pPr>
                <a:endParaRPr lang="en-US" b="1" i="1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84593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Rational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 function in which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is expressed as a ratio of two polynomials in the variable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 is known as a </a:t>
                </a:r>
                <a:r>
                  <a:rPr lang="en-US" b="1" i="1" dirty="0"/>
                  <a:t>rational function</a:t>
                </a:r>
                <a:r>
                  <a:rPr lang="en-US" dirty="0"/>
                  <a:t>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num>
                        <m:den>
                          <m:sSup>
                            <m:sSup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+2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𝑥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+4</m:t>
                          </m:r>
                        </m:den>
                      </m:f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A special rational function that has interesting applications in economics is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den>
                    </m:f>
                  </m:oMath>
                </a14:m>
                <a:r>
                  <a:rPr lang="en-US" dirty="0"/>
                  <a:t> 	or	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This function plots as a </a:t>
                </a:r>
                <a:r>
                  <a:rPr lang="en-US" b="1" i="1" dirty="0"/>
                  <a:t>rectangular hyperbola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150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538800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Non-algebraic Functions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Any function expressed in terms of polynomials and/or roots of polynomials is an </a:t>
                </a:r>
                <a:r>
                  <a:rPr lang="en-US" b="1" i="1" dirty="0"/>
                  <a:t>algebraic function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However, </a:t>
                </a:r>
                <a:r>
                  <a:rPr lang="en-US" b="1" i="1" dirty="0"/>
                  <a:t>exponential functions</a:t>
                </a:r>
                <a:r>
                  <a:rPr lang="en-US" dirty="0"/>
                  <a:t>, such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r>
                  <a:rPr lang="en-US" dirty="0"/>
                  <a:t>, are </a:t>
                </a:r>
                <a:r>
                  <a:rPr lang="en-US" b="1" i="1" dirty="0"/>
                  <a:t>non-algebraic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Similarly, </a:t>
                </a:r>
                <a:r>
                  <a:rPr lang="en-US" b="1" i="1" dirty="0"/>
                  <a:t>logarithmic functions</a:t>
                </a:r>
                <a:r>
                  <a:rPr lang="en-US" dirty="0"/>
                  <a:t>, such as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b="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𝑎</m:t>
                            </m:r>
                          </m:sub>
                        </m:sSub>
                      </m:fName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func>
                  </m:oMath>
                </a14:m>
                <a:r>
                  <a:rPr lang="en-US" dirty="0"/>
                  <a:t>, are also </a:t>
                </a:r>
                <a:r>
                  <a:rPr lang="en-US" b="1" i="1" dirty="0"/>
                  <a:t>non-algebraic</a:t>
                </a:r>
                <a:r>
                  <a:rPr lang="en-US" dirty="0"/>
                  <a:t>.</a:t>
                </a:r>
              </a:p>
              <a:p>
                <a:r>
                  <a:rPr lang="en-US" dirty="0"/>
                  <a:t>Other types of non-algebraic function are the </a:t>
                </a:r>
                <a:r>
                  <a:rPr lang="en-US" b="1" i="1" dirty="0"/>
                  <a:t>trigonometric functions</a:t>
                </a:r>
                <a:r>
                  <a:rPr lang="en-US" dirty="0"/>
                  <a:t>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850467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Functions of Two or More Independent Variables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en-US" dirty="0"/>
                  <a:t>Given a function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𝑧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𝑔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providing a pair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will uniquely determine a value of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E.g. 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𝑏𝑦</m:t>
                    </m:r>
                  </m:oMath>
                </a14:m>
                <a:r>
                  <a:rPr lang="en-US" dirty="0"/>
                  <a:t> 	or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𝑧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1/3</m:t>
                        </m:r>
                      </m:sup>
                    </m:sSup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2/3</m:t>
                        </m:r>
                      </m:sup>
                    </m:sSup>
                  </m:oMath>
                </a14:m>
                <a:endParaRPr lang="en-US" dirty="0"/>
              </a:p>
              <a:p>
                <a:r>
                  <a:rPr lang="en-US" dirty="0"/>
                  <a:t>Just as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 maps a point in the domain into a point in the range,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dirty="0"/>
                  <a:t> will do the same thing. </a:t>
                </a:r>
              </a:p>
              <a:p>
                <a:r>
                  <a:rPr lang="en-US" dirty="0"/>
                  <a:t>However, the domain of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dirty="0"/>
                  <a:t> will be a set of ordered pairs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en-US" dirty="0"/>
                  <a:t>. 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dirty="0"/>
                  <a:t> is thus a mapping from a point in a two-dimensional space (a plane) into a point in a one-dimensional space (a line).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101" r="-1449" b="-26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338869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Functions of Two or More Independent Variables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The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dirty="0"/>
                  <a:t> associates altogether 3 variables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𝑧</m:t>
                    </m:r>
                  </m:oMath>
                </a14:m>
                <a:r>
                  <a:rPr lang="en-US" dirty="0"/>
                  <a:t>.</a:t>
                </a:r>
              </a:p>
              <a:p>
                <a:r>
                  <a:rPr lang="en-US" dirty="0"/>
                  <a:t>The association between the 3 variables is thus summarized by the ordered triple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𝑧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/>
                  <a:t>, which is a point in the 3-dimensional space.</a:t>
                </a:r>
              </a:p>
              <a:p>
                <a:r>
                  <a:rPr lang="en-US" dirty="0"/>
                  <a:t>The graph of function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n-US" dirty="0"/>
                  <a:t> will take the form of a </a:t>
                </a:r>
                <a:r>
                  <a:rPr lang="en-US" i="1" dirty="0"/>
                  <a:t>surface</a:t>
                </a:r>
                <a:r>
                  <a:rPr lang="en-US" dirty="0"/>
                  <a:t>, instead of a line.  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147648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*Rules for the Exponents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en-US" dirty="0"/>
                  <a:t>For positive integers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, exponents obey the following rules:</a:t>
                </a:r>
              </a:p>
              <a:p>
                <a:r>
                  <a:rPr lang="en-US" dirty="0"/>
                  <a:t>Rule 1: 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dirty="0"/>
              </a:p>
              <a:p>
                <a:r>
                  <a:rPr lang="en-US" dirty="0"/>
                  <a:t>Rule 2: 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p>
                        </m:sSup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≠0</m:t>
                    </m:r>
                  </m:oMath>
                </a14:m>
                <a:endParaRPr lang="en-US" dirty="0"/>
              </a:p>
              <a:p>
                <a:r>
                  <a:rPr lang="en-US" dirty="0"/>
                  <a:t>Rule 3: 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p>
                        </m:sSup>
                      </m:den>
                    </m:f>
                  </m:oMath>
                </a14:m>
                <a:endParaRPr lang="en-US" dirty="0"/>
              </a:p>
              <a:p>
                <a:r>
                  <a:rPr lang="en-US" dirty="0"/>
                  <a:t>Rule 4: 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en-US" dirty="0"/>
              </a:p>
              <a:p>
                <a:r>
                  <a:rPr lang="en-US" dirty="0"/>
                  <a:t>Rule 5: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1/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>
                        <m:r>
                          <m:rPr>
                            <m:brk m:alnAt="7"/>
                          </m:rPr>
                          <a:rPr lang="en-US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deg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</m:rad>
                  </m:oMath>
                </a14:m>
                <a:endParaRPr lang="en-US" dirty="0"/>
              </a:p>
              <a:p>
                <a:r>
                  <a:rPr lang="en-US" dirty="0"/>
                  <a:t>Rule 6: 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p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sup>
                        </m:sSup>
                        <m:r>
                          <a:rPr lang="en-US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US" dirty="0"/>
              </a:p>
              <a:p>
                <a:r>
                  <a:rPr lang="en-US" dirty="0"/>
                  <a:t>Rule 7:	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30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99893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Assignment #1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Exercise 2.4 No. 2, 4</a:t>
            </a:r>
          </a:p>
          <a:p>
            <a:r>
              <a:rPr lang="en-US" dirty="0"/>
              <a:t>Exercise 2.5 No. 1, 3, 4, 5, 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941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1429</Words>
  <Application>Microsoft Office PowerPoint</Application>
  <PresentationFormat>Widescreen</PresentationFormat>
  <Paragraphs>169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Office Theme</vt:lpstr>
      <vt:lpstr>Review of Basic Concepts</vt:lpstr>
      <vt:lpstr>Outline</vt:lpstr>
      <vt:lpstr>Variables, Constants, and Parameters</vt:lpstr>
      <vt:lpstr>Variables, Constants, and Parameters:  An example</vt:lpstr>
      <vt:lpstr>Equations and Identities</vt:lpstr>
      <vt:lpstr>Real-Number System</vt:lpstr>
      <vt:lpstr>Sets</vt:lpstr>
      <vt:lpstr>Relationships between sets</vt:lpstr>
      <vt:lpstr>Operations of sets</vt:lpstr>
      <vt:lpstr>Operations of sets</vt:lpstr>
      <vt:lpstr>Laws of set operations</vt:lpstr>
      <vt:lpstr>Ordered Pairs</vt:lpstr>
      <vt:lpstr>Cartesian Product</vt:lpstr>
      <vt:lpstr>Relations and Functions</vt:lpstr>
      <vt:lpstr>Functions</vt:lpstr>
      <vt:lpstr>Types of Functions</vt:lpstr>
      <vt:lpstr>Subclasses of Polynomial Function</vt:lpstr>
      <vt:lpstr>Rational Functions</vt:lpstr>
      <vt:lpstr>Non-algebraic Functions</vt:lpstr>
      <vt:lpstr>Functions of Two or More Independent Variables</vt:lpstr>
      <vt:lpstr>Functions of Two or More Independent Variables</vt:lpstr>
      <vt:lpstr>*Rules for the Exponents</vt:lpstr>
      <vt:lpstr>Assignment #1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Relations and Functions</dc:title>
  <dc:creator>Pawin S</dc:creator>
  <cp:lastModifiedBy>Pawin S</cp:lastModifiedBy>
  <cp:revision>10</cp:revision>
  <dcterms:created xsi:type="dcterms:W3CDTF">2017-01-21T10:14:56Z</dcterms:created>
  <dcterms:modified xsi:type="dcterms:W3CDTF">2017-01-22T07:41:02Z</dcterms:modified>
</cp:coreProperties>
</file>