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Cheap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Below 500</c:v>
                </c:pt>
                <c:pt idx="1">
                  <c:v>Bht 500</c:v>
                </c:pt>
                <c:pt idx="2">
                  <c:v>Bht 1000</c:v>
                </c:pt>
                <c:pt idx="3">
                  <c:v>Bht 1500</c:v>
                </c:pt>
                <c:pt idx="4">
                  <c:v>Bht 2000</c:v>
                </c:pt>
                <c:pt idx="5">
                  <c:v>Bht 2500</c:v>
                </c:pt>
                <c:pt idx="6">
                  <c:v>Bht 3000</c:v>
                </c:pt>
                <c:pt idx="7">
                  <c:v>Bht 3500</c:v>
                </c:pt>
                <c:pt idx="8">
                  <c:v>Bht 4000</c:v>
                </c:pt>
                <c:pt idx="9">
                  <c:v>Bht 4500</c:v>
                </c:pt>
                <c:pt idx="10">
                  <c:v>Bht 5000</c:v>
                </c:pt>
                <c:pt idx="11">
                  <c:v>Bht 5500</c:v>
                </c:pt>
                <c:pt idx="12">
                  <c:v>Bht 6000</c:v>
                </c:pt>
                <c:pt idx="13">
                  <c:v>Bht 6500</c:v>
                </c:pt>
                <c:pt idx="14">
                  <c:v>Bht 7000</c:v>
                </c:pt>
                <c:pt idx="15">
                  <c:v>Bht 7500</c:v>
                </c:pt>
                <c:pt idx="16">
                  <c:v>Bht 8000</c:v>
                </c:pt>
                <c:pt idx="17">
                  <c:v>Bht 8500</c:v>
                </c:pt>
                <c:pt idx="18">
                  <c:v>Bht 9000</c:v>
                </c:pt>
                <c:pt idx="19">
                  <c:v>Bht 9500</c:v>
                </c:pt>
                <c:pt idx="20">
                  <c:v>10000 or more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100</c:v>
                </c:pt>
                <c:pt idx="1">
                  <c:v>99</c:v>
                </c:pt>
                <c:pt idx="2">
                  <c:v>93</c:v>
                </c:pt>
                <c:pt idx="3">
                  <c:v>78</c:v>
                </c:pt>
                <c:pt idx="4">
                  <c:v>62</c:v>
                </c:pt>
                <c:pt idx="5">
                  <c:v>46</c:v>
                </c:pt>
                <c:pt idx="6">
                  <c:v>40</c:v>
                </c:pt>
                <c:pt idx="7">
                  <c:v>23</c:v>
                </c:pt>
                <c:pt idx="8">
                  <c:v>17</c:v>
                </c:pt>
                <c:pt idx="9">
                  <c:v>10</c:v>
                </c:pt>
                <c:pt idx="10">
                  <c:v>9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26-4A06-9C03-7A118D62591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Expensive</c:v>
                </c:pt>
              </c:strCache>
            </c:strRef>
          </c:tx>
          <c:spPr>
            <a:ln>
              <a:solidFill>
                <a:srgbClr val="FF7C80"/>
              </a:solidFill>
            </a:ln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Below 500</c:v>
                </c:pt>
                <c:pt idx="1">
                  <c:v>Bht 500</c:v>
                </c:pt>
                <c:pt idx="2">
                  <c:v>Bht 1000</c:v>
                </c:pt>
                <c:pt idx="3">
                  <c:v>Bht 1500</c:v>
                </c:pt>
                <c:pt idx="4">
                  <c:v>Bht 2000</c:v>
                </c:pt>
                <c:pt idx="5">
                  <c:v>Bht 2500</c:v>
                </c:pt>
                <c:pt idx="6">
                  <c:v>Bht 3000</c:v>
                </c:pt>
                <c:pt idx="7">
                  <c:v>Bht 3500</c:v>
                </c:pt>
                <c:pt idx="8">
                  <c:v>Bht 4000</c:v>
                </c:pt>
                <c:pt idx="9">
                  <c:v>Bht 4500</c:v>
                </c:pt>
                <c:pt idx="10">
                  <c:v>Bht 5000</c:v>
                </c:pt>
                <c:pt idx="11">
                  <c:v>Bht 5500</c:v>
                </c:pt>
                <c:pt idx="12">
                  <c:v>Bht 6000</c:v>
                </c:pt>
                <c:pt idx="13">
                  <c:v>Bht 6500</c:v>
                </c:pt>
                <c:pt idx="14">
                  <c:v>Bht 7000</c:v>
                </c:pt>
                <c:pt idx="15">
                  <c:v>Bht 7500</c:v>
                </c:pt>
                <c:pt idx="16">
                  <c:v>Bht 8000</c:v>
                </c:pt>
                <c:pt idx="17">
                  <c:v>Bht 8500</c:v>
                </c:pt>
                <c:pt idx="18">
                  <c:v>Bht 9000</c:v>
                </c:pt>
                <c:pt idx="19">
                  <c:v>Bht 9500</c:v>
                </c:pt>
                <c:pt idx="20">
                  <c:v>10000 or more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6</c:v>
                </c:pt>
                <c:pt idx="3">
                  <c:v>14</c:v>
                </c:pt>
                <c:pt idx="4">
                  <c:v>25</c:v>
                </c:pt>
                <c:pt idx="5">
                  <c:v>35</c:v>
                </c:pt>
                <c:pt idx="6">
                  <c:v>52</c:v>
                </c:pt>
                <c:pt idx="7">
                  <c:v>56</c:v>
                </c:pt>
                <c:pt idx="8">
                  <c:v>63</c:v>
                </c:pt>
                <c:pt idx="9">
                  <c:v>65</c:v>
                </c:pt>
                <c:pt idx="10">
                  <c:v>84</c:v>
                </c:pt>
                <c:pt idx="11">
                  <c:v>85</c:v>
                </c:pt>
                <c:pt idx="12">
                  <c:v>93</c:v>
                </c:pt>
                <c:pt idx="13">
                  <c:v>93</c:v>
                </c:pt>
                <c:pt idx="14">
                  <c:v>97</c:v>
                </c:pt>
                <c:pt idx="15">
                  <c:v>97</c:v>
                </c:pt>
                <c:pt idx="16">
                  <c:v>98</c:v>
                </c:pt>
                <c:pt idx="17">
                  <c:v>98</c:v>
                </c:pt>
                <c:pt idx="18">
                  <c:v>98</c:v>
                </c:pt>
                <c:pt idx="19">
                  <c:v>98</c:v>
                </c:pt>
                <c:pt idx="2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926-4A06-9C03-7A118D62591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Too Expensive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Below 500</c:v>
                </c:pt>
                <c:pt idx="1">
                  <c:v>Bht 500</c:v>
                </c:pt>
                <c:pt idx="2">
                  <c:v>Bht 1000</c:v>
                </c:pt>
                <c:pt idx="3">
                  <c:v>Bht 1500</c:v>
                </c:pt>
                <c:pt idx="4">
                  <c:v>Bht 2000</c:v>
                </c:pt>
                <c:pt idx="5">
                  <c:v>Bht 2500</c:v>
                </c:pt>
                <c:pt idx="6">
                  <c:v>Bht 3000</c:v>
                </c:pt>
                <c:pt idx="7">
                  <c:v>Bht 3500</c:v>
                </c:pt>
                <c:pt idx="8">
                  <c:v>Bht 4000</c:v>
                </c:pt>
                <c:pt idx="9">
                  <c:v>Bht 4500</c:v>
                </c:pt>
                <c:pt idx="10">
                  <c:v>Bht 5000</c:v>
                </c:pt>
                <c:pt idx="11">
                  <c:v>Bht 5500</c:v>
                </c:pt>
                <c:pt idx="12">
                  <c:v>Bht 6000</c:v>
                </c:pt>
                <c:pt idx="13">
                  <c:v>Bht 6500</c:v>
                </c:pt>
                <c:pt idx="14">
                  <c:v>Bht 7000</c:v>
                </c:pt>
                <c:pt idx="15">
                  <c:v>Bht 7500</c:v>
                </c:pt>
                <c:pt idx="16">
                  <c:v>Bht 8000</c:v>
                </c:pt>
                <c:pt idx="17">
                  <c:v>Bht 8500</c:v>
                </c:pt>
                <c:pt idx="18">
                  <c:v>Bht 9000</c:v>
                </c:pt>
                <c:pt idx="19">
                  <c:v>Bht 9500</c:v>
                </c:pt>
                <c:pt idx="20">
                  <c:v>10000 or more</c:v>
                </c:pt>
              </c:strCache>
            </c:strRef>
          </c:cat>
          <c:val>
            <c:numRef>
              <c:f>Sheet1!$D$2:$D$22</c:f>
              <c:numCache>
                <c:formatCode>General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5</c:v>
                </c:pt>
                <c:pt idx="4">
                  <c:v>13</c:v>
                </c:pt>
                <c:pt idx="5">
                  <c:v>18</c:v>
                </c:pt>
                <c:pt idx="6">
                  <c:v>23</c:v>
                </c:pt>
                <c:pt idx="7">
                  <c:v>25</c:v>
                </c:pt>
                <c:pt idx="8">
                  <c:v>34</c:v>
                </c:pt>
                <c:pt idx="9">
                  <c:v>36</c:v>
                </c:pt>
                <c:pt idx="10">
                  <c:v>54</c:v>
                </c:pt>
                <c:pt idx="11">
                  <c:v>57</c:v>
                </c:pt>
                <c:pt idx="12">
                  <c:v>67</c:v>
                </c:pt>
                <c:pt idx="13">
                  <c:v>68</c:v>
                </c:pt>
                <c:pt idx="14">
                  <c:v>75</c:v>
                </c:pt>
                <c:pt idx="15">
                  <c:v>75</c:v>
                </c:pt>
                <c:pt idx="16">
                  <c:v>84</c:v>
                </c:pt>
                <c:pt idx="17">
                  <c:v>84</c:v>
                </c:pt>
                <c:pt idx="18">
                  <c:v>91</c:v>
                </c:pt>
                <c:pt idx="19">
                  <c:v>91</c:v>
                </c:pt>
                <c:pt idx="2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926-4A06-9C03-7A118D62591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Too Cheap</c:v>
                </c:pt>
              </c:strCache>
            </c:strRef>
          </c:tx>
          <c:spPr>
            <a:ln>
              <a:solidFill>
                <a:schemeClr val="accent5">
                  <a:lumMod val="50000"/>
                </a:schemeClr>
              </a:solidFill>
            </a:ln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Below 500</c:v>
                </c:pt>
                <c:pt idx="1">
                  <c:v>Bht 500</c:v>
                </c:pt>
                <c:pt idx="2">
                  <c:v>Bht 1000</c:v>
                </c:pt>
                <c:pt idx="3">
                  <c:v>Bht 1500</c:v>
                </c:pt>
                <c:pt idx="4">
                  <c:v>Bht 2000</c:v>
                </c:pt>
                <c:pt idx="5">
                  <c:v>Bht 2500</c:v>
                </c:pt>
                <c:pt idx="6">
                  <c:v>Bht 3000</c:v>
                </c:pt>
                <c:pt idx="7">
                  <c:v>Bht 3500</c:v>
                </c:pt>
                <c:pt idx="8">
                  <c:v>Bht 4000</c:v>
                </c:pt>
                <c:pt idx="9">
                  <c:v>Bht 4500</c:v>
                </c:pt>
                <c:pt idx="10">
                  <c:v>Bht 5000</c:v>
                </c:pt>
                <c:pt idx="11">
                  <c:v>Bht 5500</c:v>
                </c:pt>
                <c:pt idx="12">
                  <c:v>Bht 6000</c:v>
                </c:pt>
                <c:pt idx="13">
                  <c:v>Bht 6500</c:v>
                </c:pt>
                <c:pt idx="14">
                  <c:v>Bht 7000</c:v>
                </c:pt>
                <c:pt idx="15">
                  <c:v>Bht 7500</c:v>
                </c:pt>
                <c:pt idx="16">
                  <c:v>Bht 8000</c:v>
                </c:pt>
                <c:pt idx="17">
                  <c:v>Bht 8500</c:v>
                </c:pt>
                <c:pt idx="18">
                  <c:v>Bht 9000</c:v>
                </c:pt>
                <c:pt idx="19">
                  <c:v>Bht 9500</c:v>
                </c:pt>
                <c:pt idx="20">
                  <c:v>10000 or more</c:v>
                </c:pt>
              </c:strCache>
            </c:strRef>
          </c:cat>
          <c:val>
            <c:numRef>
              <c:f>Sheet1!$E$2:$E$22</c:f>
              <c:numCache>
                <c:formatCode>General</c:formatCode>
                <c:ptCount val="21"/>
                <c:pt idx="0">
                  <c:v>100</c:v>
                </c:pt>
                <c:pt idx="1">
                  <c:v>88</c:v>
                </c:pt>
                <c:pt idx="2">
                  <c:v>49</c:v>
                </c:pt>
                <c:pt idx="3">
                  <c:v>28</c:v>
                </c:pt>
                <c:pt idx="4">
                  <c:v>22</c:v>
                </c:pt>
                <c:pt idx="5">
                  <c:v>10</c:v>
                </c:pt>
                <c:pt idx="6">
                  <c:v>9</c:v>
                </c:pt>
                <c:pt idx="7">
                  <c:v>2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926-4A06-9C03-7A118D6259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61651840"/>
        <c:axId val="364345216"/>
      </c:lineChart>
      <c:catAx>
        <c:axId val="261651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en-US"/>
          </a:p>
        </c:txPr>
        <c:crossAx val="364345216"/>
        <c:crosses val="autoZero"/>
        <c:auto val="1"/>
        <c:lblAlgn val="ctr"/>
        <c:lblOffset val="100"/>
        <c:noMultiLvlLbl val="0"/>
      </c:catAx>
      <c:valAx>
        <c:axId val="364345216"/>
        <c:scaling>
          <c:orientation val="minMax"/>
          <c:max val="100"/>
        </c:scaling>
        <c:delete val="0"/>
        <c:axPos val="l"/>
        <c:numFmt formatCode="General" sourceLinked="1"/>
        <c:majorTickMark val="out"/>
        <c:minorTickMark val="none"/>
        <c:tickLblPos val="nextTo"/>
        <c:crossAx val="261651840"/>
        <c:crosses val="autoZero"/>
        <c:crossBetween val="midCat"/>
      </c:valAx>
      <c:spPr>
        <a:solidFill>
          <a:schemeClr val="bg2">
            <a:lumMod val="20000"/>
            <a:lumOff val="80000"/>
          </a:schemeClr>
        </a:solidFill>
        <a:ln>
          <a:solidFill>
            <a:schemeClr val="bg2">
              <a:lumMod val="7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19355594199514556"/>
          <c:y val="1.9240286432820594E-2"/>
          <c:w val="0.62783466620469663"/>
          <c:h val="5.9939047176576339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>
          <a:latin typeface="Trebuchet MS" panose="020B0603020202020204" pitchFamily="34" charset="0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D7461-D762-41DF-BD4A-E8C475DE3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6E392-147E-49A5-AF90-42A6772CA0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F3CAD-C686-4218-965B-050D618B5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8F4B7-CA8B-4446-9275-E5780CF8B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3BBCBB-E1DB-4A51-982B-DD483B3CF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70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94C20-8566-41BB-B2BC-0F3087A8B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98214-8C08-4BFF-9F78-B6224C56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65DC7-1DAB-4C75-9C2B-31CD13929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7BC37-B75E-4998-8060-FCA87244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11877-2865-4016-B400-CD717341A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601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B7C97-BDBF-429D-A397-FCFBF068F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24E0D-A3F6-44A6-88BD-17C76E8A2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E457C-6D69-4B44-A150-3A0D11D6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994B3C-91E7-4DFD-B6CB-E2ECA8FD3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2DFE42-6BE4-4574-B891-F3C1436DF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312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E11BB-3CD9-4E5B-9111-E04497F92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F7DB1-81EA-4E31-9C62-D199CA3DE7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C43600-4C55-4119-903C-FDFA8D4044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8C281-48A3-4B26-90A6-486964193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10568F-1CB3-4E7D-9133-0470FD625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A84E77-56C5-4B20-A6E5-2A3EF47E1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16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98EAD-32DC-469C-91C6-3C4FC27DF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2655F9-52FE-4181-B93C-723BDCC50C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5E30C-6A10-4C65-A25C-AFEB04E1CE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2DDE8B-047D-40A7-86E0-2AA14F9AE9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5A91F8-1B3C-461A-B2BD-40D06B48CE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E4D64-CAE5-4A27-AF73-97FADF34F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45BE23-F039-4D46-9BC9-8FD104FD6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4FCB3B-E643-4A69-B851-AD4CB897A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01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959F-7368-482D-AC0E-793F391D2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A80A4C-66B6-4AAA-B926-A3E0C403E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C77FBE-F69F-467E-AB91-D315FC2BE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4A0FFA-8B85-4B8E-BC12-168E8AB92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70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363D78-1EDD-4077-98B1-7CAE97893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1FE518-AE59-4774-9A28-7DD5F07C5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F0F953-FB7F-4BD5-B804-0970C9B40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75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306B4-114C-4859-8C35-9B9EA147C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3EFCD-7CE7-4AC2-AF79-859F621A1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866F50-3469-4F05-8B32-AF9608E30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E210EE-1915-4038-85E9-23CD129CA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3E7185-6A99-4223-B106-6447F3B5C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3EEE8-AC9B-486C-ACB0-4196F2CBA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85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0A001-D7B1-4E26-BE3E-807AF2492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964B3A-B449-49AD-ACD1-5B00757A8B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C5AD4-AE99-4C90-A248-6A9713FC47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80146-38E3-4080-9FA8-82E8D7EF7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BC8359-C957-4A14-825A-52854162C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23BD83-7623-4F0C-B711-1E915302C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895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94972-54BB-4F46-BFA3-57C4F72F9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2CCBE-F50D-44E2-84CF-709FACCCB4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56E0DB-ECC5-4AB2-B874-E5DD56E44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3B67CA-AF3A-4A4B-B58E-92E3AE632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7A014-378A-413D-82EC-0E8B0FDC7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10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8E7A0-FD78-471D-B2F0-F8172EFBCA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3A4F95-CC99-4843-BA29-84B524FDE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36895-7812-439E-B84F-48CCCC9E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76C7-422A-45BF-90E8-A5048D141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8D7AC-03B1-42E6-B5D0-54B6EB47A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4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21761A-AC77-49FD-999F-C9F6CCBE1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221F6-4E55-4210-9F39-E03346AB1A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2ABBD-7DA1-47CD-B58F-6AF66A4959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D45D5-E28B-4172-9444-0BAF34A7346E}" type="datetimeFigureOut">
              <a:rPr lang="en-US" smtClean="0"/>
              <a:t>08-Oct-19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F4E23-F473-4A47-AC91-3D1E60446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1E160-DDBF-4ACF-90D3-E722ADD6CF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96359-D75D-4965-AB00-7A4606A83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1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4DEA9F-3C58-4B17-8BA9-8FA070A2A4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011248"/>
              </p:ext>
            </p:extLst>
          </p:nvPr>
        </p:nvGraphicFramePr>
        <p:xfrm>
          <a:off x="1919536" y="1412776"/>
          <a:ext cx="8496944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39F34F3-E3E5-4042-84A1-5F2EC9790582}"/>
              </a:ext>
            </a:extLst>
          </p:cNvPr>
          <p:cNvCxnSpPr/>
          <p:nvPr/>
        </p:nvCxnSpPr>
        <p:spPr>
          <a:xfrm flipV="1">
            <a:off x="4511824" y="3033791"/>
            <a:ext cx="0" cy="1246325"/>
          </a:xfrm>
          <a:prstGeom prst="straightConnector1">
            <a:avLst/>
          </a:prstGeom>
          <a:ln w="19050">
            <a:solidFill>
              <a:srgbClr val="FF0000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Box 23">
            <a:extLst>
              <a:ext uri="{FF2B5EF4-FFF2-40B4-BE49-F238E27FC236}">
                <a16:creationId xmlns:a16="http://schemas.microsoft.com/office/drawing/2014/main" id="{3095DB47-C568-485D-831E-191CDD94C4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237" y="2636916"/>
            <a:ext cx="1402020" cy="39687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th-TH" altLang="th-TH" sz="1000" dirty="0">
                <a:solidFill>
                  <a:schemeClr val="bg1"/>
                </a:solidFill>
                <a:latin typeface="Trebuchet MS" panose="020B0603020202020204" pitchFamily="34" charset="0"/>
              </a:rPr>
              <a:t>Optimal </a:t>
            </a:r>
            <a:r>
              <a:rPr lang="th-TH" altLang="th-TH" sz="1000" dirty="0" err="1">
                <a:solidFill>
                  <a:schemeClr val="bg1"/>
                </a:solidFill>
                <a:latin typeface="Trebuchet MS" panose="020B0603020202020204" pitchFamily="34" charset="0"/>
              </a:rPr>
              <a:t>Manufacture</a:t>
            </a:r>
            <a:r>
              <a:rPr lang="th-TH" altLang="th-TH" sz="1000" dirty="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r>
              <a:rPr lang="en-US" altLang="th-TH" sz="1000" dirty="0">
                <a:solidFill>
                  <a:schemeClr val="bg1"/>
                </a:solidFill>
                <a:latin typeface="Trebuchet MS" panose="020B0603020202020204" pitchFamily="34" charset="0"/>
              </a:rPr>
              <a:t>P</a:t>
            </a:r>
            <a:r>
              <a:rPr lang="th-TH" altLang="th-TH" sz="1000" dirty="0" err="1">
                <a:solidFill>
                  <a:schemeClr val="bg1"/>
                </a:solidFill>
                <a:latin typeface="Trebuchet MS" panose="020B0603020202020204" pitchFamily="34" charset="0"/>
              </a:rPr>
              <a:t>rice</a:t>
            </a:r>
            <a:endParaRPr lang="th-TH" altLang="th-TH" sz="1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588A4AE-E5FC-4608-8F78-B91C8BAD5A3F}"/>
              </a:ext>
            </a:extLst>
          </p:cNvPr>
          <p:cNvCxnSpPr/>
          <p:nvPr/>
        </p:nvCxnSpPr>
        <p:spPr>
          <a:xfrm flipV="1">
            <a:off x="4151784" y="3430662"/>
            <a:ext cx="0" cy="849450"/>
          </a:xfrm>
          <a:prstGeom prst="straightConnector1">
            <a:avLst/>
          </a:prstGeom>
          <a:ln w="19050">
            <a:solidFill>
              <a:srgbClr val="00B050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24">
            <a:extLst>
              <a:ext uri="{FF2B5EF4-FFF2-40B4-BE49-F238E27FC236}">
                <a16:creationId xmlns:a16="http://schemas.microsoft.com/office/drawing/2014/main" id="{0580C9D3-4900-4A2D-88AF-93F20A019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3997" y="3033792"/>
            <a:ext cx="1287463" cy="3968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ctr"/>
            <a:r>
              <a:rPr lang="th-TH" altLang="th-TH" sz="1000" dirty="0">
                <a:latin typeface="Trebuchet MS" panose="020B0603020202020204" pitchFamily="34" charset="0"/>
              </a:rPr>
              <a:t>Optimal </a:t>
            </a:r>
            <a:r>
              <a:rPr lang="th-TH" altLang="th-TH" sz="1000" dirty="0" err="1">
                <a:latin typeface="Trebuchet MS" panose="020B0603020202020204" pitchFamily="34" charset="0"/>
              </a:rPr>
              <a:t>Consumer</a:t>
            </a:r>
            <a:r>
              <a:rPr lang="th-TH" altLang="th-TH" sz="1000" dirty="0">
                <a:latin typeface="Trebuchet MS" panose="020B0603020202020204" pitchFamily="34" charset="0"/>
              </a:rPr>
              <a:t> </a:t>
            </a:r>
            <a:r>
              <a:rPr lang="en-US" altLang="th-TH" sz="1000" dirty="0">
                <a:latin typeface="Trebuchet MS" panose="020B0603020202020204" pitchFamily="34" charset="0"/>
              </a:rPr>
              <a:t>P</a:t>
            </a:r>
            <a:r>
              <a:rPr lang="th-TH" altLang="th-TH" sz="1000" dirty="0" err="1">
                <a:latin typeface="Trebuchet MS" panose="020B0603020202020204" pitchFamily="34" charset="0"/>
              </a:rPr>
              <a:t>rice</a:t>
            </a:r>
            <a:endParaRPr lang="th-TH" altLang="th-TH" sz="1000" dirty="0">
              <a:latin typeface="Trebuchet MS" panose="020B0603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B3AD553-6DD6-499B-8EFD-0B9F2C76FEF8}"/>
              </a:ext>
            </a:extLst>
          </p:cNvPr>
          <p:cNvGrpSpPr/>
          <p:nvPr/>
        </p:nvGrpSpPr>
        <p:grpSpPr>
          <a:xfrm>
            <a:off x="3876392" y="3573021"/>
            <a:ext cx="1211496" cy="1595565"/>
            <a:chOff x="3313997" y="4437112"/>
            <a:chExt cx="1113987" cy="1099195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22C7C1A-49F5-496B-9EB3-7BAD57245272}"/>
                </a:ext>
              </a:extLst>
            </p:cNvPr>
            <p:cNvCxnSpPr/>
            <p:nvPr/>
          </p:nvCxnSpPr>
          <p:spPr>
            <a:xfrm flipV="1">
              <a:off x="3313997" y="4437112"/>
              <a:ext cx="0" cy="97424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F14B4B1-4381-4CF7-952C-4E21246045D9}"/>
                </a:ext>
              </a:extLst>
            </p:cNvPr>
            <p:cNvCxnSpPr/>
            <p:nvPr/>
          </p:nvCxnSpPr>
          <p:spPr>
            <a:xfrm flipV="1">
              <a:off x="4427984" y="4437112"/>
              <a:ext cx="0" cy="97424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ight Brace 11">
              <a:extLst>
                <a:ext uri="{FF2B5EF4-FFF2-40B4-BE49-F238E27FC236}">
                  <a16:creationId xmlns:a16="http://schemas.microsoft.com/office/drawing/2014/main" id="{0554117D-6340-438B-85BD-70D06336112F}"/>
                </a:ext>
              </a:extLst>
            </p:cNvPr>
            <p:cNvSpPr/>
            <p:nvPr/>
          </p:nvSpPr>
          <p:spPr>
            <a:xfrm rot="5400000">
              <a:off x="3807583" y="4917772"/>
              <a:ext cx="124949" cy="1112121"/>
            </a:xfrm>
            <a:prstGeom prst="rightBrace">
              <a:avLst>
                <a:gd name="adj1" fmla="val 30538"/>
                <a:gd name="adj2" fmla="val 50000"/>
              </a:avLst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3" name="Rounded Rectangle 46">
            <a:extLst>
              <a:ext uri="{FF2B5EF4-FFF2-40B4-BE49-F238E27FC236}">
                <a16:creationId xmlns:a16="http://schemas.microsoft.com/office/drawing/2014/main" id="{898617D0-1A23-4347-B32B-88341BFD93D5}"/>
              </a:ext>
            </a:extLst>
          </p:cNvPr>
          <p:cNvSpPr/>
          <p:nvPr/>
        </p:nvSpPr>
        <p:spPr>
          <a:xfrm>
            <a:off x="3524978" y="5394850"/>
            <a:ext cx="1922950" cy="289441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th-TH" sz="1100" dirty="0">
                <a:solidFill>
                  <a:schemeClr val="tx1"/>
                </a:solidFill>
                <a:latin typeface="Trebuchet MS" pitchFamily="34" charset="0"/>
                <a:cs typeface="Tahoma" pitchFamily="34" charset="0"/>
              </a:rPr>
              <a:t>Acceptable Price Range</a:t>
            </a:r>
            <a:endParaRPr lang="th-TH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40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Cordia New</vt:lpstr>
      <vt:lpstr>Tahoma</vt:lpstr>
      <vt:lpstr>Trebuchet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Janya Babsuwan</dc:creator>
  <cp:lastModifiedBy>Trassa Lertjeraprasert</cp:lastModifiedBy>
  <cp:revision>2</cp:revision>
  <dcterms:created xsi:type="dcterms:W3CDTF">2019-09-16T09:48:21Z</dcterms:created>
  <dcterms:modified xsi:type="dcterms:W3CDTF">2019-10-08T09:25:04Z</dcterms:modified>
</cp:coreProperties>
</file>