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714" r:id="rId1"/>
  </p:sldMasterIdLst>
  <p:notesMasterIdLst>
    <p:notesMasterId r:id="rId22"/>
  </p:notesMasterIdLst>
  <p:handoutMasterIdLst>
    <p:handoutMasterId r:id="rId23"/>
  </p:handoutMasterIdLst>
  <p:sldIdLst>
    <p:sldId id="366" r:id="rId2"/>
    <p:sldId id="443" r:id="rId3"/>
    <p:sldId id="444" r:id="rId4"/>
    <p:sldId id="445" r:id="rId5"/>
    <p:sldId id="446" r:id="rId6"/>
    <p:sldId id="447" r:id="rId7"/>
    <p:sldId id="268" r:id="rId8"/>
    <p:sldId id="367" r:id="rId9"/>
    <p:sldId id="455" r:id="rId10"/>
    <p:sldId id="368" r:id="rId11"/>
    <p:sldId id="276" r:id="rId12"/>
    <p:sldId id="280" r:id="rId13"/>
    <p:sldId id="303" r:id="rId14"/>
    <p:sldId id="305" r:id="rId15"/>
    <p:sldId id="306" r:id="rId16"/>
    <p:sldId id="307" r:id="rId17"/>
    <p:sldId id="309" r:id="rId18"/>
    <p:sldId id="370" r:id="rId19"/>
    <p:sldId id="289" r:id="rId20"/>
    <p:sldId id="291" r:id="rId21"/>
  </p:sldIdLst>
  <p:sldSz cx="9906000" cy="6858000" type="A4"/>
  <p:notesSz cx="9144000" cy="6858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Verdana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Verdana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Verdana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Verdana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900" b="1" kern="1200">
        <a:solidFill>
          <a:srgbClr val="8D7DFF"/>
        </a:solidFill>
        <a:latin typeface="Verdana" charset="0"/>
        <a:ea typeface="+mn-ea"/>
        <a:cs typeface="+mn-cs"/>
      </a:defRPr>
    </a:lvl5pPr>
    <a:lvl6pPr marL="2286000" algn="l" defTabSz="457200" rtl="0" eaLnBrk="1" latinLnBrk="0" hangingPunct="1">
      <a:defRPr sz="2900" b="1" kern="1200">
        <a:solidFill>
          <a:srgbClr val="8D7DFF"/>
        </a:solidFill>
        <a:latin typeface="Verdana" charset="0"/>
        <a:ea typeface="+mn-ea"/>
        <a:cs typeface="+mn-cs"/>
      </a:defRPr>
    </a:lvl6pPr>
    <a:lvl7pPr marL="2743200" algn="l" defTabSz="457200" rtl="0" eaLnBrk="1" latinLnBrk="0" hangingPunct="1">
      <a:defRPr sz="2900" b="1" kern="1200">
        <a:solidFill>
          <a:srgbClr val="8D7DFF"/>
        </a:solidFill>
        <a:latin typeface="Verdana" charset="0"/>
        <a:ea typeface="+mn-ea"/>
        <a:cs typeface="+mn-cs"/>
      </a:defRPr>
    </a:lvl7pPr>
    <a:lvl8pPr marL="3200400" algn="l" defTabSz="457200" rtl="0" eaLnBrk="1" latinLnBrk="0" hangingPunct="1">
      <a:defRPr sz="2900" b="1" kern="1200">
        <a:solidFill>
          <a:srgbClr val="8D7DFF"/>
        </a:solidFill>
        <a:latin typeface="Verdana" charset="0"/>
        <a:ea typeface="+mn-ea"/>
        <a:cs typeface="+mn-cs"/>
      </a:defRPr>
    </a:lvl8pPr>
    <a:lvl9pPr marL="3657600" algn="l" defTabSz="457200" rtl="0" eaLnBrk="1" latinLnBrk="0" hangingPunct="1">
      <a:defRPr sz="2900" b="1" kern="1200">
        <a:solidFill>
          <a:srgbClr val="8D7DFF"/>
        </a:solidFill>
        <a:latin typeface="Verdana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clrMode="bw" scaleToFitPaper="1" frameSlides="1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EDD1"/>
    <a:srgbClr val="C4E3B5"/>
    <a:srgbClr val="663300"/>
    <a:srgbClr val="1C4E35"/>
    <a:srgbClr val="FFFFFF"/>
    <a:srgbClr val="FF3300"/>
    <a:srgbClr val="88D1F7"/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61"/>
    <p:restoredTop sz="93061"/>
  </p:normalViewPr>
  <p:slideViewPr>
    <p:cSldViewPr snapToGrid="0">
      <p:cViewPr varScale="1">
        <p:scale>
          <a:sx n="106" d="100"/>
          <a:sy n="106" d="100"/>
        </p:scale>
        <p:origin x="1446" y="78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chayunt:Documents:Training:Media%20Training:PV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6217751028555705E-2"/>
          <c:y val="9.7744495470313206E-2"/>
          <c:w val="0.90684648866225404"/>
          <c:h val="0.69921080887616305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1 ปี</c:v>
                </c:pt>
              </c:strCache>
            </c:strRef>
          </c:tx>
          <c:spPr>
            <a:ln w="25400">
              <a:solidFill>
                <a:srgbClr val="000080"/>
              </a:solidFill>
              <a:prstDash val="solid"/>
            </a:ln>
          </c:spPr>
          <c:marker>
            <c:symbol val="diamond"/>
            <c:size val="7"/>
            <c:spPr>
              <a:solidFill>
                <a:srgbClr val="000080"/>
              </a:solidFill>
              <a:ln>
                <a:solidFill>
                  <a:srgbClr val="000080"/>
                </a:solidFill>
                <a:prstDash val="solid"/>
              </a:ln>
            </c:spPr>
          </c:marker>
          <c:dLbls>
            <c:dLbl>
              <c:idx val="0"/>
              <c:layout>
                <c:manualLayout>
                  <c:x val="-1.9028657127067999E-2"/>
                  <c:y val="-3.144054244716130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903-4C42-8B5A-91D0C419959F}"/>
                </c:ext>
              </c:extLst>
            </c:dLbl>
            <c:dLbl>
              <c:idx val="1"/>
              <c:layout>
                <c:manualLayout>
                  <c:x val="-2.8517488910059698E-2"/>
                  <c:y val="-3.578930806198579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903-4C42-8B5A-91D0C419959F}"/>
                </c:ext>
              </c:extLst>
            </c:dLbl>
            <c:dLbl>
              <c:idx val="2"/>
              <c:layout>
                <c:manualLayout>
                  <c:x val="-1.3212928494396601E-2"/>
                  <c:y val="-2.5781580601448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903-4C42-8B5A-91D0C419959F}"/>
                </c:ext>
              </c:extLst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525" b="0" i="0" u="none" strike="noStrike" baseline="0">
                    <a:solidFill>
                      <a:srgbClr val="000000"/>
                    </a:solidFill>
                    <a:latin typeface="Angsana News"/>
                    <a:ea typeface="Angsana News"/>
                    <a:cs typeface="Angsana New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Sheet1!$A$3:$A$6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5</c:v>
                </c:pt>
                <c:pt idx="3">
                  <c:v>10</c:v>
                </c:pt>
              </c:numCache>
            </c:numRef>
          </c:xVal>
          <c:yVal>
            <c:numRef>
              <c:f>Sheet1!$B$3:$B$6</c:f>
              <c:numCache>
                <c:formatCode>0.00</c:formatCode>
                <c:ptCount val="4"/>
                <c:pt idx="0">
                  <c:v>99.009900990099013</c:v>
                </c:pt>
                <c:pt idx="1">
                  <c:v>98.039215686274503</c:v>
                </c:pt>
                <c:pt idx="2">
                  <c:v>95.238095238095241</c:v>
                </c:pt>
                <c:pt idx="3">
                  <c:v>90.909090909090907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3-8903-4C42-8B5A-91D0C419959F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5 ปี</c:v>
                </c:pt>
              </c:strCache>
            </c:strRef>
          </c:tx>
          <c:spPr>
            <a:ln w="25400">
              <a:solidFill>
                <a:srgbClr val="FF00FF"/>
              </a:solidFill>
              <a:prstDash val="solid"/>
            </a:ln>
          </c:spPr>
          <c:marker>
            <c:symbol val="square"/>
            <c:size val="7"/>
            <c:spPr>
              <a:solidFill>
                <a:srgbClr val="FF00FF"/>
              </a:solidFill>
              <a:ln>
                <a:solidFill>
                  <a:srgbClr val="FF00FF"/>
                </a:solidFill>
                <a:prstDash val="solid"/>
              </a:ln>
            </c:spPr>
          </c:marker>
          <c:dLbls>
            <c:dLbl>
              <c:idx val="1"/>
              <c:layout>
                <c:manualLayout>
                  <c:x val="-4.9484588829467003E-3"/>
                  <c:y val="-2.412445405263910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8903-4C42-8B5A-91D0C419959F}"/>
                </c:ext>
              </c:extLst>
            </c:dLbl>
            <c:dLbl>
              <c:idx val="2"/>
              <c:layout>
                <c:manualLayout>
                  <c:x val="-4.2342503888297403E-3"/>
                  <c:y val="-2.623970928221780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903-4C42-8B5A-91D0C419959F}"/>
                </c:ext>
              </c:extLst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525" b="0" i="0" u="none" strike="noStrike" baseline="0">
                    <a:solidFill>
                      <a:srgbClr val="000000"/>
                    </a:solidFill>
                    <a:latin typeface="Angsana News"/>
                    <a:ea typeface="Angsana News"/>
                    <a:cs typeface="Angsana New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Sheet1!$A$3:$A$6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5</c:v>
                </c:pt>
                <c:pt idx="3">
                  <c:v>10</c:v>
                </c:pt>
              </c:numCache>
            </c:numRef>
          </c:xVal>
          <c:yVal>
            <c:numRef>
              <c:f>Sheet1!$C$3:$C$6</c:f>
              <c:numCache>
                <c:formatCode>0.00</c:formatCode>
                <c:ptCount val="4"/>
                <c:pt idx="0">
                  <c:v>95.146568760674882</c:v>
                </c:pt>
                <c:pt idx="1">
                  <c:v>90.57308098299103</c:v>
                </c:pt>
                <c:pt idx="2">
                  <c:v>78.352616646845874</c:v>
                </c:pt>
                <c:pt idx="3">
                  <c:v>62.092132305915499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6-8903-4C42-8B5A-91D0C419959F}"/>
            </c:ext>
          </c:extLst>
        </c:ser>
        <c:ser>
          <c:idx val="2"/>
          <c:order val="2"/>
          <c:tx>
            <c:strRef>
              <c:f>Sheet1!$D$2</c:f>
              <c:strCache>
                <c:ptCount val="1"/>
                <c:pt idx="0">
                  <c:v>10 ปี</c:v>
                </c:pt>
              </c:strCache>
            </c:strRef>
          </c:tx>
          <c:spPr>
            <a:ln w="25400">
              <a:solidFill>
                <a:srgbClr val="339966"/>
              </a:solidFill>
              <a:prstDash val="solid"/>
            </a:ln>
          </c:spPr>
          <c:marker>
            <c:symbol val="triangle"/>
            <c:size val="5"/>
            <c:spPr>
              <a:solidFill>
                <a:srgbClr val="339966"/>
              </a:solidFill>
              <a:ln>
                <a:solidFill>
                  <a:srgbClr val="99CC00"/>
                </a:solidFill>
                <a:prstDash val="solid"/>
              </a:ln>
            </c:spPr>
          </c:marker>
          <c:dLbls>
            <c:dLbl>
              <c:idx val="0"/>
              <c:layout>
                <c:manualLayout>
                  <c:x val="-2.4640331250575302E-2"/>
                  <c:y val="1.703035985116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903-4C42-8B5A-91D0C419959F}"/>
                </c:ext>
              </c:extLst>
            </c:dLbl>
            <c:dLbl>
              <c:idx val="1"/>
              <c:layout>
                <c:manualLayout>
                  <c:x val="-9.4377982432582407E-3"/>
                  <c:y val="1.6572179413454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8903-4C42-8B5A-91D0C419959F}"/>
                </c:ext>
              </c:extLst>
            </c:dLbl>
            <c:dLbl>
              <c:idx val="2"/>
              <c:layout>
                <c:manualLayout>
                  <c:x val="-2.2191606907491598E-2"/>
                  <c:y val="-3.079706757773209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8903-4C42-8B5A-91D0C419959F}"/>
                </c:ext>
              </c:extLst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525" b="0" i="0" u="none" strike="noStrike" baseline="0">
                    <a:solidFill>
                      <a:srgbClr val="000000"/>
                    </a:solidFill>
                    <a:latin typeface="Angsana News"/>
                    <a:ea typeface="Angsana News"/>
                    <a:cs typeface="Angsana New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Sheet1!$A$3:$A$6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5</c:v>
                </c:pt>
                <c:pt idx="3">
                  <c:v>10</c:v>
                </c:pt>
              </c:numCache>
            </c:numRef>
          </c:xVal>
          <c:yVal>
            <c:numRef>
              <c:f>Sheet1!$D$3:$D$6</c:f>
              <c:numCache>
                <c:formatCode>0.00</c:formatCode>
                <c:ptCount val="4"/>
                <c:pt idx="0">
                  <c:v>90.528695469298299</c:v>
                </c:pt>
                <c:pt idx="1">
                  <c:v>82.034829987515593</c:v>
                </c:pt>
                <c:pt idx="2">
                  <c:v>61.391325354075931</c:v>
                </c:pt>
                <c:pt idx="3">
                  <c:v>38.554328942953141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A-8903-4C42-8B5A-91D0C419959F}"/>
            </c:ext>
          </c:extLst>
        </c:ser>
        <c:ser>
          <c:idx val="3"/>
          <c:order val="3"/>
          <c:tx>
            <c:strRef>
              <c:f>Sheet1!$E$2</c:f>
              <c:strCache>
                <c:ptCount val="1"/>
                <c:pt idx="0">
                  <c:v>30 ปี</c:v>
                </c:pt>
              </c:strCache>
            </c:strRef>
          </c:tx>
          <c:spPr>
            <a:ln w="25400">
              <a:solidFill>
                <a:srgbClr val="800000"/>
              </a:solidFill>
              <a:prstDash val="solid"/>
            </a:ln>
          </c:spPr>
          <c:marker>
            <c:symbol val="x"/>
            <c:size val="5"/>
            <c:spPr>
              <a:solidFill>
                <a:srgbClr val="800000"/>
              </a:solidFill>
              <a:ln>
                <a:solidFill>
                  <a:srgbClr val="800000"/>
                </a:solidFill>
                <a:prstDash val="solid"/>
              </a:ln>
            </c:spPr>
          </c:marker>
          <c:dLbls>
            <c:dLbl>
              <c:idx val="0"/>
              <c:layout>
                <c:manualLayout>
                  <c:x val="-3.92306831721215E-2"/>
                  <c:y val="1.903182503695539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8903-4C42-8B5A-91D0C419959F}"/>
                </c:ext>
              </c:extLst>
            </c:dLbl>
            <c:dLbl>
              <c:idx val="2"/>
              <c:layout>
                <c:manualLayout>
                  <c:x val="-6.4789202227495402E-3"/>
                  <c:y val="-3.299830290900149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8903-4C42-8B5A-91D0C419959F}"/>
                </c:ext>
              </c:extLst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525" b="0" i="0" u="none" strike="noStrike" baseline="0">
                    <a:solidFill>
                      <a:srgbClr val="000000"/>
                    </a:solidFill>
                    <a:latin typeface="Angsana News"/>
                    <a:ea typeface="Angsana News"/>
                    <a:cs typeface="Angsana New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Sheet1!$A$3:$A$6</c:f>
              <c:numCache>
                <c:formatCode>General</c:formatCode>
                <c:ptCount val="4"/>
                <c:pt idx="0">
                  <c:v>1</c:v>
                </c:pt>
                <c:pt idx="1">
                  <c:v>2</c:v>
                </c:pt>
                <c:pt idx="2">
                  <c:v>5</c:v>
                </c:pt>
                <c:pt idx="3">
                  <c:v>10</c:v>
                </c:pt>
              </c:numCache>
            </c:numRef>
          </c:xVal>
          <c:yVal>
            <c:numRef>
              <c:f>Sheet1!$E$3:$E$6</c:f>
              <c:numCache>
                <c:formatCode>0.00</c:formatCode>
                <c:ptCount val="4"/>
                <c:pt idx="0">
                  <c:v>74.192291778712374</c:v>
                </c:pt>
                <c:pt idx="1">
                  <c:v>55.207088897991198</c:v>
                </c:pt>
                <c:pt idx="2">
                  <c:v>23.13774486558582</c:v>
                </c:pt>
                <c:pt idx="3">
                  <c:v>5.7308553301167846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D-8903-4C42-8B5A-91D0C41995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981643488"/>
        <c:axId val="-1239599264"/>
      </c:scatterChart>
      <c:valAx>
        <c:axId val="-9816434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525" b="0" i="0" u="none" strike="noStrike" baseline="0">
                <a:solidFill>
                  <a:srgbClr val="000000"/>
                </a:solidFill>
                <a:latin typeface="Angsana News"/>
                <a:ea typeface="Angsana News"/>
                <a:cs typeface="Angsana News"/>
              </a:defRPr>
            </a:pPr>
            <a:endParaRPr lang="th-TH"/>
          </a:p>
        </c:txPr>
        <c:crossAx val="-1239599264"/>
        <c:crosses val="autoZero"/>
        <c:crossBetween val="midCat"/>
        <c:majorUnit val="1"/>
      </c:valAx>
      <c:valAx>
        <c:axId val="-1239599264"/>
        <c:scaling>
          <c:orientation val="minMax"/>
          <c:max val="100"/>
        </c:scaling>
        <c:delete val="0"/>
        <c:axPos val="l"/>
        <c:majorGridlines>
          <c:spPr>
            <a:ln w="3175">
              <a:solidFill>
                <a:srgbClr val="969696"/>
              </a:solidFill>
              <a:prstDash val="solid"/>
            </a:ln>
          </c:spPr>
        </c:majorGridlines>
        <c:numFmt formatCode="0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525" b="0" i="0" u="none" strike="noStrike" baseline="0">
                <a:solidFill>
                  <a:srgbClr val="000000"/>
                </a:solidFill>
                <a:latin typeface="Angsana News"/>
                <a:ea typeface="Angsana News"/>
                <a:cs typeface="Angsana News"/>
              </a:defRPr>
            </a:pPr>
            <a:endParaRPr lang="th-TH"/>
          </a:p>
        </c:txPr>
        <c:crossAx val="-981643488"/>
        <c:crosses val="autoZero"/>
        <c:crossBetween val="midCat"/>
      </c:valAx>
      <c:spPr>
        <a:solidFill>
          <a:srgbClr val="FFFFFF"/>
        </a:solidFill>
        <a:ln w="25400">
          <a:noFill/>
        </a:ln>
      </c:spPr>
    </c:plotArea>
    <c:legend>
      <c:legendPos val="b"/>
      <c:layout>
        <c:manualLayout>
          <c:xMode val="edge"/>
          <c:yMode val="edge"/>
          <c:x val="0.14141418016267801"/>
          <c:y val="0.89413027916964904"/>
          <c:w val="0.75645363039400904"/>
          <c:h val="8.3314642487870794E-2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2800" b="0" i="0" u="none" strike="noStrike" baseline="0">
              <a:solidFill>
                <a:srgbClr val="000000"/>
              </a:solidFill>
              <a:latin typeface="Cordia New"/>
              <a:ea typeface="Angsana News"/>
              <a:cs typeface="Angsana News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rgbClr val="FFFFFF"/>
    </a:solidFill>
    <a:ln w="3175">
      <a:noFill/>
      <a:prstDash val="solid"/>
    </a:ln>
  </c:spPr>
  <c:txPr>
    <a:bodyPr/>
    <a:lstStyle/>
    <a:p>
      <a:pPr>
        <a:defRPr sz="2100" b="0" i="0" u="none" strike="noStrike" baseline="0">
          <a:solidFill>
            <a:srgbClr val="000000"/>
          </a:solidFill>
          <a:latin typeface="Angsana News"/>
          <a:ea typeface="Angsana News"/>
          <a:cs typeface="Angsana News"/>
        </a:defRPr>
      </a:pPr>
      <a:endParaRPr lang="th-TH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815313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722563" y="519113"/>
            <a:ext cx="3698875" cy="256222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19200" y="3257550"/>
            <a:ext cx="6705600" cy="3086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5634305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2569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4408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0504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0331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7260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4393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>
            <a:prstTxWarp prst="textNoShape">
              <a:avLst/>
            </a:prstTxWarp>
          </a:bodyPr>
          <a:lstStyle/>
          <a:p>
            <a:pPr algn="r"/>
            <a:r>
              <a:rPr lang="en-US" sz="1000" b="0" i="1">
                <a:solidFill>
                  <a:schemeClr val="tx1"/>
                </a:solidFill>
                <a:latin typeface="Times New Roman" charset="0"/>
              </a:rPr>
              <a:t>7</a:t>
            </a:r>
          </a:p>
        </p:txBody>
      </p:sp>
      <p:sp>
        <p:nvSpPr>
          <p:cNvPr id="70660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0661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0662" name="Rectangle 6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0663" name="Rectangle 7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>
            <a:prstTxWarp prst="textNoShape">
              <a:avLst/>
            </a:prstTxWarp>
          </a:bodyPr>
          <a:lstStyle/>
          <a:p>
            <a:pPr algn="r"/>
            <a:r>
              <a:rPr lang="en-US" sz="1200" b="0">
                <a:solidFill>
                  <a:schemeClr val="tx1"/>
                </a:solidFill>
                <a:latin typeface="Times New Roman" charset="0"/>
              </a:rPr>
              <a:t>3</a:t>
            </a:r>
          </a:p>
        </p:txBody>
      </p:sp>
      <p:sp>
        <p:nvSpPr>
          <p:cNvPr id="70664" name="Rectangle 8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0665" name="Rectangle 9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0666" name="Rectangle 10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70667" name="Rectangle 11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666764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7108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2611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3622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92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1379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>
            <a:prstTxWarp prst="textNoShape">
              <a:avLst/>
            </a:prstTxWarp>
          </a:bodyPr>
          <a:lstStyle/>
          <a:p>
            <a:pPr algn="r"/>
            <a:r>
              <a:rPr lang="en-US" sz="1000" b="0" i="1">
                <a:solidFill>
                  <a:schemeClr val="tx1"/>
                </a:solidFill>
                <a:latin typeface="Times New Roman" charset="0"/>
              </a:rPr>
              <a:t>42</a:t>
            </a:r>
          </a:p>
        </p:txBody>
      </p:sp>
      <p:sp>
        <p:nvSpPr>
          <p:cNvPr id="101380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1381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1382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01383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57895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368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ChangeArrowheads="1"/>
          </p:cNvSpPr>
          <p:nvPr/>
        </p:nvSpPr>
        <p:spPr bwMode="auto">
          <a:xfrm>
            <a:off x="518160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5475" name="Rectangle 3"/>
          <p:cNvSpPr>
            <a:spLocks noChangeArrowheads="1"/>
          </p:cNvSpPr>
          <p:nvPr/>
        </p:nvSpPr>
        <p:spPr bwMode="auto">
          <a:xfrm>
            <a:off x="518160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19050" tIns="0" rIns="19050" bIns="0" anchor="b">
            <a:prstTxWarp prst="textNoShape">
              <a:avLst/>
            </a:prstTxWarp>
          </a:bodyPr>
          <a:lstStyle/>
          <a:p>
            <a:pPr algn="r"/>
            <a:r>
              <a:rPr lang="en-US" sz="1000" b="0" i="1">
                <a:solidFill>
                  <a:schemeClr val="tx1"/>
                </a:solidFill>
                <a:latin typeface="Times New Roman" charset="0"/>
              </a:rPr>
              <a:t>45</a:t>
            </a:r>
          </a:p>
        </p:txBody>
      </p:sp>
      <p:sp>
        <p:nvSpPr>
          <p:cNvPr id="105476" name="Rectangle 4"/>
          <p:cNvSpPr>
            <a:spLocks noChangeArrowheads="1"/>
          </p:cNvSpPr>
          <p:nvPr/>
        </p:nvSpPr>
        <p:spPr bwMode="auto">
          <a:xfrm>
            <a:off x="0" y="651510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5477" name="Rectangle 5"/>
          <p:cNvSpPr>
            <a:spLocks noChangeArrowheads="1"/>
          </p:cNvSpPr>
          <p:nvPr/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547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05479" name="Rectangle 7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24551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7731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505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4092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1285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952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8667751" y="-6350"/>
            <a:ext cx="1255448" cy="1758950"/>
            <a:chOff x="2346" y="9241"/>
            <a:chExt cx="1824" cy="2769"/>
          </a:xfrm>
        </p:grpSpPr>
        <p:pic>
          <p:nvPicPr>
            <p:cNvPr id="5" name="Picture 3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355" y="9241"/>
              <a:ext cx="1805" cy="2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Econ.png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346" y="11722"/>
              <a:ext cx="18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" name="Picture 3" descr="Econ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956" y="0"/>
            <a:ext cx="3007916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42950" y="2286000"/>
            <a:ext cx="8420100" cy="1143000"/>
          </a:xfrm>
          <a:solidFill>
            <a:srgbClr val="AADE6B"/>
          </a:solidFill>
        </p:spPr>
        <p:txBody>
          <a:bodyPr/>
          <a:lstStyle>
            <a:lvl1pPr algn="ctr">
              <a:defRPr sz="5400" b="0"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842250" y="6516240"/>
            <a:ext cx="2063750" cy="457200"/>
          </a:xfrm>
        </p:spPr>
        <p:txBody>
          <a:bodyPr/>
          <a:lstStyle>
            <a:lvl1pPr>
              <a:defRPr sz="1800"/>
            </a:lvl1pPr>
          </a:lstStyle>
          <a:p>
            <a:pPr>
              <a:defRPr/>
            </a:pPr>
            <a:fld id="{404D6594-41B2-7145-A5DC-D0E3E11F7EF6}" type="slidenum">
              <a:rPr lang="en-US" smtClean="0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228600"/>
            <a:ext cx="8337550" cy="838200"/>
          </a:xfrm>
          <a:solidFill>
            <a:srgbClr val="AADE6B"/>
          </a:solidFill>
        </p:spPr>
        <p:txBody>
          <a:bodyPr/>
          <a:lstStyle/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842250" y="6516240"/>
            <a:ext cx="2063750" cy="457200"/>
          </a:xfrm>
          <a:ln/>
        </p:spPr>
        <p:txBody>
          <a:bodyPr/>
          <a:lstStyle>
            <a:lvl1pPr>
              <a:defRPr sz="1800"/>
            </a:lvl1pPr>
          </a:lstStyle>
          <a:p>
            <a:fld id="{C44681BC-E0B8-FA42-9989-CD5E95C0BE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3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A01613-6507-0F4E-B445-ADA3613BF0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950" y="1371600"/>
            <a:ext cx="41275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371600"/>
            <a:ext cx="41275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DB24E8-F0B0-274F-8A5F-DA2D9AD33C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A9BA55-C6F8-1F46-94D6-0A3CF806A8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382E31-48EF-ED40-BE60-F4DD0C37C5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AEEA2D-6CA2-314B-90D4-B781B1319C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053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D7546A-E55B-8042-96AE-EC9E62AD7D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th-TH" noProof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81B046-61FB-2144-A0DB-759D16FB00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CC41BE-954A-B44A-A1D5-BB4D60A43CB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58025" y="228600"/>
            <a:ext cx="2105025" cy="5867400"/>
          </a:xfrm>
        </p:spPr>
        <p:txBody>
          <a:bodyPr vert="eaVert"/>
          <a:lstStyle/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0" y="228600"/>
            <a:ext cx="6149975" cy="5867400"/>
          </a:xfrm>
        </p:spPr>
        <p:txBody>
          <a:bodyPr vert="eaVert"/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A0920C-4E0A-C549-ABA3-548FFECD350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181" y="23813"/>
            <a:ext cx="7923080" cy="1143000"/>
          </a:xfrm>
        </p:spPr>
        <p:txBody>
          <a:bodyPr/>
          <a:lstStyle/>
          <a:p>
            <a:r>
              <a:rPr lang="th-TH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1050793" y="1285875"/>
            <a:ext cx="8356467" cy="5056188"/>
          </a:xfrm>
        </p:spPr>
        <p:txBody>
          <a:bodyPr/>
          <a:lstStyle/>
          <a:p>
            <a:pPr lvl="0"/>
            <a:r>
              <a:rPr lang="th-TH" noProof="0"/>
              <a:t>Click icon to add chart</a:t>
            </a:r>
            <a:endParaRPr lang="en-US" noProof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A08725-41A5-8244-BC4A-77661FCF797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181" y="39688"/>
            <a:ext cx="792308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80281" y="1258889"/>
            <a:ext cx="8426979" cy="4683125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400800"/>
            <a:ext cx="4389438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5BE66D-41DA-254C-9F5E-4D375FBE844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60400" y="228600"/>
            <a:ext cx="8255000" cy="838200"/>
          </a:xfrm>
          <a:prstGeom prst="rect">
            <a:avLst/>
          </a:prstGeom>
          <a:solidFill>
            <a:srgbClr val="AADE6B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1371600"/>
            <a:ext cx="84201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Click to edit Master text styles</a:t>
            </a:r>
          </a:p>
          <a:p>
            <a:pPr lvl="1"/>
            <a:r>
              <a:rPr lang="th-TH"/>
              <a:t>Second level</a:t>
            </a:r>
          </a:p>
          <a:p>
            <a:pPr lvl="2"/>
            <a:r>
              <a:rPr lang="th-TH"/>
              <a:t>Third level</a:t>
            </a:r>
          </a:p>
          <a:p>
            <a:pPr lvl="3"/>
            <a:r>
              <a:rPr lang="th-TH"/>
              <a:t>Fourth level</a:t>
            </a:r>
          </a:p>
          <a:p>
            <a:pPr lvl="4"/>
            <a:r>
              <a:rPr lang="th-TH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42250" y="64008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2600">
                <a:solidFill>
                  <a:srgbClr val="000000"/>
                </a:solidFill>
              </a:defRPr>
            </a:lvl1pPr>
          </a:lstStyle>
          <a:p>
            <a:fld id="{BFA08725-41A5-8244-BC4A-77661FCF797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29" name="Picture 6" descr="Econ Logo Official.png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9082220" y="0"/>
            <a:ext cx="82378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3"/>
          <p:cNvSpPr>
            <a:spLocks noGrp="1" noChangeArrowheads="1"/>
          </p:cNvSpPr>
          <p:nvPr/>
        </p:nvSpPr>
        <p:spPr bwMode="auto">
          <a:xfrm>
            <a:off x="1" y="6400800"/>
            <a:ext cx="34928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sz="1200" b="0" dirty="0">
                <a:solidFill>
                  <a:schemeClr val="tx1"/>
                </a:solidFill>
              </a:rPr>
              <a:t>Chayun Tantivasadakarn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/>
          <a:ea typeface="ＭＳ Ｐゴシック" charset="-128"/>
          <a:cs typeface="Angsana New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9pPr>
    </p:titleStyle>
    <p:bodyStyle>
      <a:lvl1pPr marL="342900" indent="-3429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•"/>
        <a:defRPr sz="4000">
          <a:solidFill>
            <a:schemeClr val="tx1"/>
          </a:solidFill>
          <a:latin typeface="Angsana New"/>
          <a:ea typeface="ＭＳ Ｐゴシック" charset="-128"/>
          <a:cs typeface="Angsana New"/>
        </a:defRPr>
      </a:lvl1pPr>
      <a:lvl2pPr marL="742950" indent="-28575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–"/>
        <a:defRPr sz="3600">
          <a:solidFill>
            <a:schemeClr val="tx1"/>
          </a:solidFill>
          <a:latin typeface="Angsana New"/>
          <a:ea typeface="ＭＳ Ｐゴシック" charset="-128"/>
          <a:cs typeface="Angsana New"/>
        </a:defRPr>
      </a:lvl2pPr>
      <a:lvl3pPr marL="1143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•"/>
        <a:defRPr sz="3200">
          <a:solidFill>
            <a:schemeClr val="tx1"/>
          </a:solidFill>
          <a:latin typeface="Angsana New"/>
          <a:ea typeface="ＭＳ Ｐゴシック" charset="-128"/>
          <a:cs typeface="Angsana New"/>
        </a:defRPr>
      </a:lvl3pPr>
      <a:lvl4pPr marL="1600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–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4pPr>
      <a:lvl5pPr marL="20574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5pPr>
      <a:lvl6pPr marL="25146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10.png"/><Relationship Id="rId7" Type="http://schemas.openxmlformats.org/officeDocument/2006/relationships/oleObject" Target="../embeddings/oleObject3.bin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11" Type="http://schemas.openxmlformats.org/officeDocument/2006/relationships/image" Target="../media/image15.emf"/><Relationship Id="rId5" Type="http://schemas.openxmlformats.org/officeDocument/2006/relationships/image" Target="../media/image11.e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2.bin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e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e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e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hyperlink" Target="file:///\\C\Documents%20and%20Settings\chayunt\My%20Documents\EE311\PowerPoint\IRR.xls" TargetMode="External"/><Relationship Id="rId4" Type="http://schemas.openxmlformats.org/officeDocument/2006/relationships/image" Target="../media/image23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077601" y="2212772"/>
            <a:ext cx="7842250" cy="2233612"/>
          </a:xfrm>
        </p:spPr>
        <p:txBody>
          <a:bodyPr/>
          <a:lstStyle/>
          <a:p>
            <a:pPr eaLnBrk="1" hangingPunct="1">
              <a:lnSpc>
                <a:spcPts val="5720"/>
              </a:lnSpc>
            </a:pPr>
            <a:r>
              <a:rPr lang="en-US" sz="6600" dirty="0">
                <a:latin typeface="Angsana New" charset="0"/>
                <a:cs typeface="Angsana New" charset="0"/>
              </a:rPr>
              <a:t>Intertemporal consumption </a:t>
            </a:r>
            <a:br>
              <a:rPr lang="en-US" sz="6600" dirty="0">
                <a:latin typeface="Angsana New" charset="0"/>
                <a:cs typeface="Angsana New" charset="0"/>
              </a:rPr>
            </a:br>
            <a:r>
              <a:rPr lang="en-US" sz="6600" dirty="0">
                <a:latin typeface="Angsana New" charset="0"/>
                <a:cs typeface="Angsana New" charset="0"/>
              </a:rPr>
              <a:t>and investment</a:t>
            </a:r>
            <a:br>
              <a:rPr lang="en-US" sz="6600" dirty="0">
                <a:effectLst>
                  <a:outerShdw blurRad="38100" dist="38100" dir="2700000" algn="tl">
                    <a:srgbClr val="DDDDDD"/>
                  </a:outerShdw>
                </a:effectLst>
                <a:latin typeface="Angsana New" charset="0"/>
                <a:cs typeface="Angsana New" charset="0"/>
              </a:rPr>
            </a:br>
            <a:r>
              <a:rPr lang="en-US" sz="6600" dirty="0">
                <a:solidFill>
                  <a:schemeClr val="tx1"/>
                </a:solidFill>
                <a:latin typeface="Angsana New" charset="0"/>
                <a:cs typeface="Angsana New" charset="0"/>
              </a:rPr>
              <a:t>EE 311</a:t>
            </a:r>
            <a:endParaRPr lang="en-US" sz="6600" dirty="0">
              <a:effectLst>
                <a:outerShdw blurRad="38100" dist="38100" dir="2700000" algn="tl">
                  <a:srgbClr val="DDDDDD"/>
                </a:outerShdw>
              </a:effectLst>
              <a:latin typeface="Angsana New" charset="0"/>
              <a:cs typeface="Angsana New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63688" y="4716065"/>
            <a:ext cx="7842250" cy="1752600"/>
          </a:xfrm>
        </p:spPr>
        <p:txBody>
          <a:bodyPr/>
          <a:lstStyle/>
          <a:p>
            <a:pPr algn="r" eaLnBrk="1" hangingPunct="1"/>
            <a:r>
              <a:rPr lang="en-US" dirty="0">
                <a:latin typeface="Angsana New" charset="0"/>
                <a:cs typeface="Angsana New" charset="0"/>
              </a:rPr>
              <a:t>Chayun Tantivasadakarn</a:t>
            </a:r>
          </a:p>
          <a:p>
            <a:pPr algn="r" eaLnBrk="1" hangingPunct="1"/>
            <a:r>
              <a:rPr lang="en-US" dirty="0">
                <a:latin typeface="Angsana New" charset="0"/>
                <a:cs typeface="Angsana New" charset="0"/>
              </a:rPr>
              <a:t>Faculty of Economics, Thammasat University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4D6594-41B2-7145-A5DC-D0E3E11F7EF6}" type="slidenum">
              <a:rPr lang="en-US" smtClean="0"/>
              <a:pPr>
                <a:defRPr/>
              </a:pPr>
              <a:t>1</a:t>
            </a:fld>
            <a:endParaRPr lang="th-TH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21528" y="1661248"/>
            <a:ext cx="3074987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ngsana New" charset="0"/>
                <a:cs typeface="Angsana New" charset="0"/>
              </a:rPr>
              <a:t>Consumption, saving and investment equilibrium</a:t>
            </a:r>
          </a:p>
        </p:txBody>
      </p:sp>
      <p:sp>
        <p:nvSpPr>
          <p:cNvPr id="39833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830046" y="1027477"/>
            <a:ext cx="7923212" cy="1654175"/>
          </a:xfrm>
        </p:spPr>
        <p:txBody>
          <a:bodyPr/>
          <a:lstStyle/>
          <a:p>
            <a:pPr eaLnBrk="1" hangingPunct="1">
              <a:buFont typeface="Wingdings" charset="2"/>
              <a:buNone/>
            </a:pPr>
            <a:r>
              <a:rPr lang="th-TH" dirty="0">
                <a:solidFill>
                  <a:schemeClr val="tx2"/>
                </a:solidFill>
                <a:latin typeface="Angsana New" charset="0"/>
                <a:cs typeface="Angsana New" charset="0"/>
              </a:rPr>
              <a:t>1) Assume no money market but there </a:t>
            </a:r>
            <a:r>
              <a:rPr lang="en-US" dirty="0">
                <a:solidFill>
                  <a:schemeClr val="tx2"/>
                </a:solidFill>
                <a:latin typeface="Angsana New" charset="0"/>
                <a:cs typeface="Angsana New" charset="0"/>
              </a:rPr>
              <a:t>are</a:t>
            </a:r>
            <a:r>
              <a:rPr lang="th-TH" dirty="0">
                <a:solidFill>
                  <a:schemeClr val="tx2"/>
                </a:solidFill>
                <a:latin typeface="Angsana New" charset="0"/>
                <a:cs typeface="Angsana New" charset="0"/>
              </a:rPr>
              <a:t> investment opportunities</a:t>
            </a:r>
            <a:r>
              <a:rPr lang="th-TH" dirty="0">
                <a:latin typeface="Angsana New" charset="0"/>
                <a:cs typeface="Angsana New" charset="0"/>
              </a:rPr>
              <a:t>.</a:t>
            </a:r>
          </a:p>
          <a:p>
            <a:pPr>
              <a:buNone/>
            </a:pPr>
            <a:r>
              <a:rPr lang="en-US" dirty="0">
                <a:latin typeface="Angsana New" charset="0"/>
                <a:cs typeface="Angsana New" charset="0"/>
              </a:rPr>
              <a:t>Investment Possibility Frontier </a:t>
            </a:r>
          </a:p>
          <a:p>
            <a:pPr>
              <a:buNone/>
            </a:pPr>
            <a:r>
              <a:rPr lang="en-US" dirty="0">
                <a:latin typeface="Angsana New" charset="0"/>
                <a:cs typeface="Angsana New" charset="0"/>
              </a:rPr>
              <a:t>					when Y</a:t>
            </a:r>
            <a:r>
              <a:rPr lang="en-US" baseline="-25000" dirty="0">
                <a:latin typeface="Angsana New" charset="0"/>
                <a:cs typeface="Angsana New" charset="0"/>
              </a:rPr>
              <a:t>0</a:t>
            </a:r>
            <a:r>
              <a:rPr lang="en-US" dirty="0">
                <a:latin typeface="Angsana New" charset="0"/>
                <a:cs typeface="Angsana New" charset="0"/>
              </a:rPr>
              <a:t> &gt; 0  Y</a:t>
            </a:r>
            <a:r>
              <a:rPr lang="en-US" baseline="-25000" dirty="0">
                <a:latin typeface="Angsana New" charset="0"/>
                <a:cs typeface="Angsana New" charset="0"/>
              </a:rPr>
              <a:t>1</a:t>
            </a:r>
            <a:r>
              <a:rPr lang="en-US" dirty="0">
                <a:latin typeface="Angsana New" charset="0"/>
                <a:cs typeface="Angsana New" charset="0"/>
              </a:rPr>
              <a:t> = 0</a:t>
            </a:r>
            <a:endParaRPr lang="th-TH" b="1" dirty="0">
              <a:latin typeface="AngsanaUPC" charset="0"/>
              <a:ea typeface="Cordia New" charset="0"/>
              <a:cs typeface="Cordia New" charset="0"/>
            </a:endParaRPr>
          </a:p>
        </p:txBody>
      </p:sp>
      <p:sp>
        <p:nvSpPr>
          <p:cNvPr id="398347" name="Arc 11"/>
          <p:cNvSpPr>
            <a:spLocks/>
          </p:cNvSpPr>
          <p:nvPr/>
        </p:nvSpPr>
        <p:spPr bwMode="auto">
          <a:xfrm>
            <a:off x="2563349" y="3378200"/>
            <a:ext cx="3003550" cy="2786063"/>
          </a:xfrm>
          <a:custGeom>
            <a:avLst/>
            <a:gdLst>
              <a:gd name="T0" fmla="*/ 0 w 21593"/>
              <a:gd name="T1" fmla="*/ 0 h 21600"/>
              <a:gd name="T2" fmla="*/ 2147483647 w 21593"/>
              <a:gd name="T3" fmla="*/ 2147483647 h 21600"/>
              <a:gd name="T4" fmla="*/ 0 w 21593"/>
              <a:gd name="T5" fmla="*/ 2147483647 h 21600"/>
              <a:gd name="T6" fmla="*/ 0 60000 65536"/>
              <a:gd name="T7" fmla="*/ 0 60000 65536"/>
              <a:gd name="T8" fmla="*/ 0 60000 65536"/>
              <a:gd name="T9" fmla="*/ 0 w 21593"/>
              <a:gd name="T10" fmla="*/ 0 h 21600"/>
              <a:gd name="T11" fmla="*/ 21593 w 21593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93" h="21600" fill="none" extrusionOk="0">
                <a:moveTo>
                  <a:pt x="0" y="-1"/>
                </a:moveTo>
                <a:cubicBezTo>
                  <a:pt x="11708" y="-1"/>
                  <a:pt x="21284" y="9327"/>
                  <a:pt x="21592" y="21032"/>
                </a:cubicBezTo>
              </a:path>
              <a:path w="21593" h="21600" stroke="0" extrusionOk="0">
                <a:moveTo>
                  <a:pt x="0" y="-1"/>
                </a:moveTo>
                <a:cubicBezTo>
                  <a:pt x="11708" y="-1"/>
                  <a:pt x="21284" y="9327"/>
                  <a:pt x="21592" y="21032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0000CC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000">
              <a:latin typeface="Angsana New" charset="0"/>
              <a:ea typeface="Angsana New" charset="0"/>
              <a:cs typeface="Angsana New" charset="0"/>
            </a:endParaRPr>
          </a:p>
        </p:txBody>
      </p:sp>
      <p:grpSp>
        <p:nvGrpSpPr>
          <p:cNvPr id="2" name="Group 37"/>
          <p:cNvGrpSpPr>
            <a:grpSpLocks/>
          </p:cNvGrpSpPr>
          <p:nvPr/>
        </p:nvGrpSpPr>
        <p:grpSpPr bwMode="auto">
          <a:xfrm>
            <a:off x="4197873" y="4468467"/>
            <a:ext cx="800367" cy="1599417"/>
            <a:chOff x="2745" y="2815"/>
            <a:chExt cx="370" cy="1028"/>
          </a:xfrm>
        </p:grpSpPr>
        <p:sp>
          <p:nvSpPr>
            <p:cNvPr id="57387" name="AutoShape 6"/>
            <p:cNvSpPr>
              <a:spLocks/>
            </p:cNvSpPr>
            <p:nvPr/>
          </p:nvSpPr>
          <p:spPr bwMode="auto">
            <a:xfrm>
              <a:off x="3003" y="2866"/>
              <a:ext cx="84" cy="977"/>
            </a:xfrm>
            <a:prstGeom prst="leftBrace">
              <a:avLst>
                <a:gd name="adj1" fmla="val 97663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7388" name="Freeform 14"/>
            <p:cNvSpPr>
              <a:spLocks/>
            </p:cNvSpPr>
            <p:nvPr/>
          </p:nvSpPr>
          <p:spPr bwMode="auto">
            <a:xfrm>
              <a:off x="3094" y="2849"/>
              <a:ext cx="1" cy="974"/>
            </a:xfrm>
            <a:custGeom>
              <a:avLst/>
              <a:gdLst>
                <a:gd name="T0" fmla="*/ 0 w 1"/>
                <a:gd name="T1" fmla="*/ 0 h 974"/>
                <a:gd name="T2" fmla="*/ 0 w 1"/>
                <a:gd name="T3" fmla="*/ 974 h 974"/>
                <a:gd name="T4" fmla="*/ 0 60000 65536"/>
                <a:gd name="T5" fmla="*/ 0 60000 65536"/>
                <a:gd name="T6" fmla="*/ 0 w 1"/>
                <a:gd name="T7" fmla="*/ 0 h 974"/>
                <a:gd name="T8" fmla="*/ 1 w 1"/>
                <a:gd name="T9" fmla="*/ 974 h 97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974">
                  <a:moveTo>
                    <a:pt x="0" y="0"/>
                  </a:moveTo>
                  <a:lnTo>
                    <a:pt x="0" y="97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7389" name="Text Box 15"/>
            <p:cNvSpPr txBox="1">
              <a:spLocks noChangeArrowheads="1"/>
            </p:cNvSpPr>
            <p:nvPr/>
          </p:nvSpPr>
          <p:spPr bwMode="auto">
            <a:xfrm>
              <a:off x="2745" y="3175"/>
              <a:ext cx="345" cy="2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 dirty="0">
                  <a:solidFill>
                    <a:schemeClr val="tx1"/>
                  </a:solidFill>
                  <a:latin typeface="Symbol" charset="2"/>
                  <a:ea typeface="Symbol" charset="2"/>
                  <a:cs typeface="Symbol" charset="2"/>
                  <a:sym typeface="Symbol" charset="2"/>
                </a:rPr>
                <a:t>D</a:t>
              </a:r>
              <a:r>
                <a:rPr lang="th-TH" sz="2800" dirty="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R</a:t>
              </a:r>
              <a:r>
                <a:rPr lang="th-TH" sz="2800" baseline="-25000" dirty="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</a:p>
          </p:txBody>
        </p:sp>
        <p:sp>
          <p:nvSpPr>
            <p:cNvPr id="57390" name="Oval 25"/>
            <p:cNvSpPr>
              <a:spLocks noChangeArrowheads="1"/>
            </p:cNvSpPr>
            <p:nvPr/>
          </p:nvSpPr>
          <p:spPr bwMode="auto">
            <a:xfrm>
              <a:off x="3082" y="2815"/>
              <a:ext cx="33" cy="46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3" name="Group 40"/>
          <p:cNvGrpSpPr>
            <a:grpSpLocks/>
          </p:cNvGrpSpPr>
          <p:nvPr/>
        </p:nvGrpSpPr>
        <p:grpSpPr bwMode="auto">
          <a:xfrm>
            <a:off x="3566649" y="3819525"/>
            <a:ext cx="714375" cy="700088"/>
            <a:chOff x="2303" y="2406"/>
            <a:chExt cx="415" cy="441"/>
          </a:xfrm>
        </p:grpSpPr>
        <p:sp>
          <p:nvSpPr>
            <p:cNvPr id="57383" name="AutoShape 9"/>
            <p:cNvSpPr>
              <a:spLocks/>
            </p:cNvSpPr>
            <p:nvPr/>
          </p:nvSpPr>
          <p:spPr bwMode="auto">
            <a:xfrm>
              <a:off x="2593" y="2434"/>
              <a:ext cx="82" cy="413"/>
            </a:xfrm>
            <a:prstGeom prst="leftBrace">
              <a:avLst>
                <a:gd name="adj1" fmla="val 41972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7384" name="Freeform 13"/>
            <p:cNvSpPr>
              <a:spLocks/>
            </p:cNvSpPr>
            <p:nvPr/>
          </p:nvSpPr>
          <p:spPr bwMode="auto">
            <a:xfrm>
              <a:off x="2685" y="2416"/>
              <a:ext cx="1" cy="410"/>
            </a:xfrm>
            <a:custGeom>
              <a:avLst/>
              <a:gdLst>
                <a:gd name="T0" fmla="*/ 0 w 1"/>
                <a:gd name="T1" fmla="*/ 0 h 410"/>
                <a:gd name="T2" fmla="*/ 0 w 1"/>
                <a:gd name="T3" fmla="*/ 410 h 410"/>
                <a:gd name="T4" fmla="*/ 0 60000 65536"/>
                <a:gd name="T5" fmla="*/ 0 60000 65536"/>
                <a:gd name="T6" fmla="*/ 0 w 1"/>
                <a:gd name="T7" fmla="*/ 0 h 410"/>
                <a:gd name="T8" fmla="*/ 1 w 1"/>
                <a:gd name="T9" fmla="*/ 410 h 41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" h="410">
                  <a:moveTo>
                    <a:pt x="0" y="0"/>
                  </a:moveTo>
                  <a:lnTo>
                    <a:pt x="0" y="41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7385" name="Text Box 16"/>
            <p:cNvSpPr txBox="1">
              <a:spLocks noChangeArrowheads="1"/>
            </p:cNvSpPr>
            <p:nvPr/>
          </p:nvSpPr>
          <p:spPr bwMode="auto">
            <a:xfrm>
              <a:off x="2303" y="2439"/>
              <a:ext cx="415" cy="2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Symbol" charset="2"/>
                  <a:ea typeface="Symbol" charset="2"/>
                  <a:cs typeface="Symbol" charset="2"/>
                  <a:sym typeface="Symbol" charset="2"/>
                </a:rPr>
                <a:t>D</a:t>
              </a:r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R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2</a:t>
              </a:r>
            </a:p>
          </p:txBody>
        </p:sp>
        <p:sp>
          <p:nvSpPr>
            <p:cNvPr id="57386" name="Oval 26"/>
            <p:cNvSpPr>
              <a:spLocks noChangeAspect="1" noChangeArrowheads="1"/>
            </p:cNvSpPr>
            <p:nvPr/>
          </p:nvSpPr>
          <p:spPr bwMode="auto">
            <a:xfrm>
              <a:off x="2669" y="2406"/>
              <a:ext cx="49" cy="43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4" name="Group 44"/>
          <p:cNvGrpSpPr>
            <a:grpSpLocks/>
          </p:cNvGrpSpPr>
          <p:nvPr/>
        </p:nvGrpSpPr>
        <p:grpSpPr bwMode="auto">
          <a:xfrm>
            <a:off x="2563349" y="3446463"/>
            <a:ext cx="1587500" cy="463550"/>
            <a:chOff x="1720" y="2171"/>
            <a:chExt cx="923" cy="292"/>
          </a:xfrm>
        </p:grpSpPr>
        <p:sp>
          <p:nvSpPr>
            <p:cNvPr id="57378" name="AutoShape 10"/>
            <p:cNvSpPr>
              <a:spLocks/>
            </p:cNvSpPr>
            <p:nvPr/>
          </p:nvSpPr>
          <p:spPr bwMode="auto">
            <a:xfrm>
              <a:off x="2065" y="2209"/>
              <a:ext cx="123" cy="206"/>
            </a:xfrm>
            <a:prstGeom prst="leftBrace">
              <a:avLst>
                <a:gd name="adj1" fmla="val 13957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7379" name="Freeform 12"/>
            <p:cNvSpPr>
              <a:spLocks/>
            </p:cNvSpPr>
            <p:nvPr/>
          </p:nvSpPr>
          <p:spPr bwMode="auto">
            <a:xfrm rot="10800000">
              <a:off x="2207" y="2201"/>
              <a:ext cx="436" cy="222"/>
            </a:xfrm>
            <a:custGeom>
              <a:avLst/>
              <a:gdLst>
                <a:gd name="T0" fmla="*/ 0 w 720"/>
                <a:gd name="T1" fmla="*/ 0 h 3168"/>
                <a:gd name="T2" fmla="*/ 160 w 720"/>
                <a:gd name="T3" fmla="*/ 0 h 3168"/>
                <a:gd name="T4" fmla="*/ 160 w 720"/>
                <a:gd name="T5" fmla="*/ 1 h 3168"/>
                <a:gd name="T6" fmla="*/ 0 60000 65536"/>
                <a:gd name="T7" fmla="*/ 0 60000 65536"/>
                <a:gd name="T8" fmla="*/ 0 60000 65536"/>
                <a:gd name="T9" fmla="*/ 0 w 720"/>
                <a:gd name="T10" fmla="*/ 0 h 3168"/>
                <a:gd name="T11" fmla="*/ 720 w 720"/>
                <a:gd name="T12" fmla="*/ 3168 h 316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720" h="3168">
                  <a:moveTo>
                    <a:pt x="0" y="0"/>
                  </a:moveTo>
                  <a:lnTo>
                    <a:pt x="720" y="0"/>
                  </a:lnTo>
                  <a:lnTo>
                    <a:pt x="720" y="3168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7380" name="Text Box 17"/>
            <p:cNvSpPr txBox="1">
              <a:spLocks noChangeArrowheads="1"/>
            </p:cNvSpPr>
            <p:nvPr/>
          </p:nvSpPr>
          <p:spPr bwMode="auto">
            <a:xfrm>
              <a:off x="1720" y="2171"/>
              <a:ext cx="415" cy="2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Symbol" charset="2"/>
                  <a:ea typeface="Symbol" charset="2"/>
                  <a:cs typeface="Symbol" charset="2"/>
                  <a:sym typeface="Symbol" charset="2"/>
                </a:rPr>
                <a:t>D</a:t>
              </a:r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R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3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7381" name="Oval 27"/>
            <p:cNvSpPr>
              <a:spLocks noChangeAspect="1" noChangeArrowheads="1"/>
            </p:cNvSpPr>
            <p:nvPr/>
          </p:nvSpPr>
          <p:spPr bwMode="auto">
            <a:xfrm>
              <a:off x="2176" y="2178"/>
              <a:ext cx="50" cy="43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7382" name="Oval 30"/>
            <p:cNvSpPr>
              <a:spLocks noChangeAspect="1" noChangeArrowheads="1"/>
            </p:cNvSpPr>
            <p:nvPr/>
          </p:nvSpPr>
          <p:spPr bwMode="auto">
            <a:xfrm>
              <a:off x="2179" y="2386"/>
              <a:ext cx="49" cy="43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5" name="Group 50"/>
          <p:cNvGrpSpPr>
            <a:grpSpLocks/>
          </p:cNvGrpSpPr>
          <p:nvPr/>
        </p:nvGrpSpPr>
        <p:grpSpPr bwMode="auto">
          <a:xfrm>
            <a:off x="1993436" y="2943225"/>
            <a:ext cx="4716463" cy="3594100"/>
            <a:chOff x="1388" y="1854"/>
            <a:chExt cx="2743" cy="2264"/>
          </a:xfrm>
        </p:grpSpPr>
        <p:sp>
          <p:nvSpPr>
            <p:cNvPr id="57371" name="Text Box 22"/>
            <p:cNvSpPr txBox="1">
              <a:spLocks noChangeArrowheads="1"/>
            </p:cNvSpPr>
            <p:nvPr/>
          </p:nvSpPr>
          <p:spPr bwMode="auto">
            <a:xfrm>
              <a:off x="3340" y="3826"/>
              <a:ext cx="332" cy="2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 Y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0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grpSp>
          <p:nvGrpSpPr>
            <p:cNvPr id="57372" name="Group 49"/>
            <p:cNvGrpSpPr>
              <a:grpSpLocks/>
            </p:cNvGrpSpPr>
            <p:nvPr/>
          </p:nvGrpSpPr>
          <p:grpSpPr bwMode="auto">
            <a:xfrm>
              <a:off x="1388" y="1854"/>
              <a:ext cx="2743" cy="2192"/>
              <a:chOff x="1388" y="1854"/>
              <a:chExt cx="2743" cy="2192"/>
            </a:xfrm>
          </p:grpSpPr>
          <p:sp>
            <p:nvSpPr>
              <p:cNvPr id="57374" name="Freeform 5"/>
              <p:cNvSpPr>
                <a:spLocks/>
              </p:cNvSpPr>
              <p:nvPr/>
            </p:nvSpPr>
            <p:spPr bwMode="auto">
              <a:xfrm>
                <a:off x="1720" y="1891"/>
                <a:ext cx="1995" cy="1943"/>
              </a:xfrm>
              <a:custGeom>
                <a:avLst/>
                <a:gdLst>
                  <a:gd name="T0" fmla="*/ 0 w 3312"/>
                  <a:gd name="T1" fmla="*/ 0 h 3024"/>
                  <a:gd name="T2" fmla="*/ 0 w 3312"/>
                  <a:gd name="T3" fmla="*/ 802 h 3024"/>
                  <a:gd name="T4" fmla="*/ 724 w 3312"/>
                  <a:gd name="T5" fmla="*/ 802 h 3024"/>
                  <a:gd name="T6" fmla="*/ 0 60000 65536"/>
                  <a:gd name="T7" fmla="*/ 0 60000 65536"/>
                  <a:gd name="T8" fmla="*/ 0 60000 65536"/>
                  <a:gd name="T9" fmla="*/ 0 w 3312"/>
                  <a:gd name="T10" fmla="*/ 0 h 3024"/>
                  <a:gd name="T11" fmla="*/ 3312 w 3312"/>
                  <a:gd name="T12" fmla="*/ 3024 h 30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312" h="3024">
                    <a:moveTo>
                      <a:pt x="0" y="0"/>
                    </a:moveTo>
                    <a:lnTo>
                      <a:pt x="0" y="3024"/>
                    </a:lnTo>
                    <a:lnTo>
                      <a:pt x="3312" y="3024"/>
                    </a:lnTo>
                  </a:path>
                </a:pathLst>
              </a:custGeom>
              <a:noFill/>
              <a:ln w="38100">
                <a:solidFill>
                  <a:srgbClr val="000000"/>
                </a:solidFill>
                <a:round/>
                <a:headEnd type="triangle" w="med" len="med"/>
                <a:tailEnd type="triangle" w="med" len="med"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 sz="4000">
                  <a:latin typeface="Angsana New" charset="0"/>
                  <a:ea typeface="Angsana New" charset="0"/>
                  <a:cs typeface="Angsana New" charset="0"/>
                </a:endParaRPr>
              </a:p>
            </p:txBody>
          </p:sp>
          <p:sp>
            <p:nvSpPr>
              <p:cNvPr id="57375" name="Text Box 8"/>
              <p:cNvSpPr txBox="1">
                <a:spLocks noChangeArrowheads="1"/>
              </p:cNvSpPr>
              <p:nvPr/>
            </p:nvSpPr>
            <p:spPr bwMode="auto">
              <a:xfrm>
                <a:off x="3632" y="3681"/>
                <a:ext cx="499" cy="2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r>
                  <a:rPr lang="th-TH" sz="2800">
                    <a:solidFill>
                      <a:schemeClr val="tx1"/>
                    </a:solidFill>
                    <a:latin typeface="Angsana New" charset="0"/>
                    <a:ea typeface="Cordia New" charset="0"/>
                    <a:cs typeface="Angsana New" charset="0"/>
                  </a:rPr>
                  <a:t> Y</a:t>
                </a:r>
                <a:r>
                  <a:rPr lang="th-TH" sz="2800" baseline="-25000">
                    <a:solidFill>
                      <a:schemeClr val="tx1"/>
                    </a:solidFill>
                    <a:latin typeface="Angsana New" charset="0"/>
                    <a:ea typeface="Cordia New" charset="0"/>
                    <a:cs typeface="Angsana New" charset="0"/>
                  </a:rPr>
                  <a:t>0</a:t>
                </a:r>
                <a:r>
                  <a:rPr lang="th-TH" sz="2800">
                    <a:solidFill>
                      <a:schemeClr val="tx1"/>
                    </a:solidFill>
                    <a:latin typeface="Angsana New" charset="0"/>
                    <a:ea typeface="Cordia New" charset="0"/>
                    <a:cs typeface="Angsana New" charset="0"/>
                  </a:rPr>
                  <a:t>, I</a:t>
                </a:r>
                <a:r>
                  <a:rPr lang="th-TH" sz="2800" baseline="-25000">
                    <a:solidFill>
                      <a:schemeClr val="tx1"/>
                    </a:solidFill>
                    <a:latin typeface="Angsana New" charset="0"/>
                    <a:ea typeface="Cordia New" charset="0"/>
                    <a:cs typeface="Angsana New" charset="0"/>
                  </a:rPr>
                  <a:t>0</a:t>
                </a:r>
                <a:endParaRPr lang="th-TH" sz="2800" baseline="-25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endParaRPr>
              </a:p>
            </p:txBody>
          </p:sp>
          <p:sp>
            <p:nvSpPr>
              <p:cNvPr id="57376" name="Text Box 21"/>
              <p:cNvSpPr txBox="1">
                <a:spLocks noChangeArrowheads="1"/>
              </p:cNvSpPr>
              <p:nvPr/>
            </p:nvSpPr>
            <p:spPr bwMode="auto">
              <a:xfrm>
                <a:off x="1388" y="1854"/>
                <a:ext cx="499" cy="2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r>
                  <a:rPr lang="th-TH" sz="2800">
                    <a:solidFill>
                      <a:schemeClr val="tx1"/>
                    </a:solidFill>
                    <a:latin typeface="Angsana New" charset="0"/>
                    <a:ea typeface="Cordia New" charset="0"/>
                    <a:cs typeface="Angsana New" charset="0"/>
                  </a:rPr>
                  <a:t> Y</a:t>
                </a:r>
                <a:r>
                  <a:rPr lang="th-TH" sz="2800" baseline="-25000">
                    <a:solidFill>
                      <a:schemeClr val="tx1"/>
                    </a:solidFill>
                    <a:latin typeface="Angsana New" charset="0"/>
                    <a:ea typeface="Cordia New" charset="0"/>
                    <a:cs typeface="Angsana New" charset="0"/>
                  </a:rPr>
                  <a:t>1</a:t>
                </a:r>
                <a:endParaRPr lang="th-TH" sz="2800" baseline="-25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endParaRPr>
              </a:p>
            </p:txBody>
          </p:sp>
          <p:sp>
            <p:nvSpPr>
              <p:cNvPr id="57377" name="Text Box 23"/>
              <p:cNvSpPr txBox="1">
                <a:spLocks noChangeArrowheads="1"/>
              </p:cNvSpPr>
              <p:nvPr/>
            </p:nvSpPr>
            <p:spPr bwMode="auto">
              <a:xfrm>
                <a:off x="1554" y="3754"/>
                <a:ext cx="333" cy="2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r>
                  <a:rPr lang="th-TH" sz="2800">
                    <a:solidFill>
                      <a:schemeClr val="tx1"/>
                    </a:solidFill>
                    <a:latin typeface="Angsana New" charset="0"/>
                    <a:ea typeface="Cordia New" charset="0"/>
                    <a:cs typeface="Angsana New" charset="0"/>
                  </a:rPr>
                  <a:t> 0</a:t>
                </a:r>
                <a:endPara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endParaRPr>
              </a:p>
            </p:txBody>
          </p:sp>
        </p:grpSp>
        <p:sp>
          <p:nvSpPr>
            <p:cNvPr id="57373" name="Oval 31"/>
            <p:cNvSpPr>
              <a:spLocks noChangeAspect="1" noChangeArrowheads="1"/>
            </p:cNvSpPr>
            <p:nvPr/>
          </p:nvSpPr>
          <p:spPr bwMode="auto">
            <a:xfrm>
              <a:off x="3450" y="3806"/>
              <a:ext cx="49" cy="44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7" name="Group 39"/>
          <p:cNvGrpSpPr>
            <a:grpSpLocks/>
          </p:cNvGrpSpPr>
          <p:nvPr/>
        </p:nvGrpSpPr>
        <p:grpSpPr bwMode="auto">
          <a:xfrm>
            <a:off x="4206411" y="4479925"/>
            <a:ext cx="800100" cy="561975"/>
            <a:chOff x="2675" y="2822"/>
            <a:chExt cx="465" cy="354"/>
          </a:xfrm>
        </p:grpSpPr>
        <p:sp>
          <p:nvSpPr>
            <p:cNvPr id="57367" name="Text Box 18"/>
            <p:cNvSpPr txBox="1">
              <a:spLocks noChangeArrowheads="1"/>
            </p:cNvSpPr>
            <p:nvPr/>
          </p:nvSpPr>
          <p:spPr bwMode="auto">
            <a:xfrm>
              <a:off x="2723" y="2884"/>
              <a:ext cx="417" cy="2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 dirty="0">
                  <a:solidFill>
                    <a:schemeClr val="tx1"/>
                  </a:solidFill>
                  <a:latin typeface="Symbol" charset="2"/>
                  <a:ea typeface="Symbol" charset="2"/>
                  <a:cs typeface="Symbol" charset="2"/>
                  <a:sym typeface="Symbol" charset="2"/>
                </a:rPr>
                <a:t>D</a:t>
              </a:r>
              <a:r>
                <a:rPr lang="th-TH" sz="2800" dirty="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I</a:t>
              </a:r>
              <a:r>
                <a:rPr lang="th-TH" sz="2800" baseline="-25000" dirty="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2</a:t>
              </a:r>
            </a:p>
          </p:txBody>
        </p:sp>
        <p:sp>
          <p:nvSpPr>
            <p:cNvPr id="57368" name="AutoShape 20"/>
            <p:cNvSpPr>
              <a:spLocks/>
            </p:cNvSpPr>
            <p:nvPr/>
          </p:nvSpPr>
          <p:spPr bwMode="auto">
            <a:xfrm rot="-5400000">
              <a:off x="2854" y="2710"/>
              <a:ext cx="72" cy="378"/>
            </a:xfrm>
            <a:prstGeom prst="leftBrace">
              <a:avLst>
                <a:gd name="adj1" fmla="val 43750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7369" name="Oval 28"/>
            <p:cNvSpPr>
              <a:spLocks noChangeAspect="1" noChangeArrowheads="1"/>
            </p:cNvSpPr>
            <p:nvPr/>
          </p:nvSpPr>
          <p:spPr bwMode="auto">
            <a:xfrm>
              <a:off x="2675" y="2822"/>
              <a:ext cx="49" cy="43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7370" name="Line 38"/>
            <p:cNvSpPr>
              <a:spLocks noChangeShapeType="1"/>
            </p:cNvSpPr>
            <p:nvPr/>
          </p:nvSpPr>
          <p:spPr bwMode="auto">
            <a:xfrm flipV="1">
              <a:off x="2725" y="2834"/>
              <a:ext cx="36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8" name="Group 43"/>
          <p:cNvGrpSpPr>
            <a:grpSpLocks/>
          </p:cNvGrpSpPr>
          <p:nvPr/>
        </p:nvGrpSpPr>
        <p:grpSpPr bwMode="auto">
          <a:xfrm>
            <a:off x="2530011" y="3352800"/>
            <a:ext cx="858838" cy="196850"/>
            <a:chOff x="1700" y="2112"/>
            <a:chExt cx="500" cy="124"/>
          </a:xfrm>
        </p:grpSpPr>
        <p:sp>
          <p:nvSpPr>
            <p:cNvPr id="57364" name="Oval 32"/>
            <p:cNvSpPr>
              <a:spLocks noChangeAspect="1" noChangeArrowheads="1"/>
            </p:cNvSpPr>
            <p:nvPr/>
          </p:nvSpPr>
          <p:spPr bwMode="auto">
            <a:xfrm>
              <a:off x="1700" y="2193"/>
              <a:ext cx="49" cy="43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7365" name="Oval 33"/>
            <p:cNvSpPr>
              <a:spLocks noChangeAspect="1" noChangeArrowheads="1"/>
            </p:cNvSpPr>
            <p:nvPr/>
          </p:nvSpPr>
          <p:spPr bwMode="auto">
            <a:xfrm>
              <a:off x="1700" y="2112"/>
              <a:ext cx="49" cy="43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7366" name="Line 41"/>
            <p:cNvSpPr>
              <a:spLocks noChangeShapeType="1"/>
            </p:cNvSpPr>
            <p:nvPr/>
          </p:nvSpPr>
          <p:spPr bwMode="auto">
            <a:xfrm>
              <a:off x="1734" y="2209"/>
              <a:ext cx="46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9" name="Group 48"/>
          <p:cNvGrpSpPr>
            <a:grpSpLocks/>
          </p:cNvGrpSpPr>
          <p:nvPr/>
        </p:nvGrpSpPr>
        <p:grpSpPr bwMode="auto">
          <a:xfrm>
            <a:off x="4322299" y="3690938"/>
            <a:ext cx="4679950" cy="1562100"/>
            <a:chOff x="2742" y="2325"/>
            <a:chExt cx="2722" cy="984"/>
          </a:xfrm>
        </p:grpSpPr>
        <p:sp>
          <p:nvSpPr>
            <p:cNvPr id="57361" name="Line 45"/>
            <p:cNvSpPr>
              <a:spLocks noChangeShapeType="1"/>
            </p:cNvSpPr>
            <p:nvPr/>
          </p:nvSpPr>
          <p:spPr bwMode="auto">
            <a:xfrm>
              <a:off x="2742" y="2325"/>
              <a:ext cx="792" cy="98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362" name="Line 46"/>
            <p:cNvSpPr>
              <a:spLocks noChangeShapeType="1"/>
            </p:cNvSpPr>
            <p:nvPr/>
          </p:nvSpPr>
          <p:spPr bwMode="auto">
            <a:xfrm flipH="1">
              <a:off x="3375" y="2709"/>
              <a:ext cx="292" cy="36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363" name="Text Box 47"/>
            <p:cNvSpPr txBox="1">
              <a:spLocks noChangeArrowheads="1"/>
            </p:cNvSpPr>
            <p:nvPr/>
          </p:nvSpPr>
          <p:spPr bwMode="auto">
            <a:xfrm>
              <a:off x="3659" y="2463"/>
              <a:ext cx="1805" cy="6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sz="32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MRT: marginal rate of transformation</a:t>
              </a:r>
            </a:p>
          </p:txBody>
        </p:sp>
      </p:grpSp>
      <p:grpSp>
        <p:nvGrpSpPr>
          <p:cNvPr id="10" name="Group 36"/>
          <p:cNvGrpSpPr>
            <a:grpSpLocks/>
          </p:cNvGrpSpPr>
          <p:nvPr/>
        </p:nvGrpSpPr>
        <p:grpSpPr bwMode="auto">
          <a:xfrm>
            <a:off x="4884274" y="6034088"/>
            <a:ext cx="841375" cy="558800"/>
            <a:chOff x="3069" y="3801"/>
            <a:chExt cx="489" cy="352"/>
          </a:xfrm>
        </p:grpSpPr>
        <p:sp>
          <p:nvSpPr>
            <p:cNvPr id="57358" name="Text Box 7"/>
            <p:cNvSpPr txBox="1">
              <a:spLocks noChangeArrowheads="1"/>
            </p:cNvSpPr>
            <p:nvPr/>
          </p:nvSpPr>
          <p:spPr bwMode="auto">
            <a:xfrm>
              <a:off x="3142" y="3861"/>
              <a:ext cx="416" cy="2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400">
                  <a:solidFill>
                    <a:schemeClr val="tx1"/>
                  </a:solidFill>
                  <a:latin typeface="Symbol" charset="2"/>
                  <a:ea typeface="Symbol" charset="2"/>
                  <a:cs typeface="Symbol" charset="2"/>
                  <a:sym typeface="Symbol" charset="2"/>
                </a:rPr>
                <a:t>D</a:t>
              </a:r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I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  <a:endParaRPr lang="th-TH" sz="1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  <p:sp>
          <p:nvSpPr>
            <p:cNvPr id="57359" name="AutoShape 19"/>
            <p:cNvSpPr>
              <a:spLocks/>
            </p:cNvSpPr>
            <p:nvPr/>
          </p:nvSpPr>
          <p:spPr bwMode="auto">
            <a:xfrm rot="16200000">
              <a:off x="3255" y="3703"/>
              <a:ext cx="72" cy="378"/>
            </a:xfrm>
            <a:prstGeom prst="leftBrace">
              <a:avLst>
                <a:gd name="adj1" fmla="val 43750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360" name="Oval 29"/>
            <p:cNvSpPr>
              <a:spLocks noChangeAspect="1" noChangeArrowheads="1"/>
            </p:cNvSpPr>
            <p:nvPr/>
          </p:nvSpPr>
          <p:spPr bwMode="auto">
            <a:xfrm>
              <a:off x="3069" y="3801"/>
              <a:ext cx="49" cy="44"/>
            </a:xfrm>
            <a:prstGeom prst="ellipse">
              <a:avLst/>
            </a:prstGeom>
            <a:solidFill>
              <a:srgbClr val="969696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98387" name="Rectangle 51"/>
          <p:cNvSpPr>
            <a:spLocks noChangeArrowheads="1"/>
          </p:cNvSpPr>
          <p:nvPr/>
        </p:nvSpPr>
        <p:spPr bwMode="auto">
          <a:xfrm>
            <a:off x="6092361" y="5084763"/>
            <a:ext cx="31734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What if the Y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1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&gt; 0?</a:t>
            </a:r>
            <a:endParaRPr lang="en-US" sz="32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47" name="Slide Number Placeholder 4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82E31-48EF-ED40-BE60-F4DD0C37C546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8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8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8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8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8339" grpId="0" build="p" autoUpdateAnimBg="0"/>
      <p:bldP spid="398347" grpId="0" animBg="1"/>
      <p:bldP spid="39838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5"/>
          <p:cNvGrpSpPr>
            <a:grpSpLocks/>
          </p:cNvGrpSpPr>
          <p:nvPr/>
        </p:nvGrpSpPr>
        <p:grpSpPr bwMode="auto">
          <a:xfrm>
            <a:off x="755650" y="3100388"/>
            <a:ext cx="3597275" cy="3306762"/>
            <a:chOff x="439" y="1953"/>
            <a:chExt cx="2092" cy="2083"/>
          </a:xfrm>
        </p:grpSpPr>
        <p:sp>
          <p:nvSpPr>
            <p:cNvPr id="59436" name="Freeform 50"/>
            <p:cNvSpPr>
              <a:spLocks/>
            </p:cNvSpPr>
            <p:nvPr/>
          </p:nvSpPr>
          <p:spPr bwMode="auto">
            <a:xfrm>
              <a:off x="799" y="2109"/>
              <a:ext cx="1584" cy="1541"/>
            </a:xfrm>
            <a:custGeom>
              <a:avLst/>
              <a:gdLst>
                <a:gd name="T0" fmla="*/ 1490 w 1633"/>
                <a:gd name="T1" fmla="*/ 1609 h 1508"/>
                <a:gd name="T2" fmla="*/ 1490 w 1633"/>
                <a:gd name="T3" fmla="*/ 0 h 1508"/>
                <a:gd name="T4" fmla="*/ 0 w 1633"/>
                <a:gd name="T5" fmla="*/ 0 h 1508"/>
                <a:gd name="T6" fmla="*/ 0 60000 65536"/>
                <a:gd name="T7" fmla="*/ 0 60000 65536"/>
                <a:gd name="T8" fmla="*/ 0 60000 65536"/>
                <a:gd name="T9" fmla="*/ 0 w 1633"/>
                <a:gd name="T10" fmla="*/ 0 h 1508"/>
                <a:gd name="T11" fmla="*/ 1633 w 1633"/>
                <a:gd name="T12" fmla="*/ 1508 h 150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633" h="1508">
                  <a:moveTo>
                    <a:pt x="1633" y="1508"/>
                  </a:moveTo>
                  <a:lnTo>
                    <a:pt x="1633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prstDash val="dash"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9437" name="Text Box 51"/>
            <p:cNvSpPr txBox="1">
              <a:spLocks noChangeArrowheads="1"/>
            </p:cNvSpPr>
            <p:nvPr/>
          </p:nvSpPr>
          <p:spPr bwMode="auto">
            <a:xfrm>
              <a:off x="2235" y="3624"/>
              <a:ext cx="296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C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0</a:t>
              </a:r>
            </a:p>
          </p:txBody>
        </p:sp>
        <p:sp>
          <p:nvSpPr>
            <p:cNvPr id="59438" name="Text Box 52"/>
            <p:cNvSpPr txBox="1">
              <a:spLocks noChangeArrowheads="1"/>
            </p:cNvSpPr>
            <p:nvPr/>
          </p:nvSpPr>
          <p:spPr bwMode="auto">
            <a:xfrm>
              <a:off x="439" y="1953"/>
              <a:ext cx="296" cy="4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C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</a:p>
          </p:txBody>
        </p:sp>
      </p:grpSp>
      <p:sp>
        <p:nvSpPr>
          <p:cNvPr id="593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ngsana New" charset="0"/>
                <a:cs typeface="Angsana New" charset="0"/>
              </a:rPr>
              <a:t>Consumption, saving and investment equilibrium</a:t>
            </a:r>
          </a:p>
        </p:txBody>
      </p:sp>
      <p:sp>
        <p:nvSpPr>
          <p:cNvPr id="399409" name="Rectangle 49"/>
          <p:cNvSpPr>
            <a:spLocks noGrp="1" noChangeArrowheads="1"/>
          </p:cNvSpPr>
          <p:nvPr>
            <p:ph idx="4294967295"/>
          </p:nvPr>
        </p:nvSpPr>
        <p:spPr>
          <a:xfrm>
            <a:off x="5063637" y="1084025"/>
            <a:ext cx="4312107" cy="2690812"/>
          </a:xfrm>
          <a:noFill/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th-TH" sz="3300" b="1" dirty="0">
                <a:ea typeface="Cordia New" charset="0"/>
              </a:rPr>
              <a:t>The return on investment  is  AC &gt; |MRTP| = FA  --&gt; invest more.</a:t>
            </a:r>
          </a:p>
          <a:p>
            <a:pPr eaLnBrk="1" hangingPunct="1">
              <a:lnSpc>
                <a:spcPct val="90000"/>
              </a:lnSpc>
            </a:pPr>
            <a:r>
              <a:rPr lang="th-TH" sz="3300" b="1" dirty="0">
                <a:ea typeface="Cordia New" charset="0"/>
              </a:rPr>
              <a:t>Should continue to invest until </a:t>
            </a:r>
            <a:r>
              <a:rPr lang="en-US" sz="3300" b="1" dirty="0">
                <a:ea typeface="Cordia New" charset="0"/>
              </a:rPr>
              <a:t>        </a:t>
            </a:r>
            <a:r>
              <a:rPr lang="th-TH" sz="3300" b="1" dirty="0">
                <a:ea typeface="Cordia New" charset="0"/>
              </a:rPr>
              <a:t> |MRT| = |MRTP| at point E.</a:t>
            </a:r>
          </a:p>
        </p:txBody>
      </p:sp>
      <p:grpSp>
        <p:nvGrpSpPr>
          <p:cNvPr id="3" name="Group 43"/>
          <p:cNvGrpSpPr>
            <a:grpSpLocks/>
          </p:cNvGrpSpPr>
          <p:nvPr/>
        </p:nvGrpSpPr>
        <p:grpSpPr bwMode="auto">
          <a:xfrm>
            <a:off x="1704975" y="1890713"/>
            <a:ext cx="4148138" cy="3662362"/>
            <a:chOff x="991" y="1191"/>
            <a:chExt cx="2412" cy="2307"/>
          </a:xfrm>
        </p:grpSpPr>
        <p:sp>
          <p:nvSpPr>
            <p:cNvPr id="59434" name="Arc 5"/>
            <p:cNvSpPr>
              <a:spLocks/>
            </p:cNvSpPr>
            <p:nvPr/>
          </p:nvSpPr>
          <p:spPr bwMode="auto">
            <a:xfrm rot="-10246485">
              <a:off x="1117" y="1234"/>
              <a:ext cx="2286" cy="2264"/>
            </a:xfrm>
            <a:custGeom>
              <a:avLst/>
              <a:gdLst>
                <a:gd name="T0" fmla="*/ 0 w 22033"/>
                <a:gd name="T1" fmla="*/ 0 h 21600"/>
                <a:gd name="T2" fmla="*/ 3 w 22033"/>
                <a:gd name="T3" fmla="*/ 3 h 21600"/>
                <a:gd name="T4" fmla="*/ 0 w 22033"/>
                <a:gd name="T5" fmla="*/ 3 h 21600"/>
                <a:gd name="T6" fmla="*/ 0 60000 65536"/>
                <a:gd name="T7" fmla="*/ 0 60000 65536"/>
                <a:gd name="T8" fmla="*/ 0 60000 65536"/>
                <a:gd name="T9" fmla="*/ 0 w 22033"/>
                <a:gd name="T10" fmla="*/ 0 h 21600"/>
                <a:gd name="T11" fmla="*/ 22033 w 22033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2033" h="21600" fill="none" extrusionOk="0">
                  <a:moveTo>
                    <a:pt x="-1" y="4"/>
                  </a:moveTo>
                  <a:cubicBezTo>
                    <a:pt x="147" y="1"/>
                    <a:pt x="294" y="-1"/>
                    <a:pt x="442" y="-1"/>
                  </a:cubicBezTo>
                  <a:cubicBezTo>
                    <a:pt x="12132" y="-1"/>
                    <a:pt x="21700" y="9300"/>
                    <a:pt x="22033" y="20985"/>
                  </a:cubicBezTo>
                </a:path>
                <a:path w="22033" h="21600" stroke="0" extrusionOk="0">
                  <a:moveTo>
                    <a:pt x="-1" y="4"/>
                  </a:moveTo>
                  <a:cubicBezTo>
                    <a:pt x="147" y="1"/>
                    <a:pt x="294" y="-1"/>
                    <a:pt x="442" y="-1"/>
                  </a:cubicBezTo>
                  <a:cubicBezTo>
                    <a:pt x="12132" y="-1"/>
                    <a:pt x="21700" y="9300"/>
                    <a:pt x="22033" y="20985"/>
                  </a:cubicBezTo>
                  <a:lnTo>
                    <a:pt x="442" y="21600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rot="10800000">
              <a:prstTxWarp prst="textNoShape">
                <a:avLst/>
              </a:prstTxWarp>
            </a:bodyPr>
            <a:lstStyle/>
            <a:p>
              <a:endParaRPr lang="th-TH" sz="32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9435" name="Text Box 14"/>
            <p:cNvSpPr txBox="1">
              <a:spLocks noChangeArrowheads="1"/>
            </p:cNvSpPr>
            <p:nvPr/>
          </p:nvSpPr>
          <p:spPr bwMode="auto">
            <a:xfrm>
              <a:off x="991" y="1191"/>
              <a:ext cx="509" cy="4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IC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0</a:t>
              </a:r>
            </a:p>
          </p:txBody>
        </p:sp>
      </p:grpSp>
      <p:grpSp>
        <p:nvGrpSpPr>
          <p:cNvPr id="4" name="Group 44"/>
          <p:cNvGrpSpPr>
            <a:grpSpLocks/>
          </p:cNvGrpSpPr>
          <p:nvPr/>
        </p:nvGrpSpPr>
        <p:grpSpPr bwMode="auto">
          <a:xfrm>
            <a:off x="3122613" y="2208213"/>
            <a:ext cx="3698875" cy="2403475"/>
            <a:chOff x="1816" y="1391"/>
            <a:chExt cx="2150" cy="1514"/>
          </a:xfrm>
        </p:grpSpPr>
        <p:sp>
          <p:nvSpPr>
            <p:cNvPr id="59432" name="Arc 11"/>
            <p:cNvSpPr>
              <a:spLocks/>
            </p:cNvSpPr>
            <p:nvPr/>
          </p:nvSpPr>
          <p:spPr bwMode="auto">
            <a:xfrm rot="10306762">
              <a:off x="1816" y="1391"/>
              <a:ext cx="1601" cy="1335"/>
            </a:xfrm>
            <a:custGeom>
              <a:avLst/>
              <a:gdLst>
                <a:gd name="T0" fmla="*/ 0 w 21579"/>
                <a:gd name="T1" fmla="*/ 0 h 21526"/>
                <a:gd name="T2" fmla="*/ 1 w 21579"/>
                <a:gd name="T3" fmla="*/ 0 h 21526"/>
                <a:gd name="T4" fmla="*/ 0 w 21579"/>
                <a:gd name="T5" fmla="*/ 0 h 21526"/>
                <a:gd name="T6" fmla="*/ 0 60000 65536"/>
                <a:gd name="T7" fmla="*/ 0 60000 65536"/>
                <a:gd name="T8" fmla="*/ 0 60000 65536"/>
                <a:gd name="T9" fmla="*/ 0 w 21579"/>
                <a:gd name="T10" fmla="*/ 0 h 21526"/>
                <a:gd name="T11" fmla="*/ 21579 w 21579"/>
                <a:gd name="T12" fmla="*/ 21526 h 2152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79" h="21526" fill="none" extrusionOk="0">
                  <a:moveTo>
                    <a:pt x="1791" y="0"/>
                  </a:moveTo>
                  <a:cubicBezTo>
                    <a:pt x="12626" y="902"/>
                    <a:pt x="21102" y="9717"/>
                    <a:pt x="21579" y="20578"/>
                  </a:cubicBezTo>
                </a:path>
                <a:path w="21579" h="21526" stroke="0" extrusionOk="0">
                  <a:moveTo>
                    <a:pt x="1791" y="0"/>
                  </a:moveTo>
                  <a:cubicBezTo>
                    <a:pt x="12626" y="902"/>
                    <a:pt x="21102" y="9717"/>
                    <a:pt x="21579" y="20578"/>
                  </a:cubicBezTo>
                  <a:lnTo>
                    <a:pt x="0" y="21526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9433" name="Text Box 15"/>
            <p:cNvSpPr txBox="1">
              <a:spLocks noChangeArrowheads="1"/>
            </p:cNvSpPr>
            <p:nvPr/>
          </p:nvSpPr>
          <p:spPr bwMode="auto">
            <a:xfrm>
              <a:off x="3306" y="2494"/>
              <a:ext cx="660" cy="4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IC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</a:p>
          </p:txBody>
        </p:sp>
      </p:grpSp>
      <p:grpSp>
        <p:nvGrpSpPr>
          <p:cNvPr id="5" name="Group 46"/>
          <p:cNvGrpSpPr>
            <a:grpSpLocks/>
          </p:cNvGrpSpPr>
          <p:nvPr/>
        </p:nvGrpSpPr>
        <p:grpSpPr bwMode="auto">
          <a:xfrm>
            <a:off x="3152775" y="1881188"/>
            <a:ext cx="3146425" cy="2292350"/>
            <a:chOff x="1833" y="1185"/>
            <a:chExt cx="1830" cy="1444"/>
          </a:xfrm>
        </p:grpSpPr>
        <p:sp>
          <p:nvSpPr>
            <p:cNvPr id="59429" name="Arc 10"/>
            <p:cNvSpPr>
              <a:spLocks/>
            </p:cNvSpPr>
            <p:nvPr/>
          </p:nvSpPr>
          <p:spPr bwMode="auto">
            <a:xfrm rot="1164874">
              <a:off x="1833" y="1185"/>
              <a:ext cx="1704" cy="1101"/>
            </a:xfrm>
            <a:custGeom>
              <a:avLst/>
              <a:gdLst>
                <a:gd name="T0" fmla="*/ 0 w 29418"/>
                <a:gd name="T1" fmla="*/ 0 h 21600"/>
                <a:gd name="T2" fmla="*/ 0 w 29418"/>
                <a:gd name="T3" fmla="*/ 0 h 21600"/>
                <a:gd name="T4" fmla="*/ 0 w 29418"/>
                <a:gd name="T5" fmla="*/ 0 h 21600"/>
                <a:gd name="T6" fmla="*/ 0 60000 65536"/>
                <a:gd name="T7" fmla="*/ 0 60000 65536"/>
                <a:gd name="T8" fmla="*/ 0 60000 65536"/>
                <a:gd name="T9" fmla="*/ 0 w 29418"/>
                <a:gd name="T10" fmla="*/ 0 h 21600"/>
                <a:gd name="T11" fmla="*/ 29418 w 29418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9418" h="21600" fill="none" extrusionOk="0">
                  <a:moveTo>
                    <a:pt x="29418" y="19793"/>
                  </a:moveTo>
                  <a:cubicBezTo>
                    <a:pt x="26690" y="20984"/>
                    <a:pt x="23746" y="21599"/>
                    <a:pt x="20770" y="21599"/>
                  </a:cubicBezTo>
                  <a:cubicBezTo>
                    <a:pt x="11125" y="21599"/>
                    <a:pt x="2649" y="15205"/>
                    <a:pt x="0" y="5931"/>
                  </a:cubicBezTo>
                </a:path>
                <a:path w="29418" h="21600" stroke="0" extrusionOk="0">
                  <a:moveTo>
                    <a:pt x="29418" y="19793"/>
                  </a:moveTo>
                  <a:cubicBezTo>
                    <a:pt x="26690" y="20984"/>
                    <a:pt x="23746" y="21599"/>
                    <a:pt x="20770" y="21599"/>
                  </a:cubicBezTo>
                  <a:cubicBezTo>
                    <a:pt x="11125" y="21599"/>
                    <a:pt x="2649" y="15205"/>
                    <a:pt x="0" y="5931"/>
                  </a:cubicBezTo>
                  <a:lnTo>
                    <a:pt x="20770" y="0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9430" name="Text Box 16"/>
            <p:cNvSpPr txBox="1">
              <a:spLocks noChangeArrowheads="1"/>
            </p:cNvSpPr>
            <p:nvPr/>
          </p:nvSpPr>
          <p:spPr bwMode="auto">
            <a:xfrm>
              <a:off x="3294" y="2218"/>
              <a:ext cx="369" cy="4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IC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2</a:t>
              </a:r>
            </a:p>
          </p:txBody>
        </p:sp>
        <p:sp>
          <p:nvSpPr>
            <p:cNvPr id="59431" name="Text Box 17"/>
            <p:cNvSpPr txBox="1">
              <a:spLocks noChangeArrowheads="1"/>
            </p:cNvSpPr>
            <p:nvPr/>
          </p:nvSpPr>
          <p:spPr bwMode="auto">
            <a:xfrm>
              <a:off x="2361" y="1808"/>
              <a:ext cx="527" cy="4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E</a:t>
              </a:r>
              <a:endPara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</p:grpSp>
      <p:sp>
        <p:nvSpPr>
          <p:cNvPr id="59399" name="Freeform 8"/>
          <p:cNvSpPr>
            <a:spLocks/>
          </p:cNvSpPr>
          <p:nvPr/>
        </p:nvSpPr>
        <p:spPr bwMode="auto">
          <a:xfrm>
            <a:off x="1339850" y="2054225"/>
            <a:ext cx="5214938" cy="3752850"/>
          </a:xfrm>
          <a:custGeom>
            <a:avLst/>
            <a:gdLst>
              <a:gd name="T0" fmla="*/ 0 w 3312"/>
              <a:gd name="T1" fmla="*/ 0 h 3312"/>
              <a:gd name="T2" fmla="*/ 0 w 3312"/>
              <a:gd name="T3" fmla="*/ 2147483647 h 3312"/>
              <a:gd name="T4" fmla="*/ 2147483647 w 3312"/>
              <a:gd name="T5" fmla="*/ 2147483647 h 3312"/>
              <a:gd name="T6" fmla="*/ 0 60000 65536"/>
              <a:gd name="T7" fmla="*/ 0 60000 65536"/>
              <a:gd name="T8" fmla="*/ 0 60000 65536"/>
              <a:gd name="T9" fmla="*/ 0 w 3312"/>
              <a:gd name="T10" fmla="*/ 0 h 3312"/>
              <a:gd name="T11" fmla="*/ 3312 w 3312"/>
              <a:gd name="T12" fmla="*/ 3312 h 331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312" h="3312">
                <a:moveTo>
                  <a:pt x="0" y="0"/>
                </a:moveTo>
                <a:lnTo>
                  <a:pt x="0" y="3312"/>
                </a:lnTo>
                <a:lnTo>
                  <a:pt x="3312" y="3312"/>
                </a:lnTo>
              </a:path>
            </a:pathLst>
          </a:custGeom>
          <a:noFill/>
          <a:ln w="38100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9400" name="Arc 9"/>
          <p:cNvSpPr>
            <a:spLocks/>
          </p:cNvSpPr>
          <p:nvPr/>
        </p:nvSpPr>
        <p:spPr bwMode="auto">
          <a:xfrm>
            <a:off x="1339850" y="2543175"/>
            <a:ext cx="4081463" cy="326390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0000CC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59401" name="Text Box 13"/>
          <p:cNvSpPr txBox="1">
            <a:spLocks noChangeArrowheads="1"/>
          </p:cNvSpPr>
          <p:nvPr/>
        </p:nvSpPr>
        <p:spPr bwMode="auto">
          <a:xfrm>
            <a:off x="825500" y="1652588"/>
            <a:ext cx="1284288" cy="65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 , Y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</a:p>
        </p:txBody>
      </p:sp>
      <p:sp>
        <p:nvSpPr>
          <p:cNvPr id="59402" name="Text Box 22"/>
          <p:cNvSpPr txBox="1">
            <a:spLocks noChangeArrowheads="1"/>
          </p:cNvSpPr>
          <p:nvPr/>
        </p:nvSpPr>
        <p:spPr bwMode="auto">
          <a:xfrm>
            <a:off x="6029325" y="5811838"/>
            <a:ext cx="1697038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 , Y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  <a:r>
              <a:rPr lang="th-TH" sz="32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 , I</a:t>
            </a:r>
            <a:r>
              <a: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</a:p>
        </p:txBody>
      </p:sp>
      <p:grpSp>
        <p:nvGrpSpPr>
          <p:cNvPr id="6" name="Group 48"/>
          <p:cNvGrpSpPr>
            <a:grpSpLocks/>
          </p:cNvGrpSpPr>
          <p:nvPr/>
        </p:nvGrpSpPr>
        <p:grpSpPr bwMode="auto">
          <a:xfrm>
            <a:off x="3192463" y="2224088"/>
            <a:ext cx="928687" cy="1492250"/>
            <a:chOff x="1856" y="1401"/>
            <a:chExt cx="540" cy="940"/>
          </a:xfrm>
        </p:grpSpPr>
        <p:sp>
          <p:nvSpPr>
            <p:cNvPr id="59422" name="Freeform 6"/>
            <p:cNvSpPr>
              <a:spLocks/>
            </p:cNvSpPr>
            <p:nvPr/>
          </p:nvSpPr>
          <p:spPr bwMode="auto">
            <a:xfrm>
              <a:off x="2092" y="1798"/>
              <a:ext cx="263" cy="308"/>
            </a:xfrm>
            <a:custGeom>
              <a:avLst/>
              <a:gdLst>
                <a:gd name="T0" fmla="*/ 0 w 288"/>
                <a:gd name="T1" fmla="*/ 0 h 432"/>
                <a:gd name="T2" fmla="*/ 0 w 288"/>
                <a:gd name="T3" fmla="*/ 157 h 432"/>
                <a:gd name="T4" fmla="*/ 219 w 288"/>
                <a:gd name="T5" fmla="*/ 157 h 432"/>
                <a:gd name="T6" fmla="*/ 0 60000 65536"/>
                <a:gd name="T7" fmla="*/ 0 60000 65536"/>
                <a:gd name="T8" fmla="*/ 0 60000 65536"/>
                <a:gd name="T9" fmla="*/ 0 w 288"/>
                <a:gd name="T10" fmla="*/ 0 h 432"/>
                <a:gd name="T11" fmla="*/ 288 w 288"/>
                <a:gd name="T12" fmla="*/ 432 h 4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88" h="432">
                  <a:moveTo>
                    <a:pt x="0" y="0"/>
                  </a:moveTo>
                  <a:lnTo>
                    <a:pt x="0" y="432"/>
                  </a:lnTo>
                  <a:lnTo>
                    <a:pt x="288" y="432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9423" name="Text Box 27"/>
            <p:cNvSpPr txBox="1">
              <a:spLocks noChangeArrowheads="1"/>
            </p:cNvSpPr>
            <p:nvPr/>
          </p:nvSpPr>
          <p:spPr bwMode="auto">
            <a:xfrm>
              <a:off x="1856" y="1991"/>
              <a:ext cx="228" cy="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G</a:t>
              </a:r>
            </a:p>
          </p:txBody>
        </p:sp>
        <p:sp>
          <p:nvSpPr>
            <p:cNvPr id="59424" name="Oval 7"/>
            <p:cNvSpPr>
              <a:spLocks noChangeArrowheads="1"/>
            </p:cNvSpPr>
            <p:nvPr/>
          </p:nvSpPr>
          <p:spPr bwMode="auto">
            <a:xfrm>
              <a:off x="2072" y="2066"/>
              <a:ext cx="68" cy="68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9425" name="Oval 32"/>
            <p:cNvSpPr>
              <a:spLocks noChangeArrowheads="1"/>
            </p:cNvSpPr>
            <p:nvPr/>
          </p:nvSpPr>
          <p:spPr bwMode="auto">
            <a:xfrm>
              <a:off x="2071" y="1718"/>
              <a:ext cx="68" cy="68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9426" name="Text Box 33"/>
            <p:cNvSpPr txBox="1">
              <a:spLocks noChangeArrowheads="1"/>
            </p:cNvSpPr>
            <p:nvPr/>
          </p:nvSpPr>
          <p:spPr bwMode="auto">
            <a:xfrm>
              <a:off x="2044" y="1401"/>
              <a:ext cx="352" cy="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H</a:t>
              </a:r>
            </a:p>
          </p:txBody>
        </p:sp>
        <p:sp>
          <p:nvSpPr>
            <p:cNvPr id="59427" name="Oval 34"/>
            <p:cNvSpPr>
              <a:spLocks noChangeArrowheads="1"/>
            </p:cNvSpPr>
            <p:nvPr/>
          </p:nvSpPr>
          <p:spPr bwMode="auto">
            <a:xfrm>
              <a:off x="2065" y="1921"/>
              <a:ext cx="68" cy="63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9428" name="Text Box 35"/>
            <p:cNvSpPr txBox="1">
              <a:spLocks noChangeArrowheads="1"/>
            </p:cNvSpPr>
            <p:nvPr/>
          </p:nvSpPr>
          <p:spPr bwMode="auto">
            <a:xfrm>
              <a:off x="1909" y="1580"/>
              <a:ext cx="396" cy="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J</a:t>
              </a:r>
            </a:p>
          </p:txBody>
        </p:sp>
      </p:grpSp>
      <p:grpSp>
        <p:nvGrpSpPr>
          <p:cNvPr id="7" name="Group 41"/>
          <p:cNvGrpSpPr>
            <a:grpSpLocks/>
          </p:cNvGrpSpPr>
          <p:nvPr/>
        </p:nvGrpSpPr>
        <p:grpSpPr bwMode="auto">
          <a:xfrm>
            <a:off x="4492625" y="5659438"/>
            <a:ext cx="1620838" cy="844550"/>
            <a:chOff x="2652" y="3565"/>
            <a:chExt cx="786" cy="532"/>
          </a:xfrm>
        </p:grpSpPr>
        <p:sp>
          <p:nvSpPr>
            <p:cNvPr id="59417" name="Text Box 20"/>
            <p:cNvSpPr txBox="1">
              <a:spLocks noChangeArrowheads="1"/>
            </p:cNvSpPr>
            <p:nvPr/>
          </p:nvSpPr>
          <p:spPr bwMode="auto">
            <a:xfrm>
              <a:off x="2652" y="3565"/>
              <a:ext cx="786" cy="3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A         Y</a:t>
              </a:r>
              <a:r>
                <a:rPr lang="th-TH" sz="32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0</a:t>
              </a:r>
              <a:endParaRPr lang="th-TH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9418" name="AutoShape 21"/>
            <p:cNvSpPr>
              <a:spLocks/>
            </p:cNvSpPr>
            <p:nvPr/>
          </p:nvSpPr>
          <p:spPr bwMode="auto">
            <a:xfrm rot="5225864">
              <a:off x="2899" y="3577"/>
              <a:ext cx="103" cy="333"/>
            </a:xfrm>
            <a:prstGeom prst="rightBrace">
              <a:avLst>
                <a:gd name="adj1" fmla="val 26942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9419" name="Text Box 26"/>
            <p:cNvSpPr txBox="1">
              <a:spLocks noChangeArrowheads="1"/>
            </p:cNvSpPr>
            <p:nvPr/>
          </p:nvSpPr>
          <p:spPr bwMode="auto">
            <a:xfrm>
              <a:off x="2831" y="3686"/>
              <a:ext cx="307" cy="4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400">
                  <a:solidFill>
                    <a:schemeClr val="tx1"/>
                  </a:solidFill>
                  <a:latin typeface="Symbol" charset="2"/>
                  <a:ea typeface="Symbol" charset="2"/>
                  <a:cs typeface="Symbol" charset="2"/>
                  <a:sym typeface="Symbol" charset="2"/>
                </a:rPr>
                <a:t>D</a:t>
              </a:r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I</a:t>
              </a:r>
            </a:p>
          </p:txBody>
        </p:sp>
        <p:sp>
          <p:nvSpPr>
            <p:cNvPr id="59420" name="Oval 31"/>
            <p:cNvSpPr>
              <a:spLocks noChangeAspect="1" noChangeArrowheads="1"/>
            </p:cNvSpPr>
            <p:nvPr/>
          </p:nvSpPr>
          <p:spPr bwMode="auto">
            <a:xfrm>
              <a:off x="2759" y="3629"/>
              <a:ext cx="52" cy="41"/>
            </a:xfrm>
            <a:prstGeom prst="ellipse">
              <a:avLst/>
            </a:prstGeom>
            <a:solidFill>
              <a:srgbClr val="80808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9421" name="Oval 36"/>
            <p:cNvSpPr>
              <a:spLocks noChangeAspect="1" noChangeArrowheads="1"/>
            </p:cNvSpPr>
            <p:nvPr/>
          </p:nvSpPr>
          <p:spPr bwMode="auto">
            <a:xfrm>
              <a:off x="3125" y="3629"/>
              <a:ext cx="52" cy="41"/>
            </a:xfrm>
            <a:prstGeom prst="ellipse">
              <a:avLst/>
            </a:prstGeom>
            <a:solidFill>
              <a:srgbClr val="80808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8" name="Group 45"/>
          <p:cNvGrpSpPr>
            <a:grpSpLocks/>
          </p:cNvGrpSpPr>
          <p:nvPr/>
        </p:nvGrpSpPr>
        <p:grpSpPr bwMode="auto">
          <a:xfrm>
            <a:off x="4003675" y="3352800"/>
            <a:ext cx="749300" cy="793750"/>
            <a:chOff x="2328" y="2112"/>
            <a:chExt cx="436" cy="500"/>
          </a:xfrm>
        </p:grpSpPr>
        <p:sp>
          <p:nvSpPr>
            <p:cNvPr id="59414" name="Freeform 25"/>
            <p:cNvSpPr>
              <a:spLocks/>
            </p:cNvSpPr>
            <p:nvPr/>
          </p:nvSpPr>
          <p:spPr bwMode="auto">
            <a:xfrm>
              <a:off x="2384" y="2158"/>
              <a:ext cx="380" cy="422"/>
            </a:xfrm>
            <a:custGeom>
              <a:avLst/>
              <a:gdLst>
                <a:gd name="T0" fmla="*/ 0 w 288"/>
                <a:gd name="T1" fmla="*/ 0 h 432"/>
                <a:gd name="T2" fmla="*/ 0 w 288"/>
                <a:gd name="T3" fmla="*/ 402 h 432"/>
                <a:gd name="T4" fmla="*/ 661 w 288"/>
                <a:gd name="T5" fmla="*/ 402 h 432"/>
                <a:gd name="T6" fmla="*/ 0 60000 65536"/>
                <a:gd name="T7" fmla="*/ 0 60000 65536"/>
                <a:gd name="T8" fmla="*/ 0 60000 65536"/>
                <a:gd name="T9" fmla="*/ 0 w 288"/>
                <a:gd name="T10" fmla="*/ 0 h 432"/>
                <a:gd name="T11" fmla="*/ 288 w 288"/>
                <a:gd name="T12" fmla="*/ 432 h 4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88" h="432">
                  <a:moveTo>
                    <a:pt x="0" y="0"/>
                  </a:moveTo>
                  <a:lnTo>
                    <a:pt x="0" y="432"/>
                  </a:lnTo>
                  <a:lnTo>
                    <a:pt x="288" y="432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9415" name="Oval 37"/>
            <p:cNvSpPr>
              <a:spLocks noChangeArrowheads="1"/>
            </p:cNvSpPr>
            <p:nvPr/>
          </p:nvSpPr>
          <p:spPr bwMode="auto">
            <a:xfrm>
              <a:off x="2328" y="2112"/>
              <a:ext cx="68" cy="68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9416" name="Oval 38"/>
            <p:cNvSpPr>
              <a:spLocks noChangeArrowheads="1"/>
            </p:cNvSpPr>
            <p:nvPr/>
          </p:nvSpPr>
          <p:spPr bwMode="auto">
            <a:xfrm>
              <a:off x="2352" y="2544"/>
              <a:ext cx="68" cy="68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9" name="Group 42"/>
          <p:cNvGrpSpPr>
            <a:grpSpLocks/>
          </p:cNvGrpSpPr>
          <p:nvPr/>
        </p:nvGrpSpPr>
        <p:grpSpPr bwMode="auto">
          <a:xfrm>
            <a:off x="4471988" y="3678238"/>
            <a:ext cx="633412" cy="2124075"/>
            <a:chOff x="2600" y="2317"/>
            <a:chExt cx="369" cy="1338"/>
          </a:xfrm>
        </p:grpSpPr>
        <p:sp>
          <p:nvSpPr>
            <p:cNvPr id="59409" name="Line 12"/>
            <p:cNvSpPr>
              <a:spLocks noChangeShapeType="1"/>
            </p:cNvSpPr>
            <p:nvPr/>
          </p:nvSpPr>
          <p:spPr bwMode="auto">
            <a:xfrm>
              <a:off x="2776" y="2570"/>
              <a:ext cx="0" cy="108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410" name="Text Box 18"/>
            <p:cNvSpPr txBox="1">
              <a:spLocks noChangeArrowheads="1"/>
            </p:cNvSpPr>
            <p:nvPr/>
          </p:nvSpPr>
          <p:spPr bwMode="auto">
            <a:xfrm>
              <a:off x="2703" y="2317"/>
              <a:ext cx="261" cy="3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C</a:t>
              </a:r>
            </a:p>
          </p:txBody>
        </p:sp>
        <p:sp>
          <p:nvSpPr>
            <p:cNvPr id="59411" name="Text Box 19"/>
            <p:cNvSpPr txBox="1">
              <a:spLocks noChangeArrowheads="1"/>
            </p:cNvSpPr>
            <p:nvPr/>
          </p:nvSpPr>
          <p:spPr bwMode="auto">
            <a:xfrm>
              <a:off x="2600" y="3169"/>
              <a:ext cx="369" cy="4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F</a:t>
              </a:r>
            </a:p>
          </p:txBody>
        </p:sp>
        <p:sp>
          <p:nvSpPr>
            <p:cNvPr id="59412" name="Oval 24"/>
            <p:cNvSpPr>
              <a:spLocks noChangeAspect="1" noChangeArrowheads="1"/>
            </p:cNvSpPr>
            <p:nvPr/>
          </p:nvSpPr>
          <p:spPr bwMode="auto">
            <a:xfrm>
              <a:off x="2754" y="3524"/>
              <a:ext cx="53" cy="41"/>
            </a:xfrm>
            <a:prstGeom prst="ellipse">
              <a:avLst/>
            </a:prstGeom>
            <a:solidFill>
              <a:srgbClr val="80808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59413" name="Oval 39"/>
            <p:cNvSpPr>
              <a:spLocks noChangeArrowheads="1"/>
            </p:cNvSpPr>
            <p:nvPr/>
          </p:nvSpPr>
          <p:spPr bwMode="auto">
            <a:xfrm>
              <a:off x="2736" y="2544"/>
              <a:ext cx="68" cy="68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399414" name="Rectangle 54"/>
          <p:cNvSpPr>
            <a:spLocks noChangeArrowheads="1"/>
          </p:cNvSpPr>
          <p:nvPr/>
        </p:nvSpPr>
        <p:spPr bwMode="auto">
          <a:xfrm>
            <a:off x="6986588" y="3611563"/>
            <a:ext cx="2644775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 eaLnBrk="1" hangingPunct="1">
              <a:spcBef>
                <a:spcPct val="20000"/>
              </a:spcBef>
              <a:buClr>
                <a:srgbClr val="8D7DFF"/>
              </a:buClr>
              <a:buFont typeface="Wingdings" charset="2"/>
              <a:buChar char="l"/>
            </a:pPr>
            <a:r>
              <a:rPr lang="th-TH" sz="33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Consume C</a:t>
            </a:r>
            <a:r>
              <a:rPr lang="th-TH" sz="33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  <a:r>
              <a:rPr lang="th-TH" sz="33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, C</a:t>
            </a:r>
            <a:r>
              <a:rPr lang="th-TH" sz="33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  <a:r>
              <a:rPr lang="th-TH" sz="33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 by investing      Y</a:t>
            </a:r>
            <a:r>
              <a:rPr lang="th-TH" sz="33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 </a:t>
            </a:r>
            <a:r>
              <a:rPr lang="th-TH" sz="33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- C</a:t>
            </a:r>
            <a:r>
              <a:rPr lang="th-TH" sz="33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  <a:r>
              <a:rPr lang="th-TH" sz="33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 now and receiving EC</a:t>
            </a:r>
            <a:r>
              <a:rPr lang="th-TH" sz="33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  <a:r>
              <a:rPr lang="th-TH" sz="33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 in the future.</a:t>
            </a:r>
          </a:p>
        </p:txBody>
      </p:sp>
      <p:sp>
        <p:nvSpPr>
          <p:cNvPr id="47" name="Slide Number Placeholder 4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82E31-48EF-ED40-BE60-F4DD0C37C546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9" grpId="0" build="p" autoUpdateAnimBg="0"/>
      <p:bldP spid="399414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ngsana New" charset="0"/>
                <a:cs typeface="Angsana New" charset="0"/>
              </a:rPr>
              <a:t>Consumption, saving and investment equilibrium</a:t>
            </a:r>
          </a:p>
        </p:txBody>
      </p:sp>
      <p:sp>
        <p:nvSpPr>
          <p:cNvPr id="400426" name="Rectangle 42"/>
          <p:cNvSpPr>
            <a:spLocks noGrp="1" noChangeArrowheads="1"/>
          </p:cNvSpPr>
          <p:nvPr>
            <p:ph idx="4294967295"/>
          </p:nvPr>
        </p:nvSpPr>
        <p:spPr>
          <a:xfrm>
            <a:off x="605678" y="1371600"/>
            <a:ext cx="8919848" cy="4724400"/>
          </a:xfrm>
        </p:spPr>
        <p:txBody>
          <a:bodyPr/>
          <a:lstStyle/>
          <a:p>
            <a:pPr eaLnBrk="1" hangingPunct="1">
              <a:buFont typeface="Wingdings" charset="2"/>
              <a:buNone/>
            </a:pPr>
            <a:r>
              <a:rPr lang="th-TH" sz="4400" dirty="0">
                <a:solidFill>
                  <a:schemeClr val="tx2"/>
                </a:solidFill>
                <a:latin typeface="Angsana New" charset="0"/>
                <a:cs typeface="Angsana New" charset="0"/>
              </a:rPr>
              <a:t>2) There are money market and investment opportunities</a:t>
            </a:r>
            <a:r>
              <a:rPr lang="th-TH" sz="4400" dirty="0">
                <a:latin typeface="Angsana New" charset="0"/>
                <a:cs typeface="Angsana New" charset="0"/>
              </a:rPr>
              <a:t>.</a:t>
            </a:r>
          </a:p>
          <a:p>
            <a:pPr eaLnBrk="1" hangingPunct="1"/>
            <a:r>
              <a:rPr lang="th-TH" sz="4400" dirty="0">
                <a:latin typeface="Angsana New" charset="0"/>
                <a:cs typeface="Angsana New" charset="0"/>
              </a:rPr>
              <a:t>The interest rate is r, the rate of returns on investment depends on the size of investment, given by MRT.</a:t>
            </a:r>
          </a:p>
          <a:p>
            <a:pPr eaLnBrk="1" hangingPunct="1"/>
            <a:r>
              <a:rPr lang="th-TH" sz="4400" dirty="0">
                <a:latin typeface="Angsana New" charset="0"/>
                <a:cs typeface="Angsana New" charset="0"/>
              </a:rPr>
              <a:t>The consumer needs to choose among </a:t>
            </a:r>
            <a:r>
              <a:rPr lang="en-US" sz="4400" dirty="0">
                <a:latin typeface="Angsana New" charset="0"/>
                <a:cs typeface="Angsana New" charset="0"/>
              </a:rPr>
              <a:t>consumption, investment, lending or borrowing.</a:t>
            </a:r>
            <a:r>
              <a:rPr lang="th-TH" sz="4400" dirty="0">
                <a:latin typeface="Angsana New" charset="0"/>
                <a:cs typeface="Angsana New" charset="0"/>
              </a:rPr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82E31-48EF-ED40-BE60-F4DD0C37C546}" type="slidenum">
              <a:rPr lang="en-US" smtClean="0"/>
              <a:pPr/>
              <a:t>4</a:t>
            </a:fld>
            <a:endParaRPr lang="en-US"/>
          </a:p>
        </p:txBody>
      </p:sp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6276975" y="4554538"/>
            <a:ext cx="2671763" cy="2274887"/>
            <a:chOff x="30434" y="4043994"/>
            <a:chExt cx="2261321" cy="2010529"/>
          </a:xfrm>
        </p:grpSpPr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3"/>
            <a:srcRect l="12756" r="11339"/>
            <a:stretch>
              <a:fillRect/>
            </a:stretch>
          </p:blipFill>
          <p:spPr bwMode="auto">
            <a:xfrm>
              <a:off x="30434" y="4127724"/>
              <a:ext cx="2196034" cy="19267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1766257" y="4043994"/>
              <a:ext cx="525498" cy="861356"/>
            </a:xfrm>
            <a:prstGeom prst="rect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3200" b="0">
                <a:solidFill>
                  <a:schemeClr val="tx1"/>
                </a:solidFill>
                <a:latin typeface="Angsana New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4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4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04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0426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0"/>
          <p:cNvGrpSpPr>
            <a:grpSpLocks/>
          </p:cNvGrpSpPr>
          <p:nvPr/>
        </p:nvGrpSpPr>
        <p:grpSpPr bwMode="auto">
          <a:xfrm>
            <a:off x="841375" y="1827213"/>
            <a:ext cx="5842000" cy="4624387"/>
            <a:chOff x="633" y="1169"/>
            <a:chExt cx="3397" cy="2913"/>
          </a:xfrm>
        </p:grpSpPr>
        <p:sp>
          <p:nvSpPr>
            <p:cNvPr id="63542" name="Line 11"/>
            <p:cNvSpPr>
              <a:spLocks noChangeShapeType="1"/>
            </p:cNvSpPr>
            <p:nvPr/>
          </p:nvSpPr>
          <p:spPr bwMode="auto">
            <a:xfrm>
              <a:off x="838" y="1328"/>
              <a:ext cx="2283" cy="181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543" name="Line 19"/>
            <p:cNvSpPr>
              <a:spLocks noChangeShapeType="1"/>
            </p:cNvSpPr>
            <p:nvPr/>
          </p:nvSpPr>
          <p:spPr bwMode="auto">
            <a:xfrm>
              <a:off x="3099" y="3120"/>
              <a:ext cx="754" cy="627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 type="arrow" w="med" len="med"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544" name="Text Box 21"/>
            <p:cNvSpPr txBox="1">
              <a:spLocks noChangeArrowheads="1"/>
            </p:cNvSpPr>
            <p:nvPr/>
          </p:nvSpPr>
          <p:spPr bwMode="auto">
            <a:xfrm>
              <a:off x="633" y="1169"/>
              <a:ext cx="301" cy="3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N</a:t>
              </a:r>
            </a:p>
          </p:txBody>
        </p:sp>
        <p:sp>
          <p:nvSpPr>
            <p:cNvPr id="63545" name="Text Box 33"/>
            <p:cNvSpPr txBox="1">
              <a:spLocks noChangeArrowheads="1"/>
            </p:cNvSpPr>
            <p:nvPr/>
          </p:nvSpPr>
          <p:spPr bwMode="auto">
            <a:xfrm>
              <a:off x="3729" y="3723"/>
              <a:ext cx="301" cy="3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U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  <p:sp>
          <p:nvSpPr>
            <p:cNvPr id="63546" name="Text Box 51"/>
            <p:cNvSpPr txBox="1">
              <a:spLocks noChangeArrowheads="1"/>
            </p:cNvSpPr>
            <p:nvPr/>
          </p:nvSpPr>
          <p:spPr bwMode="auto">
            <a:xfrm>
              <a:off x="1973" y="1545"/>
              <a:ext cx="1230" cy="3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 Slope = – [1 + r]   </a:t>
              </a:r>
            </a:p>
          </p:txBody>
        </p:sp>
        <p:sp>
          <p:nvSpPr>
            <p:cNvPr id="63547" name="Line 52"/>
            <p:cNvSpPr>
              <a:spLocks noChangeShapeType="1"/>
            </p:cNvSpPr>
            <p:nvPr/>
          </p:nvSpPr>
          <p:spPr bwMode="auto">
            <a:xfrm flipH="1">
              <a:off x="1824" y="1882"/>
              <a:ext cx="536" cy="126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548" name="Line 53"/>
            <p:cNvSpPr>
              <a:spLocks noChangeShapeType="1"/>
            </p:cNvSpPr>
            <p:nvPr/>
          </p:nvSpPr>
          <p:spPr bwMode="auto">
            <a:xfrm flipH="1">
              <a:off x="1765" y="1847"/>
              <a:ext cx="587" cy="778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549" name="Line 54"/>
            <p:cNvSpPr>
              <a:spLocks noChangeShapeType="1"/>
            </p:cNvSpPr>
            <p:nvPr/>
          </p:nvSpPr>
          <p:spPr bwMode="auto">
            <a:xfrm flipH="1">
              <a:off x="2384" y="1849"/>
              <a:ext cx="0" cy="67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3" name="Group 58"/>
          <p:cNvGrpSpPr>
            <a:grpSpLocks/>
          </p:cNvGrpSpPr>
          <p:nvPr/>
        </p:nvGrpSpPr>
        <p:grpSpPr bwMode="auto">
          <a:xfrm>
            <a:off x="804863" y="2819400"/>
            <a:ext cx="4733925" cy="3582988"/>
            <a:chOff x="612" y="1776"/>
            <a:chExt cx="2753" cy="2257"/>
          </a:xfrm>
        </p:grpSpPr>
        <p:sp>
          <p:nvSpPr>
            <p:cNvPr id="63537" name="Line 14"/>
            <p:cNvSpPr>
              <a:spLocks noChangeShapeType="1"/>
            </p:cNvSpPr>
            <p:nvPr/>
          </p:nvSpPr>
          <p:spPr bwMode="auto">
            <a:xfrm>
              <a:off x="838" y="1955"/>
              <a:ext cx="1884" cy="143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538" name="Line 15"/>
            <p:cNvSpPr>
              <a:spLocks noChangeShapeType="1"/>
            </p:cNvSpPr>
            <p:nvPr/>
          </p:nvSpPr>
          <p:spPr bwMode="auto">
            <a:xfrm flipH="1" flipV="1">
              <a:off x="2722" y="3388"/>
              <a:ext cx="452" cy="35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arrow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539" name="Line 16"/>
            <p:cNvSpPr>
              <a:spLocks noChangeShapeType="1"/>
            </p:cNvSpPr>
            <p:nvPr/>
          </p:nvSpPr>
          <p:spPr bwMode="auto">
            <a:xfrm flipH="1" flipV="1">
              <a:off x="1893" y="3209"/>
              <a:ext cx="678" cy="53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 type="arrow" w="med" len="med"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540" name="Text Box 22"/>
            <p:cNvSpPr txBox="1">
              <a:spLocks noChangeArrowheads="1"/>
            </p:cNvSpPr>
            <p:nvPr/>
          </p:nvSpPr>
          <p:spPr bwMode="auto">
            <a:xfrm>
              <a:off x="612" y="1776"/>
              <a:ext cx="301" cy="3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4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T</a:t>
              </a:r>
              <a:endParaRPr lang="th-TH" sz="24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  <p:sp>
          <p:nvSpPr>
            <p:cNvPr id="63541" name="Text Box 49"/>
            <p:cNvSpPr txBox="1">
              <a:spLocks noChangeArrowheads="1"/>
            </p:cNvSpPr>
            <p:nvPr/>
          </p:nvSpPr>
          <p:spPr bwMode="auto">
            <a:xfrm>
              <a:off x="3063" y="3675"/>
              <a:ext cx="302" cy="3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S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</p:grpSp>
      <p:grpSp>
        <p:nvGrpSpPr>
          <p:cNvPr id="4" name="Group 56"/>
          <p:cNvGrpSpPr>
            <a:grpSpLocks/>
          </p:cNvGrpSpPr>
          <p:nvPr/>
        </p:nvGrpSpPr>
        <p:grpSpPr bwMode="auto">
          <a:xfrm>
            <a:off x="873125" y="3673475"/>
            <a:ext cx="3311525" cy="2254250"/>
            <a:chOff x="652" y="2314"/>
            <a:chExt cx="1925" cy="1420"/>
          </a:xfrm>
        </p:grpSpPr>
        <p:sp>
          <p:nvSpPr>
            <p:cNvPr id="63535" name="Line 13"/>
            <p:cNvSpPr>
              <a:spLocks noChangeShapeType="1"/>
            </p:cNvSpPr>
            <p:nvPr/>
          </p:nvSpPr>
          <p:spPr bwMode="auto">
            <a:xfrm>
              <a:off x="844" y="2395"/>
              <a:ext cx="1733" cy="1339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536" name="Text Box 50"/>
            <p:cNvSpPr txBox="1">
              <a:spLocks noChangeArrowheads="1"/>
            </p:cNvSpPr>
            <p:nvPr/>
          </p:nvSpPr>
          <p:spPr bwMode="auto">
            <a:xfrm>
              <a:off x="652" y="2314"/>
              <a:ext cx="301" cy="3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R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</p:grpSp>
      <p:sp>
        <p:nvSpPr>
          <p:cNvPr id="634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>
                <a:latin typeface="Angsana New" charset="0"/>
                <a:cs typeface="Angsana New" charset="0"/>
              </a:rPr>
              <a:t>Consumption, saving and investment equilibrium</a:t>
            </a:r>
          </a:p>
        </p:txBody>
      </p:sp>
      <p:sp>
        <p:nvSpPr>
          <p:cNvPr id="401473" name="Rectangle 65"/>
          <p:cNvSpPr>
            <a:spLocks noGrp="1" noChangeArrowheads="1"/>
          </p:cNvSpPr>
          <p:nvPr>
            <p:ph idx="4294967295"/>
          </p:nvPr>
        </p:nvSpPr>
        <p:spPr>
          <a:xfrm>
            <a:off x="5319713" y="1158875"/>
            <a:ext cx="4586287" cy="2620963"/>
          </a:xfrm>
          <a:noFill/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th-TH" sz="3600" b="1" dirty="0">
                <a:ea typeface="Cordia New" charset="0"/>
              </a:rPr>
              <a:t>The return </a:t>
            </a:r>
            <a:r>
              <a:rPr lang="th-TH" sz="3600" b="1">
                <a:ea typeface="Cordia New" charset="0"/>
              </a:rPr>
              <a:t>on investment</a:t>
            </a:r>
            <a:r>
              <a:rPr lang="th-TH" sz="3300" b="1">
                <a:ea typeface="Cordia New" charset="0"/>
              </a:rPr>
              <a:t>  </a:t>
            </a:r>
            <a:r>
              <a:rPr lang="th-TH" sz="3300" b="1" dirty="0">
                <a:ea typeface="Cordia New" charset="0"/>
              </a:rPr>
              <a:t>is AC &gt; FA from the money market.</a:t>
            </a:r>
          </a:p>
          <a:p>
            <a:pPr eaLnBrk="1" hangingPunct="1">
              <a:lnSpc>
                <a:spcPct val="90000"/>
              </a:lnSpc>
            </a:pPr>
            <a:r>
              <a:rPr lang="th-TH" sz="3300" b="1" dirty="0">
                <a:ea typeface="Cordia New" charset="0"/>
              </a:rPr>
              <a:t>Should continue to invest until  |MRT| = [1+ r] at point Q.</a:t>
            </a:r>
          </a:p>
        </p:txBody>
      </p:sp>
      <p:sp>
        <p:nvSpPr>
          <p:cNvPr id="63494" name="Text Box 8"/>
          <p:cNvSpPr txBox="1">
            <a:spLocks noChangeArrowheads="1"/>
          </p:cNvSpPr>
          <p:nvPr/>
        </p:nvSpPr>
        <p:spPr bwMode="auto">
          <a:xfrm>
            <a:off x="746125" y="1157288"/>
            <a:ext cx="517525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</a:p>
        </p:txBody>
      </p:sp>
      <p:sp>
        <p:nvSpPr>
          <p:cNvPr id="63495" name="Freeform 9"/>
          <p:cNvSpPr>
            <a:spLocks/>
          </p:cNvSpPr>
          <p:nvPr/>
        </p:nvSpPr>
        <p:spPr bwMode="auto">
          <a:xfrm>
            <a:off x="1193800" y="1547813"/>
            <a:ext cx="6091238" cy="4400550"/>
          </a:xfrm>
          <a:custGeom>
            <a:avLst/>
            <a:gdLst>
              <a:gd name="T0" fmla="*/ 0 w 5040"/>
              <a:gd name="T1" fmla="*/ 0 h 3456"/>
              <a:gd name="T2" fmla="*/ 0 w 5040"/>
              <a:gd name="T3" fmla="*/ 2147483647 h 3456"/>
              <a:gd name="T4" fmla="*/ 2147483647 w 5040"/>
              <a:gd name="T5" fmla="*/ 2147483647 h 3456"/>
              <a:gd name="T6" fmla="*/ 0 60000 65536"/>
              <a:gd name="T7" fmla="*/ 0 60000 65536"/>
              <a:gd name="T8" fmla="*/ 0 60000 65536"/>
              <a:gd name="T9" fmla="*/ 0 w 5040"/>
              <a:gd name="T10" fmla="*/ 0 h 3456"/>
              <a:gd name="T11" fmla="*/ 5040 w 5040"/>
              <a:gd name="T12" fmla="*/ 3456 h 34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5040" h="3456">
                <a:moveTo>
                  <a:pt x="0" y="0"/>
                </a:moveTo>
                <a:lnTo>
                  <a:pt x="0" y="3456"/>
                </a:lnTo>
                <a:lnTo>
                  <a:pt x="5040" y="3456"/>
                </a:lnTo>
              </a:path>
            </a:pathLst>
          </a:custGeom>
          <a:noFill/>
          <a:ln w="38100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0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63496" name="Arc 10"/>
          <p:cNvSpPr>
            <a:spLocks/>
          </p:cNvSpPr>
          <p:nvPr/>
        </p:nvSpPr>
        <p:spPr bwMode="auto">
          <a:xfrm>
            <a:off x="1109663" y="2678113"/>
            <a:ext cx="3063875" cy="3840162"/>
          </a:xfrm>
          <a:custGeom>
            <a:avLst/>
            <a:gdLst>
              <a:gd name="T0" fmla="*/ 2147483647 w 21386"/>
              <a:gd name="T1" fmla="*/ 0 h 21585"/>
              <a:gd name="T2" fmla="*/ 2147483647 w 21386"/>
              <a:gd name="T3" fmla="*/ 2147483647 h 21585"/>
              <a:gd name="T4" fmla="*/ 0 w 21386"/>
              <a:gd name="T5" fmla="*/ 2147483647 h 21585"/>
              <a:gd name="T6" fmla="*/ 0 60000 65536"/>
              <a:gd name="T7" fmla="*/ 0 60000 65536"/>
              <a:gd name="T8" fmla="*/ 0 60000 65536"/>
              <a:gd name="T9" fmla="*/ 0 w 21386"/>
              <a:gd name="T10" fmla="*/ 0 h 21585"/>
              <a:gd name="T11" fmla="*/ 21386 w 21386"/>
              <a:gd name="T12" fmla="*/ 21585 h 2158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386" h="21585" fill="none" extrusionOk="0">
                <a:moveTo>
                  <a:pt x="817" y="0"/>
                </a:moveTo>
                <a:cubicBezTo>
                  <a:pt x="11257" y="396"/>
                  <a:pt x="19917" y="8206"/>
                  <a:pt x="21385" y="18549"/>
                </a:cubicBezTo>
              </a:path>
              <a:path w="21386" h="21585" stroke="0" extrusionOk="0">
                <a:moveTo>
                  <a:pt x="817" y="0"/>
                </a:moveTo>
                <a:cubicBezTo>
                  <a:pt x="11257" y="396"/>
                  <a:pt x="19917" y="8206"/>
                  <a:pt x="21385" y="18549"/>
                </a:cubicBezTo>
                <a:lnTo>
                  <a:pt x="0" y="21585"/>
                </a:lnTo>
                <a:close/>
              </a:path>
            </a:pathLst>
          </a:custGeom>
          <a:noFill/>
          <a:ln w="38100">
            <a:solidFill>
              <a:srgbClr val="0000CC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3497" name="Text Box 31"/>
          <p:cNvSpPr txBox="1">
            <a:spLocks noChangeArrowheads="1"/>
          </p:cNvSpPr>
          <p:nvPr/>
        </p:nvSpPr>
        <p:spPr bwMode="auto">
          <a:xfrm>
            <a:off x="1049338" y="5830888"/>
            <a:ext cx="388937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</a:p>
        </p:txBody>
      </p:sp>
      <p:sp>
        <p:nvSpPr>
          <p:cNvPr id="63498" name="Text Box 34"/>
          <p:cNvSpPr txBox="1">
            <a:spLocks noChangeArrowheads="1"/>
          </p:cNvSpPr>
          <p:nvPr/>
        </p:nvSpPr>
        <p:spPr bwMode="auto">
          <a:xfrm>
            <a:off x="7224713" y="5646738"/>
            <a:ext cx="517525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</a:p>
        </p:txBody>
      </p:sp>
      <p:sp>
        <p:nvSpPr>
          <p:cNvPr id="63499" name="Text Box 36"/>
          <p:cNvSpPr txBox="1">
            <a:spLocks noChangeArrowheads="1"/>
          </p:cNvSpPr>
          <p:nvPr/>
        </p:nvSpPr>
        <p:spPr bwMode="auto">
          <a:xfrm>
            <a:off x="4044950" y="5862638"/>
            <a:ext cx="474663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Y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  <a:endParaRPr lang="th-TH" sz="2800" baseline="-250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63500" name="Oval 37"/>
          <p:cNvSpPr>
            <a:spLocks noChangeArrowheads="1"/>
          </p:cNvSpPr>
          <p:nvPr/>
        </p:nvSpPr>
        <p:spPr bwMode="auto">
          <a:xfrm>
            <a:off x="4137025" y="5910263"/>
            <a:ext cx="87313" cy="76200"/>
          </a:xfrm>
          <a:prstGeom prst="ellipse">
            <a:avLst/>
          </a:prstGeom>
          <a:solidFill>
            <a:srgbClr val="C0C0C0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3600">
              <a:latin typeface="Angsana New" charset="0"/>
              <a:ea typeface="Angsana New" charset="0"/>
              <a:cs typeface="Angsana New" charset="0"/>
            </a:endParaRPr>
          </a:p>
        </p:txBody>
      </p:sp>
      <p:grpSp>
        <p:nvGrpSpPr>
          <p:cNvPr id="5" name="Group 59"/>
          <p:cNvGrpSpPr>
            <a:grpSpLocks/>
          </p:cNvGrpSpPr>
          <p:nvPr/>
        </p:nvGrpSpPr>
        <p:grpSpPr bwMode="auto">
          <a:xfrm>
            <a:off x="3267075" y="4062413"/>
            <a:ext cx="881063" cy="1455737"/>
            <a:chOff x="2044" y="2559"/>
            <a:chExt cx="512" cy="917"/>
          </a:xfrm>
        </p:grpSpPr>
        <p:sp>
          <p:nvSpPr>
            <p:cNvPr id="63528" name="Freeform 17"/>
            <p:cNvSpPr>
              <a:spLocks/>
            </p:cNvSpPr>
            <p:nvPr/>
          </p:nvSpPr>
          <p:spPr bwMode="auto">
            <a:xfrm>
              <a:off x="2270" y="2761"/>
              <a:ext cx="186" cy="438"/>
            </a:xfrm>
            <a:custGeom>
              <a:avLst/>
              <a:gdLst>
                <a:gd name="T0" fmla="*/ 0 w 288"/>
                <a:gd name="T1" fmla="*/ 0 h 1008"/>
                <a:gd name="T2" fmla="*/ 0 w 288"/>
                <a:gd name="T3" fmla="*/ 83 h 1008"/>
                <a:gd name="T4" fmla="*/ 78 w 288"/>
                <a:gd name="T5" fmla="*/ 83 h 1008"/>
                <a:gd name="T6" fmla="*/ 0 60000 65536"/>
                <a:gd name="T7" fmla="*/ 0 60000 65536"/>
                <a:gd name="T8" fmla="*/ 0 60000 65536"/>
                <a:gd name="T9" fmla="*/ 0 w 288"/>
                <a:gd name="T10" fmla="*/ 0 h 1008"/>
                <a:gd name="T11" fmla="*/ 288 w 288"/>
                <a:gd name="T12" fmla="*/ 1008 h 100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88" h="1008">
                  <a:moveTo>
                    <a:pt x="0" y="0"/>
                  </a:moveTo>
                  <a:lnTo>
                    <a:pt x="0" y="1008"/>
                  </a:lnTo>
                  <a:lnTo>
                    <a:pt x="288" y="1008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3529" name="Text Box 25"/>
            <p:cNvSpPr txBox="1">
              <a:spLocks noChangeArrowheads="1"/>
            </p:cNvSpPr>
            <p:nvPr/>
          </p:nvSpPr>
          <p:spPr bwMode="auto">
            <a:xfrm>
              <a:off x="2044" y="3118"/>
              <a:ext cx="301" cy="3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G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  <p:sp>
          <p:nvSpPr>
            <p:cNvPr id="63530" name="Text Box 26"/>
            <p:cNvSpPr txBox="1">
              <a:spLocks noChangeArrowheads="1"/>
            </p:cNvSpPr>
            <p:nvPr/>
          </p:nvSpPr>
          <p:spPr bwMode="auto">
            <a:xfrm>
              <a:off x="2044" y="2923"/>
              <a:ext cx="301" cy="3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H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  <p:sp>
          <p:nvSpPr>
            <p:cNvPr id="63531" name="Text Box 28"/>
            <p:cNvSpPr txBox="1">
              <a:spLocks noChangeArrowheads="1"/>
            </p:cNvSpPr>
            <p:nvPr/>
          </p:nvSpPr>
          <p:spPr bwMode="auto">
            <a:xfrm>
              <a:off x="2254" y="2559"/>
              <a:ext cx="302" cy="3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J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  <p:sp>
          <p:nvSpPr>
            <p:cNvPr id="63532" name="Oval 42"/>
            <p:cNvSpPr>
              <a:spLocks noChangeArrowheads="1"/>
            </p:cNvSpPr>
            <p:nvPr/>
          </p:nvSpPr>
          <p:spPr bwMode="auto">
            <a:xfrm>
              <a:off x="2256" y="2725"/>
              <a:ext cx="45" cy="45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3533" name="Oval 43"/>
            <p:cNvSpPr>
              <a:spLocks noChangeArrowheads="1"/>
            </p:cNvSpPr>
            <p:nvPr/>
          </p:nvSpPr>
          <p:spPr bwMode="auto">
            <a:xfrm>
              <a:off x="2257" y="3025"/>
              <a:ext cx="45" cy="45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3534" name="Oval 44"/>
            <p:cNvSpPr>
              <a:spLocks noChangeArrowheads="1"/>
            </p:cNvSpPr>
            <p:nvPr/>
          </p:nvSpPr>
          <p:spPr bwMode="auto">
            <a:xfrm>
              <a:off x="2257" y="3183"/>
              <a:ext cx="45" cy="45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6" name="Group 57"/>
          <p:cNvGrpSpPr>
            <a:grpSpLocks/>
          </p:cNvGrpSpPr>
          <p:nvPr/>
        </p:nvGrpSpPr>
        <p:grpSpPr bwMode="auto">
          <a:xfrm>
            <a:off x="3600450" y="4581525"/>
            <a:ext cx="833438" cy="1487488"/>
            <a:chOff x="2238" y="2923"/>
            <a:chExt cx="484" cy="937"/>
          </a:xfrm>
        </p:grpSpPr>
        <p:sp>
          <p:nvSpPr>
            <p:cNvPr id="63521" name="Line 18"/>
            <p:cNvSpPr>
              <a:spLocks noChangeShapeType="1"/>
            </p:cNvSpPr>
            <p:nvPr/>
          </p:nvSpPr>
          <p:spPr bwMode="auto">
            <a:xfrm>
              <a:off x="2456" y="3209"/>
              <a:ext cx="0" cy="53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522" name="Text Box 27"/>
            <p:cNvSpPr txBox="1">
              <a:spLocks noChangeArrowheads="1"/>
            </p:cNvSpPr>
            <p:nvPr/>
          </p:nvSpPr>
          <p:spPr bwMode="auto">
            <a:xfrm>
              <a:off x="2421" y="2923"/>
              <a:ext cx="301" cy="3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32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C</a:t>
              </a:r>
              <a:endParaRPr lang="th-TH" sz="32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  <p:sp>
          <p:nvSpPr>
            <p:cNvPr id="63523" name="Text Box 29"/>
            <p:cNvSpPr txBox="1">
              <a:spLocks noChangeArrowheads="1"/>
            </p:cNvSpPr>
            <p:nvPr/>
          </p:nvSpPr>
          <p:spPr bwMode="auto">
            <a:xfrm>
              <a:off x="2300" y="3330"/>
              <a:ext cx="301" cy="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F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  <p:sp>
          <p:nvSpPr>
            <p:cNvPr id="63524" name="Text Box 32"/>
            <p:cNvSpPr txBox="1">
              <a:spLocks noChangeArrowheads="1"/>
            </p:cNvSpPr>
            <p:nvPr/>
          </p:nvSpPr>
          <p:spPr bwMode="auto">
            <a:xfrm>
              <a:off x="2238" y="3502"/>
              <a:ext cx="226" cy="3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A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  <p:sp>
          <p:nvSpPr>
            <p:cNvPr id="63525" name="Oval 45"/>
            <p:cNvSpPr>
              <a:spLocks noChangeArrowheads="1"/>
            </p:cNvSpPr>
            <p:nvPr/>
          </p:nvSpPr>
          <p:spPr bwMode="auto">
            <a:xfrm>
              <a:off x="2445" y="3207"/>
              <a:ext cx="45" cy="45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3526" name="Oval 46"/>
            <p:cNvSpPr>
              <a:spLocks noChangeArrowheads="1"/>
            </p:cNvSpPr>
            <p:nvPr/>
          </p:nvSpPr>
          <p:spPr bwMode="auto">
            <a:xfrm>
              <a:off x="2434" y="3755"/>
              <a:ext cx="45" cy="45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3527" name="Oval 47"/>
            <p:cNvSpPr>
              <a:spLocks noChangeArrowheads="1"/>
            </p:cNvSpPr>
            <p:nvPr/>
          </p:nvSpPr>
          <p:spPr bwMode="auto">
            <a:xfrm>
              <a:off x="2440" y="3651"/>
              <a:ext cx="45" cy="45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7" name="Group 63"/>
          <p:cNvGrpSpPr>
            <a:grpSpLocks/>
          </p:cNvGrpSpPr>
          <p:nvPr/>
        </p:nvGrpSpPr>
        <p:grpSpPr bwMode="auto">
          <a:xfrm>
            <a:off x="2554288" y="5995988"/>
            <a:ext cx="1593850" cy="569912"/>
            <a:chOff x="1632" y="3777"/>
            <a:chExt cx="927" cy="359"/>
          </a:xfrm>
        </p:grpSpPr>
        <p:sp>
          <p:nvSpPr>
            <p:cNvPr id="63519" name="AutoShape 35"/>
            <p:cNvSpPr>
              <a:spLocks/>
            </p:cNvSpPr>
            <p:nvPr/>
          </p:nvSpPr>
          <p:spPr bwMode="auto">
            <a:xfrm>
              <a:off x="1812" y="3777"/>
              <a:ext cx="306" cy="359"/>
            </a:xfrm>
            <a:prstGeom prst="leftBrace">
              <a:avLst>
                <a:gd name="adj1" fmla="val 9777"/>
                <a:gd name="adj2" fmla="val 5000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I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  <p:sp>
          <p:nvSpPr>
            <p:cNvPr id="63520" name="AutoShape 55"/>
            <p:cNvSpPr>
              <a:spLocks/>
            </p:cNvSpPr>
            <p:nvPr/>
          </p:nvSpPr>
          <p:spPr bwMode="auto">
            <a:xfrm rot="-5400000">
              <a:off x="2029" y="3381"/>
              <a:ext cx="134" cy="927"/>
            </a:xfrm>
            <a:prstGeom prst="leftBrace">
              <a:avLst>
                <a:gd name="adj1" fmla="val 57649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8" name="Group 64"/>
          <p:cNvGrpSpPr>
            <a:grpSpLocks/>
          </p:cNvGrpSpPr>
          <p:nvPr/>
        </p:nvGrpSpPr>
        <p:grpSpPr bwMode="auto">
          <a:xfrm>
            <a:off x="1627188" y="2163763"/>
            <a:ext cx="1325562" cy="4324350"/>
            <a:chOff x="1090" y="1363"/>
            <a:chExt cx="771" cy="2724"/>
          </a:xfrm>
        </p:grpSpPr>
        <p:grpSp>
          <p:nvGrpSpPr>
            <p:cNvPr id="63507" name="Group 62"/>
            <p:cNvGrpSpPr>
              <a:grpSpLocks/>
            </p:cNvGrpSpPr>
            <p:nvPr/>
          </p:nvGrpSpPr>
          <p:grpSpPr bwMode="auto">
            <a:xfrm>
              <a:off x="1090" y="1363"/>
              <a:ext cx="771" cy="2724"/>
              <a:chOff x="1090" y="1363"/>
              <a:chExt cx="771" cy="2724"/>
            </a:xfrm>
          </p:grpSpPr>
          <p:sp>
            <p:nvSpPr>
              <p:cNvPr id="63509" name="Freeform 12"/>
              <p:cNvSpPr>
                <a:spLocks/>
              </p:cNvSpPr>
              <p:nvPr/>
            </p:nvSpPr>
            <p:spPr bwMode="auto">
              <a:xfrm>
                <a:off x="1300" y="1955"/>
                <a:ext cx="323" cy="1792"/>
              </a:xfrm>
              <a:custGeom>
                <a:avLst/>
                <a:gdLst>
                  <a:gd name="T0" fmla="*/ 0 w 1296"/>
                  <a:gd name="T1" fmla="*/ 0 h 3024"/>
                  <a:gd name="T2" fmla="*/ 20 w 1296"/>
                  <a:gd name="T3" fmla="*/ 0 h 3024"/>
                  <a:gd name="T4" fmla="*/ 20 w 1296"/>
                  <a:gd name="T5" fmla="*/ 629 h 3024"/>
                  <a:gd name="T6" fmla="*/ 0 60000 65536"/>
                  <a:gd name="T7" fmla="*/ 0 60000 65536"/>
                  <a:gd name="T8" fmla="*/ 0 60000 65536"/>
                  <a:gd name="T9" fmla="*/ 0 w 1296"/>
                  <a:gd name="T10" fmla="*/ 0 h 3024"/>
                  <a:gd name="T11" fmla="*/ 1296 w 1296"/>
                  <a:gd name="T12" fmla="*/ 3024 h 30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296" h="3024">
                    <a:moveTo>
                      <a:pt x="0" y="0"/>
                    </a:moveTo>
                    <a:lnTo>
                      <a:pt x="1296" y="0"/>
                    </a:lnTo>
                    <a:lnTo>
                      <a:pt x="1296" y="302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 sz="4000">
                  <a:latin typeface="Angsana New" charset="0"/>
                  <a:ea typeface="Angsana New" charset="0"/>
                  <a:cs typeface="Angsana New" charset="0"/>
                </a:endParaRPr>
              </a:p>
            </p:txBody>
          </p:sp>
          <p:sp>
            <p:nvSpPr>
              <p:cNvPr id="63510" name="Text Box 23"/>
              <p:cNvSpPr txBox="1">
                <a:spLocks noChangeArrowheads="1"/>
              </p:cNvSpPr>
              <p:nvPr/>
            </p:nvSpPr>
            <p:spPr bwMode="auto">
              <a:xfrm>
                <a:off x="1559" y="1647"/>
                <a:ext cx="302" cy="3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r>
                  <a:rPr lang="th-TH" sz="2800">
                    <a:solidFill>
                      <a:schemeClr val="tx1"/>
                    </a:solidFill>
                    <a:latin typeface="Angsana New" charset="0"/>
                    <a:ea typeface="Cordia New" charset="0"/>
                    <a:cs typeface="Angsana New" charset="0"/>
                  </a:rPr>
                  <a:t>Q</a:t>
                </a:r>
                <a:endPara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endParaRPr>
              </a:p>
            </p:txBody>
          </p:sp>
          <p:sp>
            <p:nvSpPr>
              <p:cNvPr id="63511" name="Text Box 30"/>
              <p:cNvSpPr txBox="1">
                <a:spLocks noChangeArrowheads="1"/>
              </p:cNvSpPr>
              <p:nvPr/>
            </p:nvSpPr>
            <p:spPr bwMode="auto">
              <a:xfrm>
                <a:off x="1468" y="3729"/>
                <a:ext cx="301" cy="3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r>
                  <a:rPr lang="th-TH" sz="2800">
                    <a:solidFill>
                      <a:schemeClr val="tx1"/>
                    </a:solidFill>
                    <a:latin typeface="Angsana New" charset="0"/>
                    <a:ea typeface="Cordia New" charset="0"/>
                    <a:cs typeface="Angsana New" charset="0"/>
                  </a:rPr>
                  <a:t>C</a:t>
                </a:r>
                <a:r>
                  <a:rPr lang="th-TH" sz="2800" baseline="-25000">
                    <a:solidFill>
                      <a:schemeClr val="tx1"/>
                    </a:solidFill>
                    <a:latin typeface="Angsana New" charset="0"/>
                    <a:ea typeface="Cordia New" charset="0"/>
                    <a:cs typeface="Angsana New" charset="0"/>
                  </a:rPr>
                  <a:t>0</a:t>
                </a:r>
                <a:endParaRPr lang="th-TH" sz="2800" baseline="-250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endParaRPr>
              </a:p>
            </p:txBody>
          </p:sp>
          <p:sp>
            <p:nvSpPr>
              <p:cNvPr id="63512" name="Text Box 6"/>
              <p:cNvSpPr txBox="1">
                <a:spLocks noChangeArrowheads="1"/>
              </p:cNvSpPr>
              <p:nvPr/>
            </p:nvSpPr>
            <p:spPr bwMode="auto">
              <a:xfrm>
                <a:off x="1215" y="1363"/>
                <a:ext cx="301" cy="3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r>
                  <a:rPr lang="th-TH" sz="2800">
                    <a:solidFill>
                      <a:schemeClr val="tx1"/>
                    </a:solidFill>
                    <a:latin typeface="Angsana New" charset="0"/>
                    <a:ea typeface="Cordia New" charset="0"/>
                    <a:cs typeface="Angsana New" charset="0"/>
                  </a:rPr>
                  <a:t>M</a:t>
                </a:r>
                <a:endPara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endParaRPr>
              </a:p>
            </p:txBody>
          </p:sp>
          <p:sp>
            <p:nvSpPr>
              <p:cNvPr id="63513" name="Text Box 7"/>
              <p:cNvSpPr txBox="1">
                <a:spLocks noChangeArrowheads="1"/>
              </p:cNvSpPr>
              <p:nvPr/>
            </p:nvSpPr>
            <p:spPr bwMode="auto">
              <a:xfrm>
                <a:off x="1090" y="1612"/>
                <a:ext cx="301" cy="3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r>
                  <a:rPr lang="th-TH" sz="2800">
                    <a:solidFill>
                      <a:schemeClr val="tx1"/>
                    </a:solidFill>
                    <a:latin typeface="Angsana New" charset="0"/>
                    <a:ea typeface="Cordia New" charset="0"/>
                    <a:cs typeface="Angsana New" charset="0"/>
                  </a:rPr>
                  <a:t>L</a:t>
                </a:r>
                <a:endPara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endParaRPr>
              </a:p>
            </p:txBody>
          </p:sp>
          <p:sp>
            <p:nvSpPr>
              <p:cNvPr id="63514" name="Line 20"/>
              <p:cNvSpPr>
                <a:spLocks noChangeShapeType="1"/>
              </p:cNvSpPr>
              <p:nvPr/>
            </p:nvSpPr>
            <p:spPr bwMode="auto">
              <a:xfrm>
                <a:off x="1280" y="1687"/>
                <a:ext cx="0" cy="26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515" name="Text Box 24"/>
              <p:cNvSpPr txBox="1">
                <a:spLocks noChangeArrowheads="1"/>
              </p:cNvSpPr>
              <p:nvPr/>
            </p:nvSpPr>
            <p:spPr bwMode="auto">
              <a:xfrm>
                <a:off x="1154" y="1847"/>
                <a:ext cx="301" cy="35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r>
                  <a:rPr lang="th-TH" sz="2800">
                    <a:solidFill>
                      <a:schemeClr val="tx1"/>
                    </a:solidFill>
                    <a:latin typeface="Angsana New" charset="0"/>
                    <a:ea typeface="Cordia New" charset="0"/>
                    <a:cs typeface="Angsana New" charset="0"/>
                  </a:rPr>
                  <a:t>K</a:t>
                </a:r>
                <a:endPara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endParaRPr>
              </a:p>
            </p:txBody>
          </p:sp>
          <p:sp>
            <p:nvSpPr>
              <p:cNvPr id="63516" name="Oval 39"/>
              <p:cNvSpPr>
                <a:spLocks noChangeArrowheads="1"/>
              </p:cNvSpPr>
              <p:nvPr/>
            </p:nvSpPr>
            <p:spPr bwMode="auto">
              <a:xfrm>
                <a:off x="1265" y="1654"/>
                <a:ext cx="45" cy="45"/>
              </a:xfrm>
              <a:prstGeom prst="ellipse">
                <a:avLst/>
              </a:prstGeom>
              <a:solidFill>
                <a:srgbClr val="C0C0C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 sz="4000">
                  <a:latin typeface="Angsana New" charset="0"/>
                  <a:ea typeface="Angsana New" charset="0"/>
                  <a:cs typeface="Angsana New" charset="0"/>
                </a:endParaRPr>
              </a:p>
            </p:txBody>
          </p:sp>
          <p:sp>
            <p:nvSpPr>
              <p:cNvPr id="63517" name="Oval 41"/>
              <p:cNvSpPr>
                <a:spLocks noChangeArrowheads="1"/>
              </p:cNvSpPr>
              <p:nvPr/>
            </p:nvSpPr>
            <p:spPr bwMode="auto">
              <a:xfrm>
                <a:off x="1265" y="1935"/>
                <a:ext cx="45" cy="45"/>
              </a:xfrm>
              <a:prstGeom prst="ellipse">
                <a:avLst/>
              </a:prstGeom>
              <a:solidFill>
                <a:srgbClr val="C0C0C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 sz="4000">
                  <a:latin typeface="Angsana New" charset="0"/>
                  <a:ea typeface="Angsana New" charset="0"/>
                  <a:cs typeface="Angsana New" charset="0"/>
                </a:endParaRPr>
              </a:p>
            </p:txBody>
          </p:sp>
          <p:sp>
            <p:nvSpPr>
              <p:cNvPr id="63518" name="Oval 40"/>
              <p:cNvSpPr>
                <a:spLocks noChangeArrowheads="1"/>
              </p:cNvSpPr>
              <p:nvPr/>
            </p:nvSpPr>
            <p:spPr bwMode="auto">
              <a:xfrm>
                <a:off x="1265" y="1758"/>
                <a:ext cx="45" cy="45"/>
              </a:xfrm>
              <a:prstGeom prst="ellipse">
                <a:avLst/>
              </a:prstGeom>
              <a:solidFill>
                <a:srgbClr val="C0C0C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>
                <a:prstTxWarp prst="textNoShape">
                  <a:avLst/>
                </a:prstTxWarp>
              </a:bodyPr>
              <a:lstStyle/>
              <a:p>
                <a:endParaRPr lang="en-US" sz="4000">
                  <a:latin typeface="Angsana New" charset="0"/>
                  <a:ea typeface="Angsana New" charset="0"/>
                  <a:cs typeface="Angsana New" charset="0"/>
                </a:endParaRPr>
              </a:p>
            </p:txBody>
          </p:sp>
        </p:grpSp>
        <p:sp>
          <p:nvSpPr>
            <p:cNvPr id="63508" name="Oval 38"/>
            <p:cNvSpPr>
              <a:spLocks noChangeArrowheads="1"/>
            </p:cNvSpPr>
            <p:nvPr/>
          </p:nvSpPr>
          <p:spPr bwMode="auto">
            <a:xfrm>
              <a:off x="1606" y="1935"/>
              <a:ext cx="45" cy="45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401475" name="Rectangle 67"/>
          <p:cNvSpPr>
            <a:spLocks noChangeArrowheads="1"/>
          </p:cNvSpPr>
          <p:nvPr/>
        </p:nvSpPr>
        <p:spPr bwMode="auto">
          <a:xfrm>
            <a:off x="5349875" y="3786188"/>
            <a:ext cx="439261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 eaLnBrk="1" hangingPunct="1">
              <a:spcBef>
                <a:spcPct val="20000"/>
              </a:spcBef>
              <a:buSzPct val="50000"/>
              <a:buFont typeface="Wingdings" charset="2"/>
              <a:buChar char="l"/>
            </a:pPr>
            <a:r>
              <a:rPr lang="th-TH" sz="3300" dirty="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Invest Y</a:t>
            </a:r>
            <a:r>
              <a:rPr lang="th-TH" sz="3300" baseline="-25000" dirty="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  <a:r>
              <a:rPr lang="th-TH" sz="3300" dirty="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 -</a:t>
            </a:r>
            <a:r>
              <a:rPr lang="th-TH" sz="3300" baseline="-25000" dirty="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 </a:t>
            </a:r>
            <a:r>
              <a:rPr lang="th-TH" sz="3300" dirty="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3300" baseline="-25000" dirty="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  <a:r>
              <a:rPr lang="th-TH" sz="3300" dirty="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 = I  now, and receive QC</a:t>
            </a:r>
            <a:r>
              <a:rPr lang="th-TH" sz="3300" baseline="-25000" dirty="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  <a:r>
              <a:rPr lang="th-TH" sz="3300" dirty="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 in the future.</a:t>
            </a:r>
          </a:p>
          <a:p>
            <a:pPr marL="342900" indent="-342900" eaLnBrk="1" hangingPunct="1">
              <a:spcBef>
                <a:spcPct val="20000"/>
              </a:spcBef>
              <a:buClr>
                <a:srgbClr val="8D7DFF"/>
              </a:buClr>
              <a:buFont typeface="Wingdings" charset="2"/>
              <a:buNone/>
            </a:pPr>
            <a:endParaRPr lang="th-TH" sz="3300" dirty="0">
              <a:solidFill>
                <a:schemeClr val="tx1"/>
              </a:solidFill>
              <a:latin typeface="Angsana New" charset="0"/>
              <a:ea typeface="Cordia New" charset="0"/>
              <a:cs typeface="Angsana New" charset="0"/>
            </a:endParaRPr>
          </a:p>
        </p:txBody>
      </p:sp>
      <p:sp>
        <p:nvSpPr>
          <p:cNvPr id="62" name="Slide Number Placeholder 6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82E31-48EF-ED40-BE60-F4DD0C37C546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14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14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1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1473" grpId="0" build="p" autoUpdateAnimBg="0"/>
      <p:bldP spid="401475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Consumption, saving and investment equilibrium</a:t>
            </a:r>
          </a:p>
        </p:txBody>
      </p:sp>
      <p:sp>
        <p:nvSpPr>
          <p:cNvPr id="65539" name="Text Box 12"/>
          <p:cNvSpPr txBox="1">
            <a:spLocks noChangeArrowheads="1"/>
          </p:cNvSpPr>
          <p:nvPr/>
        </p:nvSpPr>
        <p:spPr bwMode="auto">
          <a:xfrm>
            <a:off x="8912225" y="5473700"/>
            <a:ext cx="554038" cy="79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  <a:endParaRPr lang="th-TH" sz="2800" baseline="-250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65540" name="Freeform 14"/>
          <p:cNvSpPr>
            <a:spLocks/>
          </p:cNvSpPr>
          <p:nvPr/>
        </p:nvSpPr>
        <p:spPr bwMode="auto">
          <a:xfrm>
            <a:off x="5626100" y="1963738"/>
            <a:ext cx="3328988" cy="3678237"/>
          </a:xfrm>
          <a:custGeom>
            <a:avLst/>
            <a:gdLst>
              <a:gd name="T0" fmla="*/ 0 w 3456"/>
              <a:gd name="T1" fmla="*/ 0 h 3024"/>
              <a:gd name="T2" fmla="*/ 0 w 3456"/>
              <a:gd name="T3" fmla="*/ 2147483647 h 3024"/>
              <a:gd name="T4" fmla="*/ 2147483647 w 3456"/>
              <a:gd name="T5" fmla="*/ 2147483647 h 3024"/>
              <a:gd name="T6" fmla="*/ 0 60000 65536"/>
              <a:gd name="T7" fmla="*/ 0 60000 65536"/>
              <a:gd name="T8" fmla="*/ 0 60000 65536"/>
              <a:gd name="T9" fmla="*/ 0 w 3456"/>
              <a:gd name="T10" fmla="*/ 0 h 3024"/>
              <a:gd name="T11" fmla="*/ 3456 w 3456"/>
              <a:gd name="T12" fmla="*/ 3024 h 30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456" h="3024">
                <a:moveTo>
                  <a:pt x="0" y="0"/>
                </a:moveTo>
                <a:lnTo>
                  <a:pt x="0" y="3024"/>
                </a:lnTo>
                <a:lnTo>
                  <a:pt x="3456" y="3024"/>
                </a:lnTo>
              </a:path>
            </a:pathLst>
          </a:custGeom>
          <a:noFill/>
          <a:ln w="38100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0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65541" name="Arc 27"/>
          <p:cNvSpPr>
            <a:spLocks/>
          </p:cNvSpPr>
          <p:nvPr/>
        </p:nvSpPr>
        <p:spPr bwMode="auto">
          <a:xfrm>
            <a:off x="5626100" y="3100388"/>
            <a:ext cx="1941513" cy="2541587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-1"/>
                </a:moveTo>
                <a:cubicBezTo>
                  <a:pt x="11929" y="-1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>
            <a:solidFill>
              <a:srgbClr val="0000CC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0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65542" name="Text Box 37"/>
          <p:cNvSpPr txBox="1">
            <a:spLocks noChangeArrowheads="1"/>
          </p:cNvSpPr>
          <p:nvPr/>
        </p:nvSpPr>
        <p:spPr bwMode="auto">
          <a:xfrm>
            <a:off x="6770688" y="3282950"/>
            <a:ext cx="41592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Q</a:t>
            </a:r>
          </a:p>
        </p:txBody>
      </p:sp>
      <p:grpSp>
        <p:nvGrpSpPr>
          <p:cNvPr id="2" name="Group 76"/>
          <p:cNvGrpSpPr>
            <a:grpSpLocks/>
          </p:cNvGrpSpPr>
          <p:nvPr/>
        </p:nvGrpSpPr>
        <p:grpSpPr bwMode="auto">
          <a:xfrm>
            <a:off x="5608638" y="2763838"/>
            <a:ext cx="1281112" cy="1927225"/>
            <a:chOff x="3378" y="1741"/>
            <a:chExt cx="745" cy="1214"/>
          </a:xfrm>
        </p:grpSpPr>
        <p:sp>
          <p:nvSpPr>
            <p:cNvPr id="65608" name="Text Box 38"/>
            <p:cNvSpPr txBox="1">
              <a:spLocks noChangeArrowheads="1"/>
            </p:cNvSpPr>
            <p:nvPr/>
          </p:nvSpPr>
          <p:spPr bwMode="auto">
            <a:xfrm>
              <a:off x="3378" y="1925"/>
              <a:ext cx="242" cy="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R</a:t>
              </a:r>
            </a:p>
          </p:txBody>
        </p:sp>
        <p:sp>
          <p:nvSpPr>
            <p:cNvPr id="65609" name="AutoShape 39"/>
            <p:cNvSpPr>
              <a:spLocks/>
            </p:cNvSpPr>
            <p:nvPr/>
          </p:nvSpPr>
          <p:spPr bwMode="auto">
            <a:xfrm>
              <a:off x="3541" y="1741"/>
              <a:ext cx="80" cy="589"/>
            </a:xfrm>
            <a:prstGeom prst="leftBrace">
              <a:avLst>
                <a:gd name="adj1" fmla="val 61354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610" name="AutoShape 40"/>
            <p:cNvSpPr>
              <a:spLocks/>
            </p:cNvSpPr>
            <p:nvPr/>
          </p:nvSpPr>
          <p:spPr bwMode="auto">
            <a:xfrm rot="5429210">
              <a:off x="3834" y="2165"/>
              <a:ext cx="101" cy="477"/>
            </a:xfrm>
            <a:prstGeom prst="rightBrace">
              <a:avLst>
                <a:gd name="adj1" fmla="val 39356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611" name="Text Box 41"/>
            <p:cNvSpPr txBox="1">
              <a:spLocks noChangeArrowheads="1"/>
            </p:cNvSpPr>
            <p:nvPr/>
          </p:nvSpPr>
          <p:spPr bwMode="auto">
            <a:xfrm>
              <a:off x="3763" y="2451"/>
              <a:ext cx="323" cy="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L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endParaRPr>
            </a:p>
          </p:txBody>
        </p:sp>
      </p:grpSp>
      <p:grpSp>
        <p:nvGrpSpPr>
          <p:cNvPr id="3" name="Group 75"/>
          <p:cNvGrpSpPr>
            <a:grpSpLocks/>
          </p:cNvGrpSpPr>
          <p:nvPr/>
        </p:nvGrpSpPr>
        <p:grpSpPr bwMode="auto">
          <a:xfrm>
            <a:off x="5211763" y="2493963"/>
            <a:ext cx="1260475" cy="3938587"/>
            <a:chOff x="3147" y="1571"/>
            <a:chExt cx="733" cy="2481"/>
          </a:xfrm>
        </p:grpSpPr>
        <p:sp>
          <p:nvSpPr>
            <p:cNvPr id="65605" name="Text Box 11"/>
            <p:cNvSpPr txBox="1">
              <a:spLocks noChangeArrowheads="1"/>
            </p:cNvSpPr>
            <p:nvPr/>
          </p:nvSpPr>
          <p:spPr bwMode="auto">
            <a:xfrm>
              <a:off x="3558" y="3548"/>
              <a:ext cx="322" cy="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C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0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606" name="Freeform 33"/>
            <p:cNvSpPr>
              <a:spLocks/>
            </p:cNvSpPr>
            <p:nvPr/>
          </p:nvSpPr>
          <p:spPr bwMode="auto">
            <a:xfrm>
              <a:off x="3388" y="1732"/>
              <a:ext cx="251" cy="1822"/>
            </a:xfrm>
            <a:custGeom>
              <a:avLst/>
              <a:gdLst>
                <a:gd name="T0" fmla="*/ 0 w 432"/>
                <a:gd name="T1" fmla="*/ 0 h 2592"/>
                <a:gd name="T2" fmla="*/ 85 w 432"/>
                <a:gd name="T3" fmla="*/ 0 h 2592"/>
                <a:gd name="T4" fmla="*/ 85 w 432"/>
                <a:gd name="T5" fmla="*/ 900 h 2592"/>
                <a:gd name="T6" fmla="*/ 0 60000 65536"/>
                <a:gd name="T7" fmla="*/ 0 60000 65536"/>
                <a:gd name="T8" fmla="*/ 0 60000 65536"/>
                <a:gd name="T9" fmla="*/ 0 w 432"/>
                <a:gd name="T10" fmla="*/ 0 h 2592"/>
                <a:gd name="T11" fmla="*/ 432 w 432"/>
                <a:gd name="T12" fmla="*/ 2592 h 259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2" h="2592">
                  <a:moveTo>
                    <a:pt x="0" y="0"/>
                  </a:moveTo>
                  <a:lnTo>
                    <a:pt x="432" y="0"/>
                  </a:lnTo>
                  <a:lnTo>
                    <a:pt x="432" y="2592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607" name="Text Box 43"/>
            <p:cNvSpPr txBox="1">
              <a:spLocks noChangeArrowheads="1"/>
            </p:cNvSpPr>
            <p:nvPr/>
          </p:nvSpPr>
          <p:spPr bwMode="auto">
            <a:xfrm>
              <a:off x="3147" y="1571"/>
              <a:ext cx="322" cy="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C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65545" name="Text Box 44"/>
          <p:cNvSpPr txBox="1">
            <a:spLocks noChangeArrowheads="1"/>
          </p:cNvSpPr>
          <p:nvPr/>
        </p:nvSpPr>
        <p:spPr bwMode="auto">
          <a:xfrm>
            <a:off x="5454650" y="5546725"/>
            <a:ext cx="417513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</a:p>
        </p:txBody>
      </p:sp>
      <p:sp>
        <p:nvSpPr>
          <p:cNvPr id="65546" name="Text Box 46"/>
          <p:cNvSpPr txBox="1">
            <a:spLocks noChangeArrowheads="1"/>
          </p:cNvSpPr>
          <p:nvPr/>
        </p:nvSpPr>
        <p:spPr bwMode="auto">
          <a:xfrm>
            <a:off x="7443788" y="5622925"/>
            <a:ext cx="554037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Y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 </a:t>
            </a:r>
            <a:endParaRPr lang="th-TH" sz="2800" baseline="-250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grpSp>
        <p:nvGrpSpPr>
          <p:cNvPr id="4" name="Group 77"/>
          <p:cNvGrpSpPr>
            <a:grpSpLocks/>
          </p:cNvGrpSpPr>
          <p:nvPr/>
        </p:nvGrpSpPr>
        <p:grpSpPr bwMode="auto">
          <a:xfrm>
            <a:off x="5211763" y="3467100"/>
            <a:ext cx="2349500" cy="2946400"/>
            <a:chOff x="3147" y="2184"/>
            <a:chExt cx="1367" cy="1856"/>
          </a:xfrm>
        </p:grpSpPr>
        <p:sp>
          <p:nvSpPr>
            <p:cNvPr id="65600" name="Text Box 10"/>
            <p:cNvSpPr txBox="1">
              <a:spLocks noChangeArrowheads="1"/>
            </p:cNvSpPr>
            <p:nvPr/>
          </p:nvSpPr>
          <p:spPr bwMode="auto">
            <a:xfrm>
              <a:off x="4022" y="3542"/>
              <a:ext cx="404" cy="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I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0</a:t>
              </a:r>
              <a:endParaRPr lang="th-TH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601" name="Freeform 34"/>
            <p:cNvSpPr>
              <a:spLocks/>
            </p:cNvSpPr>
            <p:nvPr/>
          </p:nvSpPr>
          <p:spPr bwMode="auto">
            <a:xfrm>
              <a:off x="3388" y="2345"/>
              <a:ext cx="753" cy="1209"/>
            </a:xfrm>
            <a:custGeom>
              <a:avLst/>
              <a:gdLst>
                <a:gd name="T0" fmla="*/ 0 w 1296"/>
                <a:gd name="T1" fmla="*/ 0 h 1728"/>
                <a:gd name="T2" fmla="*/ 254 w 1296"/>
                <a:gd name="T3" fmla="*/ 0 h 1728"/>
                <a:gd name="T4" fmla="*/ 254 w 1296"/>
                <a:gd name="T5" fmla="*/ 592 h 1728"/>
                <a:gd name="T6" fmla="*/ 0 60000 65536"/>
                <a:gd name="T7" fmla="*/ 0 60000 65536"/>
                <a:gd name="T8" fmla="*/ 0 60000 65536"/>
                <a:gd name="T9" fmla="*/ 0 w 1296"/>
                <a:gd name="T10" fmla="*/ 0 h 1728"/>
                <a:gd name="T11" fmla="*/ 1296 w 1296"/>
                <a:gd name="T12" fmla="*/ 1728 h 172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96" h="1728">
                  <a:moveTo>
                    <a:pt x="0" y="0"/>
                  </a:moveTo>
                  <a:lnTo>
                    <a:pt x="1296" y="0"/>
                  </a:lnTo>
                  <a:lnTo>
                    <a:pt x="1296" y="1728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602" name="Text Box 42"/>
            <p:cNvSpPr txBox="1">
              <a:spLocks noChangeArrowheads="1"/>
            </p:cNvSpPr>
            <p:nvPr/>
          </p:nvSpPr>
          <p:spPr bwMode="auto">
            <a:xfrm>
              <a:off x="3147" y="2184"/>
              <a:ext cx="322" cy="5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Q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603" name="AutoShape 45"/>
            <p:cNvSpPr>
              <a:spLocks/>
            </p:cNvSpPr>
            <p:nvPr/>
          </p:nvSpPr>
          <p:spPr bwMode="auto">
            <a:xfrm rot="5400000">
              <a:off x="4278" y="3423"/>
              <a:ext cx="100" cy="373"/>
            </a:xfrm>
            <a:prstGeom prst="rightBrace">
              <a:avLst>
                <a:gd name="adj1" fmla="val 31083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604" name="Text Box 49"/>
            <p:cNvSpPr txBox="1">
              <a:spLocks noChangeArrowheads="1"/>
            </p:cNvSpPr>
            <p:nvPr/>
          </p:nvSpPr>
          <p:spPr bwMode="auto">
            <a:xfrm>
              <a:off x="4236" y="3637"/>
              <a:ext cx="242" cy="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I</a:t>
              </a:r>
            </a:p>
          </p:txBody>
        </p:sp>
      </p:grpSp>
      <p:grpSp>
        <p:nvGrpSpPr>
          <p:cNvPr id="5" name="Group 72"/>
          <p:cNvGrpSpPr>
            <a:grpSpLocks/>
          </p:cNvGrpSpPr>
          <p:nvPr/>
        </p:nvGrpSpPr>
        <p:grpSpPr bwMode="auto">
          <a:xfrm>
            <a:off x="5267325" y="1952625"/>
            <a:ext cx="3619500" cy="4310063"/>
            <a:chOff x="3180" y="1230"/>
            <a:chExt cx="2104" cy="2715"/>
          </a:xfrm>
        </p:grpSpPr>
        <p:sp>
          <p:nvSpPr>
            <p:cNvPr id="65597" name="Line 28"/>
            <p:cNvSpPr>
              <a:spLocks noChangeShapeType="1"/>
            </p:cNvSpPr>
            <p:nvPr/>
          </p:nvSpPr>
          <p:spPr bwMode="auto">
            <a:xfrm>
              <a:off x="3388" y="1439"/>
              <a:ext cx="1774" cy="211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598" name="Text Box 50"/>
            <p:cNvSpPr txBox="1">
              <a:spLocks noChangeArrowheads="1"/>
            </p:cNvSpPr>
            <p:nvPr/>
          </p:nvSpPr>
          <p:spPr bwMode="auto">
            <a:xfrm>
              <a:off x="5042" y="3542"/>
              <a:ext cx="242" cy="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U</a:t>
              </a:r>
            </a:p>
          </p:txBody>
        </p:sp>
        <p:sp>
          <p:nvSpPr>
            <p:cNvPr id="65599" name="Text Box 51"/>
            <p:cNvSpPr txBox="1">
              <a:spLocks noChangeArrowheads="1"/>
            </p:cNvSpPr>
            <p:nvPr/>
          </p:nvSpPr>
          <p:spPr bwMode="auto">
            <a:xfrm>
              <a:off x="3180" y="1230"/>
              <a:ext cx="241" cy="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N</a:t>
              </a:r>
            </a:p>
          </p:txBody>
        </p:sp>
      </p:grpSp>
      <p:sp>
        <p:nvSpPr>
          <p:cNvPr id="65549" name="Text Box 54"/>
          <p:cNvSpPr txBox="1">
            <a:spLocks noChangeArrowheads="1"/>
          </p:cNvSpPr>
          <p:nvPr/>
        </p:nvSpPr>
        <p:spPr bwMode="auto">
          <a:xfrm>
            <a:off x="5245100" y="1473200"/>
            <a:ext cx="55562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  <a:endParaRPr lang="th-TH" sz="2800" baseline="-250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65550" name="Arc 6"/>
          <p:cNvSpPr>
            <a:spLocks/>
          </p:cNvSpPr>
          <p:nvPr/>
        </p:nvSpPr>
        <p:spPr bwMode="auto">
          <a:xfrm>
            <a:off x="1308100" y="2924175"/>
            <a:ext cx="1946275" cy="3198813"/>
          </a:xfrm>
          <a:custGeom>
            <a:avLst/>
            <a:gdLst>
              <a:gd name="T0" fmla="*/ 0 w 21546"/>
              <a:gd name="T1" fmla="*/ 480696736 h 21600"/>
              <a:gd name="T2" fmla="*/ 2147483647 w 21546"/>
              <a:gd name="T3" fmla="*/ 2147483647 h 21600"/>
              <a:gd name="T4" fmla="*/ 2147483647 w 21546"/>
              <a:gd name="T5" fmla="*/ 2147483647 h 21600"/>
              <a:gd name="T6" fmla="*/ 0 60000 65536"/>
              <a:gd name="T7" fmla="*/ 0 60000 65536"/>
              <a:gd name="T8" fmla="*/ 0 60000 65536"/>
              <a:gd name="T9" fmla="*/ 0 w 21546"/>
              <a:gd name="T10" fmla="*/ 0 h 21600"/>
              <a:gd name="T11" fmla="*/ 21546 w 21546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46" h="21600" fill="none" extrusionOk="0">
                <a:moveTo>
                  <a:pt x="0" y="1"/>
                </a:moveTo>
                <a:cubicBezTo>
                  <a:pt x="71" y="0"/>
                  <a:pt x="142" y="-1"/>
                  <a:pt x="214" y="-1"/>
                </a:cubicBezTo>
                <a:cubicBezTo>
                  <a:pt x="10833" y="-1"/>
                  <a:pt x="19877" y="7719"/>
                  <a:pt x="21545" y="18207"/>
                </a:cubicBezTo>
              </a:path>
              <a:path w="21546" h="21600" stroke="0" extrusionOk="0">
                <a:moveTo>
                  <a:pt x="0" y="1"/>
                </a:moveTo>
                <a:cubicBezTo>
                  <a:pt x="71" y="0"/>
                  <a:pt x="142" y="-1"/>
                  <a:pt x="214" y="-1"/>
                </a:cubicBezTo>
                <a:cubicBezTo>
                  <a:pt x="10833" y="-1"/>
                  <a:pt x="19877" y="7719"/>
                  <a:pt x="21545" y="18207"/>
                </a:cubicBezTo>
                <a:lnTo>
                  <a:pt x="214" y="21600"/>
                </a:lnTo>
                <a:close/>
              </a:path>
            </a:pathLst>
          </a:custGeom>
          <a:noFill/>
          <a:ln w="38100">
            <a:solidFill>
              <a:srgbClr val="0000CC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0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65551" name="Text Box 8"/>
          <p:cNvSpPr txBox="1">
            <a:spLocks noChangeArrowheads="1"/>
          </p:cNvSpPr>
          <p:nvPr/>
        </p:nvSpPr>
        <p:spPr bwMode="auto">
          <a:xfrm>
            <a:off x="3049588" y="5632450"/>
            <a:ext cx="566737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Y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 </a:t>
            </a:r>
            <a:endParaRPr lang="th-TH" sz="2800" baseline="-250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65552" name="Freeform 13"/>
          <p:cNvSpPr>
            <a:spLocks/>
          </p:cNvSpPr>
          <p:nvPr/>
        </p:nvSpPr>
        <p:spPr bwMode="auto">
          <a:xfrm>
            <a:off x="1323975" y="1943100"/>
            <a:ext cx="3644900" cy="3711575"/>
          </a:xfrm>
          <a:custGeom>
            <a:avLst/>
            <a:gdLst>
              <a:gd name="T0" fmla="*/ 0 w 3168"/>
              <a:gd name="T1" fmla="*/ 0 h 3024"/>
              <a:gd name="T2" fmla="*/ 0 w 3168"/>
              <a:gd name="T3" fmla="*/ 2147483647 h 3024"/>
              <a:gd name="T4" fmla="*/ 2147483647 w 3168"/>
              <a:gd name="T5" fmla="*/ 2147483647 h 3024"/>
              <a:gd name="T6" fmla="*/ 0 60000 65536"/>
              <a:gd name="T7" fmla="*/ 0 60000 65536"/>
              <a:gd name="T8" fmla="*/ 0 60000 65536"/>
              <a:gd name="T9" fmla="*/ 0 w 3168"/>
              <a:gd name="T10" fmla="*/ 0 h 3024"/>
              <a:gd name="T11" fmla="*/ 3168 w 3168"/>
              <a:gd name="T12" fmla="*/ 3024 h 302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168" h="3024">
                <a:moveTo>
                  <a:pt x="0" y="0"/>
                </a:moveTo>
                <a:lnTo>
                  <a:pt x="0" y="3024"/>
                </a:lnTo>
                <a:lnTo>
                  <a:pt x="3168" y="3024"/>
                </a:lnTo>
              </a:path>
            </a:pathLst>
          </a:custGeom>
          <a:noFill/>
          <a:ln w="38100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000">
              <a:latin typeface="Angsana New" charset="0"/>
              <a:ea typeface="Angsana New" charset="0"/>
              <a:cs typeface="Angsana New" charset="0"/>
            </a:endParaRPr>
          </a:p>
        </p:txBody>
      </p:sp>
      <p:grpSp>
        <p:nvGrpSpPr>
          <p:cNvPr id="6" name="Group 71"/>
          <p:cNvGrpSpPr>
            <a:grpSpLocks/>
          </p:cNvGrpSpPr>
          <p:nvPr/>
        </p:nvGrpSpPr>
        <p:grpSpPr bwMode="auto">
          <a:xfrm>
            <a:off x="1773238" y="3403600"/>
            <a:ext cx="1643062" cy="1917700"/>
            <a:chOff x="1031" y="2144"/>
            <a:chExt cx="955" cy="1208"/>
          </a:xfrm>
        </p:grpSpPr>
        <p:sp>
          <p:nvSpPr>
            <p:cNvPr id="65593" name="AutoShape 18"/>
            <p:cNvSpPr>
              <a:spLocks/>
            </p:cNvSpPr>
            <p:nvPr/>
          </p:nvSpPr>
          <p:spPr bwMode="auto">
            <a:xfrm>
              <a:off x="1262" y="2144"/>
              <a:ext cx="87" cy="675"/>
            </a:xfrm>
            <a:prstGeom prst="leftBrace">
              <a:avLst>
                <a:gd name="adj1" fmla="val 64655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594" name="AutoShape 19"/>
            <p:cNvSpPr>
              <a:spLocks/>
            </p:cNvSpPr>
            <p:nvPr/>
          </p:nvSpPr>
          <p:spPr bwMode="auto">
            <a:xfrm rot="5429210">
              <a:off x="1626" y="2606"/>
              <a:ext cx="102" cy="618"/>
            </a:xfrm>
            <a:prstGeom prst="rightBrace">
              <a:avLst>
                <a:gd name="adj1" fmla="val 50490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595" name="Text Box 21"/>
            <p:cNvSpPr txBox="1">
              <a:spLocks noChangeArrowheads="1"/>
            </p:cNvSpPr>
            <p:nvPr/>
          </p:nvSpPr>
          <p:spPr bwMode="auto">
            <a:xfrm>
              <a:off x="1031" y="2280"/>
              <a:ext cx="262" cy="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D</a:t>
              </a:r>
            </a:p>
          </p:txBody>
        </p:sp>
        <p:sp>
          <p:nvSpPr>
            <p:cNvPr id="65596" name="Text Box 22"/>
            <p:cNvSpPr txBox="1">
              <a:spLocks noChangeArrowheads="1"/>
            </p:cNvSpPr>
            <p:nvPr/>
          </p:nvSpPr>
          <p:spPr bwMode="auto">
            <a:xfrm>
              <a:off x="1555" y="2950"/>
              <a:ext cx="261" cy="4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B</a:t>
              </a:r>
            </a:p>
          </p:txBody>
        </p:sp>
      </p:grpSp>
      <p:sp>
        <p:nvSpPr>
          <p:cNvPr id="65554" name="Text Box 25"/>
          <p:cNvSpPr txBox="1">
            <a:spLocks noChangeArrowheads="1"/>
          </p:cNvSpPr>
          <p:nvPr/>
        </p:nvSpPr>
        <p:spPr bwMode="auto">
          <a:xfrm>
            <a:off x="1112838" y="5481638"/>
            <a:ext cx="449262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</a:p>
        </p:txBody>
      </p:sp>
      <p:grpSp>
        <p:nvGrpSpPr>
          <p:cNvPr id="7" name="Group 68"/>
          <p:cNvGrpSpPr>
            <a:grpSpLocks/>
          </p:cNvGrpSpPr>
          <p:nvPr/>
        </p:nvGrpSpPr>
        <p:grpSpPr bwMode="auto">
          <a:xfrm>
            <a:off x="912813" y="3095625"/>
            <a:ext cx="2328862" cy="3336925"/>
            <a:chOff x="531" y="1950"/>
            <a:chExt cx="1354" cy="2102"/>
          </a:xfrm>
        </p:grpSpPr>
        <p:sp>
          <p:nvSpPr>
            <p:cNvPr id="65588" name="Text Box 9"/>
            <p:cNvSpPr txBox="1">
              <a:spLocks noChangeArrowheads="1"/>
            </p:cNvSpPr>
            <p:nvPr/>
          </p:nvSpPr>
          <p:spPr bwMode="auto">
            <a:xfrm>
              <a:off x="1552" y="3649"/>
              <a:ext cx="242" cy="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I</a:t>
              </a:r>
            </a:p>
          </p:txBody>
        </p:sp>
        <p:sp>
          <p:nvSpPr>
            <p:cNvPr id="65589" name="Text Box 7"/>
            <p:cNvSpPr txBox="1">
              <a:spLocks noChangeArrowheads="1"/>
            </p:cNvSpPr>
            <p:nvPr/>
          </p:nvSpPr>
          <p:spPr bwMode="auto">
            <a:xfrm>
              <a:off x="1250" y="3548"/>
              <a:ext cx="429" cy="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I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0</a:t>
              </a:r>
              <a:endParaRPr lang="th-TH" sz="28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590" name="Freeform 15"/>
            <p:cNvSpPr>
              <a:spLocks/>
            </p:cNvSpPr>
            <p:nvPr/>
          </p:nvSpPr>
          <p:spPr bwMode="auto">
            <a:xfrm>
              <a:off x="770" y="2127"/>
              <a:ext cx="579" cy="1427"/>
            </a:xfrm>
            <a:custGeom>
              <a:avLst/>
              <a:gdLst>
                <a:gd name="T0" fmla="*/ 0 w 864"/>
                <a:gd name="T1" fmla="*/ 0 h 2304"/>
                <a:gd name="T2" fmla="*/ 260 w 864"/>
                <a:gd name="T3" fmla="*/ 0 h 2304"/>
                <a:gd name="T4" fmla="*/ 260 w 864"/>
                <a:gd name="T5" fmla="*/ 548 h 2304"/>
                <a:gd name="T6" fmla="*/ 0 60000 65536"/>
                <a:gd name="T7" fmla="*/ 0 60000 65536"/>
                <a:gd name="T8" fmla="*/ 0 60000 65536"/>
                <a:gd name="T9" fmla="*/ 0 w 864"/>
                <a:gd name="T10" fmla="*/ 0 h 2304"/>
                <a:gd name="T11" fmla="*/ 864 w 864"/>
                <a:gd name="T12" fmla="*/ 2304 h 230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864" h="2304">
                  <a:moveTo>
                    <a:pt x="0" y="0"/>
                  </a:moveTo>
                  <a:lnTo>
                    <a:pt x="864" y="0"/>
                  </a:lnTo>
                  <a:lnTo>
                    <a:pt x="864" y="2304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591" name="Text Box 23"/>
            <p:cNvSpPr txBox="1">
              <a:spLocks noChangeArrowheads="1"/>
            </p:cNvSpPr>
            <p:nvPr/>
          </p:nvSpPr>
          <p:spPr bwMode="auto">
            <a:xfrm>
              <a:off x="531" y="1950"/>
              <a:ext cx="343" cy="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Q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592" name="AutoShape 26"/>
            <p:cNvSpPr>
              <a:spLocks/>
            </p:cNvSpPr>
            <p:nvPr/>
          </p:nvSpPr>
          <p:spPr bwMode="auto">
            <a:xfrm rot="5400000">
              <a:off x="1575" y="3367"/>
              <a:ext cx="101" cy="519"/>
            </a:xfrm>
            <a:prstGeom prst="rightBrace">
              <a:avLst>
                <a:gd name="adj1" fmla="val 42822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65556" name="Text Box 32"/>
          <p:cNvSpPr txBox="1">
            <a:spLocks noChangeArrowheads="1"/>
          </p:cNvSpPr>
          <p:nvPr/>
        </p:nvSpPr>
        <p:spPr bwMode="auto">
          <a:xfrm>
            <a:off x="4818063" y="5573713"/>
            <a:ext cx="6000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0</a:t>
            </a:r>
          </a:p>
        </p:txBody>
      </p:sp>
      <p:grpSp>
        <p:nvGrpSpPr>
          <p:cNvPr id="8" name="Group 66"/>
          <p:cNvGrpSpPr>
            <a:grpSpLocks/>
          </p:cNvGrpSpPr>
          <p:nvPr/>
        </p:nvGrpSpPr>
        <p:grpSpPr bwMode="auto">
          <a:xfrm>
            <a:off x="935038" y="1952625"/>
            <a:ext cx="3763962" cy="4164013"/>
            <a:chOff x="544" y="1230"/>
            <a:chExt cx="2188" cy="2623"/>
          </a:xfrm>
        </p:grpSpPr>
        <p:sp>
          <p:nvSpPr>
            <p:cNvPr id="65585" name="Line 16"/>
            <p:cNvSpPr>
              <a:spLocks noChangeShapeType="1"/>
            </p:cNvSpPr>
            <p:nvPr/>
          </p:nvSpPr>
          <p:spPr bwMode="auto">
            <a:xfrm>
              <a:off x="770" y="1411"/>
              <a:ext cx="1830" cy="211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586" name="Text Box 52"/>
            <p:cNvSpPr txBox="1">
              <a:spLocks noChangeArrowheads="1"/>
            </p:cNvSpPr>
            <p:nvPr/>
          </p:nvSpPr>
          <p:spPr bwMode="auto">
            <a:xfrm>
              <a:off x="2470" y="3450"/>
              <a:ext cx="262" cy="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U</a:t>
              </a:r>
            </a:p>
          </p:txBody>
        </p:sp>
        <p:sp>
          <p:nvSpPr>
            <p:cNvPr id="65587" name="Text Box 53"/>
            <p:cNvSpPr txBox="1">
              <a:spLocks noChangeArrowheads="1"/>
            </p:cNvSpPr>
            <p:nvPr/>
          </p:nvSpPr>
          <p:spPr bwMode="auto">
            <a:xfrm>
              <a:off x="544" y="1230"/>
              <a:ext cx="262" cy="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N</a:t>
              </a:r>
            </a:p>
          </p:txBody>
        </p:sp>
      </p:grpSp>
      <p:sp>
        <p:nvSpPr>
          <p:cNvPr id="65558" name="Text Box 55"/>
          <p:cNvSpPr txBox="1">
            <a:spLocks noChangeArrowheads="1"/>
          </p:cNvSpPr>
          <p:nvPr/>
        </p:nvSpPr>
        <p:spPr bwMode="auto">
          <a:xfrm>
            <a:off x="912813" y="1447800"/>
            <a:ext cx="6000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lang="th-TH" sz="28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C</a:t>
            </a:r>
            <a:r>
              <a:rPr lang="th-TH" sz="2800" baseline="-25000">
                <a:solidFill>
                  <a:schemeClr val="tx1"/>
                </a:solidFill>
                <a:latin typeface="Angsana New" charset="0"/>
                <a:ea typeface="Cordia New" charset="0"/>
                <a:cs typeface="Angsana New" charset="0"/>
              </a:rPr>
              <a:t>1</a:t>
            </a:r>
            <a:endParaRPr lang="th-TH" sz="2800" baseline="-250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grpSp>
        <p:nvGrpSpPr>
          <p:cNvPr id="9" name="Group 69"/>
          <p:cNvGrpSpPr>
            <a:grpSpLocks/>
          </p:cNvGrpSpPr>
          <p:nvPr/>
        </p:nvGrpSpPr>
        <p:grpSpPr bwMode="auto">
          <a:xfrm>
            <a:off x="3094038" y="3600450"/>
            <a:ext cx="1865312" cy="1741488"/>
            <a:chOff x="1799" y="2268"/>
            <a:chExt cx="1085" cy="1097"/>
          </a:xfrm>
        </p:grpSpPr>
        <p:sp>
          <p:nvSpPr>
            <p:cNvPr id="65581" name="Arc 29"/>
            <p:cNvSpPr>
              <a:spLocks/>
            </p:cNvSpPr>
            <p:nvPr/>
          </p:nvSpPr>
          <p:spPr bwMode="auto">
            <a:xfrm rot="-4443558">
              <a:off x="1824" y="2243"/>
              <a:ext cx="709" cy="759"/>
            </a:xfrm>
            <a:custGeom>
              <a:avLst/>
              <a:gdLst>
                <a:gd name="T0" fmla="*/ 0 w 21600"/>
                <a:gd name="T1" fmla="*/ 0 h 26660"/>
                <a:gd name="T2" fmla="*/ 0 w 21600"/>
                <a:gd name="T3" fmla="*/ 0 h 26660"/>
                <a:gd name="T4" fmla="*/ 0 w 21600"/>
                <a:gd name="T5" fmla="*/ 0 h 2666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6660"/>
                <a:gd name="T11" fmla="*/ 21600 w 21600"/>
                <a:gd name="T12" fmla="*/ 26660 h 2666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6660" fill="none" extrusionOk="0">
                  <a:moveTo>
                    <a:pt x="874" y="26660"/>
                  </a:moveTo>
                  <a:cubicBezTo>
                    <a:pt x="294" y="24684"/>
                    <a:pt x="0" y="22635"/>
                    <a:pt x="0" y="20576"/>
                  </a:cubicBezTo>
                  <a:cubicBezTo>
                    <a:pt x="0" y="11178"/>
                    <a:pt x="6075" y="2859"/>
                    <a:pt x="15027" y="0"/>
                  </a:cubicBezTo>
                </a:path>
                <a:path w="21600" h="26660" stroke="0" extrusionOk="0">
                  <a:moveTo>
                    <a:pt x="874" y="26660"/>
                  </a:moveTo>
                  <a:cubicBezTo>
                    <a:pt x="294" y="24684"/>
                    <a:pt x="0" y="22635"/>
                    <a:pt x="0" y="20576"/>
                  </a:cubicBezTo>
                  <a:cubicBezTo>
                    <a:pt x="0" y="11178"/>
                    <a:pt x="6075" y="2859"/>
                    <a:pt x="15027" y="0"/>
                  </a:cubicBezTo>
                  <a:lnTo>
                    <a:pt x="21600" y="20576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582" name="Text Box 30"/>
            <p:cNvSpPr txBox="1">
              <a:spLocks noChangeArrowheads="1"/>
            </p:cNvSpPr>
            <p:nvPr/>
          </p:nvSpPr>
          <p:spPr bwMode="auto">
            <a:xfrm>
              <a:off x="1990" y="2547"/>
              <a:ext cx="349" cy="5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E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B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583" name="Text Box 31"/>
            <p:cNvSpPr txBox="1">
              <a:spLocks noChangeArrowheads="1"/>
            </p:cNvSpPr>
            <p:nvPr/>
          </p:nvSpPr>
          <p:spPr bwMode="auto">
            <a:xfrm>
              <a:off x="2426" y="2861"/>
              <a:ext cx="458" cy="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IC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584" name="Oval 59"/>
            <p:cNvSpPr>
              <a:spLocks noChangeAspect="1" noChangeArrowheads="1"/>
            </p:cNvSpPr>
            <p:nvPr/>
          </p:nvSpPr>
          <p:spPr bwMode="auto">
            <a:xfrm>
              <a:off x="1971" y="2808"/>
              <a:ext cx="41" cy="48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10" name="Group 67"/>
          <p:cNvGrpSpPr>
            <a:grpSpLocks/>
          </p:cNvGrpSpPr>
          <p:nvPr/>
        </p:nvGrpSpPr>
        <p:grpSpPr bwMode="auto">
          <a:xfrm>
            <a:off x="2111375" y="2592388"/>
            <a:ext cx="3000375" cy="3068637"/>
            <a:chOff x="1228" y="1633"/>
            <a:chExt cx="1744" cy="1933"/>
          </a:xfrm>
        </p:grpSpPr>
        <p:sp>
          <p:nvSpPr>
            <p:cNvPr id="65577" name="Arc 5"/>
            <p:cNvSpPr>
              <a:spLocks/>
            </p:cNvSpPr>
            <p:nvPr/>
          </p:nvSpPr>
          <p:spPr bwMode="auto">
            <a:xfrm rot="-4443558">
              <a:off x="1288" y="1573"/>
              <a:ext cx="1428" cy="1548"/>
            </a:xfrm>
            <a:custGeom>
              <a:avLst/>
              <a:gdLst>
                <a:gd name="T0" fmla="*/ 0 w 21600"/>
                <a:gd name="T1" fmla="*/ 0 h 26660"/>
                <a:gd name="T2" fmla="*/ 0 w 21600"/>
                <a:gd name="T3" fmla="*/ 0 h 26660"/>
                <a:gd name="T4" fmla="*/ 0 w 21600"/>
                <a:gd name="T5" fmla="*/ 0 h 2666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6660"/>
                <a:gd name="T11" fmla="*/ 21600 w 21600"/>
                <a:gd name="T12" fmla="*/ 26660 h 2666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6660" fill="none" extrusionOk="0">
                  <a:moveTo>
                    <a:pt x="874" y="26660"/>
                  </a:moveTo>
                  <a:cubicBezTo>
                    <a:pt x="294" y="24684"/>
                    <a:pt x="0" y="22635"/>
                    <a:pt x="0" y="20576"/>
                  </a:cubicBezTo>
                  <a:cubicBezTo>
                    <a:pt x="0" y="11178"/>
                    <a:pt x="6075" y="2859"/>
                    <a:pt x="15027" y="0"/>
                  </a:cubicBezTo>
                </a:path>
                <a:path w="21600" h="26660" stroke="0" extrusionOk="0">
                  <a:moveTo>
                    <a:pt x="874" y="26660"/>
                  </a:moveTo>
                  <a:cubicBezTo>
                    <a:pt x="294" y="24684"/>
                    <a:pt x="0" y="22635"/>
                    <a:pt x="0" y="20576"/>
                  </a:cubicBezTo>
                  <a:cubicBezTo>
                    <a:pt x="0" y="11178"/>
                    <a:pt x="6075" y="2859"/>
                    <a:pt x="15027" y="0"/>
                  </a:cubicBezTo>
                  <a:lnTo>
                    <a:pt x="21600" y="20576"/>
                  </a:lnTo>
                  <a:close/>
                </a:path>
              </a:pathLst>
            </a:custGeom>
            <a:noFill/>
            <a:ln w="38100">
              <a:solidFill>
                <a:srgbClr val="80808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578" name="Text Box 20"/>
            <p:cNvSpPr txBox="1">
              <a:spLocks noChangeArrowheads="1"/>
            </p:cNvSpPr>
            <p:nvPr/>
          </p:nvSpPr>
          <p:spPr bwMode="auto">
            <a:xfrm>
              <a:off x="1313" y="1853"/>
              <a:ext cx="261" cy="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Q</a:t>
              </a:r>
            </a:p>
          </p:txBody>
        </p:sp>
        <p:sp>
          <p:nvSpPr>
            <p:cNvPr id="65579" name="Text Box 56"/>
            <p:cNvSpPr txBox="1">
              <a:spLocks noChangeArrowheads="1"/>
            </p:cNvSpPr>
            <p:nvPr/>
          </p:nvSpPr>
          <p:spPr bwMode="auto">
            <a:xfrm>
              <a:off x="2514" y="3063"/>
              <a:ext cx="458" cy="5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IC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0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580" name="Oval 60"/>
            <p:cNvSpPr>
              <a:spLocks noChangeAspect="1" noChangeArrowheads="1"/>
            </p:cNvSpPr>
            <p:nvPr/>
          </p:nvSpPr>
          <p:spPr bwMode="auto">
            <a:xfrm>
              <a:off x="1342" y="2102"/>
              <a:ext cx="41" cy="48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11" name="Group 78"/>
          <p:cNvGrpSpPr>
            <a:grpSpLocks/>
          </p:cNvGrpSpPr>
          <p:nvPr/>
        </p:nvGrpSpPr>
        <p:grpSpPr bwMode="auto">
          <a:xfrm>
            <a:off x="5964238" y="1689100"/>
            <a:ext cx="1708150" cy="1919288"/>
            <a:chOff x="3585" y="1064"/>
            <a:chExt cx="993" cy="1209"/>
          </a:xfrm>
        </p:grpSpPr>
        <p:sp>
          <p:nvSpPr>
            <p:cNvPr id="65573" name="Text Box 57"/>
            <p:cNvSpPr txBox="1">
              <a:spLocks noChangeArrowheads="1"/>
            </p:cNvSpPr>
            <p:nvPr/>
          </p:nvSpPr>
          <p:spPr bwMode="auto">
            <a:xfrm>
              <a:off x="4154" y="1886"/>
              <a:ext cx="424" cy="3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IC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  <a:r>
                <a:rPr lang="th-TH" sz="2800" baseline="30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/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574" name="Arc 35"/>
            <p:cNvSpPr>
              <a:spLocks/>
            </p:cNvSpPr>
            <p:nvPr/>
          </p:nvSpPr>
          <p:spPr bwMode="auto">
            <a:xfrm rot="-1539474">
              <a:off x="3585" y="1064"/>
              <a:ext cx="691" cy="1001"/>
            </a:xfrm>
            <a:custGeom>
              <a:avLst/>
              <a:gdLst>
                <a:gd name="T0" fmla="*/ 0 w 21600"/>
                <a:gd name="T1" fmla="*/ 0 h 27711"/>
                <a:gd name="T2" fmla="*/ 0 w 21600"/>
                <a:gd name="T3" fmla="*/ 0 h 27711"/>
                <a:gd name="T4" fmla="*/ 0 w 21600"/>
                <a:gd name="T5" fmla="*/ 0 h 27711"/>
                <a:gd name="T6" fmla="*/ 0 60000 65536"/>
                <a:gd name="T7" fmla="*/ 0 60000 65536"/>
                <a:gd name="T8" fmla="*/ 0 60000 65536"/>
                <a:gd name="T9" fmla="*/ 0 w 21600"/>
                <a:gd name="T10" fmla="*/ 0 h 27711"/>
                <a:gd name="T11" fmla="*/ 21600 w 21600"/>
                <a:gd name="T12" fmla="*/ 27711 h 2771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7711" fill="none" extrusionOk="0">
                  <a:moveTo>
                    <a:pt x="12761" y="27711"/>
                  </a:moveTo>
                  <a:cubicBezTo>
                    <a:pt x="4996" y="24229"/>
                    <a:pt x="0" y="16512"/>
                    <a:pt x="0" y="8002"/>
                  </a:cubicBezTo>
                  <a:cubicBezTo>
                    <a:pt x="0" y="5261"/>
                    <a:pt x="521" y="2545"/>
                    <a:pt x="1536" y="-1"/>
                  </a:cubicBezTo>
                </a:path>
                <a:path w="21600" h="27711" stroke="0" extrusionOk="0">
                  <a:moveTo>
                    <a:pt x="12761" y="27711"/>
                  </a:moveTo>
                  <a:cubicBezTo>
                    <a:pt x="4996" y="24229"/>
                    <a:pt x="0" y="16512"/>
                    <a:pt x="0" y="8002"/>
                  </a:cubicBezTo>
                  <a:cubicBezTo>
                    <a:pt x="0" y="5261"/>
                    <a:pt x="521" y="2545"/>
                    <a:pt x="1536" y="-1"/>
                  </a:cubicBezTo>
                  <a:lnTo>
                    <a:pt x="21600" y="8002"/>
                  </a:lnTo>
                  <a:close/>
                </a:path>
              </a:pathLst>
            </a:cu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575" name="Text Box 36"/>
            <p:cNvSpPr txBox="1">
              <a:spLocks noChangeArrowheads="1"/>
            </p:cNvSpPr>
            <p:nvPr/>
          </p:nvSpPr>
          <p:spPr bwMode="auto">
            <a:xfrm>
              <a:off x="3632" y="1487"/>
              <a:ext cx="323" cy="5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E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L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576" name="Oval 61"/>
            <p:cNvSpPr>
              <a:spLocks noChangeAspect="1" noChangeArrowheads="1"/>
            </p:cNvSpPr>
            <p:nvPr/>
          </p:nvSpPr>
          <p:spPr bwMode="auto">
            <a:xfrm>
              <a:off x="3619" y="1710"/>
              <a:ext cx="38" cy="48"/>
            </a:xfrm>
            <a:prstGeom prst="ellipse">
              <a:avLst/>
            </a:prstGeom>
            <a:solidFill>
              <a:srgbClr val="C0C0C0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12" name="Group 73"/>
          <p:cNvGrpSpPr>
            <a:grpSpLocks/>
          </p:cNvGrpSpPr>
          <p:nvPr/>
        </p:nvGrpSpPr>
        <p:grpSpPr bwMode="auto">
          <a:xfrm>
            <a:off x="5535613" y="2019300"/>
            <a:ext cx="2449512" cy="2362200"/>
            <a:chOff x="3336" y="1272"/>
            <a:chExt cx="1424" cy="1488"/>
          </a:xfrm>
        </p:grpSpPr>
        <p:sp>
          <p:nvSpPr>
            <p:cNvPr id="65570" name="Arc 4"/>
            <p:cNvSpPr>
              <a:spLocks/>
            </p:cNvSpPr>
            <p:nvPr/>
          </p:nvSpPr>
          <p:spPr bwMode="auto">
            <a:xfrm rot="-4443558">
              <a:off x="3414" y="1194"/>
              <a:ext cx="965" cy="1121"/>
            </a:xfrm>
            <a:custGeom>
              <a:avLst/>
              <a:gdLst>
                <a:gd name="T0" fmla="*/ 0 w 21600"/>
                <a:gd name="T1" fmla="*/ 0 h 26660"/>
                <a:gd name="T2" fmla="*/ 0 w 21600"/>
                <a:gd name="T3" fmla="*/ 0 h 26660"/>
                <a:gd name="T4" fmla="*/ 0 w 21600"/>
                <a:gd name="T5" fmla="*/ 0 h 2666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6660"/>
                <a:gd name="T11" fmla="*/ 21600 w 21600"/>
                <a:gd name="T12" fmla="*/ 26660 h 2666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6660" fill="none" extrusionOk="0">
                  <a:moveTo>
                    <a:pt x="874" y="26660"/>
                  </a:moveTo>
                  <a:cubicBezTo>
                    <a:pt x="294" y="24684"/>
                    <a:pt x="0" y="22635"/>
                    <a:pt x="0" y="20576"/>
                  </a:cubicBezTo>
                  <a:cubicBezTo>
                    <a:pt x="0" y="11178"/>
                    <a:pt x="6075" y="2859"/>
                    <a:pt x="15027" y="0"/>
                  </a:cubicBezTo>
                </a:path>
                <a:path w="21600" h="26660" stroke="0" extrusionOk="0">
                  <a:moveTo>
                    <a:pt x="874" y="26660"/>
                  </a:moveTo>
                  <a:cubicBezTo>
                    <a:pt x="294" y="24684"/>
                    <a:pt x="0" y="22635"/>
                    <a:pt x="0" y="20576"/>
                  </a:cubicBezTo>
                  <a:cubicBezTo>
                    <a:pt x="0" y="11178"/>
                    <a:pt x="6075" y="2859"/>
                    <a:pt x="15027" y="0"/>
                  </a:cubicBezTo>
                  <a:lnTo>
                    <a:pt x="21600" y="20576"/>
                  </a:lnTo>
                  <a:close/>
                </a:path>
              </a:pathLst>
            </a:custGeom>
            <a:noFill/>
            <a:ln w="38100">
              <a:solidFill>
                <a:srgbClr val="80808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571" name="Text Box 58"/>
            <p:cNvSpPr txBox="1">
              <a:spLocks noChangeArrowheads="1"/>
            </p:cNvSpPr>
            <p:nvPr/>
          </p:nvSpPr>
          <p:spPr bwMode="auto">
            <a:xfrm>
              <a:off x="4336" y="2257"/>
              <a:ext cx="424" cy="5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IC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0</a:t>
              </a:r>
              <a:r>
                <a:rPr lang="th-TH" sz="2800" baseline="30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/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572" name="Oval 62"/>
            <p:cNvSpPr>
              <a:spLocks noChangeAspect="1" noChangeArrowheads="1"/>
            </p:cNvSpPr>
            <p:nvPr/>
          </p:nvSpPr>
          <p:spPr bwMode="auto">
            <a:xfrm>
              <a:off x="4126" y="2323"/>
              <a:ext cx="38" cy="47"/>
            </a:xfrm>
            <a:prstGeom prst="ellipse">
              <a:avLst/>
            </a:prstGeom>
            <a:solidFill>
              <a:srgbClr val="969696"/>
            </a:solidFill>
            <a:ln w="1587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 sz="4000"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grpSp>
        <p:nvGrpSpPr>
          <p:cNvPr id="13" name="Group 70"/>
          <p:cNvGrpSpPr>
            <a:grpSpLocks/>
          </p:cNvGrpSpPr>
          <p:nvPr/>
        </p:nvGrpSpPr>
        <p:grpSpPr bwMode="auto">
          <a:xfrm>
            <a:off x="912813" y="4246563"/>
            <a:ext cx="3190875" cy="2206625"/>
            <a:chOff x="531" y="2675"/>
            <a:chExt cx="1855" cy="1390"/>
          </a:xfrm>
        </p:grpSpPr>
        <p:sp>
          <p:nvSpPr>
            <p:cNvPr id="65566" name="Freeform 17"/>
            <p:cNvSpPr>
              <a:spLocks/>
            </p:cNvSpPr>
            <p:nvPr/>
          </p:nvSpPr>
          <p:spPr bwMode="auto">
            <a:xfrm>
              <a:off x="770" y="2838"/>
              <a:ext cx="1220" cy="716"/>
            </a:xfrm>
            <a:custGeom>
              <a:avLst/>
              <a:gdLst>
                <a:gd name="T0" fmla="*/ 0 w 2016"/>
                <a:gd name="T1" fmla="*/ 0 h 1008"/>
                <a:gd name="T2" fmla="*/ 447 w 2016"/>
                <a:gd name="T3" fmla="*/ 0 h 1008"/>
                <a:gd name="T4" fmla="*/ 447 w 2016"/>
                <a:gd name="T5" fmla="*/ 362 h 1008"/>
                <a:gd name="T6" fmla="*/ 0 60000 65536"/>
                <a:gd name="T7" fmla="*/ 0 60000 65536"/>
                <a:gd name="T8" fmla="*/ 0 60000 65536"/>
                <a:gd name="T9" fmla="*/ 0 w 2016"/>
                <a:gd name="T10" fmla="*/ 0 h 1008"/>
                <a:gd name="T11" fmla="*/ 2016 w 2016"/>
                <a:gd name="T12" fmla="*/ 1008 h 100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16" h="1008">
                  <a:moveTo>
                    <a:pt x="0" y="0"/>
                  </a:moveTo>
                  <a:lnTo>
                    <a:pt x="2016" y="0"/>
                  </a:lnTo>
                  <a:lnTo>
                    <a:pt x="2016" y="1008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567" name="Text Box 24"/>
            <p:cNvSpPr txBox="1">
              <a:spLocks noChangeArrowheads="1"/>
            </p:cNvSpPr>
            <p:nvPr/>
          </p:nvSpPr>
          <p:spPr bwMode="auto">
            <a:xfrm>
              <a:off x="531" y="2675"/>
              <a:ext cx="349" cy="5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C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1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568" name="Text Box 64"/>
            <p:cNvSpPr txBox="1">
              <a:spLocks noChangeArrowheads="1"/>
            </p:cNvSpPr>
            <p:nvPr/>
          </p:nvSpPr>
          <p:spPr bwMode="auto">
            <a:xfrm>
              <a:off x="2089" y="3634"/>
              <a:ext cx="297" cy="4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prstTxWarp prst="textNoShape">
                <a:avLst/>
              </a:prstTxWarp>
            </a:bodyPr>
            <a:lstStyle/>
            <a:p>
              <a:r>
                <a:rPr lang="th-TH" sz="28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C</a:t>
              </a:r>
              <a:r>
                <a:rPr lang="th-TH" sz="2800" baseline="-25000">
                  <a:solidFill>
                    <a:schemeClr val="tx1"/>
                  </a:solidFill>
                  <a:latin typeface="Angsana New" charset="0"/>
                  <a:ea typeface="Cordia New" charset="0"/>
                  <a:cs typeface="Angsana New" charset="0"/>
                </a:rPr>
                <a:t>0</a:t>
              </a:r>
              <a:endParaRPr lang="th-TH" sz="28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65569" name="Line 65"/>
            <p:cNvSpPr>
              <a:spLocks noChangeShapeType="1"/>
            </p:cNvSpPr>
            <p:nvPr/>
          </p:nvSpPr>
          <p:spPr bwMode="auto">
            <a:xfrm flipH="1" flipV="1">
              <a:off x="2008" y="3592"/>
              <a:ext cx="125" cy="16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 type="triangle" w="med" len="med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02511" name="Text Box 79"/>
          <p:cNvSpPr txBox="1">
            <a:spLocks noChangeArrowheads="1"/>
          </p:cNvSpPr>
          <p:nvPr/>
        </p:nvSpPr>
        <p:spPr bwMode="auto">
          <a:xfrm>
            <a:off x="1755775" y="1149350"/>
            <a:ext cx="3421063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th-TH" sz="3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Invest =I, Returns = Q</a:t>
            </a:r>
            <a:r>
              <a:rPr lang="th-TH" sz="30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1</a:t>
            </a:r>
            <a:r>
              <a:rPr lang="th-TH" sz="3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, Borrowing = B, Debt = D,     C</a:t>
            </a:r>
            <a:r>
              <a:rPr lang="th-TH" sz="30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0</a:t>
            </a:r>
            <a:r>
              <a:rPr lang="th-TH" sz="3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= Y</a:t>
            </a:r>
            <a:r>
              <a:rPr lang="th-TH" sz="30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0</a:t>
            </a:r>
            <a:r>
              <a:rPr lang="th-TH" sz="3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- I +B, C</a:t>
            </a:r>
            <a:r>
              <a:rPr lang="th-TH" sz="30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1</a:t>
            </a:r>
            <a:r>
              <a:rPr lang="th-TH" sz="3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= Q</a:t>
            </a:r>
            <a:r>
              <a:rPr lang="th-TH" sz="30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1</a:t>
            </a:r>
            <a:r>
              <a:rPr lang="th-TH" sz="3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- D</a:t>
            </a:r>
          </a:p>
        </p:txBody>
      </p:sp>
      <p:sp>
        <p:nvSpPr>
          <p:cNvPr id="402512" name="Text Box 80"/>
          <p:cNvSpPr txBox="1">
            <a:spLocks noChangeArrowheads="1"/>
          </p:cNvSpPr>
          <p:nvPr/>
        </p:nvSpPr>
        <p:spPr bwMode="auto">
          <a:xfrm>
            <a:off x="6562725" y="1106488"/>
            <a:ext cx="3255963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th-TH" sz="3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Invest =I, Returns = Q</a:t>
            </a:r>
            <a:r>
              <a:rPr lang="th-TH" sz="30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1</a:t>
            </a:r>
            <a:r>
              <a:rPr lang="th-TH" sz="3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, Lending = L, Returns = R,     C</a:t>
            </a:r>
            <a:r>
              <a:rPr lang="th-TH" sz="30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0</a:t>
            </a:r>
            <a:r>
              <a:rPr lang="th-TH" sz="3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= Y</a:t>
            </a:r>
            <a:r>
              <a:rPr lang="th-TH" sz="30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0</a:t>
            </a:r>
            <a:r>
              <a:rPr lang="th-TH" sz="3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- I - L, C</a:t>
            </a:r>
            <a:r>
              <a:rPr lang="th-TH" sz="30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1</a:t>
            </a:r>
            <a:r>
              <a:rPr lang="th-TH" sz="3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= Q</a:t>
            </a:r>
            <a:r>
              <a:rPr lang="th-TH" sz="3000" baseline="-25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1</a:t>
            </a:r>
            <a:r>
              <a:rPr lang="th-TH" sz="3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+ R</a:t>
            </a:r>
          </a:p>
        </p:txBody>
      </p:sp>
      <p:sp>
        <p:nvSpPr>
          <p:cNvPr id="77" name="Slide Number Placeholder 7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82E31-48EF-ED40-BE60-F4DD0C37C546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2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2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2511" grpId="0" build="p" autoUpdateAnimBg="0"/>
      <p:bldP spid="402512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charset="0"/>
                <a:cs typeface="Angsana New" charset="0"/>
              </a:rPr>
              <a:t>Present Value (PV)</a:t>
            </a:r>
          </a:p>
        </p:txBody>
      </p:sp>
      <p:sp>
        <p:nvSpPr>
          <p:cNvPr id="88073" name="Rectangle 9"/>
          <p:cNvSpPr>
            <a:spLocks noGrp="1" noChangeArrowheads="1"/>
          </p:cNvSpPr>
          <p:nvPr>
            <p:ph idx="1"/>
          </p:nvPr>
        </p:nvSpPr>
        <p:spPr>
          <a:xfrm>
            <a:off x="892175" y="938213"/>
            <a:ext cx="8728075" cy="4997450"/>
          </a:xfrm>
        </p:spPr>
        <p:txBody>
          <a:bodyPr/>
          <a:lstStyle/>
          <a:p>
            <a:pPr eaLnBrk="1" hangingPunct="1">
              <a:lnSpc>
                <a:spcPct val="105000"/>
              </a:lnSpc>
              <a:spcBef>
                <a:spcPct val="25000"/>
              </a:spcBef>
            </a:pPr>
            <a:r>
              <a:rPr lang="en-US" sz="4400" dirty="0">
                <a:latin typeface="Angsana New" charset="0"/>
                <a:cs typeface="Angsana New" charset="0"/>
              </a:rPr>
              <a:t>Determining the value today of a future flow of income</a:t>
            </a:r>
          </a:p>
          <a:p>
            <a:pPr lvl="1" eaLnBrk="1" hangingPunct="1">
              <a:lnSpc>
                <a:spcPct val="105000"/>
              </a:lnSpc>
              <a:spcBef>
                <a:spcPct val="25000"/>
              </a:spcBef>
            </a:pPr>
            <a:r>
              <a:rPr lang="en-US" sz="4400" dirty="0">
                <a:latin typeface="Angsana New" charset="0"/>
                <a:cs typeface="Angsana New" charset="0"/>
              </a:rPr>
              <a:t>The value of a future payment must be discounted for the time period and interest rate that could be earned.</a:t>
            </a:r>
          </a:p>
          <a:p>
            <a:pPr lvl="2" eaLnBrk="1" hangingPunct="1">
              <a:lnSpc>
                <a:spcPct val="105000"/>
              </a:lnSpc>
              <a:spcBef>
                <a:spcPct val="25000"/>
              </a:spcBef>
            </a:pPr>
            <a:r>
              <a:rPr lang="en-US" sz="4400" dirty="0">
                <a:latin typeface="Angsana New" charset="0"/>
                <a:cs typeface="Angsana New" charset="0"/>
              </a:rPr>
              <a:t>Interest rate – rate at which one can borrow or lend money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81BC-E0B8-FA42-9989-CD5E95C0BEC1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73" grpId="0" build="p" bldLvl="3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>
                <a:latin typeface="Angsana New" charset="0"/>
                <a:cs typeface="Angsana New" charset="0"/>
              </a:rPr>
              <a:t>Present Value (PV)</a:t>
            </a:r>
          </a:p>
        </p:txBody>
      </p:sp>
      <p:graphicFrame>
        <p:nvGraphicFramePr>
          <p:cNvPr id="71682" name="Object 2">
            <a:hlinkClick r:id="" action="ppaction://ole?verb=0"/>
          </p:cNvPr>
          <p:cNvGraphicFramePr>
            <a:graphicFrameLocks noGrp="1"/>
          </p:cNvGraphicFramePr>
          <p:nvPr>
            <p:ph idx="1"/>
          </p:nvPr>
        </p:nvGraphicFramePr>
        <p:xfrm>
          <a:off x="1735138" y="1069975"/>
          <a:ext cx="7245350" cy="4048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705100" imgH="1511300" progId="Equation.DSMT4">
                  <p:embed/>
                </p:oleObj>
              </mc:Choice>
              <mc:Fallback>
                <p:oleObj name="Equation" r:id="rId3" imgW="2705100" imgH="1511300" progId="Equation.DSMT4">
                  <p:embed/>
                  <p:pic>
                    <p:nvPicPr>
                      <p:cNvPr id="0" name="Picture 2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5138" y="1069975"/>
                        <a:ext cx="7245350" cy="4048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684" name="Text Box 5"/>
          <p:cNvSpPr txBox="1">
            <a:spLocks noChangeArrowheads="1"/>
          </p:cNvSpPr>
          <p:nvPr/>
        </p:nvSpPr>
        <p:spPr bwMode="auto">
          <a:xfrm>
            <a:off x="1042709" y="5321743"/>
            <a:ext cx="8470900" cy="93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10000"/>
              </a:spcBef>
            </a:pPr>
            <a:r>
              <a:rPr lang="en-US" sz="2600" b="0" dirty="0">
                <a:solidFill>
                  <a:schemeClr val="tx1"/>
                </a:solidFill>
                <a:latin typeface="UPC-Angsana" charset="0"/>
              </a:rPr>
              <a:t>Example:  Put $X in the bank for 2 years at r = 0.1 </a:t>
            </a:r>
          </a:p>
          <a:p>
            <a:pPr>
              <a:spcBef>
                <a:spcPct val="10000"/>
              </a:spcBef>
            </a:pPr>
            <a:r>
              <a:rPr lang="en-US" sz="2600" b="0" dirty="0">
                <a:solidFill>
                  <a:schemeClr val="tx1"/>
                </a:solidFill>
                <a:latin typeface="UPC-Angsana" charset="0"/>
              </a:rPr>
              <a:t>          --&gt;  (1+0.1)(1+0.1)$X = $1  or  X  =  1/(1+0.1)</a:t>
            </a:r>
            <a:r>
              <a:rPr lang="en-US" sz="2600" b="0" baseline="30000" dirty="0">
                <a:solidFill>
                  <a:schemeClr val="tx1"/>
                </a:solidFill>
                <a:latin typeface="UPC-Angsana" charset="0"/>
              </a:rPr>
              <a:t>2</a:t>
            </a:r>
            <a:r>
              <a:rPr lang="en-US" sz="2600" b="0" dirty="0">
                <a:solidFill>
                  <a:schemeClr val="tx1"/>
                </a:solidFill>
                <a:latin typeface="UPC-Angsana" charset="0"/>
              </a:rPr>
              <a:t> = 0.83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>
          <a:xfrm>
            <a:off x="7842250" y="6516240"/>
            <a:ext cx="2063750" cy="457200"/>
          </a:xfrm>
        </p:spPr>
        <p:txBody>
          <a:bodyPr/>
          <a:lstStyle/>
          <a:p>
            <a:fld id="{C44681BC-E0B8-FA42-9989-CD5E95C0BEC1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6359" y="1942407"/>
            <a:ext cx="2127250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7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ngsana New" charset="0"/>
                <a:cs typeface="Angsana New" charset="0"/>
              </a:rPr>
              <a:t>Present Value (PV)</a:t>
            </a:r>
            <a:endParaRPr lang="en-US" dirty="0">
              <a:latin typeface="Angsana New" charset="0"/>
            </a:endParaRPr>
          </a:p>
        </p:txBody>
      </p:sp>
      <p:sp>
        <p:nvSpPr>
          <p:cNvPr id="74759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7842250" y="64008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/>
            <a:fld id="{A99A3234-3F0E-FC4B-9B5B-02F65A18A4FE}" type="slidenum">
              <a:rPr lang="en-US" sz="1800">
                <a:solidFill>
                  <a:srgbClr val="000000"/>
                </a:solidFill>
              </a:rPr>
              <a:pPr algn="r"/>
              <a:t>9</a:t>
            </a:fld>
            <a:endParaRPr lang="en-US" sz="1800">
              <a:solidFill>
                <a:srgbClr val="000000"/>
              </a:solidFill>
            </a:endParaRPr>
          </a:p>
        </p:txBody>
      </p:sp>
      <p:cxnSp>
        <p:nvCxnSpPr>
          <p:cNvPr id="74760" name="Straight Connector 8"/>
          <p:cNvCxnSpPr>
            <a:cxnSpLocks noChangeShapeType="1"/>
          </p:cNvCxnSpPr>
          <p:nvPr/>
        </p:nvCxnSpPr>
        <p:spPr bwMode="auto">
          <a:xfrm flipV="1">
            <a:off x="3971925" y="1897063"/>
            <a:ext cx="44831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74761" name="Straight Connector 10"/>
          <p:cNvCxnSpPr>
            <a:cxnSpLocks noChangeShapeType="1"/>
          </p:cNvCxnSpPr>
          <p:nvPr/>
        </p:nvCxnSpPr>
        <p:spPr bwMode="auto">
          <a:xfrm rot="16200000" flipH="1">
            <a:off x="1858169" y="3847307"/>
            <a:ext cx="41989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74762" name="Straight Connector 11"/>
          <p:cNvCxnSpPr>
            <a:cxnSpLocks noChangeShapeType="1"/>
          </p:cNvCxnSpPr>
          <p:nvPr/>
        </p:nvCxnSpPr>
        <p:spPr bwMode="auto">
          <a:xfrm rot="16200000" flipH="1">
            <a:off x="4842669" y="2018507"/>
            <a:ext cx="5349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74763" name="Straight Connector 13"/>
          <p:cNvCxnSpPr>
            <a:cxnSpLocks noChangeShapeType="1"/>
          </p:cNvCxnSpPr>
          <p:nvPr/>
        </p:nvCxnSpPr>
        <p:spPr bwMode="auto">
          <a:xfrm rot="16200000" flipH="1">
            <a:off x="6026944" y="2018507"/>
            <a:ext cx="5349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74764" name="Straight Connector 14"/>
          <p:cNvCxnSpPr>
            <a:cxnSpLocks noChangeShapeType="1"/>
          </p:cNvCxnSpPr>
          <p:nvPr/>
        </p:nvCxnSpPr>
        <p:spPr bwMode="auto">
          <a:xfrm rot="16200000" flipH="1">
            <a:off x="7206456" y="2018507"/>
            <a:ext cx="5349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</p:cxnSp>
      <p:pic>
        <p:nvPicPr>
          <p:cNvPr id="30" name="Picture 29"/>
          <p:cNvPicPr>
            <a:picLocks noChangeAspect="1"/>
          </p:cNvPicPr>
          <p:nvPr/>
        </p:nvPicPr>
        <p:blipFill>
          <a:blip r:embed="rId2"/>
          <a:srcRect l="8147" t="2863" b="7158"/>
          <a:stretch>
            <a:fillRect/>
          </a:stretch>
        </p:blipFill>
        <p:spPr bwMode="auto">
          <a:xfrm>
            <a:off x="4732338" y="1984375"/>
            <a:ext cx="771525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/>
          <a:srcRect l="8147" t="2863" b="7158"/>
          <a:stretch>
            <a:fillRect/>
          </a:stretch>
        </p:blipFill>
        <p:spPr bwMode="auto">
          <a:xfrm>
            <a:off x="5959475" y="1984375"/>
            <a:ext cx="771525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/>
          <a:srcRect l="8147" t="2863" b="7158"/>
          <a:stretch>
            <a:fillRect/>
          </a:stretch>
        </p:blipFill>
        <p:spPr bwMode="auto">
          <a:xfrm>
            <a:off x="7097713" y="1984375"/>
            <a:ext cx="773112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68" name="TextBox 36"/>
          <p:cNvSpPr txBox="1">
            <a:spLocks noChangeArrowheads="1"/>
          </p:cNvSpPr>
          <p:nvPr/>
        </p:nvSpPr>
        <p:spPr bwMode="auto">
          <a:xfrm>
            <a:off x="3375025" y="1016000"/>
            <a:ext cx="1195388" cy="75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ts val="2475"/>
              </a:lnSpc>
            </a:pPr>
            <a:r>
              <a:rPr lang="en-US" dirty="0">
                <a:solidFill>
                  <a:schemeClr val="tx2"/>
                </a:solidFill>
                <a:latin typeface="Angsana New" charset="0"/>
                <a:ea typeface="Angsana New" charset="0"/>
                <a:cs typeface="Angsana New" charset="0"/>
              </a:rPr>
              <a:t>present</a:t>
            </a:r>
          </a:p>
          <a:p>
            <a:pPr algn="ctr">
              <a:lnSpc>
                <a:spcPts val="2475"/>
              </a:lnSpc>
            </a:pPr>
            <a:r>
              <a:rPr lang="en-US" dirty="0">
                <a:solidFill>
                  <a:schemeClr val="tx2"/>
                </a:solidFill>
                <a:latin typeface="Angsana New" charset="0"/>
                <a:ea typeface="Angsana New" charset="0"/>
                <a:cs typeface="Angsana New" charset="0"/>
              </a:rPr>
              <a:t>0</a:t>
            </a:r>
          </a:p>
        </p:txBody>
      </p:sp>
      <p:sp>
        <p:nvSpPr>
          <p:cNvPr id="74769" name="TextBox 37"/>
          <p:cNvSpPr txBox="1">
            <a:spLocks noChangeArrowheads="1"/>
          </p:cNvSpPr>
          <p:nvPr/>
        </p:nvSpPr>
        <p:spPr bwMode="auto">
          <a:xfrm>
            <a:off x="4916488" y="1306513"/>
            <a:ext cx="371475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ts val="2475"/>
              </a:lnSpc>
            </a:pPr>
            <a:r>
              <a:rPr lang="en-US">
                <a:solidFill>
                  <a:schemeClr val="tx2"/>
                </a:solidFill>
                <a:latin typeface="Angsana New" charset="0"/>
                <a:ea typeface="Angsana New" charset="0"/>
                <a:cs typeface="Angsana New" charset="0"/>
              </a:rPr>
              <a:t>1</a:t>
            </a:r>
          </a:p>
        </p:txBody>
      </p:sp>
      <p:sp>
        <p:nvSpPr>
          <p:cNvPr id="74770" name="TextBox 38"/>
          <p:cNvSpPr txBox="1">
            <a:spLocks noChangeArrowheads="1"/>
          </p:cNvSpPr>
          <p:nvPr/>
        </p:nvSpPr>
        <p:spPr bwMode="auto">
          <a:xfrm>
            <a:off x="6100763" y="1306513"/>
            <a:ext cx="369887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ts val="2475"/>
              </a:lnSpc>
            </a:pPr>
            <a:r>
              <a:rPr lang="en-US">
                <a:solidFill>
                  <a:schemeClr val="tx2"/>
                </a:solidFill>
                <a:latin typeface="Angsana New" charset="0"/>
                <a:ea typeface="Angsana New" charset="0"/>
                <a:cs typeface="Angsana New" charset="0"/>
              </a:rPr>
              <a:t>2</a:t>
            </a:r>
          </a:p>
        </p:txBody>
      </p:sp>
      <p:sp>
        <p:nvSpPr>
          <p:cNvPr id="74771" name="TextBox 39"/>
          <p:cNvSpPr txBox="1">
            <a:spLocks noChangeArrowheads="1"/>
          </p:cNvSpPr>
          <p:nvPr/>
        </p:nvSpPr>
        <p:spPr bwMode="auto">
          <a:xfrm>
            <a:off x="7280275" y="1306513"/>
            <a:ext cx="369888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ts val="2475"/>
              </a:lnSpc>
            </a:pPr>
            <a:r>
              <a:rPr lang="en-US">
                <a:solidFill>
                  <a:schemeClr val="tx2"/>
                </a:solidFill>
                <a:latin typeface="Angsana New" charset="0"/>
                <a:ea typeface="Angsana New" charset="0"/>
                <a:cs typeface="Angsana New" charset="0"/>
              </a:rPr>
              <a:t>3</a:t>
            </a:r>
          </a:p>
        </p:txBody>
      </p:sp>
      <p:sp>
        <p:nvSpPr>
          <p:cNvPr id="74772" name="TextBox 40"/>
          <p:cNvSpPr txBox="1">
            <a:spLocks noChangeArrowheads="1"/>
          </p:cNvSpPr>
          <p:nvPr/>
        </p:nvSpPr>
        <p:spPr bwMode="auto">
          <a:xfrm>
            <a:off x="7859200" y="1286799"/>
            <a:ext cx="1031287" cy="433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>
              <a:lnSpc>
                <a:spcPts val="2475"/>
              </a:lnSpc>
            </a:pPr>
            <a:r>
              <a:rPr lang="en-US" dirty="0">
                <a:solidFill>
                  <a:schemeClr val="tx2"/>
                </a:solidFill>
                <a:latin typeface="Angsana New" charset="0"/>
                <a:ea typeface="Angsana New" charset="0"/>
                <a:cs typeface="Angsana New" charset="0"/>
              </a:rPr>
              <a:t>Year</a:t>
            </a:r>
          </a:p>
        </p:txBody>
      </p:sp>
      <p:grpSp>
        <p:nvGrpSpPr>
          <p:cNvPr id="2" name="Group 62"/>
          <p:cNvGrpSpPr>
            <a:grpSpLocks/>
          </p:cNvGrpSpPr>
          <p:nvPr/>
        </p:nvGrpSpPr>
        <p:grpSpPr bwMode="auto">
          <a:xfrm>
            <a:off x="3987800" y="2844800"/>
            <a:ext cx="2374900" cy="1130300"/>
            <a:chOff x="3987374" y="2845179"/>
            <a:chExt cx="2375645" cy="1129174"/>
          </a:xfrm>
        </p:grpSpPr>
        <p:cxnSp>
          <p:nvCxnSpPr>
            <p:cNvPr id="74788" name="Straight Arrow Connector 42"/>
            <p:cNvCxnSpPr>
              <a:cxnSpLocks noChangeShapeType="1"/>
            </p:cNvCxnSpPr>
            <p:nvPr/>
          </p:nvCxnSpPr>
          <p:spPr bwMode="auto">
            <a:xfrm rot="10800000" flipV="1">
              <a:off x="3987374" y="3968818"/>
              <a:ext cx="2375645" cy="0"/>
            </a:xfrm>
            <a:prstGeom prst="straightConnector1">
              <a:avLst/>
            </a:prstGeom>
            <a:noFill/>
            <a:ln w="63500">
              <a:solidFill>
                <a:srgbClr val="00CC99"/>
              </a:solidFill>
              <a:round/>
              <a:headEnd/>
              <a:tailEnd type="triangle" w="lg" len="med"/>
            </a:ln>
          </p:spPr>
        </p:cxnSp>
        <p:cxnSp>
          <p:nvCxnSpPr>
            <p:cNvPr id="74789" name="Straight Connector 47"/>
            <p:cNvCxnSpPr>
              <a:cxnSpLocks noChangeShapeType="1"/>
            </p:cNvCxnSpPr>
            <p:nvPr/>
          </p:nvCxnSpPr>
          <p:spPr bwMode="auto">
            <a:xfrm rot="16200000" flipH="1">
              <a:off x="5782312" y="3408588"/>
              <a:ext cx="1129174" cy="2356"/>
            </a:xfrm>
            <a:prstGeom prst="line">
              <a:avLst/>
            </a:prstGeom>
            <a:noFill/>
            <a:ln w="63500">
              <a:solidFill>
                <a:srgbClr val="00CC99"/>
              </a:solidFill>
              <a:round/>
              <a:headEnd/>
              <a:tailEnd/>
            </a:ln>
          </p:spPr>
        </p:cxn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3986213" y="2803525"/>
            <a:ext cx="3527425" cy="2619375"/>
            <a:chOff x="3985488" y="2803343"/>
            <a:chExt cx="3528000" cy="2620304"/>
          </a:xfrm>
        </p:grpSpPr>
        <p:cxnSp>
          <p:nvCxnSpPr>
            <p:cNvPr id="74786" name="Straight Arrow Connector 45"/>
            <p:cNvCxnSpPr>
              <a:cxnSpLocks noChangeShapeType="1"/>
            </p:cNvCxnSpPr>
            <p:nvPr/>
          </p:nvCxnSpPr>
          <p:spPr bwMode="auto">
            <a:xfrm rot="10800000" flipV="1">
              <a:off x="3985488" y="5421102"/>
              <a:ext cx="3528000" cy="0"/>
            </a:xfrm>
            <a:prstGeom prst="straightConnector1">
              <a:avLst/>
            </a:prstGeom>
            <a:noFill/>
            <a:ln w="63500">
              <a:solidFill>
                <a:srgbClr val="00CC99"/>
              </a:solidFill>
              <a:round/>
              <a:headEnd/>
              <a:tailEnd type="triangle" w="lg" len="med"/>
            </a:ln>
          </p:spPr>
        </p:cxnSp>
        <p:cxnSp>
          <p:nvCxnSpPr>
            <p:cNvPr id="74787" name="Straight Connector 50"/>
            <p:cNvCxnSpPr>
              <a:cxnSpLocks noChangeShapeType="1"/>
            </p:cNvCxnSpPr>
            <p:nvPr/>
          </p:nvCxnSpPr>
          <p:spPr bwMode="auto">
            <a:xfrm rot="16200000" flipH="1">
              <a:off x="6174087" y="4113495"/>
              <a:ext cx="2620304" cy="0"/>
            </a:xfrm>
            <a:prstGeom prst="line">
              <a:avLst/>
            </a:prstGeom>
            <a:noFill/>
            <a:ln w="63500">
              <a:solidFill>
                <a:srgbClr val="00CC99"/>
              </a:solidFill>
              <a:round/>
              <a:headEnd/>
              <a:tailEnd/>
            </a:ln>
          </p:spPr>
        </p:cxnSp>
      </p:grpSp>
      <p:sp>
        <p:nvSpPr>
          <p:cNvPr id="54" name="TextBox 53"/>
          <p:cNvSpPr txBox="1">
            <a:spLocks noChangeArrowheads="1"/>
          </p:cNvSpPr>
          <p:nvPr/>
        </p:nvSpPr>
        <p:spPr bwMode="auto">
          <a:xfrm>
            <a:off x="3189288" y="2962275"/>
            <a:ext cx="3698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ts val="2475"/>
              </a:lnSpc>
            </a:pPr>
            <a:r>
              <a:rPr lang="en-US" sz="4000">
                <a:solidFill>
                  <a:schemeClr val="tx2"/>
                </a:solidFill>
                <a:latin typeface="Angsana New" charset="0"/>
                <a:ea typeface="Angsana New" charset="0"/>
                <a:cs typeface="Angsana New" charset="0"/>
              </a:rPr>
              <a:t>+</a:t>
            </a:r>
          </a:p>
        </p:txBody>
      </p:sp>
      <p:sp>
        <p:nvSpPr>
          <p:cNvPr id="55" name="TextBox 54"/>
          <p:cNvSpPr txBox="1">
            <a:spLocks noChangeArrowheads="1"/>
          </p:cNvSpPr>
          <p:nvPr/>
        </p:nvSpPr>
        <p:spPr bwMode="auto">
          <a:xfrm>
            <a:off x="3189288" y="4384675"/>
            <a:ext cx="3698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ts val="2475"/>
              </a:lnSpc>
            </a:pPr>
            <a:r>
              <a:rPr lang="en-US" sz="4000">
                <a:solidFill>
                  <a:schemeClr val="tx2"/>
                </a:solidFill>
                <a:latin typeface="Angsana New" charset="0"/>
                <a:ea typeface="Angsana New" charset="0"/>
                <a:cs typeface="Angsana New" charset="0"/>
              </a:rPr>
              <a:t>+</a:t>
            </a:r>
          </a:p>
        </p:txBody>
      </p:sp>
      <p:cxnSp>
        <p:nvCxnSpPr>
          <p:cNvPr id="56" name="Straight Connector 55"/>
          <p:cNvCxnSpPr>
            <a:cxnSpLocks noChangeShapeType="1"/>
          </p:cNvCxnSpPr>
          <p:nvPr/>
        </p:nvCxnSpPr>
        <p:spPr bwMode="auto">
          <a:xfrm flipV="1">
            <a:off x="1190625" y="5986463"/>
            <a:ext cx="26336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</p:cxnSp>
      <p:sp>
        <p:nvSpPr>
          <p:cNvPr id="58" name="TextBox 57"/>
          <p:cNvSpPr txBox="1">
            <a:spLocks noChangeArrowheads="1"/>
          </p:cNvSpPr>
          <p:nvPr/>
        </p:nvSpPr>
        <p:spPr bwMode="auto">
          <a:xfrm>
            <a:off x="1022350" y="6027738"/>
            <a:ext cx="3049588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ts val="2475"/>
              </a:lnSpc>
            </a:pPr>
            <a:r>
              <a:rPr lang="en-US" sz="4400">
                <a:solidFill>
                  <a:schemeClr val="tx2"/>
                </a:solidFill>
                <a:latin typeface="Angsana New" charset="0"/>
                <a:ea typeface="Angsana New" charset="0"/>
                <a:cs typeface="Angsana New" charset="0"/>
              </a:rPr>
              <a:t>=   Present value</a:t>
            </a:r>
          </a:p>
        </p:txBody>
      </p:sp>
      <p:cxnSp>
        <p:nvCxnSpPr>
          <p:cNvPr id="44" name="Straight Arrow Connector 43"/>
          <p:cNvCxnSpPr>
            <a:cxnSpLocks noChangeShapeType="1"/>
          </p:cNvCxnSpPr>
          <p:nvPr/>
        </p:nvCxnSpPr>
        <p:spPr bwMode="auto">
          <a:xfrm rot="10800000">
            <a:off x="4049713" y="2552700"/>
            <a:ext cx="744537" cy="0"/>
          </a:xfrm>
          <a:prstGeom prst="straightConnector1">
            <a:avLst/>
          </a:prstGeom>
          <a:noFill/>
          <a:ln w="63500">
            <a:solidFill>
              <a:srgbClr val="00CC99"/>
            </a:solidFill>
            <a:round/>
            <a:headEnd/>
            <a:tailEnd type="triangle" w="lg" len="med"/>
          </a:ln>
        </p:spPr>
      </p:cxnSp>
      <p:grpSp>
        <p:nvGrpSpPr>
          <p:cNvPr id="4" name="Group 64"/>
          <p:cNvGrpSpPr>
            <a:grpSpLocks/>
          </p:cNvGrpSpPr>
          <p:nvPr/>
        </p:nvGrpSpPr>
        <p:grpSpPr bwMode="auto">
          <a:xfrm>
            <a:off x="1058863" y="1824038"/>
            <a:ext cx="2735262" cy="1255712"/>
            <a:chOff x="1058852" y="1824038"/>
            <a:chExt cx="2735030" cy="1255712"/>
          </a:xfrm>
        </p:grpSpPr>
        <p:pic>
          <p:nvPicPr>
            <p:cNvPr id="74785" name="Picture 32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963143" y="1942735"/>
              <a:ext cx="830739" cy="10335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74756" name="Object 4"/>
            <p:cNvGraphicFramePr>
              <a:graphicFrameLocks noChangeAspect="1"/>
            </p:cNvGraphicFramePr>
            <p:nvPr/>
          </p:nvGraphicFramePr>
          <p:xfrm>
            <a:off x="1058852" y="1824038"/>
            <a:ext cx="1709738" cy="12557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508000" imgH="431800" progId="Equation.DSMT4">
                    <p:embed/>
                  </p:oleObj>
                </mc:Choice>
                <mc:Fallback>
                  <p:oleObj name="Equation" r:id="rId4" imgW="508000" imgH="431800" progId="Equation.DSMT4">
                    <p:embed/>
                    <p:pic>
                      <p:nvPicPr>
                        <p:cNvPr id="0" name="Picture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58852" y="1824038"/>
                          <a:ext cx="1709738" cy="125571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63"/>
          <p:cNvGrpSpPr>
            <a:grpSpLocks/>
          </p:cNvGrpSpPr>
          <p:nvPr/>
        </p:nvGrpSpPr>
        <p:grpSpPr bwMode="auto">
          <a:xfrm>
            <a:off x="1052513" y="3243263"/>
            <a:ext cx="2711450" cy="1292225"/>
            <a:chOff x="1051763" y="3242951"/>
            <a:chExt cx="2712609" cy="1292225"/>
          </a:xfrm>
        </p:grpSpPr>
        <p:pic>
          <p:nvPicPr>
            <p:cNvPr id="74784" name="Picture 34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001251" y="3432371"/>
              <a:ext cx="763121" cy="9949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74755" name="Object 3"/>
            <p:cNvGraphicFramePr>
              <a:graphicFrameLocks noChangeAspect="1"/>
            </p:cNvGraphicFramePr>
            <p:nvPr/>
          </p:nvGraphicFramePr>
          <p:xfrm>
            <a:off x="1051763" y="3242951"/>
            <a:ext cx="1881188" cy="12922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7" imgW="558800" imgH="444500" progId="Equation.DSMT4">
                    <p:embed/>
                  </p:oleObj>
                </mc:Choice>
                <mc:Fallback>
                  <p:oleObj name="Equation" r:id="rId7" imgW="558800" imgH="444500" progId="Equation.DSMT4">
                    <p:embed/>
                    <p:pic>
                      <p:nvPicPr>
                        <p:cNvPr id="0" name="Picture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51763" y="3242951"/>
                          <a:ext cx="1881188" cy="129222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Group 66"/>
          <p:cNvGrpSpPr>
            <a:grpSpLocks/>
          </p:cNvGrpSpPr>
          <p:nvPr/>
        </p:nvGrpSpPr>
        <p:grpSpPr bwMode="auto">
          <a:xfrm>
            <a:off x="1058863" y="4665663"/>
            <a:ext cx="2690812" cy="1292225"/>
            <a:chOff x="1058233" y="4665776"/>
            <a:chExt cx="2691199" cy="1292225"/>
          </a:xfrm>
        </p:grpSpPr>
        <p:pic>
          <p:nvPicPr>
            <p:cNvPr id="74783" name="Picture 35"/>
            <p:cNvPicPr>
              <a:picLocks noChangeAspect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2986311" y="4858132"/>
              <a:ext cx="763121" cy="975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74754" name="Object 2"/>
            <p:cNvGraphicFramePr>
              <a:graphicFrameLocks noChangeAspect="1"/>
            </p:cNvGraphicFramePr>
            <p:nvPr/>
          </p:nvGraphicFramePr>
          <p:xfrm>
            <a:off x="1058233" y="4665776"/>
            <a:ext cx="1881188" cy="12922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0" imgW="558800" imgH="444500" progId="Equation.DSMT4">
                    <p:embed/>
                  </p:oleObj>
                </mc:Choice>
                <mc:Fallback>
                  <p:oleObj name="Equation" r:id="rId10" imgW="558800" imgH="444500" progId="Equation.DSMT4">
                    <p:embed/>
                    <p:pic>
                      <p:nvPicPr>
                        <p:cNvPr id="0" name="Picture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58233" y="4665776"/>
                          <a:ext cx="1881188" cy="129222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>
                <a:latin typeface="Angsana New" charset="0"/>
                <a:cs typeface="Angsana New" charset="0"/>
              </a:rPr>
              <a:t>PV of $100 Paid in the Future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82E31-48EF-ED40-BE60-F4DD0C37C546}" type="slidenum">
              <a:rPr lang="en-US" smtClean="0"/>
              <a:pPr/>
              <a:t>10</a:t>
            </a:fld>
            <a:endParaRPr lang="en-US"/>
          </a:p>
        </p:txBody>
      </p:sp>
      <p:graphicFrame>
        <p:nvGraphicFramePr>
          <p:cNvPr id="8" name="Chart 7"/>
          <p:cNvGraphicFramePr>
            <a:graphicFrameLocks/>
          </p:cNvGraphicFramePr>
          <p:nvPr/>
        </p:nvGraphicFramePr>
        <p:xfrm>
          <a:off x="754558" y="1421939"/>
          <a:ext cx="8300145" cy="5143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1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charset="0"/>
                <a:cs typeface="Angsana New" charset="0"/>
              </a:rPr>
              <a:t>Two Payment Streams</a:t>
            </a:r>
          </a:p>
        </p:txBody>
      </p:sp>
      <p:sp>
        <p:nvSpPr>
          <p:cNvPr id="75782" name="Rectangle 13"/>
          <p:cNvSpPr>
            <a:spLocks noGrp="1" noChangeArrowheads="1"/>
          </p:cNvSpPr>
          <p:nvPr>
            <p:ph idx="1"/>
          </p:nvPr>
        </p:nvSpPr>
        <p:spPr>
          <a:xfrm>
            <a:off x="1077913" y="2057400"/>
            <a:ext cx="8828087" cy="1201738"/>
          </a:xfrm>
        </p:spPr>
        <p:txBody>
          <a:bodyPr/>
          <a:lstStyle/>
          <a:p>
            <a:pPr eaLnBrk="1" hangingPunct="1">
              <a:lnSpc>
                <a:spcPct val="105000"/>
              </a:lnSpc>
              <a:spcBef>
                <a:spcPct val="50000"/>
              </a:spcBef>
              <a:buFont typeface="Wingdings" charset="2"/>
              <a:buNone/>
            </a:pPr>
            <a:r>
              <a:rPr lang="en-US">
                <a:latin typeface="Angsana New" charset="0"/>
                <a:cs typeface="Angsana New" charset="0"/>
              </a:rPr>
              <a:t>Payment Stream A: 		100	    	100	    	0</a:t>
            </a:r>
          </a:p>
          <a:p>
            <a:pPr eaLnBrk="1" hangingPunct="1">
              <a:lnSpc>
                <a:spcPct val="105000"/>
              </a:lnSpc>
              <a:spcBef>
                <a:spcPct val="50000"/>
              </a:spcBef>
              <a:buFont typeface="Wingdings" charset="2"/>
              <a:buNone/>
            </a:pPr>
            <a:r>
              <a:rPr lang="en-US">
                <a:latin typeface="Angsana New" charset="0"/>
                <a:cs typeface="Angsana New" charset="0"/>
              </a:rPr>
              <a:t>Payment Stream B:	  	20	    	100    	         100</a:t>
            </a:r>
          </a:p>
        </p:txBody>
      </p:sp>
      <p:graphicFrame>
        <p:nvGraphicFramePr>
          <p:cNvPr id="75778" name="Object 2">
            <a:hlinkClick r:id="" action="ppaction://ole?verb=0"/>
          </p:cNvPr>
          <p:cNvGraphicFramePr>
            <a:graphicFrameLocks/>
          </p:cNvGraphicFramePr>
          <p:nvPr/>
        </p:nvGraphicFramePr>
        <p:xfrm>
          <a:off x="4457700" y="3778250"/>
          <a:ext cx="1004888" cy="227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27100" imgH="228600" progId="Equation.3">
                  <p:embed/>
                </p:oleObj>
              </mc:Choice>
              <mc:Fallback>
                <p:oleObj name="Equation" r:id="rId3" imgW="927100" imgH="228600" progId="Equation.3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7700" y="3778250"/>
                        <a:ext cx="1004888" cy="227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779" name="Object 3">
            <a:hlinkClick r:id="" action="ppaction://ole?verb=0"/>
          </p:cNvPr>
          <p:cNvGraphicFramePr>
            <a:graphicFrameLocks/>
          </p:cNvGraphicFramePr>
          <p:nvPr/>
        </p:nvGraphicFramePr>
        <p:xfrm>
          <a:off x="4457700" y="3778250"/>
          <a:ext cx="1004888" cy="227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927100" imgH="228600" progId="Equation.3">
                  <p:embed/>
                </p:oleObj>
              </mc:Choice>
              <mc:Fallback>
                <p:oleObj name="Equation" r:id="rId5" imgW="927100" imgH="228600" progId="Equation.3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7700" y="3778250"/>
                        <a:ext cx="1004888" cy="227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5783" name="Rectangle 10"/>
          <p:cNvSpPr>
            <a:spLocks noChangeArrowheads="1"/>
          </p:cNvSpPr>
          <p:nvPr/>
        </p:nvSpPr>
        <p:spPr bwMode="auto">
          <a:xfrm>
            <a:off x="4783138" y="1076325"/>
            <a:ext cx="5127625" cy="704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>
              <a:tabLst>
                <a:tab pos="2106613" algn="ctr"/>
                <a:tab pos="3665538" algn="ctr"/>
              </a:tabLst>
            </a:pPr>
            <a:r>
              <a:rPr lang="en-US" sz="40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Today	1 Year	2 Years</a:t>
            </a:r>
          </a:p>
        </p:txBody>
      </p:sp>
      <p:sp>
        <p:nvSpPr>
          <p:cNvPr id="75784" name="Line 11"/>
          <p:cNvSpPr>
            <a:spLocks noChangeShapeType="1"/>
          </p:cNvSpPr>
          <p:nvPr/>
        </p:nvSpPr>
        <p:spPr bwMode="auto">
          <a:xfrm>
            <a:off x="941388" y="1844675"/>
            <a:ext cx="8934450" cy="0"/>
          </a:xfrm>
          <a:prstGeom prst="line">
            <a:avLst/>
          </a:prstGeom>
          <a:noFill/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graphicFrame>
        <p:nvGraphicFramePr>
          <p:cNvPr id="104462" name="Object 4">
            <a:hlinkClick r:id="" action="ppaction://ole?verb=0"/>
          </p:cNvPr>
          <p:cNvGraphicFramePr>
            <a:graphicFrameLocks/>
          </p:cNvGraphicFramePr>
          <p:nvPr/>
        </p:nvGraphicFramePr>
        <p:xfrm>
          <a:off x="2609850" y="3957638"/>
          <a:ext cx="5345113" cy="2555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574800" imgH="914400" progId="Equation.DSMT4">
                  <p:embed/>
                </p:oleObj>
              </mc:Choice>
              <mc:Fallback>
                <p:oleObj name="Equation" r:id="rId7" imgW="1574800" imgH="914400" progId="Equation.DSMT4">
                  <p:embed/>
                  <p:pic>
                    <p:nvPicPr>
                      <p:cNvPr id="0" name="Picture 6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9850" y="3957638"/>
                        <a:ext cx="5345113" cy="2555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81BC-E0B8-FA42-9989-CD5E95C0BEC1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8" name="Rectangle 6"/>
          <p:cNvSpPr>
            <a:spLocks noGrp="1" noChangeArrowheads="1"/>
          </p:cNvSpPr>
          <p:nvPr>
            <p:ph type="title"/>
          </p:nvPr>
        </p:nvSpPr>
        <p:spPr>
          <a:xfrm>
            <a:off x="1484313" y="-117475"/>
            <a:ext cx="7923212" cy="1143000"/>
          </a:xfrm>
          <a:noFill/>
        </p:spPr>
        <p:txBody>
          <a:bodyPr lIns="90488" tIns="44450" rIns="90488" bIns="44450" anchor="b"/>
          <a:lstStyle/>
          <a:p>
            <a:pPr eaLnBrk="1" hangingPunct="1"/>
            <a:r>
              <a:rPr lang="en-US">
                <a:latin typeface="Angsana New" charset="0"/>
                <a:cs typeface="Angsana New" charset="0"/>
              </a:rPr>
              <a:t>PV of Payment Streams</a:t>
            </a:r>
          </a:p>
        </p:txBody>
      </p:sp>
      <p:sp>
        <p:nvSpPr>
          <p:cNvPr id="77829" name="Rectangle 7"/>
          <p:cNvSpPr>
            <a:spLocks noGrp="1" noChangeArrowheads="1"/>
          </p:cNvSpPr>
          <p:nvPr>
            <p:ph idx="1"/>
          </p:nvPr>
        </p:nvSpPr>
        <p:spPr>
          <a:xfrm>
            <a:off x="679450" y="1911350"/>
            <a:ext cx="9598025" cy="1933575"/>
          </a:xfrm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0"/>
              </a:spcBef>
              <a:buFont typeface="Wingdings" charset="2"/>
              <a:buNone/>
              <a:tabLst>
                <a:tab pos="3665538" algn="r"/>
                <a:tab pos="5080000" algn="r"/>
                <a:tab pos="6465888" algn="r"/>
                <a:tab pos="7880350" algn="r"/>
              </a:tabLst>
            </a:pPr>
            <a:r>
              <a:rPr lang="en-US">
                <a:latin typeface="Angsana New" charset="0"/>
                <a:cs typeface="Angsana New" charset="0"/>
              </a:rPr>
              <a:t>PV of  Stream </a:t>
            </a:r>
            <a:r>
              <a:rPr lang="en-US" i="1">
                <a:latin typeface="Angsana New" charset="0"/>
                <a:cs typeface="Angsana New" charset="0"/>
              </a:rPr>
              <a:t>A</a:t>
            </a:r>
            <a:r>
              <a:rPr lang="en-US">
                <a:latin typeface="Angsana New" charset="0"/>
                <a:cs typeface="Angsana New" charset="0"/>
              </a:rPr>
              <a:t>: 	  195.24  	190.90	     186.96   	183.33</a:t>
            </a:r>
          </a:p>
          <a:p>
            <a:pPr eaLnBrk="1" hangingPunct="1">
              <a:lnSpc>
                <a:spcPct val="170000"/>
              </a:lnSpc>
              <a:spcBef>
                <a:spcPct val="0"/>
              </a:spcBef>
              <a:buFont typeface="Wingdings" charset="2"/>
              <a:buNone/>
              <a:tabLst>
                <a:tab pos="3665538" algn="r"/>
                <a:tab pos="5080000" algn="r"/>
                <a:tab pos="6465888" algn="r"/>
                <a:tab pos="7880350" algn="r"/>
              </a:tabLst>
            </a:pPr>
            <a:r>
              <a:rPr lang="en-US">
                <a:latin typeface="Angsana New" charset="0"/>
                <a:cs typeface="Angsana New" charset="0"/>
              </a:rPr>
              <a:t>PV of Stream </a:t>
            </a:r>
            <a:r>
              <a:rPr lang="en-US" i="1">
                <a:latin typeface="Angsana New" charset="0"/>
                <a:cs typeface="Angsana New" charset="0"/>
              </a:rPr>
              <a:t>B:</a:t>
            </a:r>
            <a:r>
              <a:rPr lang="en-US">
                <a:latin typeface="Angsana New" charset="0"/>
                <a:cs typeface="Angsana New" charset="0"/>
              </a:rPr>
              <a:t>	    205.94	  193.54	  182.57	  172.77</a:t>
            </a:r>
          </a:p>
        </p:txBody>
      </p:sp>
      <p:graphicFrame>
        <p:nvGraphicFramePr>
          <p:cNvPr id="77826" name="Object 2">
            <a:hlinkClick r:id="" action="ppaction://ole?verb=0"/>
          </p:cNvPr>
          <p:cNvGraphicFramePr>
            <a:graphicFrameLocks/>
          </p:cNvGraphicFramePr>
          <p:nvPr/>
        </p:nvGraphicFramePr>
        <p:xfrm>
          <a:off x="4659313" y="2974975"/>
          <a:ext cx="1003300" cy="227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927100" imgH="228600" progId="Equation.DSMT4">
                  <p:embed/>
                </p:oleObj>
              </mc:Choice>
              <mc:Fallback>
                <p:oleObj name="Equation" r:id="rId3" imgW="927100" imgH="228600" progId="Equation.DSMT4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9313" y="2974975"/>
                        <a:ext cx="1003300" cy="227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7827" name="Object 3">
            <a:hlinkClick r:id="" action="ppaction://ole?verb=0"/>
          </p:cNvPr>
          <p:cNvGraphicFramePr>
            <a:graphicFrameLocks/>
          </p:cNvGraphicFramePr>
          <p:nvPr/>
        </p:nvGraphicFramePr>
        <p:xfrm>
          <a:off x="4659313" y="2974975"/>
          <a:ext cx="1003300" cy="227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927100" imgH="228600" progId="Equation.DSMT4">
                  <p:embed/>
                </p:oleObj>
              </mc:Choice>
              <mc:Fallback>
                <p:oleObj name="Equation" r:id="rId5" imgW="927100" imgH="228600" progId="Equation.DSMT4">
                  <p:embed/>
                  <p:pic>
                    <p:nvPicPr>
                      <p:cNvPr id="0" name="Picture 6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9313" y="2974975"/>
                        <a:ext cx="1003300" cy="227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7830" name="Rectangle 10"/>
          <p:cNvSpPr>
            <a:spLocks noChangeArrowheads="1"/>
          </p:cNvSpPr>
          <p:nvPr/>
        </p:nvSpPr>
        <p:spPr bwMode="auto">
          <a:xfrm>
            <a:off x="3519488" y="974725"/>
            <a:ext cx="6118225" cy="768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>
              <a:tabLst>
                <a:tab pos="1933575" algn="ctr"/>
                <a:tab pos="3319463" algn="ctr"/>
                <a:tab pos="4733925" algn="ctr"/>
              </a:tabLst>
            </a:pPr>
            <a:r>
              <a:rPr lang="en-US" sz="4400" b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 = .05	r = .10	r = .15	r =</a:t>
            </a:r>
            <a:r>
              <a:rPr lang="en-US" sz="4400" b="0" i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en-US" sz="4400" b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.20</a:t>
            </a:r>
          </a:p>
        </p:txBody>
      </p:sp>
      <p:sp>
        <p:nvSpPr>
          <p:cNvPr id="77831" name="Line 11"/>
          <p:cNvSpPr>
            <a:spLocks noChangeShapeType="1"/>
          </p:cNvSpPr>
          <p:nvPr/>
        </p:nvSpPr>
        <p:spPr bwMode="auto">
          <a:xfrm>
            <a:off x="925513" y="1758950"/>
            <a:ext cx="8934450" cy="0"/>
          </a:xfrm>
          <a:prstGeom prst="line">
            <a:avLst/>
          </a:prstGeom>
          <a:noFill/>
          <a:ln w="57150" cmpd="thinThick">
            <a:solidFill>
              <a:srgbClr val="000000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2655" name="Rectangle 15"/>
          <p:cNvSpPr>
            <a:spLocks noChangeArrowheads="1"/>
          </p:cNvSpPr>
          <p:nvPr/>
        </p:nvSpPr>
        <p:spPr bwMode="auto">
          <a:xfrm>
            <a:off x="442913" y="3814763"/>
            <a:ext cx="9415462" cy="252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 eaLnBrk="1" hangingPunct="1">
              <a:lnSpc>
                <a:spcPct val="105000"/>
              </a:lnSpc>
              <a:buSzPct val="50000"/>
              <a:buFont typeface="Wingdings" charset="2"/>
              <a:buChar char="l"/>
            </a:pPr>
            <a:r>
              <a:rPr lang="en-US" sz="40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Notice which stream is worth more depends on interest rate.</a:t>
            </a:r>
          </a:p>
          <a:p>
            <a:pPr marL="342900" indent="-342900" eaLnBrk="1" hangingPunct="1">
              <a:lnSpc>
                <a:spcPct val="105000"/>
              </a:lnSpc>
              <a:buSzPct val="50000"/>
              <a:buFont typeface="Wingdings" charset="2"/>
              <a:buChar char="l"/>
            </a:pPr>
            <a:r>
              <a:rPr lang="en-US" sz="40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When </a:t>
            </a:r>
            <a:r>
              <a:rPr lang="en-US" sz="4000" b="0" dirty="0" err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</a:t>
            </a:r>
            <a:r>
              <a:rPr lang="en-US" sz="40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is small, B is worth more.</a:t>
            </a:r>
          </a:p>
          <a:p>
            <a:pPr marL="342900" indent="-342900" eaLnBrk="1" hangingPunct="1">
              <a:lnSpc>
                <a:spcPct val="105000"/>
              </a:lnSpc>
              <a:buSzPct val="50000"/>
              <a:buFont typeface="Wingdings" charset="2"/>
              <a:buChar char="l"/>
            </a:pPr>
            <a:r>
              <a:rPr lang="en-US" sz="40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But when </a:t>
            </a:r>
            <a:r>
              <a:rPr lang="en-US" sz="4000" b="0" dirty="0" err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</a:t>
            </a:r>
            <a:r>
              <a:rPr lang="en-US" sz="40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is large, A is worth more.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81BC-E0B8-FA42-9989-CD5E95C0BEC1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5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6"/>
          <p:cNvSpPr>
            <a:spLocks noGrp="1" noChangeArrowheads="1"/>
          </p:cNvSpPr>
          <p:nvPr>
            <p:ph type="title"/>
          </p:nvPr>
        </p:nvSpPr>
        <p:spPr>
          <a:xfrm>
            <a:off x="448775" y="235316"/>
            <a:ext cx="7923212" cy="1143001"/>
          </a:xfrm>
        </p:spPr>
        <p:txBody>
          <a:bodyPr/>
          <a:lstStyle/>
          <a:p>
            <a:pPr eaLnBrk="1" hangingPunct="1">
              <a:lnSpc>
                <a:spcPts val="4080"/>
              </a:lnSpc>
            </a:pPr>
            <a:r>
              <a:rPr lang="en-US">
                <a:latin typeface="Angsana New" charset="0"/>
                <a:cs typeface="Angsana New" charset="0"/>
              </a:rPr>
              <a:t>The Net Present Value Criterion</a:t>
            </a:r>
            <a:br>
              <a:rPr lang="en-US">
                <a:latin typeface="Angsana New" charset="0"/>
                <a:cs typeface="Angsana New" charset="0"/>
              </a:rPr>
            </a:br>
            <a:r>
              <a:rPr lang="en-US">
                <a:latin typeface="Angsana New" charset="0"/>
                <a:cs typeface="Angsana New" charset="0"/>
              </a:rPr>
              <a:t>for Capital Investment Decisions</a:t>
            </a:r>
          </a:p>
        </p:txBody>
      </p:sp>
      <p:sp>
        <p:nvSpPr>
          <p:cNvPr id="159751" name="Rectangle 7"/>
          <p:cNvSpPr>
            <a:spLocks noGrp="1" noChangeArrowheads="1"/>
          </p:cNvSpPr>
          <p:nvPr>
            <p:ph idx="1"/>
          </p:nvPr>
        </p:nvSpPr>
        <p:spPr>
          <a:xfrm>
            <a:off x="788988" y="1150938"/>
            <a:ext cx="9275762" cy="5707062"/>
          </a:xfrm>
        </p:spPr>
        <p:txBody>
          <a:bodyPr/>
          <a:lstStyle/>
          <a:p>
            <a:pPr eaLnBrk="1" hangingPunct="1">
              <a:lnSpc>
                <a:spcPct val="105000"/>
              </a:lnSpc>
              <a:spcBef>
                <a:spcPts val="0"/>
              </a:spcBef>
            </a:pPr>
            <a:r>
              <a:rPr lang="en-US" dirty="0">
                <a:latin typeface="Angsana New" charset="0"/>
                <a:cs typeface="Angsana New" charset="0"/>
              </a:rPr>
              <a:t>Firms have to decide when and how much capital to invest in</a:t>
            </a:r>
          </a:p>
          <a:p>
            <a:pPr eaLnBrk="1" hangingPunct="1">
              <a:lnSpc>
                <a:spcPct val="105000"/>
              </a:lnSpc>
              <a:spcBef>
                <a:spcPts val="0"/>
              </a:spcBef>
            </a:pPr>
            <a:r>
              <a:rPr lang="en-US" dirty="0">
                <a:latin typeface="Angsana New" charset="0"/>
                <a:cs typeface="Angsana New" charset="0"/>
              </a:rPr>
              <a:t>Comparing the present value (PV) of the cash flows from the investment to the cost of the investment can give firm information needed to make worthwhile decisions.</a:t>
            </a:r>
          </a:p>
          <a:p>
            <a:pPr eaLnBrk="1" hangingPunct="1">
              <a:lnSpc>
                <a:spcPct val="105000"/>
              </a:lnSpc>
              <a:spcBef>
                <a:spcPts val="0"/>
              </a:spcBef>
            </a:pPr>
            <a:r>
              <a:rPr lang="en-US" dirty="0">
                <a:latin typeface="Angsana New" charset="0"/>
                <a:cs typeface="Angsana New" charset="0"/>
              </a:rPr>
              <a:t>NPV Criterion: </a:t>
            </a:r>
            <a:r>
              <a:rPr lang="en-US" dirty="0">
                <a:solidFill>
                  <a:srgbClr val="0000FF"/>
                </a:solidFill>
                <a:latin typeface="Angsana New" charset="0"/>
                <a:cs typeface="Angsana New" charset="0"/>
              </a:rPr>
              <a:t>Firms should invest if the present value of the expected future cash flows from an investment exceeds the cost of the investment.</a:t>
            </a:r>
            <a:endParaRPr lang="en-US" dirty="0">
              <a:latin typeface="Angsana New" charset="0"/>
              <a:cs typeface="Angsana New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81BC-E0B8-FA42-9989-CD5E95C0BEC1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37338" y="5182119"/>
            <a:ext cx="2413000" cy="157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63136516"/>
      </p:ext>
    </p:extLst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51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3" name="Rectangle 9"/>
          <p:cNvSpPr>
            <a:spLocks noGrp="1" noChangeArrowheads="1"/>
          </p:cNvSpPr>
          <p:nvPr>
            <p:ph type="title"/>
          </p:nvPr>
        </p:nvSpPr>
        <p:spPr>
          <a:xfrm>
            <a:off x="487851" y="0"/>
            <a:ext cx="7923212" cy="1143000"/>
          </a:xfrm>
        </p:spPr>
        <p:txBody>
          <a:bodyPr/>
          <a:lstStyle/>
          <a:p>
            <a:pPr eaLnBrk="1" hangingPunct="1">
              <a:lnSpc>
                <a:spcPts val="3980"/>
              </a:lnSpc>
            </a:pPr>
            <a:r>
              <a:rPr lang="en-US">
                <a:latin typeface="Angsana New" charset="0"/>
                <a:cs typeface="Angsana New" charset="0"/>
              </a:rPr>
              <a:t>The Net Present Value Criterion</a:t>
            </a:r>
            <a:br>
              <a:rPr lang="en-US">
                <a:latin typeface="Angsana New" charset="0"/>
                <a:cs typeface="Angsana New" charset="0"/>
              </a:rPr>
            </a:br>
            <a:r>
              <a:rPr lang="en-US">
                <a:latin typeface="Angsana New" charset="0"/>
                <a:cs typeface="Angsana New" charset="0"/>
              </a:rPr>
              <a:t>for Capital Investment Decisions</a:t>
            </a:r>
          </a:p>
        </p:txBody>
      </p:sp>
      <p:graphicFrame>
        <p:nvGraphicFramePr>
          <p:cNvPr id="102402" name="Object 2">
            <a:hlinkClick r:id="" action="ppaction://ole?verb=0"/>
          </p:cNvPr>
          <p:cNvGraphicFramePr>
            <a:graphicFrameLocks/>
          </p:cNvGraphicFramePr>
          <p:nvPr/>
        </p:nvGraphicFramePr>
        <p:xfrm>
          <a:off x="949325" y="1314203"/>
          <a:ext cx="8382000" cy="271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438400" imgH="939800" progId="Equation.3">
                  <p:embed/>
                </p:oleObj>
              </mc:Choice>
              <mc:Fallback>
                <p:oleObj name="Equation" r:id="rId3" imgW="2438400" imgH="939800" progId="Equation.3">
                  <p:embed/>
                  <p:pic>
                    <p:nvPicPr>
                      <p:cNvPr id="102402" name="Object 2">
                        <a:hlinkClick r:id="" action="ppaction://ole?verb=0"/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9325" y="1314203"/>
                        <a:ext cx="8382000" cy="2717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04" name="Text Box 12"/>
          <p:cNvSpPr txBox="1">
            <a:spLocks noChangeArrowheads="1"/>
          </p:cNvSpPr>
          <p:nvPr/>
        </p:nvSpPr>
        <p:spPr bwMode="auto">
          <a:xfrm>
            <a:off x="1090613" y="5557838"/>
            <a:ext cx="184150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sp>
        <p:nvSpPr>
          <p:cNvPr id="163854" name="Text Box 14"/>
          <p:cNvSpPr txBox="1">
            <a:spLocks noChangeArrowheads="1"/>
          </p:cNvSpPr>
          <p:nvPr/>
        </p:nvSpPr>
        <p:spPr bwMode="auto">
          <a:xfrm>
            <a:off x="1390650" y="4252666"/>
            <a:ext cx="7731125" cy="230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384175" indent="-384175"/>
            <a:r>
              <a:rPr lang="th-TH" sz="4800" b="0" dirty="0" err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</a:t>
            </a:r>
            <a:r>
              <a:rPr lang="th-TH" sz="48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= </a:t>
            </a:r>
            <a:r>
              <a:rPr lang="th-TH" sz="4800" b="0" dirty="0" err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discount</a:t>
            </a:r>
            <a:r>
              <a:rPr lang="th-TH" sz="48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sz="4800" b="0" dirty="0" err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rate</a:t>
            </a:r>
            <a:r>
              <a:rPr lang="th-TH" sz="48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sz="4800" b="0" dirty="0" err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on</a:t>
            </a:r>
            <a:r>
              <a:rPr lang="th-TH" sz="48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sz="4800" b="0" dirty="0" err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opportunity</a:t>
            </a:r>
            <a:r>
              <a:rPr lang="th-TH" sz="48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sz="4800" b="0" dirty="0" err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cost</a:t>
            </a:r>
            <a:r>
              <a:rPr lang="th-TH" sz="48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of </a:t>
            </a:r>
            <a:r>
              <a:rPr lang="th-TH" sz="4800" b="0" dirty="0" err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capital</a:t>
            </a:r>
            <a:r>
              <a:rPr lang="th-TH" sz="48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sz="4800" b="0" dirty="0" err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with</a:t>
            </a:r>
            <a:r>
              <a:rPr lang="th-TH" sz="48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sz="4800" b="0" dirty="0" err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a</a:t>
            </a:r>
            <a:r>
              <a:rPr lang="th-TH" sz="48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sz="4800" b="0" dirty="0" err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similar</a:t>
            </a:r>
            <a:r>
              <a:rPr lang="th-TH" sz="48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sz="4800" b="0" dirty="0" err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risk</a:t>
            </a:r>
            <a:endParaRPr lang="th-TH" sz="4800" b="0" dirty="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  <a:p>
            <a:pPr marL="384175" indent="-384175"/>
            <a:r>
              <a:rPr lang="th-TH" sz="4800" b="0" dirty="0" err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Invest</a:t>
            </a:r>
            <a:r>
              <a:rPr lang="th-TH" sz="48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</a:t>
            </a:r>
            <a:r>
              <a:rPr lang="th-TH" sz="4800" b="0" dirty="0" err="1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if</a:t>
            </a:r>
            <a:r>
              <a:rPr lang="th-TH" sz="48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  NPV &gt; 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82E31-48EF-ED40-BE60-F4DD0C37C546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59458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4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8"/>
          <p:cNvSpPr>
            <a:spLocks noGrp="1" noChangeArrowheads="1"/>
          </p:cNvSpPr>
          <p:nvPr>
            <p:ph type="title"/>
          </p:nvPr>
        </p:nvSpPr>
        <p:spPr>
          <a:xfrm>
            <a:off x="663697" y="270112"/>
            <a:ext cx="7923212" cy="1143000"/>
          </a:xfrm>
        </p:spPr>
        <p:txBody>
          <a:bodyPr/>
          <a:lstStyle/>
          <a:p>
            <a:pPr eaLnBrk="1" hangingPunct="1">
              <a:lnSpc>
                <a:spcPts val="3880"/>
              </a:lnSpc>
            </a:pPr>
            <a:r>
              <a:rPr lang="en-US">
                <a:latin typeface="Angsana New" charset="0"/>
                <a:cs typeface="Angsana New" charset="0"/>
              </a:rPr>
              <a:t>The Net Present Value Criterion</a:t>
            </a:r>
            <a:br>
              <a:rPr lang="en-US">
                <a:latin typeface="Angsana New" charset="0"/>
                <a:cs typeface="Angsana New" charset="0"/>
              </a:rPr>
            </a:br>
            <a:r>
              <a:rPr lang="en-US">
                <a:latin typeface="Angsana New" charset="0"/>
                <a:cs typeface="Angsana New" charset="0"/>
              </a:rPr>
              <a:t>for Capital Investment Decisions</a:t>
            </a:r>
          </a:p>
        </p:txBody>
      </p:sp>
      <p:sp>
        <p:nvSpPr>
          <p:cNvPr id="165897" name="Rectangle 9"/>
          <p:cNvSpPr>
            <a:spLocks noGrp="1" noChangeArrowheads="1"/>
          </p:cNvSpPr>
          <p:nvPr>
            <p:ph idx="1"/>
          </p:nvPr>
        </p:nvSpPr>
        <p:spPr>
          <a:xfrm>
            <a:off x="806450" y="1519226"/>
            <a:ext cx="8924925" cy="4683125"/>
          </a:xfrm>
        </p:spPr>
        <p:txBody>
          <a:bodyPr/>
          <a:lstStyle/>
          <a:p>
            <a:pPr eaLnBrk="1" hangingPunct="1"/>
            <a:r>
              <a:rPr lang="en-US" sz="4400" dirty="0">
                <a:latin typeface="Angsana New" charset="0"/>
                <a:cs typeface="Angsana New" charset="0"/>
              </a:rPr>
              <a:t>The Electric Motor Factory (choosing to build a $10 million factory)</a:t>
            </a:r>
          </a:p>
          <a:p>
            <a:pPr lvl="1" eaLnBrk="1" hangingPunct="1"/>
            <a:r>
              <a:rPr lang="en-US" sz="4000" dirty="0">
                <a:latin typeface="Angsana New" charset="0"/>
                <a:cs typeface="Angsana New" charset="0"/>
              </a:rPr>
              <a:t>8,000 motors/ month for 20 yrs</a:t>
            </a:r>
          </a:p>
          <a:p>
            <a:pPr lvl="2" eaLnBrk="1" hangingPunct="1"/>
            <a:r>
              <a:rPr lang="en-US" sz="3600" dirty="0">
                <a:latin typeface="Angsana New" charset="0"/>
                <a:cs typeface="Angsana New" charset="0"/>
              </a:rPr>
              <a:t>Cost = $42.50 each</a:t>
            </a:r>
          </a:p>
          <a:p>
            <a:pPr lvl="2" eaLnBrk="1" hangingPunct="1"/>
            <a:r>
              <a:rPr lang="en-US" sz="3600" dirty="0">
                <a:latin typeface="Angsana New" charset="0"/>
                <a:cs typeface="Angsana New" charset="0"/>
              </a:rPr>
              <a:t>Price = $52.50/motor</a:t>
            </a:r>
          </a:p>
          <a:p>
            <a:pPr lvl="2" eaLnBrk="1" hangingPunct="1"/>
            <a:r>
              <a:rPr lang="en-US" sz="3600" dirty="0">
                <a:latin typeface="Angsana New" charset="0"/>
                <a:cs typeface="Angsana New" charset="0"/>
              </a:rPr>
              <a:t>Profit = $10/motor or $80,000/month , $960,000/year</a:t>
            </a:r>
          </a:p>
          <a:p>
            <a:pPr lvl="2" eaLnBrk="1" hangingPunct="1"/>
            <a:r>
              <a:rPr lang="en-US" sz="3600" dirty="0">
                <a:latin typeface="Angsana New" charset="0"/>
                <a:cs typeface="Angsana New" charset="0"/>
              </a:rPr>
              <a:t>Factory life is 20 years with a scrap value of $1 million</a:t>
            </a:r>
          </a:p>
          <a:p>
            <a:pPr lvl="1" eaLnBrk="1" hangingPunct="1"/>
            <a:r>
              <a:rPr lang="en-US" sz="4000" dirty="0">
                <a:latin typeface="Angsana New" charset="0"/>
                <a:cs typeface="Angsana New" charset="0"/>
              </a:rPr>
              <a:t>Should the company invest?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81BC-E0B8-FA42-9989-CD5E95C0BEC1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463062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8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8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8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8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89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89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7" grpId="0" build="p" bldLvl="3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9" name="Rectangle 9"/>
          <p:cNvSpPr>
            <a:spLocks noGrp="1" noChangeArrowheads="1"/>
          </p:cNvSpPr>
          <p:nvPr>
            <p:ph type="title"/>
          </p:nvPr>
        </p:nvSpPr>
        <p:spPr>
          <a:xfrm>
            <a:off x="468313" y="19538"/>
            <a:ext cx="7923212" cy="1143001"/>
          </a:xfrm>
        </p:spPr>
        <p:txBody>
          <a:bodyPr/>
          <a:lstStyle/>
          <a:p>
            <a:pPr eaLnBrk="1" hangingPunct="1">
              <a:lnSpc>
                <a:spcPts val="3780"/>
              </a:lnSpc>
            </a:pPr>
            <a:r>
              <a:rPr lang="en-US">
                <a:latin typeface="Angsana New" charset="0"/>
                <a:cs typeface="Angsana New" charset="0"/>
              </a:rPr>
              <a:t>The Net Present Value Criterion</a:t>
            </a:r>
            <a:br>
              <a:rPr lang="en-US">
                <a:latin typeface="Angsana New" charset="0"/>
                <a:cs typeface="Angsana New" charset="0"/>
              </a:rPr>
            </a:br>
            <a:r>
              <a:rPr lang="en-US">
                <a:latin typeface="Angsana New" charset="0"/>
                <a:cs typeface="Angsana New" charset="0"/>
              </a:rPr>
              <a:t>for Capital Investment Decisions</a:t>
            </a:r>
          </a:p>
        </p:txBody>
      </p:sp>
      <p:sp>
        <p:nvSpPr>
          <p:cNvPr id="106500" name="Rectangle 10"/>
          <p:cNvSpPr>
            <a:spLocks noGrp="1" noChangeArrowheads="1"/>
          </p:cNvSpPr>
          <p:nvPr>
            <p:ph idx="1"/>
          </p:nvPr>
        </p:nvSpPr>
        <p:spPr>
          <a:xfrm>
            <a:off x="885825" y="1069728"/>
            <a:ext cx="8426450" cy="12049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4800" dirty="0">
                <a:latin typeface="Angsana New" charset="0"/>
                <a:cs typeface="Angsana New" charset="0"/>
              </a:rPr>
              <a:t>Assume all information is certain (no risk)</a:t>
            </a:r>
          </a:p>
          <a:p>
            <a:pPr marL="819150" lvl="1" eaLnBrk="1" hangingPunct="1">
              <a:lnSpc>
                <a:spcPct val="90000"/>
              </a:lnSpc>
            </a:pPr>
            <a:r>
              <a:rPr lang="en-US" sz="4400" dirty="0" err="1">
                <a:latin typeface="Angsana New" charset="0"/>
                <a:cs typeface="Angsana New" charset="0"/>
              </a:rPr>
              <a:t>r</a:t>
            </a:r>
            <a:r>
              <a:rPr lang="en-US" sz="4400" dirty="0">
                <a:latin typeface="Angsana New" charset="0"/>
                <a:cs typeface="Angsana New" charset="0"/>
              </a:rPr>
              <a:t> = government bond rate</a:t>
            </a:r>
          </a:p>
        </p:txBody>
      </p:sp>
      <p:graphicFrame>
        <p:nvGraphicFramePr>
          <p:cNvPr id="167942" name="Object 2">
            <a:hlinkClick r:id="" action="ppaction://ole?verb=0"/>
          </p:cNvPr>
          <p:cNvGraphicFramePr>
            <a:graphicFrameLocks/>
          </p:cNvGraphicFramePr>
          <p:nvPr/>
        </p:nvGraphicFramePr>
        <p:xfrm>
          <a:off x="1087438" y="2442583"/>
          <a:ext cx="6561394" cy="28803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778000" imgH="1168400" progId="Equation.DSMT4">
                  <p:embed/>
                </p:oleObj>
              </mc:Choice>
              <mc:Fallback>
                <p:oleObj name="Equation" r:id="rId3" imgW="1778000" imgH="1168400" progId="Equation.DSMT4">
                  <p:embed/>
                  <p:pic>
                    <p:nvPicPr>
                      <p:cNvPr id="167942" name="Object 2">
                        <a:hlinkClick r:id="" action="ppaction://ole?verb=0"/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7438" y="2442583"/>
                        <a:ext cx="6561394" cy="288030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7947" name="Rectangle 11"/>
          <p:cNvSpPr>
            <a:spLocks noChangeArrowheads="1"/>
          </p:cNvSpPr>
          <p:nvPr/>
        </p:nvSpPr>
        <p:spPr bwMode="auto">
          <a:xfrm>
            <a:off x="315913" y="5322888"/>
            <a:ext cx="9145587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742950" lvl="1" indent="-285750" eaLnBrk="1" hangingPunct="1">
              <a:lnSpc>
                <a:spcPct val="90000"/>
              </a:lnSpc>
              <a:buSzPct val="50000"/>
              <a:buFont typeface="Arial"/>
              <a:buChar char="•"/>
            </a:pPr>
            <a:r>
              <a:rPr lang="en-US" sz="40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Discount rates below 7.25, NPV is positive</a:t>
            </a:r>
          </a:p>
          <a:p>
            <a:pPr marL="742950" lvl="1" indent="-285750" eaLnBrk="1" hangingPunct="1">
              <a:lnSpc>
                <a:spcPct val="90000"/>
              </a:lnSpc>
              <a:buSzPct val="50000"/>
              <a:buFont typeface="Arial"/>
              <a:buChar char="•"/>
            </a:pPr>
            <a:r>
              <a:rPr lang="en-US" sz="4000" b="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Discount rates above 7.25, NPV is negative</a:t>
            </a:r>
          </a:p>
        </p:txBody>
      </p:sp>
      <p:sp>
        <p:nvSpPr>
          <p:cNvPr id="106502" name="AutoShape 12">
            <a:hlinkClick r:id="rId5" invalidUrl="file://localhost\C\\Documents and Settings\chayunt\My Documents\EE311\PowerPoint\IRR.xls" action="ppaction://hlinkfile" highlightClick="1"/>
          </p:cNvPr>
          <p:cNvSpPr>
            <a:spLocks noChangeArrowheads="1"/>
          </p:cNvSpPr>
          <p:nvPr/>
        </p:nvSpPr>
        <p:spPr bwMode="auto">
          <a:xfrm>
            <a:off x="9372600" y="6057900"/>
            <a:ext cx="244475" cy="304800"/>
          </a:xfrm>
          <a:prstGeom prst="actionButtonDocumen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>
          <a:xfrm>
            <a:off x="8748584" y="6537505"/>
            <a:ext cx="1157416" cy="457200"/>
          </a:xfrm>
        </p:spPr>
        <p:txBody>
          <a:bodyPr/>
          <a:lstStyle/>
          <a:p>
            <a:fld id="{C44681BC-E0B8-FA42-9989-CD5E95C0BEC1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665044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7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7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7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47" grpId="0" build="p" bldLvl="2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3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charset="0"/>
                <a:cs typeface="Angsana New" charset="0"/>
              </a:rPr>
              <a:t>Net Present Value of a Factory</a:t>
            </a:r>
          </a:p>
        </p:txBody>
      </p:sp>
      <p:sp>
        <p:nvSpPr>
          <p:cNvPr id="108547" name="Line 6"/>
          <p:cNvSpPr>
            <a:spLocks noChangeShapeType="1"/>
          </p:cNvSpPr>
          <p:nvPr/>
        </p:nvSpPr>
        <p:spPr bwMode="auto">
          <a:xfrm>
            <a:off x="2393950" y="1416050"/>
            <a:ext cx="0" cy="42656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8549" name="Rectangle 8"/>
          <p:cNvSpPr>
            <a:spLocks noChangeArrowheads="1"/>
          </p:cNvSpPr>
          <p:nvPr/>
        </p:nvSpPr>
        <p:spPr bwMode="auto">
          <a:xfrm>
            <a:off x="4286250" y="6032500"/>
            <a:ext cx="1952625" cy="582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Interest Rate, r</a:t>
            </a:r>
          </a:p>
        </p:txBody>
      </p:sp>
      <p:sp>
        <p:nvSpPr>
          <p:cNvPr id="108550" name="Rectangle 9"/>
          <p:cNvSpPr>
            <a:spLocks noChangeArrowheads="1"/>
          </p:cNvSpPr>
          <p:nvPr/>
        </p:nvSpPr>
        <p:spPr bwMode="auto">
          <a:xfrm>
            <a:off x="2225675" y="5641975"/>
            <a:ext cx="317500" cy="582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0</a:t>
            </a:r>
          </a:p>
        </p:txBody>
      </p:sp>
      <p:sp>
        <p:nvSpPr>
          <p:cNvPr id="108551" name="Rectangle 10"/>
          <p:cNvSpPr>
            <a:spLocks noChangeArrowheads="1"/>
          </p:cNvSpPr>
          <p:nvPr/>
        </p:nvSpPr>
        <p:spPr bwMode="auto">
          <a:xfrm>
            <a:off x="3422650" y="3933892"/>
            <a:ext cx="657225" cy="582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0.05</a:t>
            </a:r>
          </a:p>
        </p:txBody>
      </p:sp>
      <p:sp>
        <p:nvSpPr>
          <p:cNvPr id="108552" name="Rectangle 11"/>
          <p:cNvSpPr>
            <a:spLocks noChangeArrowheads="1"/>
          </p:cNvSpPr>
          <p:nvPr/>
        </p:nvSpPr>
        <p:spPr bwMode="auto">
          <a:xfrm>
            <a:off x="5030788" y="3933892"/>
            <a:ext cx="657225" cy="582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320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0.10</a:t>
            </a:r>
          </a:p>
        </p:txBody>
      </p:sp>
      <p:sp>
        <p:nvSpPr>
          <p:cNvPr id="108553" name="Rectangle 12"/>
          <p:cNvSpPr>
            <a:spLocks noChangeArrowheads="1"/>
          </p:cNvSpPr>
          <p:nvPr/>
        </p:nvSpPr>
        <p:spPr bwMode="auto">
          <a:xfrm>
            <a:off x="6640513" y="3933892"/>
            <a:ext cx="657225" cy="582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0.15</a:t>
            </a:r>
          </a:p>
        </p:txBody>
      </p:sp>
      <p:sp>
        <p:nvSpPr>
          <p:cNvPr id="108554" name="Rectangle 13"/>
          <p:cNvSpPr>
            <a:spLocks noChangeArrowheads="1"/>
          </p:cNvSpPr>
          <p:nvPr/>
        </p:nvSpPr>
        <p:spPr bwMode="auto">
          <a:xfrm>
            <a:off x="8250238" y="3933892"/>
            <a:ext cx="657225" cy="582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0.20</a:t>
            </a:r>
          </a:p>
        </p:txBody>
      </p:sp>
      <p:sp>
        <p:nvSpPr>
          <p:cNvPr id="108555" name="Rectangle 14"/>
          <p:cNvSpPr>
            <a:spLocks noChangeArrowheads="1"/>
          </p:cNvSpPr>
          <p:nvPr/>
        </p:nvSpPr>
        <p:spPr bwMode="auto">
          <a:xfrm>
            <a:off x="1858963" y="5421313"/>
            <a:ext cx="407987" cy="5826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-6</a:t>
            </a:r>
          </a:p>
        </p:txBody>
      </p:sp>
      <p:sp>
        <p:nvSpPr>
          <p:cNvPr id="172047" name="Freeform 15"/>
          <p:cNvSpPr>
            <a:spLocks/>
          </p:cNvSpPr>
          <p:nvPr/>
        </p:nvSpPr>
        <p:spPr bwMode="auto">
          <a:xfrm>
            <a:off x="2557463" y="1795463"/>
            <a:ext cx="6076950" cy="3689350"/>
          </a:xfrm>
          <a:custGeom>
            <a:avLst/>
            <a:gdLst>
              <a:gd name="T0" fmla="*/ 0 w 3534"/>
              <a:gd name="T1" fmla="*/ 0 h 2324"/>
              <a:gd name="T2" fmla="*/ 2147483647 w 3534"/>
              <a:gd name="T3" fmla="*/ 2147483647 h 2324"/>
              <a:gd name="T4" fmla="*/ 2147483647 w 3534"/>
              <a:gd name="T5" fmla="*/ 2147483647 h 2324"/>
              <a:gd name="T6" fmla="*/ 2147483647 w 3534"/>
              <a:gd name="T7" fmla="*/ 2147483647 h 2324"/>
              <a:gd name="T8" fmla="*/ 2147483647 w 3534"/>
              <a:gd name="T9" fmla="*/ 2147483647 h 2324"/>
              <a:gd name="T10" fmla="*/ 2147483647 w 3534"/>
              <a:gd name="T11" fmla="*/ 2147483647 h 2324"/>
              <a:gd name="T12" fmla="*/ 2147483647 w 3534"/>
              <a:gd name="T13" fmla="*/ 2147483647 h 2324"/>
              <a:gd name="T14" fmla="*/ 2147483647 w 3534"/>
              <a:gd name="T15" fmla="*/ 2147483647 h 2324"/>
              <a:gd name="T16" fmla="*/ 2147483647 w 3534"/>
              <a:gd name="T17" fmla="*/ 2147483647 h 2324"/>
              <a:gd name="T18" fmla="*/ 2147483647 w 3534"/>
              <a:gd name="T19" fmla="*/ 2147483647 h 2324"/>
              <a:gd name="T20" fmla="*/ 2147483647 w 3534"/>
              <a:gd name="T21" fmla="*/ 2147483647 h 2324"/>
              <a:gd name="T22" fmla="*/ 2147483647 w 3534"/>
              <a:gd name="T23" fmla="*/ 2147483647 h 2324"/>
              <a:gd name="T24" fmla="*/ 2147483647 w 3534"/>
              <a:gd name="T25" fmla="*/ 2147483647 h 2324"/>
              <a:gd name="T26" fmla="*/ 2147483647 w 3534"/>
              <a:gd name="T27" fmla="*/ 2147483647 h 2324"/>
              <a:gd name="T28" fmla="*/ 2147483647 w 3534"/>
              <a:gd name="T29" fmla="*/ 2147483647 h 2324"/>
              <a:gd name="T30" fmla="*/ 2147483647 w 3534"/>
              <a:gd name="T31" fmla="*/ 2147483647 h 2324"/>
              <a:gd name="T32" fmla="*/ 2147483647 w 3534"/>
              <a:gd name="T33" fmla="*/ 2147483647 h 2324"/>
              <a:gd name="T34" fmla="*/ 2147483647 w 3534"/>
              <a:gd name="T35" fmla="*/ 2147483647 h 2324"/>
              <a:gd name="T36" fmla="*/ 2147483647 w 3534"/>
              <a:gd name="T37" fmla="*/ 2147483647 h 2324"/>
              <a:gd name="T38" fmla="*/ 2147483647 w 3534"/>
              <a:gd name="T39" fmla="*/ 2147483647 h 2324"/>
              <a:gd name="T40" fmla="*/ 2147483647 w 3534"/>
              <a:gd name="T41" fmla="*/ 2147483647 h 2324"/>
              <a:gd name="T42" fmla="*/ 2147483647 w 3534"/>
              <a:gd name="T43" fmla="*/ 2147483647 h 2324"/>
              <a:gd name="T44" fmla="*/ 2147483647 w 3534"/>
              <a:gd name="T45" fmla="*/ 2147483647 h 2324"/>
              <a:gd name="T46" fmla="*/ 2147483647 w 3534"/>
              <a:gd name="T47" fmla="*/ 2147483647 h 2324"/>
              <a:gd name="T48" fmla="*/ 2147483647 w 3534"/>
              <a:gd name="T49" fmla="*/ 2147483647 h 2324"/>
              <a:gd name="T50" fmla="*/ 2147483647 w 3534"/>
              <a:gd name="T51" fmla="*/ 2147483647 h 2324"/>
              <a:gd name="T52" fmla="*/ 2147483647 w 3534"/>
              <a:gd name="T53" fmla="*/ 2147483647 h 2324"/>
              <a:gd name="T54" fmla="*/ 2147483647 w 3534"/>
              <a:gd name="T55" fmla="*/ 2147483647 h 2324"/>
              <a:gd name="T56" fmla="*/ 2147483647 w 3534"/>
              <a:gd name="T57" fmla="*/ 2147483647 h 2324"/>
              <a:gd name="T58" fmla="*/ 2147483647 w 3534"/>
              <a:gd name="T59" fmla="*/ 2147483647 h 2324"/>
              <a:gd name="T60" fmla="*/ 2147483647 w 3534"/>
              <a:gd name="T61" fmla="*/ 2147483647 h 2324"/>
              <a:gd name="T62" fmla="*/ 2147483647 w 3534"/>
              <a:gd name="T63" fmla="*/ 2147483647 h 2324"/>
              <a:gd name="T64" fmla="*/ 2147483647 w 3534"/>
              <a:gd name="T65" fmla="*/ 2147483647 h 2324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3534"/>
              <a:gd name="T100" fmla="*/ 0 h 2324"/>
              <a:gd name="T101" fmla="*/ 3534 w 3534"/>
              <a:gd name="T102" fmla="*/ 2324 h 2324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3534" h="2324">
                <a:moveTo>
                  <a:pt x="0" y="0"/>
                </a:moveTo>
                <a:lnTo>
                  <a:pt x="32" y="52"/>
                </a:lnTo>
                <a:lnTo>
                  <a:pt x="72" y="123"/>
                </a:lnTo>
                <a:lnTo>
                  <a:pt x="120" y="205"/>
                </a:lnTo>
                <a:lnTo>
                  <a:pt x="176" y="299"/>
                </a:lnTo>
                <a:lnTo>
                  <a:pt x="288" y="498"/>
                </a:lnTo>
                <a:lnTo>
                  <a:pt x="344" y="586"/>
                </a:lnTo>
                <a:lnTo>
                  <a:pt x="400" y="668"/>
                </a:lnTo>
                <a:lnTo>
                  <a:pt x="487" y="803"/>
                </a:lnTo>
                <a:lnTo>
                  <a:pt x="575" y="927"/>
                </a:lnTo>
                <a:lnTo>
                  <a:pt x="623" y="991"/>
                </a:lnTo>
                <a:lnTo>
                  <a:pt x="671" y="1050"/>
                </a:lnTo>
                <a:lnTo>
                  <a:pt x="735" y="1114"/>
                </a:lnTo>
                <a:lnTo>
                  <a:pt x="807" y="1185"/>
                </a:lnTo>
                <a:lnTo>
                  <a:pt x="895" y="1261"/>
                </a:lnTo>
                <a:lnTo>
                  <a:pt x="991" y="1337"/>
                </a:lnTo>
                <a:lnTo>
                  <a:pt x="1095" y="1419"/>
                </a:lnTo>
                <a:lnTo>
                  <a:pt x="1207" y="1496"/>
                </a:lnTo>
                <a:lnTo>
                  <a:pt x="1439" y="1654"/>
                </a:lnTo>
                <a:lnTo>
                  <a:pt x="1567" y="1725"/>
                </a:lnTo>
                <a:lnTo>
                  <a:pt x="1686" y="1789"/>
                </a:lnTo>
                <a:lnTo>
                  <a:pt x="1814" y="1848"/>
                </a:lnTo>
                <a:lnTo>
                  <a:pt x="1942" y="1901"/>
                </a:lnTo>
                <a:lnTo>
                  <a:pt x="2214" y="1994"/>
                </a:lnTo>
                <a:lnTo>
                  <a:pt x="2486" y="2071"/>
                </a:lnTo>
                <a:lnTo>
                  <a:pt x="2614" y="2106"/>
                </a:lnTo>
                <a:lnTo>
                  <a:pt x="2734" y="2141"/>
                </a:lnTo>
                <a:lnTo>
                  <a:pt x="2965" y="2200"/>
                </a:lnTo>
                <a:lnTo>
                  <a:pt x="3189" y="2253"/>
                </a:lnTo>
                <a:lnTo>
                  <a:pt x="3285" y="2276"/>
                </a:lnTo>
                <a:lnTo>
                  <a:pt x="3381" y="2294"/>
                </a:lnTo>
                <a:lnTo>
                  <a:pt x="3461" y="2311"/>
                </a:lnTo>
                <a:lnTo>
                  <a:pt x="3533" y="2323"/>
                </a:lnTo>
              </a:path>
            </a:pathLst>
          </a:custGeom>
          <a:noFill/>
          <a:ln w="50800" cap="rnd">
            <a:solidFill>
              <a:srgbClr val="0000FF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108557" name="Rectangle 16"/>
          <p:cNvSpPr>
            <a:spLocks noChangeArrowheads="1"/>
          </p:cNvSpPr>
          <p:nvPr/>
        </p:nvSpPr>
        <p:spPr bwMode="auto">
          <a:xfrm rot="-5400000">
            <a:off x="270669" y="3158331"/>
            <a:ext cx="2286000" cy="10747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Net Present Value</a:t>
            </a:r>
          </a:p>
          <a:p>
            <a:pPr algn="ctr"/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($ millions)</a:t>
            </a:r>
          </a:p>
        </p:txBody>
      </p:sp>
      <p:sp>
        <p:nvSpPr>
          <p:cNvPr id="108558" name="Rectangle 18"/>
          <p:cNvSpPr>
            <a:spLocks noChangeArrowheads="1"/>
          </p:cNvSpPr>
          <p:nvPr/>
        </p:nvSpPr>
        <p:spPr bwMode="auto">
          <a:xfrm>
            <a:off x="1858963" y="4919663"/>
            <a:ext cx="414337" cy="5826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-4</a:t>
            </a:r>
          </a:p>
        </p:txBody>
      </p:sp>
      <p:sp>
        <p:nvSpPr>
          <p:cNvPr id="108559" name="Rectangle 19"/>
          <p:cNvSpPr>
            <a:spLocks noChangeArrowheads="1"/>
          </p:cNvSpPr>
          <p:nvPr/>
        </p:nvSpPr>
        <p:spPr bwMode="auto">
          <a:xfrm>
            <a:off x="1858963" y="4418013"/>
            <a:ext cx="407987" cy="5826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-2</a:t>
            </a:r>
          </a:p>
        </p:txBody>
      </p:sp>
      <p:sp>
        <p:nvSpPr>
          <p:cNvPr id="108560" name="Rectangle 20"/>
          <p:cNvSpPr>
            <a:spLocks noChangeArrowheads="1"/>
          </p:cNvSpPr>
          <p:nvPr/>
        </p:nvSpPr>
        <p:spPr bwMode="auto">
          <a:xfrm>
            <a:off x="1951038" y="3916363"/>
            <a:ext cx="317500" cy="5826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0</a:t>
            </a:r>
          </a:p>
        </p:txBody>
      </p:sp>
      <p:sp>
        <p:nvSpPr>
          <p:cNvPr id="108561" name="Rectangle 21"/>
          <p:cNvSpPr>
            <a:spLocks noChangeArrowheads="1"/>
          </p:cNvSpPr>
          <p:nvPr/>
        </p:nvSpPr>
        <p:spPr bwMode="auto">
          <a:xfrm>
            <a:off x="1951038" y="3414713"/>
            <a:ext cx="317500" cy="5826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2</a:t>
            </a:r>
          </a:p>
        </p:txBody>
      </p:sp>
      <p:sp>
        <p:nvSpPr>
          <p:cNvPr id="108562" name="Rectangle 22"/>
          <p:cNvSpPr>
            <a:spLocks noChangeArrowheads="1"/>
          </p:cNvSpPr>
          <p:nvPr/>
        </p:nvSpPr>
        <p:spPr bwMode="auto">
          <a:xfrm>
            <a:off x="1951038" y="2913063"/>
            <a:ext cx="322262" cy="5826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4</a:t>
            </a:r>
          </a:p>
        </p:txBody>
      </p:sp>
      <p:sp>
        <p:nvSpPr>
          <p:cNvPr id="108563" name="Rectangle 23"/>
          <p:cNvSpPr>
            <a:spLocks noChangeArrowheads="1"/>
          </p:cNvSpPr>
          <p:nvPr/>
        </p:nvSpPr>
        <p:spPr bwMode="auto">
          <a:xfrm>
            <a:off x="1951038" y="2413000"/>
            <a:ext cx="317500" cy="582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6</a:t>
            </a:r>
          </a:p>
        </p:txBody>
      </p:sp>
      <p:sp>
        <p:nvSpPr>
          <p:cNvPr id="108564" name="Rectangle 24"/>
          <p:cNvSpPr>
            <a:spLocks noChangeArrowheads="1"/>
          </p:cNvSpPr>
          <p:nvPr/>
        </p:nvSpPr>
        <p:spPr bwMode="auto">
          <a:xfrm>
            <a:off x="1951038" y="1911350"/>
            <a:ext cx="317500" cy="5826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8</a:t>
            </a:r>
          </a:p>
        </p:txBody>
      </p:sp>
      <p:sp>
        <p:nvSpPr>
          <p:cNvPr id="108565" name="Rectangle 25"/>
          <p:cNvSpPr>
            <a:spLocks noChangeArrowheads="1"/>
          </p:cNvSpPr>
          <p:nvPr/>
        </p:nvSpPr>
        <p:spPr bwMode="auto">
          <a:xfrm>
            <a:off x="1812925" y="1411288"/>
            <a:ext cx="454025" cy="5826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10</a:t>
            </a:r>
          </a:p>
        </p:txBody>
      </p:sp>
      <p:sp>
        <p:nvSpPr>
          <p:cNvPr id="172058" name="Line 26"/>
          <p:cNvSpPr>
            <a:spLocks noChangeShapeType="1"/>
          </p:cNvSpPr>
          <p:nvPr/>
        </p:nvSpPr>
        <p:spPr bwMode="auto">
          <a:xfrm>
            <a:off x="2422525" y="4100513"/>
            <a:ext cx="5888038" cy="0"/>
          </a:xfrm>
          <a:prstGeom prst="line">
            <a:avLst/>
          </a:prstGeom>
          <a:noFill/>
          <a:ln w="50800">
            <a:solidFill>
              <a:srgbClr val="FF00FF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2049" name="Rectangle 17"/>
          <p:cNvSpPr>
            <a:spLocks noChangeArrowheads="1"/>
          </p:cNvSpPr>
          <p:nvPr/>
        </p:nvSpPr>
        <p:spPr bwMode="auto">
          <a:xfrm>
            <a:off x="4032250" y="1340332"/>
            <a:ext cx="5851525" cy="2060575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pPr marL="92075" indent="-92075">
              <a:buFontTx/>
              <a:buChar char="•"/>
            </a:pPr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Firm should invest for discount rates below 7.25</a:t>
            </a:r>
          </a:p>
          <a:p>
            <a:pPr marL="92075" indent="-92075">
              <a:buFontTx/>
              <a:buChar char="•"/>
            </a:pPr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Firm should not invest for discount rates above 7.25</a:t>
            </a:r>
          </a:p>
          <a:p>
            <a:pPr marL="92075" indent="-92075">
              <a:buFontTx/>
              <a:buChar char="•"/>
            </a:pPr>
            <a:r>
              <a:rPr lang="en-US" sz="32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r* is called the </a:t>
            </a:r>
            <a:r>
              <a:rPr lang="en-US" sz="3200">
                <a:solidFill>
                  <a:srgbClr val="FF3300"/>
                </a:solidFill>
                <a:latin typeface="Angsana New" charset="0"/>
                <a:ea typeface="Angsana New" charset="0"/>
                <a:cs typeface="Angsana New" charset="0"/>
              </a:rPr>
              <a:t>internal rate of return (IRR)</a:t>
            </a:r>
            <a:endParaRPr lang="en-US" sz="3200">
              <a:solidFill>
                <a:schemeClr val="tx1"/>
              </a:solidFill>
              <a:latin typeface="Angsana New" charset="0"/>
              <a:ea typeface="Angsana New" charset="0"/>
              <a:cs typeface="Angsana New" charset="0"/>
            </a:endParaRPr>
          </a:p>
        </p:txBody>
      </p:sp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4041774" y="4024315"/>
            <a:ext cx="1184607" cy="630604"/>
            <a:chOff x="2350" y="2682"/>
            <a:chExt cx="689" cy="9215"/>
          </a:xfrm>
        </p:grpSpPr>
        <p:sp>
          <p:nvSpPr>
            <p:cNvPr id="108570" name="Oval 28"/>
            <p:cNvSpPr>
              <a:spLocks noChangeArrowheads="1"/>
            </p:cNvSpPr>
            <p:nvPr/>
          </p:nvSpPr>
          <p:spPr bwMode="auto">
            <a:xfrm>
              <a:off x="2592" y="2682"/>
              <a:ext cx="96" cy="2420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 sz="4400">
                <a:latin typeface="Angsana New" charset="0"/>
                <a:ea typeface="Angsana New" charset="0"/>
                <a:cs typeface="Angsana New" charset="0"/>
              </a:endParaRPr>
            </a:p>
          </p:txBody>
        </p:sp>
        <p:sp>
          <p:nvSpPr>
            <p:cNvPr id="108571" name="Rectangle 29"/>
            <p:cNvSpPr>
              <a:spLocks noChangeArrowheads="1"/>
            </p:cNvSpPr>
            <p:nvPr/>
          </p:nvSpPr>
          <p:spPr bwMode="auto">
            <a:xfrm>
              <a:off x="2350" y="5188"/>
              <a:ext cx="689" cy="670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2400" dirty="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r* </a:t>
              </a:r>
              <a:r>
                <a:rPr lang="en-US" sz="24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= 0.0725</a:t>
              </a:r>
              <a:endParaRPr lang="en-US" sz="2400" dirty="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endParaRPr>
            </a:p>
          </p:txBody>
        </p:sp>
      </p:grpSp>
      <p:sp>
        <p:nvSpPr>
          <p:cNvPr id="28" name="Slide Number Placeholder 2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82E31-48EF-ED40-BE60-F4DD0C37C546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740109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2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17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47" grpId="0" animBg="1"/>
      <p:bldP spid="172058" grpId="0" animBg="1"/>
      <p:bldP spid="172049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charset="0"/>
                <a:cs typeface="Angsana New" charset="0"/>
              </a:rPr>
              <a:t>The Value of a Bond</a:t>
            </a:r>
          </a:p>
        </p:txBody>
      </p:sp>
      <p:sp>
        <p:nvSpPr>
          <p:cNvPr id="299011" name="Rectangle 3"/>
          <p:cNvSpPr>
            <a:spLocks noGrp="1" noChangeArrowheads="1"/>
          </p:cNvSpPr>
          <p:nvPr>
            <p:ph idx="1"/>
          </p:nvPr>
        </p:nvSpPr>
        <p:spPr>
          <a:xfrm>
            <a:off x="692572" y="1036638"/>
            <a:ext cx="8924925" cy="5283200"/>
          </a:xfrm>
        </p:spPr>
        <p:txBody>
          <a:bodyPr/>
          <a:lstStyle/>
          <a:p>
            <a:pPr eaLnBrk="1" hangingPunct="1">
              <a:lnSpc>
                <a:spcPct val="105000"/>
              </a:lnSpc>
              <a:spcBef>
                <a:spcPct val="35000"/>
              </a:spcBef>
            </a:pPr>
            <a:r>
              <a:rPr lang="en-US" dirty="0">
                <a:latin typeface="Angsana New" charset="0"/>
                <a:cs typeface="Angsana New" charset="0"/>
              </a:rPr>
              <a:t>A </a:t>
            </a:r>
            <a:r>
              <a:rPr lang="en-US" dirty="0">
                <a:solidFill>
                  <a:srgbClr val="008000"/>
                </a:solidFill>
                <a:latin typeface="Angsana New" charset="0"/>
                <a:cs typeface="Angsana New" charset="0"/>
              </a:rPr>
              <a:t>bond</a:t>
            </a:r>
            <a:r>
              <a:rPr lang="en-US" dirty="0">
                <a:latin typeface="Angsana New" charset="0"/>
                <a:cs typeface="Angsana New" charset="0"/>
              </a:rPr>
              <a:t> is a contract in which a borrower agrees to pay the bondholder (the lender) a stream of money</a:t>
            </a:r>
          </a:p>
          <a:p>
            <a:pPr eaLnBrk="1" hangingPunct="1">
              <a:lnSpc>
                <a:spcPct val="105000"/>
              </a:lnSpc>
              <a:spcBef>
                <a:spcPct val="35000"/>
              </a:spcBef>
            </a:pPr>
            <a:r>
              <a:rPr lang="en-US" dirty="0">
                <a:latin typeface="Angsana New" charset="0"/>
                <a:cs typeface="Angsana New" charset="0"/>
              </a:rPr>
              <a:t>Example:  A bond issued by a company may make a “coupon” payment of $100 per year for the next 10 years and a final payment of $1000.</a:t>
            </a:r>
          </a:p>
          <a:p>
            <a:pPr lvl="1" eaLnBrk="1" hangingPunct="1">
              <a:lnSpc>
                <a:spcPct val="105000"/>
              </a:lnSpc>
              <a:spcBef>
                <a:spcPct val="35000"/>
              </a:spcBef>
            </a:pPr>
            <a:r>
              <a:rPr lang="en-US" sz="4000" dirty="0">
                <a:latin typeface="Angsana New" charset="0"/>
                <a:cs typeface="Angsana New" charset="0"/>
              </a:rPr>
              <a:t>How much would you pay for this bond?</a:t>
            </a:r>
          </a:p>
          <a:p>
            <a:pPr lvl="1" eaLnBrk="1" hangingPunct="1">
              <a:lnSpc>
                <a:spcPct val="105000"/>
              </a:lnSpc>
              <a:spcBef>
                <a:spcPct val="35000"/>
              </a:spcBef>
              <a:buFont typeface="Wingdings" charset="2"/>
              <a:buNone/>
            </a:pPr>
            <a:r>
              <a:rPr lang="en-US" sz="4000" dirty="0">
                <a:latin typeface="Angsana New" charset="0"/>
                <a:cs typeface="Angsana New" charset="0"/>
              </a:rPr>
              <a:t>    --&gt; Present value of payment stream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81BC-E0B8-FA42-9989-CD5E95C0BEC1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5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96138" y="4036765"/>
            <a:ext cx="2730500" cy="204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9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9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9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9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9011" grpId="0" build="p" bldLvl="2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charset="0"/>
                <a:cs typeface="Angsana New" charset="0"/>
              </a:rPr>
              <a:t>The Value of a Bond</a:t>
            </a:r>
          </a:p>
        </p:txBody>
      </p:sp>
      <p:sp>
        <p:nvSpPr>
          <p:cNvPr id="131080" name="Rectangle 8"/>
          <p:cNvSpPr>
            <a:spLocks noGrp="1" noChangeArrowheads="1"/>
          </p:cNvSpPr>
          <p:nvPr>
            <p:ph idx="1"/>
          </p:nvPr>
        </p:nvSpPr>
        <p:spPr>
          <a:xfrm>
            <a:off x="682625" y="1112838"/>
            <a:ext cx="9502775" cy="2238375"/>
          </a:xfrm>
        </p:spPr>
        <p:txBody>
          <a:bodyPr/>
          <a:lstStyle/>
          <a:p>
            <a:pPr eaLnBrk="1" hangingPunct="1"/>
            <a:r>
              <a:rPr lang="en-US" sz="4400">
                <a:latin typeface="Angsana New" charset="0"/>
                <a:cs typeface="Angsana New" charset="0"/>
              </a:rPr>
              <a:t>Determining the Price of a Bond</a:t>
            </a:r>
          </a:p>
          <a:p>
            <a:pPr lvl="1" eaLnBrk="1" hangingPunct="1"/>
            <a:r>
              <a:rPr lang="en-US" sz="4400">
                <a:latin typeface="Angsana New" charset="0"/>
                <a:cs typeface="Angsana New" charset="0"/>
              </a:rPr>
              <a:t>Coupon Payments = $100/yr. for 10 yrs.</a:t>
            </a:r>
          </a:p>
          <a:p>
            <a:pPr lvl="1" eaLnBrk="1" hangingPunct="1"/>
            <a:r>
              <a:rPr lang="en-US" sz="4400">
                <a:latin typeface="Angsana New" charset="0"/>
                <a:cs typeface="Angsana New" charset="0"/>
              </a:rPr>
              <a:t>Principal Payment = $1,000 in 10 yrs. </a:t>
            </a:r>
          </a:p>
        </p:txBody>
      </p:sp>
      <p:graphicFrame>
        <p:nvGraphicFramePr>
          <p:cNvPr id="131078" name="Object 2">
            <a:hlinkClick r:id="" action="ppaction://ole?verb=0"/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2817767"/>
              </p:ext>
            </p:extLst>
          </p:nvPr>
        </p:nvGraphicFramePr>
        <p:xfrm>
          <a:off x="2014538" y="3590593"/>
          <a:ext cx="5911850" cy="2708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447800" imgH="901700" progId="Equation.DSMT4">
                  <p:embed/>
                </p:oleObj>
              </mc:Choice>
              <mc:Fallback>
                <p:oleObj name="Equation" r:id="rId3" imgW="1447800" imgH="901700" progId="Equation.DSMT4">
                  <p:embed/>
                  <p:pic>
                    <p:nvPicPr>
                      <p:cNvPr id="0" name="Picture 2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14538" y="3590593"/>
                        <a:ext cx="5911850" cy="2708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681BC-E0B8-FA42-9989-CD5E95C0BEC1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ransition spd="med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80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Angsana New" charset="0"/>
                <a:cs typeface="Angsana New" charset="0"/>
              </a:rPr>
              <a:t>Present Value of the Cash Flow from a Bond</a:t>
            </a:r>
          </a:p>
        </p:txBody>
      </p:sp>
      <p:grpSp>
        <p:nvGrpSpPr>
          <p:cNvPr id="83971" name="Group 25"/>
          <p:cNvGrpSpPr>
            <a:grpSpLocks/>
          </p:cNvGrpSpPr>
          <p:nvPr/>
        </p:nvGrpSpPr>
        <p:grpSpPr bwMode="auto">
          <a:xfrm>
            <a:off x="2446338" y="5610225"/>
            <a:ext cx="6523037" cy="1017588"/>
            <a:chOff x="1386" y="3755"/>
            <a:chExt cx="3793" cy="641"/>
          </a:xfrm>
        </p:grpSpPr>
        <p:sp>
          <p:nvSpPr>
            <p:cNvPr id="83982" name="Line 7"/>
            <p:cNvSpPr>
              <a:spLocks noChangeShapeType="1"/>
            </p:cNvSpPr>
            <p:nvPr/>
          </p:nvSpPr>
          <p:spPr bwMode="auto">
            <a:xfrm>
              <a:off x="1386" y="3772"/>
              <a:ext cx="367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983" name="Rectangle 8"/>
            <p:cNvSpPr>
              <a:spLocks noChangeArrowheads="1"/>
            </p:cNvSpPr>
            <p:nvPr/>
          </p:nvSpPr>
          <p:spPr bwMode="auto">
            <a:xfrm>
              <a:off x="2733" y="4029"/>
              <a:ext cx="994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Interest Rate</a:t>
              </a:r>
            </a:p>
          </p:txBody>
        </p:sp>
        <p:sp>
          <p:nvSpPr>
            <p:cNvPr id="83984" name="Rectangle 11"/>
            <p:cNvSpPr>
              <a:spLocks noChangeArrowheads="1"/>
            </p:cNvSpPr>
            <p:nvPr/>
          </p:nvSpPr>
          <p:spPr bwMode="auto">
            <a:xfrm>
              <a:off x="1990" y="3755"/>
              <a:ext cx="382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0.05</a:t>
              </a:r>
            </a:p>
          </p:txBody>
        </p:sp>
        <p:sp>
          <p:nvSpPr>
            <p:cNvPr id="83985" name="Rectangle 12"/>
            <p:cNvSpPr>
              <a:spLocks noChangeArrowheads="1"/>
            </p:cNvSpPr>
            <p:nvPr/>
          </p:nvSpPr>
          <p:spPr bwMode="auto">
            <a:xfrm>
              <a:off x="2925" y="3755"/>
              <a:ext cx="382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0.10</a:t>
              </a:r>
            </a:p>
          </p:txBody>
        </p:sp>
        <p:sp>
          <p:nvSpPr>
            <p:cNvPr id="83986" name="Rectangle 13"/>
            <p:cNvSpPr>
              <a:spLocks noChangeArrowheads="1"/>
            </p:cNvSpPr>
            <p:nvPr/>
          </p:nvSpPr>
          <p:spPr bwMode="auto">
            <a:xfrm>
              <a:off x="3861" y="3755"/>
              <a:ext cx="382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0.15</a:t>
              </a:r>
            </a:p>
          </p:txBody>
        </p:sp>
        <p:sp>
          <p:nvSpPr>
            <p:cNvPr id="83987" name="Rectangle 14"/>
            <p:cNvSpPr>
              <a:spLocks noChangeArrowheads="1"/>
            </p:cNvSpPr>
            <p:nvPr/>
          </p:nvSpPr>
          <p:spPr bwMode="auto">
            <a:xfrm>
              <a:off x="4797" y="3755"/>
              <a:ext cx="382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0.20</a:t>
              </a:r>
            </a:p>
          </p:txBody>
        </p:sp>
      </p:grpSp>
      <p:grpSp>
        <p:nvGrpSpPr>
          <p:cNvPr id="83972" name="Group 24"/>
          <p:cNvGrpSpPr>
            <a:grpSpLocks/>
          </p:cNvGrpSpPr>
          <p:nvPr/>
        </p:nvGrpSpPr>
        <p:grpSpPr bwMode="auto">
          <a:xfrm>
            <a:off x="931863" y="1330325"/>
            <a:ext cx="1674812" cy="4862513"/>
            <a:chOff x="505" y="1059"/>
            <a:chExt cx="974" cy="3063"/>
          </a:xfrm>
        </p:grpSpPr>
        <p:sp>
          <p:nvSpPr>
            <p:cNvPr id="83975" name="Line 6"/>
            <p:cNvSpPr>
              <a:spLocks noChangeShapeType="1"/>
            </p:cNvSpPr>
            <p:nvPr/>
          </p:nvSpPr>
          <p:spPr bwMode="auto">
            <a:xfrm>
              <a:off x="1392" y="1093"/>
              <a:ext cx="0" cy="268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976" name="Rectangle 9"/>
            <p:cNvSpPr>
              <a:spLocks noChangeArrowheads="1"/>
            </p:cNvSpPr>
            <p:nvPr/>
          </p:nvSpPr>
          <p:spPr bwMode="auto">
            <a:xfrm rot="-5400000">
              <a:off x="8" y="2130"/>
              <a:ext cx="1620" cy="62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90488" tIns="44450" rIns="90488" bIns="44450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US" sz="32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PV of Cash Flow</a:t>
              </a:r>
            </a:p>
            <a:p>
              <a:pPr algn="ctr"/>
              <a:r>
                <a:rPr lang="en-US" sz="32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($ thousands)</a:t>
              </a:r>
            </a:p>
          </p:txBody>
        </p:sp>
        <p:sp>
          <p:nvSpPr>
            <p:cNvPr id="83977" name="Rectangle 10"/>
            <p:cNvSpPr>
              <a:spLocks noChangeArrowheads="1"/>
            </p:cNvSpPr>
            <p:nvPr/>
          </p:nvSpPr>
          <p:spPr bwMode="auto">
            <a:xfrm>
              <a:off x="1294" y="3755"/>
              <a:ext cx="185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0</a:t>
              </a:r>
            </a:p>
          </p:txBody>
        </p:sp>
        <p:sp>
          <p:nvSpPr>
            <p:cNvPr id="83978" name="Rectangle 15"/>
            <p:cNvSpPr>
              <a:spLocks noChangeArrowheads="1"/>
            </p:cNvSpPr>
            <p:nvPr/>
          </p:nvSpPr>
          <p:spPr bwMode="auto">
            <a:xfrm>
              <a:off x="1054" y="3585"/>
              <a:ext cx="303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0.5</a:t>
              </a:r>
            </a:p>
          </p:txBody>
        </p:sp>
        <p:sp>
          <p:nvSpPr>
            <p:cNvPr id="83979" name="Rectangle 16"/>
            <p:cNvSpPr>
              <a:spLocks noChangeArrowheads="1"/>
            </p:cNvSpPr>
            <p:nvPr/>
          </p:nvSpPr>
          <p:spPr bwMode="auto">
            <a:xfrm>
              <a:off x="1054" y="2742"/>
              <a:ext cx="303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1.0</a:t>
              </a:r>
            </a:p>
          </p:txBody>
        </p:sp>
        <p:sp>
          <p:nvSpPr>
            <p:cNvPr id="83980" name="Rectangle 17"/>
            <p:cNvSpPr>
              <a:spLocks noChangeArrowheads="1"/>
            </p:cNvSpPr>
            <p:nvPr/>
          </p:nvSpPr>
          <p:spPr bwMode="auto">
            <a:xfrm>
              <a:off x="1054" y="1901"/>
              <a:ext cx="303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1.5</a:t>
              </a:r>
            </a:p>
          </p:txBody>
        </p:sp>
        <p:sp>
          <p:nvSpPr>
            <p:cNvPr id="83981" name="Rectangle 18"/>
            <p:cNvSpPr>
              <a:spLocks noChangeArrowheads="1"/>
            </p:cNvSpPr>
            <p:nvPr/>
          </p:nvSpPr>
          <p:spPr bwMode="auto">
            <a:xfrm>
              <a:off x="1054" y="1059"/>
              <a:ext cx="303" cy="36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prstTxWarp prst="textNoShape">
                <a:avLst/>
              </a:prstTxWarp>
              <a:spAutoFit/>
            </a:bodyPr>
            <a:lstStyle/>
            <a:p>
              <a:r>
                <a:rPr lang="en-US" sz="3200">
                  <a:solidFill>
                    <a:schemeClr val="tx1"/>
                  </a:solidFill>
                  <a:latin typeface="Angsana New" charset="0"/>
                  <a:ea typeface="Angsana New" charset="0"/>
                  <a:cs typeface="Angsana New" charset="0"/>
                </a:rPr>
                <a:t>2.0</a:t>
              </a:r>
            </a:p>
          </p:txBody>
        </p:sp>
      </p:grpSp>
      <p:sp>
        <p:nvSpPr>
          <p:cNvPr id="135187" name="Freeform 19"/>
          <p:cNvSpPr>
            <a:spLocks/>
          </p:cNvSpPr>
          <p:nvPr/>
        </p:nvSpPr>
        <p:spPr bwMode="auto">
          <a:xfrm>
            <a:off x="2732088" y="1760538"/>
            <a:ext cx="5951537" cy="3587750"/>
          </a:xfrm>
          <a:custGeom>
            <a:avLst/>
            <a:gdLst>
              <a:gd name="T0" fmla="*/ 0 w 3460"/>
              <a:gd name="T1" fmla="*/ 0 h 2260"/>
              <a:gd name="T2" fmla="*/ 2147483647 w 3460"/>
              <a:gd name="T3" fmla="*/ 2147483647 h 2260"/>
              <a:gd name="T4" fmla="*/ 2147483647 w 3460"/>
              <a:gd name="T5" fmla="*/ 2147483647 h 2260"/>
              <a:gd name="T6" fmla="*/ 2147483647 w 3460"/>
              <a:gd name="T7" fmla="*/ 2147483647 h 2260"/>
              <a:gd name="T8" fmla="*/ 2147483647 w 3460"/>
              <a:gd name="T9" fmla="*/ 2147483647 h 2260"/>
              <a:gd name="T10" fmla="*/ 2147483647 w 3460"/>
              <a:gd name="T11" fmla="*/ 2147483647 h 2260"/>
              <a:gd name="T12" fmla="*/ 2147483647 w 3460"/>
              <a:gd name="T13" fmla="*/ 2147483647 h 2260"/>
              <a:gd name="T14" fmla="*/ 2147483647 w 3460"/>
              <a:gd name="T15" fmla="*/ 2147483647 h 2260"/>
              <a:gd name="T16" fmla="*/ 2147483647 w 3460"/>
              <a:gd name="T17" fmla="*/ 2147483647 h 2260"/>
              <a:gd name="T18" fmla="*/ 2147483647 w 3460"/>
              <a:gd name="T19" fmla="*/ 2147483647 h 2260"/>
              <a:gd name="T20" fmla="*/ 2147483647 w 3460"/>
              <a:gd name="T21" fmla="*/ 2147483647 h 2260"/>
              <a:gd name="T22" fmla="*/ 2147483647 w 3460"/>
              <a:gd name="T23" fmla="*/ 2147483647 h 2260"/>
              <a:gd name="T24" fmla="*/ 2147483647 w 3460"/>
              <a:gd name="T25" fmla="*/ 2147483647 h 2260"/>
              <a:gd name="T26" fmla="*/ 2147483647 w 3460"/>
              <a:gd name="T27" fmla="*/ 2147483647 h 2260"/>
              <a:gd name="T28" fmla="*/ 2147483647 w 3460"/>
              <a:gd name="T29" fmla="*/ 2147483647 h 226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3460"/>
              <a:gd name="T46" fmla="*/ 0 h 2260"/>
              <a:gd name="T47" fmla="*/ 3460 w 3460"/>
              <a:gd name="T48" fmla="*/ 2260 h 2260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3460" h="2260">
                <a:moveTo>
                  <a:pt x="0" y="0"/>
                </a:moveTo>
                <a:lnTo>
                  <a:pt x="375" y="450"/>
                </a:lnTo>
                <a:lnTo>
                  <a:pt x="567" y="669"/>
                </a:lnTo>
                <a:lnTo>
                  <a:pt x="767" y="882"/>
                </a:lnTo>
                <a:lnTo>
                  <a:pt x="966" y="1078"/>
                </a:lnTo>
                <a:lnTo>
                  <a:pt x="1166" y="1262"/>
                </a:lnTo>
                <a:lnTo>
                  <a:pt x="1374" y="1435"/>
                </a:lnTo>
                <a:lnTo>
                  <a:pt x="1590" y="1585"/>
                </a:lnTo>
                <a:lnTo>
                  <a:pt x="1805" y="1717"/>
                </a:lnTo>
                <a:lnTo>
                  <a:pt x="2037" y="1827"/>
                </a:lnTo>
                <a:lnTo>
                  <a:pt x="2261" y="1925"/>
                </a:lnTo>
                <a:lnTo>
                  <a:pt x="2500" y="2005"/>
                </a:lnTo>
                <a:lnTo>
                  <a:pt x="2732" y="2080"/>
                </a:lnTo>
                <a:lnTo>
                  <a:pt x="2972" y="2144"/>
                </a:lnTo>
                <a:lnTo>
                  <a:pt x="3459" y="2259"/>
                </a:lnTo>
              </a:path>
            </a:pathLst>
          </a:custGeom>
          <a:noFill/>
          <a:ln w="50800" cap="rnd">
            <a:solidFill>
              <a:srgbClr val="0000FF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 sz="4400">
              <a:latin typeface="Angsana New" charset="0"/>
              <a:ea typeface="Angsana New" charset="0"/>
              <a:cs typeface="Angsana New" charset="0"/>
            </a:endParaRPr>
          </a:p>
        </p:txBody>
      </p:sp>
      <p:sp>
        <p:nvSpPr>
          <p:cNvPr id="135188" name="Rectangle 20"/>
          <p:cNvSpPr>
            <a:spLocks noChangeArrowheads="1"/>
          </p:cNvSpPr>
          <p:nvPr/>
        </p:nvSpPr>
        <p:spPr bwMode="auto">
          <a:xfrm>
            <a:off x="5157788" y="1509713"/>
            <a:ext cx="3524250" cy="1752600"/>
          </a:xfrm>
          <a:prstGeom prst="rect">
            <a:avLst/>
          </a:prstGeom>
          <a:solidFill>
            <a:srgbClr val="C4E3B5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prstTxWarp prst="textNoShape">
              <a:avLst/>
            </a:prstTxWarp>
            <a:spAutoFit/>
          </a:bodyPr>
          <a:lstStyle/>
          <a:p>
            <a:r>
              <a:rPr lang="en-US" sz="3600">
                <a:solidFill>
                  <a:schemeClr val="tx1"/>
                </a:solidFill>
                <a:latin typeface="Angsana New" charset="0"/>
                <a:ea typeface="Angsana New" charset="0"/>
                <a:cs typeface="Angsana New" charset="0"/>
              </a:rPr>
              <a:t>The higher the interest rate, the lower the value of the bond</a:t>
            </a:r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382E31-48EF-ED40-BE60-F4DD0C37C546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35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35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87" grpId="0" animBg="1"/>
      <p:bldP spid="135188" grpId="0" animBg="1" autoUpdateAnimBg="0"/>
    </p:bldLst>
  </p:timing>
</p:sld>
</file>

<file path=ppt/theme/theme1.xml><?xml version="1.0" encoding="utf-8"?>
<a:theme xmlns:a="http://schemas.openxmlformats.org/drawingml/2006/main" name="1_Default Design">
  <a:themeElements>
    <a:clrScheme name="Custom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Default Design">
      <a:majorFont>
        <a:latin typeface="Angsana New"/>
        <a:ea typeface=""/>
        <a:cs typeface=""/>
      </a:majorFont>
      <a:minorFont>
        <a:latin typeface="Angsana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Econ E.pot</Template>
  <TotalTime>10859</TotalTime>
  <Words>1097</Words>
  <Application>Microsoft Office PowerPoint</Application>
  <PresentationFormat>A4 Paper (210x297 mm)</PresentationFormat>
  <Paragraphs>232</Paragraphs>
  <Slides>20</Slides>
  <Notes>19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1" baseType="lpstr">
      <vt:lpstr>Angsana New</vt:lpstr>
      <vt:lpstr>Angsana News</vt:lpstr>
      <vt:lpstr>AngsanaUPC</vt:lpstr>
      <vt:lpstr>Arial</vt:lpstr>
      <vt:lpstr>Symbol</vt:lpstr>
      <vt:lpstr>Times New Roman</vt:lpstr>
      <vt:lpstr>UPC-Angsana</vt:lpstr>
      <vt:lpstr>Verdana</vt:lpstr>
      <vt:lpstr>Wingdings</vt:lpstr>
      <vt:lpstr>1_Default Design</vt:lpstr>
      <vt:lpstr>Equation</vt:lpstr>
      <vt:lpstr>Intertemporal consumption  and investment EE 311</vt:lpstr>
      <vt:lpstr>Consumption, saving and investment equilibrium</vt:lpstr>
      <vt:lpstr>Consumption, saving and investment equilibrium</vt:lpstr>
      <vt:lpstr>Consumption, saving and investment equilibrium</vt:lpstr>
      <vt:lpstr>Consumption, saving and investment equilibrium</vt:lpstr>
      <vt:lpstr>Consumption, saving and investment equilibrium</vt:lpstr>
      <vt:lpstr>Present Value (PV)</vt:lpstr>
      <vt:lpstr>Present Value (PV)</vt:lpstr>
      <vt:lpstr>Present Value (PV)</vt:lpstr>
      <vt:lpstr>PV of $100 Paid in the Future</vt:lpstr>
      <vt:lpstr>Two Payment Streams</vt:lpstr>
      <vt:lpstr>PV of Payment Streams</vt:lpstr>
      <vt:lpstr>The Net Present Value Criterion for Capital Investment Decisions</vt:lpstr>
      <vt:lpstr>The Net Present Value Criterion for Capital Investment Decisions</vt:lpstr>
      <vt:lpstr>The Net Present Value Criterion for Capital Investment Decisions</vt:lpstr>
      <vt:lpstr>The Net Present Value Criterion for Capital Investment Decisions</vt:lpstr>
      <vt:lpstr>Net Present Value of a Factory</vt:lpstr>
      <vt:lpstr>The Value of a Bond</vt:lpstr>
      <vt:lpstr>The Value of a Bond</vt:lpstr>
      <vt:lpstr>Present Value of the Cash Flow from a Bond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15</dc:title>
  <dc:creator>Marie Truesdell</dc:creator>
  <cp:lastModifiedBy>LENOVO</cp:lastModifiedBy>
  <cp:revision>228</cp:revision>
  <cp:lastPrinted>2008-11-24T11:57:41Z</cp:lastPrinted>
  <dcterms:created xsi:type="dcterms:W3CDTF">2016-02-17T03:23:54Z</dcterms:created>
  <dcterms:modified xsi:type="dcterms:W3CDTF">2021-02-22T05:21:52Z</dcterms:modified>
</cp:coreProperties>
</file>