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53"/>
  </p:notesMasterIdLst>
  <p:handoutMasterIdLst>
    <p:handoutMasterId r:id="rId54"/>
  </p:handoutMasterIdLst>
  <p:sldIdLst>
    <p:sldId id="304" r:id="rId2"/>
    <p:sldId id="270" r:id="rId3"/>
    <p:sldId id="306" r:id="rId4"/>
    <p:sldId id="353" r:id="rId5"/>
    <p:sldId id="354" r:id="rId6"/>
    <p:sldId id="355" r:id="rId7"/>
    <p:sldId id="356" r:id="rId8"/>
    <p:sldId id="363" r:id="rId9"/>
    <p:sldId id="364" r:id="rId10"/>
    <p:sldId id="365" r:id="rId11"/>
    <p:sldId id="366" r:id="rId12"/>
    <p:sldId id="362" r:id="rId13"/>
    <p:sldId id="367" r:id="rId14"/>
    <p:sldId id="368" r:id="rId15"/>
    <p:sldId id="369" r:id="rId16"/>
    <p:sldId id="370" r:id="rId17"/>
    <p:sldId id="372" r:id="rId18"/>
    <p:sldId id="397" r:id="rId19"/>
    <p:sldId id="375" r:id="rId20"/>
    <p:sldId id="376" r:id="rId21"/>
    <p:sldId id="377" r:id="rId22"/>
    <p:sldId id="378" r:id="rId23"/>
    <p:sldId id="379" r:id="rId24"/>
    <p:sldId id="380" r:id="rId25"/>
    <p:sldId id="381" r:id="rId26"/>
    <p:sldId id="387" r:id="rId27"/>
    <p:sldId id="388" r:id="rId28"/>
    <p:sldId id="391" r:id="rId29"/>
    <p:sldId id="389" r:id="rId30"/>
    <p:sldId id="392" r:id="rId31"/>
    <p:sldId id="398" r:id="rId32"/>
    <p:sldId id="399" r:id="rId33"/>
    <p:sldId id="400" r:id="rId34"/>
    <p:sldId id="401" r:id="rId35"/>
    <p:sldId id="402" r:id="rId36"/>
    <p:sldId id="403" r:id="rId37"/>
    <p:sldId id="404" r:id="rId38"/>
    <p:sldId id="405" r:id="rId39"/>
    <p:sldId id="406" r:id="rId40"/>
    <p:sldId id="407" r:id="rId41"/>
    <p:sldId id="408" r:id="rId42"/>
    <p:sldId id="409" r:id="rId43"/>
    <p:sldId id="410" r:id="rId44"/>
    <p:sldId id="411" r:id="rId45"/>
    <p:sldId id="412" r:id="rId46"/>
    <p:sldId id="413" r:id="rId47"/>
    <p:sldId id="414" r:id="rId48"/>
    <p:sldId id="415" r:id="rId49"/>
    <p:sldId id="416" r:id="rId50"/>
    <p:sldId id="418" r:id="rId51"/>
    <p:sldId id="417" r:id="rId52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FFCCFF"/>
    <a:srgbClr val="FFFF99"/>
    <a:srgbClr val="FFFF66"/>
    <a:srgbClr val="0000CC"/>
    <a:srgbClr val="006400"/>
    <a:srgbClr val="CCFF66"/>
    <a:srgbClr val="003399"/>
    <a:srgbClr val="00CC00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46" autoAdjust="0"/>
    <p:restoredTop sz="92540" autoAdjust="0"/>
  </p:normalViewPr>
  <p:slideViewPr>
    <p:cSldViewPr>
      <p:cViewPr>
        <p:scale>
          <a:sx n="66" d="100"/>
          <a:sy n="66" d="100"/>
        </p:scale>
        <p:origin x="-1398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4" Type="http://schemas.openxmlformats.org/officeDocument/2006/relationships/image" Target="../media/image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671"/>
            <a:ext cx="2946400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9671"/>
            <a:ext cx="2946400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B32731B6-B51F-41AF-9F68-E3474B56CF0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73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4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5629"/>
            <a:ext cx="5438775" cy="4467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671"/>
            <a:ext cx="2946400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9671"/>
            <a:ext cx="2946400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56EF1009-8F82-4EC9-AB49-C97A86465F0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0689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F1009-8F82-4EC9-AB49-C97A86465F0D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9268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F1009-8F82-4EC9-AB49-C97A86465F0D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9268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F1009-8F82-4EC9-AB49-C97A86465F0D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8557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F1009-8F82-4EC9-AB49-C97A86465F0D}" type="slidenum">
              <a:rPr lang="en-US" smtClean="0"/>
              <a:pPr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9548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F1009-8F82-4EC9-AB49-C97A86465F0D}" type="slidenum">
              <a:rPr lang="en-US" smtClean="0"/>
              <a:pPr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9548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/>
            <a:ahLst/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 sz="6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36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 sz="1800"/>
            </a:lvl1pPr>
          </a:lstStyle>
          <a:p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052B113-BA5E-4B5D-955F-FBCE01D6BCE7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5128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5129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30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31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5132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5133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4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5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6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7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5138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5139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40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41" name="Freeform 21"/>
            <p:cNvSpPr>
              <a:spLocks/>
            </p:cNvSpPr>
            <p:nvPr userDrawn="1"/>
          </p:nvSpPr>
          <p:spPr bwMode="auto">
            <a:xfrm rot="7320404">
              <a:off x="5000" y="2912"/>
              <a:ext cx="416" cy="265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5142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5143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44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45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46" name="Freeform 26"/>
              <p:cNvSpPr>
                <a:spLocks/>
              </p:cNvSpPr>
              <p:nvPr userDrawn="1"/>
            </p:nvSpPr>
            <p:spPr bwMode="auto">
              <a:xfrm rot="7320404">
                <a:off x="5363" y="2874"/>
                <a:ext cx="63" cy="118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47" name="Freeform 27"/>
              <p:cNvSpPr>
                <a:spLocks/>
              </p:cNvSpPr>
              <p:nvPr userDrawn="1"/>
            </p:nvSpPr>
            <p:spPr bwMode="auto">
              <a:xfrm rot="7320404">
                <a:off x="5136" y="3000"/>
                <a:ext cx="193" cy="10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148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149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E721AE-8A59-4BE6-911F-BF29A324686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C9E290-19DA-41E3-9A7F-7B8276A3457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5A4420-14DF-427E-9FB6-EC698587A5E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F1F7A-258E-490F-9470-D7BE08A98AE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ECD2B5-24AC-4E6C-8451-643AB056B18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6F18D-0850-4B5D-94EE-D70D70E9740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B0C75D-BA75-4893-A611-8E1BF892C55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64ABE6-1F41-4393-A113-0CC88FBFFD7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7F1361-64AF-44C5-AF8E-3432CEAADAD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1B55D1-7DB4-439A-A8B6-9A6ECC5E4C3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10100" y="1828800"/>
            <a:ext cx="3771900" cy="1752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10100" y="3733800"/>
            <a:ext cx="3771900" cy="1752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1371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556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7183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C63E045F-6EDC-4C11-957A-50A35B0D144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+mn-lt"/>
                <a:cs typeface="+mn-cs"/>
              </a:defRPr>
            </a:lvl1pPr>
          </a:lstStyle>
          <a:p>
            <a:r>
              <a:rPr lang="en-US"/>
              <a:t>ศ.350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600"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latin typeface="+mn-lt"/>
                <a:cs typeface="+mn-cs"/>
              </a:defRPr>
            </a:lvl1pPr>
          </a:lstStyle>
          <a:p>
            <a:fld id="{9CBB0EB1-36DC-42CF-8125-A361EF9F682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104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05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4106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4107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08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09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0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1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2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3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4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5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4116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4117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4118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19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0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4121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22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23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4124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4125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6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7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8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9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30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31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32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4133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4134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35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136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4137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4138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4139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4140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1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48" y="332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2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58" y="182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3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4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297" y="897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5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6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6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7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48" y="142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4148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ransition spd="med"/>
  <p:hf hdr="0" ftr="0"/>
  <p:txStyles>
    <p:titleStyle>
      <a:lvl1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10" Type="http://schemas.openxmlformats.org/officeDocument/2006/relationships/image" Target="../media/image5.wmf"/><Relationship Id="rId4" Type="http://schemas.openxmlformats.org/officeDocument/2006/relationships/image" Target="../media/image2.wmf"/><Relationship Id="rId9" Type="http://schemas.openxmlformats.org/officeDocument/2006/relationships/oleObject" Target="../embeddings/oleObject4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image" Target="../media/image10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17" Type="http://schemas.openxmlformats.org/officeDocument/2006/relationships/image" Target="../media/image39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2.png"/><Relationship Id="rId15" Type="http://schemas.openxmlformats.org/officeDocument/2006/relationships/image" Target="../media/image37.png"/><Relationship Id="rId10" Type="http://schemas.openxmlformats.org/officeDocument/2006/relationships/image" Target="../media/image32.png"/><Relationship Id="rId4" Type="http://schemas.openxmlformats.org/officeDocument/2006/relationships/image" Target="../media/image11.png"/><Relationship Id="rId9" Type="http://schemas.openxmlformats.org/officeDocument/2006/relationships/image" Target="../media/image31.png"/><Relationship Id="rId14" Type="http://schemas.openxmlformats.org/officeDocument/2006/relationships/image" Target="../media/image3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48.png"/><Relationship Id="rId7" Type="http://schemas.openxmlformats.org/officeDocument/2006/relationships/image" Target="../media/image5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10" Type="http://schemas.openxmlformats.org/officeDocument/2006/relationships/image" Target="../media/image59.png"/><Relationship Id="rId4" Type="http://schemas.openxmlformats.org/officeDocument/2006/relationships/image" Target="../media/image53.png"/><Relationship Id="rId9" Type="http://schemas.openxmlformats.org/officeDocument/2006/relationships/image" Target="../media/image58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/>
          <a:p>
            <a:fld id="{263F75A3-8A3E-4683-BCAC-21112A9992FE}" type="slidenum">
              <a:rPr lang="en-US"/>
              <a:pPr/>
              <a:t>1</a:t>
            </a:fld>
            <a:endParaRPr lang="en-US"/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2057400"/>
            <a:ext cx="7848600" cy="1117600"/>
          </a:xfrm>
        </p:spPr>
        <p:txBody>
          <a:bodyPr/>
          <a:lstStyle/>
          <a:p>
            <a:r>
              <a:rPr lang="en-US" b="1" dirty="0">
                <a:solidFill>
                  <a:srgbClr val="000099"/>
                </a:solidFill>
              </a:rPr>
              <a:t>CHAPTER 2</a:t>
            </a:r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76400" y="3200400"/>
            <a:ext cx="6032500" cy="1981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5400" b="1" dirty="0" smtClean="0">
                <a:solidFill>
                  <a:srgbClr val="006400"/>
                </a:solidFill>
              </a:rPr>
              <a:t>Early Trade Theories and </a:t>
            </a:r>
          </a:p>
          <a:p>
            <a:pPr>
              <a:lnSpc>
                <a:spcPct val="90000"/>
              </a:lnSpc>
            </a:pPr>
            <a:r>
              <a:rPr lang="en-US" sz="5400" b="1" dirty="0" smtClean="0">
                <a:solidFill>
                  <a:srgbClr val="006400"/>
                </a:solidFill>
              </a:rPr>
              <a:t>the Classical Trade Theory</a:t>
            </a:r>
            <a:endParaRPr lang="en-US" sz="5400" b="1" dirty="0">
              <a:solidFill>
                <a:srgbClr val="0064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33224-741F-4D46-A1A8-4BDA90AE2450}" type="slidenum">
              <a:rPr lang="en-US"/>
              <a:pPr/>
              <a:t>2</a:t>
            </a:fld>
            <a:endParaRPr lang="en-US"/>
          </a:p>
        </p:txBody>
      </p:sp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914400"/>
          </a:xfrm>
        </p:spPr>
        <p:txBody>
          <a:bodyPr/>
          <a:lstStyle/>
          <a:p>
            <a:r>
              <a:rPr lang="en-US" b="1" dirty="0" smtClean="0">
                <a:solidFill>
                  <a:srgbClr val="000099"/>
                </a:solidFill>
              </a:rPr>
              <a:t>Trade Theories</a:t>
            </a:r>
            <a:endParaRPr lang="th-TH" b="1" dirty="0">
              <a:solidFill>
                <a:srgbClr val="000099"/>
              </a:solidFill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762000"/>
            <a:ext cx="8229600" cy="5943600"/>
          </a:xfrm>
        </p:spPr>
        <p:txBody>
          <a:bodyPr/>
          <a:lstStyle/>
          <a:p>
            <a:pPr marL="544513" indent="-544513">
              <a:lnSpc>
                <a:spcPct val="12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4000" b="1" dirty="0" smtClean="0"/>
              <a:t>Mercantilism</a:t>
            </a:r>
            <a:endParaRPr lang="en-US" sz="4000" b="1" dirty="0"/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4000" b="1" dirty="0" smtClean="0"/>
              <a:t>Classical Trade Theory</a:t>
            </a:r>
          </a:p>
          <a:p>
            <a:pPr marL="0" indent="0">
              <a:buClr>
                <a:schemeClr val="tx1"/>
              </a:buClr>
              <a:buNone/>
            </a:pPr>
            <a:r>
              <a:rPr lang="en-US" sz="4000" b="1" dirty="0" smtClean="0">
                <a:solidFill>
                  <a:srgbClr val="006400"/>
                </a:solidFill>
              </a:rPr>
              <a:t>	</a:t>
            </a:r>
            <a:r>
              <a:rPr lang="en-US" sz="4000" b="1" dirty="0" smtClean="0">
                <a:solidFill>
                  <a:srgbClr val="C00000"/>
                </a:solidFill>
              </a:rPr>
              <a:t>- Absolute advantage concept</a:t>
            </a:r>
          </a:p>
          <a:p>
            <a:pPr marL="0" indent="0">
              <a:buClr>
                <a:schemeClr val="tx1"/>
              </a:buClr>
              <a:buNone/>
            </a:pPr>
            <a:r>
              <a:rPr lang="en-US" sz="4000" b="1" dirty="0">
                <a:solidFill>
                  <a:srgbClr val="C00000"/>
                </a:solidFill>
              </a:rPr>
              <a:t>	</a:t>
            </a:r>
            <a:r>
              <a:rPr lang="en-US" sz="4000" b="1" dirty="0" smtClean="0">
                <a:solidFill>
                  <a:srgbClr val="C00000"/>
                </a:solidFill>
              </a:rPr>
              <a:t>- Comparative advantage concept</a:t>
            </a:r>
            <a:endParaRPr lang="th-TH" sz="4000" b="1" dirty="0">
              <a:solidFill>
                <a:srgbClr val="C00000"/>
              </a:solidFill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4000" b="1" dirty="0" smtClean="0"/>
              <a:t>Neo-Classic Trade Theory</a:t>
            </a:r>
            <a:endParaRPr lang="en-US" sz="4000" b="1" dirty="0"/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4000" b="1" dirty="0" err="1" smtClean="0"/>
              <a:t>Heckscher</a:t>
            </a:r>
            <a:r>
              <a:rPr lang="en-US" sz="4000" b="1" dirty="0" smtClean="0"/>
              <a:t>-Ohlin Theory</a:t>
            </a:r>
            <a:endParaRPr lang="en-US" sz="4000" b="1" dirty="0"/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4000" b="1" dirty="0" smtClean="0"/>
              <a:t>Alternative Theories</a:t>
            </a:r>
            <a:endParaRPr lang="th-TH" sz="4000" b="1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3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28600"/>
            <a:ext cx="8229600" cy="838200"/>
          </a:xfrm>
        </p:spPr>
        <p:txBody>
          <a:bodyPr/>
          <a:lstStyle/>
          <a:p>
            <a:pPr algn="l"/>
            <a:r>
              <a:rPr lang="en-US" sz="4000" b="1" dirty="0">
                <a:solidFill>
                  <a:srgbClr val="0000CC"/>
                </a:solidFill>
              </a:rPr>
              <a:t>2.1 </a:t>
            </a:r>
            <a:r>
              <a:rPr lang="en-US" sz="4000" b="1" dirty="0" smtClean="0">
                <a:solidFill>
                  <a:srgbClr val="0000CC"/>
                </a:solidFill>
              </a:rPr>
              <a:t>Mercantilism</a:t>
            </a:r>
            <a:endParaRPr lang="th-TH" sz="4000" b="1" dirty="0">
              <a:solidFill>
                <a:srgbClr val="0000CC"/>
              </a:solidFill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8229600" cy="4267200"/>
          </a:xfrm>
        </p:spPr>
        <p:txBody>
          <a:bodyPr/>
          <a:lstStyle/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collection of economic thought in Europe during the period between 1500 and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1750.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Philosophy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“A </a:t>
            </a:r>
            <a:r>
              <a:rPr lang="en-US" sz="24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country’s wealth is measured by its holdings of </a:t>
            </a: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	precious </a:t>
            </a:r>
            <a:r>
              <a:rPr lang="en-US" sz="24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metals (specie</a:t>
            </a: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)”</a:t>
            </a:r>
            <a:endParaRPr lang="th-TH" sz="2400" dirty="0" smtClean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 smtClean="0"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th-TH" sz="2400" dirty="0">
                <a:latin typeface="Arial" pitchFamily="34" charset="0"/>
                <a:cs typeface="Cordia New" pitchFamily="34" charset="-34"/>
              </a:rPr>
              <a:t>	</a:t>
            </a:r>
            <a:endParaRPr lang="th-TH" sz="2400" dirty="0" smtClean="0"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endParaRPr lang="th-TH" sz="2400" dirty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Cordia New" pitchFamily="34" charset="-34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1447800" y="5029200"/>
            <a:ext cx="6477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ight Arrow 6"/>
          <p:cNvSpPr/>
          <p:nvPr/>
        </p:nvSpPr>
        <p:spPr>
          <a:xfrm>
            <a:off x="4876800" y="3162300"/>
            <a:ext cx="685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TextBox 7"/>
          <p:cNvSpPr txBox="1"/>
          <p:nvPr/>
        </p:nvSpPr>
        <p:spPr>
          <a:xfrm>
            <a:off x="3733800" y="43815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th-TH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667000" y="6324600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447800" y="4191000"/>
            <a:ext cx="6477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4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76200"/>
            <a:ext cx="8229600" cy="609600"/>
          </a:xfrm>
        </p:spPr>
        <p:txBody>
          <a:bodyPr/>
          <a:lstStyle/>
          <a:p>
            <a:pPr algn="l"/>
            <a:r>
              <a:rPr lang="en-US" sz="4800" b="1" dirty="0">
                <a:solidFill>
                  <a:srgbClr val="0000CC"/>
                </a:solidFill>
              </a:rPr>
              <a:t>2.1 </a:t>
            </a:r>
            <a:r>
              <a:rPr lang="en-US" sz="4800" b="1" dirty="0" smtClean="0">
                <a:solidFill>
                  <a:srgbClr val="0000CC"/>
                </a:solidFill>
              </a:rPr>
              <a:t>Mercantilism</a:t>
            </a:r>
            <a:endParaRPr lang="th-TH" sz="4800" b="1" dirty="0">
              <a:solidFill>
                <a:srgbClr val="0000CC"/>
              </a:solidFill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609600"/>
            <a:ext cx="8229600" cy="5715000"/>
          </a:xfrm>
        </p:spPr>
        <p:txBody>
          <a:bodyPr/>
          <a:lstStyle/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Trade is a </a:t>
            </a:r>
            <a:r>
              <a:rPr lang="th-TH" sz="2400" b="1" dirty="0" smtClean="0">
                <a:solidFill>
                  <a:srgbClr val="C00000"/>
                </a:solidFill>
                <a:latin typeface="Arial" pitchFamily="34" charset="0"/>
                <a:cs typeface="Cordia New" pitchFamily="34" charset="-34"/>
              </a:rPr>
              <a:t>Zero-sum </a:t>
            </a:r>
            <a:r>
              <a:rPr lang="th-TH" sz="2400" b="1" dirty="0">
                <a:solidFill>
                  <a:srgbClr val="C00000"/>
                </a:solidFill>
                <a:latin typeface="Arial" pitchFamily="34" charset="0"/>
                <a:cs typeface="Cordia New" pitchFamily="34" charset="-34"/>
              </a:rPr>
              <a:t>game</a:t>
            </a:r>
            <a:r>
              <a:rPr lang="th-TH" sz="2400" dirty="0">
                <a:latin typeface="Arial" pitchFamily="34" charset="0"/>
                <a:cs typeface="Cordia New" pitchFamily="34" charset="-34"/>
              </a:rPr>
              <a:t>: One country’s gain is at the expense of </a:t>
            </a:r>
            <a:r>
              <a:rPr lang="th-TH" sz="2400" dirty="0" smtClean="0">
                <a:latin typeface="Arial" pitchFamily="34" charset="0"/>
                <a:cs typeface="Cordia New" pitchFamily="34" charset="-34"/>
              </a:rPr>
              <a:t>another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th-TH" sz="2400" dirty="0">
                <a:latin typeface="Arial" pitchFamily="34" charset="0"/>
              </a:rPr>
              <a:t>Need </a:t>
            </a:r>
            <a:r>
              <a:rPr lang="th-TH" sz="2400" b="1" dirty="0">
                <a:solidFill>
                  <a:srgbClr val="C00000"/>
                </a:solidFill>
                <a:latin typeface="Arial" pitchFamily="34" charset="0"/>
              </a:rPr>
              <a:t>strong government to regulate</a:t>
            </a:r>
            <a:r>
              <a:rPr lang="th-TH" sz="2400" dirty="0">
                <a:solidFill>
                  <a:srgbClr val="C00000"/>
                </a:solidFill>
                <a:latin typeface="Arial" pitchFamily="34" charset="0"/>
              </a:rPr>
              <a:t> </a:t>
            </a:r>
            <a:r>
              <a:rPr lang="th-TH" sz="2400" dirty="0">
                <a:latin typeface="Arial" pitchFamily="34" charset="0"/>
              </a:rPr>
              <a:t>the </a:t>
            </a:r>
            <a:r>
              <a:rPr lang="th-TH" sz="2400" dirty="0" smtClean="0">
                <a:latin typeface="Arial" pitchFamily="34" charset="0"/>
              </a:rPr>
              <a:t>economy</a:t>
            </a:r>
          </a:p>
          <a:p>
            <a:pPr lvl="2"/>
            <a:r>
              <a:rPr lang="en-US" dirty="0">
                <a:latin typeface="Arial" pitchFamily="34" charset="0"/>
              </a:rPr>
              <a:t>Government policy to discourage importation and </a:t>
            </a:r>
            <a:r>
              <a:rPr lang="en-US" dirty="0" smtClean="0">
                <a:latin typeface="Arial" pitchFamily="34" charset="0"/>
              </a:rPr>
              <a:t>encourage exportation</a:t>
            </a:r>
            <a:endParaRPr lang="en-US" dirty="0">
              <a:latin typeface="Arial" pitchFamily="34" charset="0"/>
            </a:endParaRPr>
          </a:p>
          <a:p>
            <a:pPr lvl="2"/>
            <a:r>
              <a:rPr lang="en-US" dirty="0" smtClean="0">
                <a:latin typeface="Arial" pitchFamily="34" charset="0"/>
              </a:rPr>
              <a:t>Ex</a:t>
            </a:r>
            <a:r>
              <a:rPr lang="th-TH" dirty="0" smtClean="0">
                <a:latin typeface="Arial" pitchFamily="34" charset="0"/>
              </a:rPr>
              <a:t>change of </a:t>
            </a:r>
            <a:r>
              <a:rPr lang="th-TH" dirty="0">
                <a:latin typeface="Arial" pitchFamily="34" charset="0"/>
              </a:rPr>
              <a:t>precious metals </a:t>
            </a:r>
            <a:r>
              <a:rPr lang="th-TH" dirty="0" smtClean="0">
                <a:latin typeface="Arial" pitchFamily="34" charset="0"/>
              </a:rPr>
              <a:t>regulation</a:t>
            </a:r>
            <a:r>
              <a:rPr lang="en-US" dirty="0" smtClean="0">
                <a:latin typeface="Arial" pitchFamily="34" charset="0"/>
              </a:rPr>
              <a:t>, policy to discourage exportation of specie</a:t>
            </a:r>
            <a:endParaRPr lang="th-TH" dirty="0" smtClean="0">
              <a:latin typeface="Arial" pitchFamily="34" charset="0"/>
            </a:endParaRPr>
          </a:p>
          <a:p>
            <a:pPr lvl="2"/>
            <a:r>
              <a:rPr lang="en-US" dirty="0" smtClean="0">
                <a:latin typeface="Arial" pitchFamily="34" charset="0"/>
              </a:rPr>
              <a:t>Close regulation of production</a:t>
            </a:r>
            <a:endParaRPr lang="th-TH" dirty="0" smtClean="0">
              <a:latin typeface="Arial" pitchFamily="34" charset="0"/>
            </a:endParaRPr>
          </a:p>
          <a:p>
            <a:pPr lvl="2"/>
            <a:r>
              <a:rPr lang="en-US" dirty="0" smtClean="0">
                <a:latin typeface="Arial" pitchFamily="34" charset="0"/>
              </a:rPr>
              <a:t>Controls of labor through craft guild and ensure low wage</a:t>
            </a:r>
            <a:endParaRPr lang="th-TH" sz="2400" dirty="0" smtClean="0">
              <a:latin typeface="Arial" pitchFamily="34" charset="0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Cordia New" pitchFamily="34" charset="-34"/>
              </a:rPr>
              <a:t>Paradox of mercantilism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400" dirty="0">
                <a:latin typeface="Arial" pitchFamily="34" charset="0"/>
                <a:cs typeface="Cordia New" pitchFamily="34" charset="-34"/>
              </a:rPr>
              <a:t>	</a:t>
            </a:r>
            <a:r>
              <a:rPr lang="en-US" sz="2400" dirty="0" smtClean="0">
                <a:latin typeface="Arial" pitchFamily="34" charset="0"/>
                <a:cs typeface="Cordia New" pitchFamily="34" charset="-34"/>
              </a:rPr>
              <a:t>“To be rich, a country needed to have a lot of poor 	people”</a:t>
            </a:r>
            <a:endParaRPr lang="th-TH" sz="2400" dirty="0" smtClean="0"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 smtClean="0"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endParaRPr lang="th-TH" sz="2400" dirty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8793084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7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5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28600"/>
            <a:ext cx="8229600" cy="838200"/>
          </a:xfrm>
        </p:spPr>
        <p:txBody>
          <a:bodyPr/>
          <a:lstStyle/>
          <a:p>
            <a:pPr algn="l"/>
            <a:r>
              <a:rPr lang="en-US" sz="4400" b="1" dirty="0" smtClean="0">
                <a:solidFill>
                  <a:srgbClr val="0000CC"/>
                </a:solidFill>
              </a:rPr>
              <a:t>The Challenge to Mercantilism</a:t>
            </a:r>
            <a:endParaRPr lang="th-TH" sz="4400" b="1" dirty="0">
              <a:solidFill>
                <a:srgbClr val="0000CC"/>
              </a:solidFill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8686800" cy="5715000"/>
          </a:xfrm>
        </p:spPr>
        <p:txBody>
          <a:bodyPr/>
          <a:lstStyle/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In early 1700s, questions began to emerge regarding the logic of mercantilism</a:t>
            </a:r>
            <a:endParaRPr lang="th-TH" sz="2800" dirty="0" smtClean="0"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David Hume’s challenge</a:t>
            </a:r>
            <a:r>
              <a:rPr lang="en-US" sz="2400" dirty="0" smtClean="0">
                <a:latin typeface="Arial" pitchFamily="34" charset="0"/>
                <a:cs typeface="Cordia New" pitchFamily="34" charset="-34"/>
              </a:rPr>
              <a:t>: 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Cordia New" pitchFamily="34" charset="-34"/>
              </a:rPr>
              <a:t>The price specie flow mechanism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Adam Smith challenge</a:t>
            </a:r>
            <a:r>
              <a:rPr lang="en-US" sz="2400" dirty="0" smtClean="0">
                <a:latin typeface="Arial" pitchFamily="34" charset="0"/>
                <a:cs typeface="Cordia New" pitchFamily="34" charset="-34"/>
              </a:rPr>
              <a:t>: 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Cordia New" pitchFamily="34" charset="-34"/>
              </a:rPr>
              <a:t>Absolute advantage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800" dirty="0" smtClean="0">
                <a:latin typeface="Arial" pitchFamily="34" charset="0"/>
                <a:cs typeface="Cordia New" pitchFamily="34" charset="-34"/>
              </a:rPr>
              <a:t>In 18</a:t>
            </a:r>
            <a:r>
              <a:rPr lang="en-US" sz="2800" baseline="30000" dirty="0" smtClean="0">
                <a:latin typeface="Arial" pitchFamily="34" charset="0"/>
                <a:cs typeface="Cordia New" pitchFamily="34" charset="-34"/>
              </a:rPr>
              <a:t>th</a:t>
            </a:r>
            <a:r>
              <a:rPr lang="en-US" sz="2800" dirty="0" smtClean="0">
                <a:latin typeface="Arial" pitchFamily="34" charset="0"/>
                <a:cs typeface="Cordia New" pitchFamily="34" charset="-34"/>
              </a:rPr>
              <a:t> century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David Ricardo</a:t>
            </a:r>
            <a:r>
              <a:rPr lang="en-US" sz="2400" dirty="0" smtClean="0">
                <a:latin typeface="Arial" pitchFamily="34" charset="0"/>
                <a:cs typeface="Cordia New" pitchFamily="34" charset="-34"/>
              </a:rPr>
              <a:t>: 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Cordia New" pitchFamily="34" charset="-34"/>
              </a:rPr>
              <a:t>Comparative advantage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400" dirty="0" smtClean="0">
                <a:latin typeface="Arial" pitchFamily="34" charset="0"/>
                <a:cs typeface="Cordia New" pitchFamily="34" charset="-34"/>
              </a:rPr>
              <a:t>       Book: </a:t>
            </a:r>
            <a:r>
              <a:rPr lang="en-US" sz="2400" dirty="0" smtClean="0">
                <a:solidFill>
                  <a:srgbClr val="006400"/>
                </a:solidFill>
                <a:latin typeface="Arial" pitchFamily="34" charset="0"/>
                <a:cs typeface="Cordia New" pitchFamily="34" charset="-34"/>
              </a:rPr>
              <a:t>“The Principles of Political Economy and Taxation”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en-US" sz="2400" dirty="0" smtClean="0">
              <a:solidFill>
                <a:srgbClr val="006400"/>
              </a:solidFill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en-US" sz="2800" dirty="0" smtClean="0"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 smtClean="0">
              <a:latin typeface="Arial" pitchFamily="34" charset="0"/>
              <a:cs typeface="Cordia New" pitchFamily="34" charset="-34"/>
            </a:endParaRPr>
          </a:p>
        </p:txBody>
      </p:sp>
      <p:sp>
        <p:nvSpPr>
          <p:cNvPr id="2" name="Right Brace 1"/>
          <p:cNvSpPr/>
          <p:nvPr/>
        </p:nvSpPr>
        <p:spPr>
          <a:xfrm>
            <a:off x="6934200" y="3276600"/>
            <a:ext cx="152400" cy="1524000"/>
          </a:xfrm>
          <a:prstGeom prst="righ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TextBox 2"/>
          <p:cNvSpPr txBox="1"/>
          <p:nvPr/>
        </p:nvSpPr>
        <p:spPr>
          <a:xfrm>
            <a:off x="7249886" y="3576935"/>
            <a:ext cx="1143000" cy="92333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Classical Trade Theory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72823700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A45E7-F66A-415C-B1E9-15DC9B1AAF16}" type="slidenum">
              <a:rPr lang="en-US"/>
              <a:pPr/>
              <a:t>6</a:t>
            </a:fld>
            <a:endParaRPr lang="en-US"/>
          </a:p>
        </p:txBody>
      </p:sp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8229600" cy="1143000"/>
          </a:xfrm>
        </p:spPr>
        <p:txBody>
          <a:bodyPr/>
          <a:lstStyle/>
          <a:p>
            <a:pPr algn="l"/>
            <a:r>
              <a:rPr lang="en-US" sz="4000" b="1" dirty="0" smtClean="0">
                <a:solidFill>
                  <a:srgbClr val="0000CC"/>
                </a:solidFill>
              </a:rPr>
              <a:t>David Hume’s mercantilism challenge (1975)</a:t>
            </a:r>
            <a:br>
              <a:rPr lang="en-US" sz="4000" b="1" dirty="0" smtClean="0">
                <a:solidFill>
                  <a:srgbClr val="0000CC"/>
                </a:solidFill>
              </a:rPr>
            </a:b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smtClean="0">
                <a:solidFill>
                  <a:srgbClr val="0000CC"/>
                </a:solidFill>
              </a:rPr>
              <a:t>      --- the price specie flow mechanism </a:t>
            </a:r>
            <a:endParaRPr lang="th-TH" sz="4000" b="1" dirty="0">
              <a:solidFill>
                <a:srgbClr val="0000CC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2909" y="1291956"/>
            <a:ext cx="7908091" cy="400110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</a:rPr>
              <a:t>Key argument: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maintaining a  trade surplus forever is impossible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3208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A45E7-F66A-415C-B1E9-15DC9B1AAF16}" type="slidenum">
              <a:rPr lang="en-US"/>
              <a:pPr/>
              <a:t>7</a:t>
            </a:fld>
            <a:endParaRPr lang="en-US"/>
          </a:p>
        </p:txBody>
      </p:sp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28600"/>
            <a:ext cx="8229600" cy="1143000"/>
          </a:xfrm>
        </p:spPr>
        <p:txBody>
          <a:bodyPr/>
          <a:lstStyle/>
          <a:p>
            <a:pPr algn="l"/>
            <a:r>
              <a:rPr lang="en-US" sz="4000" b="1" dirty="0" smtClean="0">
                <a:solidFill>
                  <a:srgbClr val="0000CC"/>
                </a:solidFill>
              </a:rPr>
              <a:t>David Hume’s mercantilism challenge (1975)</a:t>
            </a:r>
            <a:br>
              <a:rPr lang="en-US" sz="4000" b="1" dirty="0" smtClean="0">
                <a:solidFill>
                  <a:srgbClr val="0000CC"/>
                </a:solidFill>
              </a:rPr>
            </a:b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smtClean="0">
                <a:solidFill>
                  <a:srgbClr val="0000CC"/>
                </a:solidFill>
              </a:rPr>
              <a:t>      --- the price specie flow mechanism </a:t>
            </a:r>
            <a:endParaRPr lang="th-TH" sz="4000" b="1" dirty="0">
              <a:solidFill>
                <a:srgbClr val="0000CC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81201" y="1415534"/>
            <a:ext cx="4114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Trade Deficit (Exports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&lt;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Imports)</a:t>
            </a:r>
            <a:endParaRPr lang="th-TH" sz="2000" dirty="0">
              <a:latin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2219225"/>
            <a:ext cx="7391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Reduce amount of gold accumulated (net outflow of specie)</a:t>
            </a:r>
            <a:endParaRPr lang="th-TH" sz="2000" dirty="0">
              <a:latin typeface="Arial" pitchFamily="34" charset="0"/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3745595" y="1858236"/>
            <a:ext cx="304800" cy="32740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Down Arrow 13"/>
          <p:cNvSpPr/>
          <p:nvPr/>
        </p:nvSpPr>
        <p:spPr>
          <a:xfrm>
            <a:off x="3740727" y="2648478"/>
            <a:ext cx="304800" cy="337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TextBox 14"/>
          <p:cNvSpPr txBox="1"/>
          <p:nvPr/>
        </p:nvSpPr>
        <p:spPr>
          <a:xfrm>
            <a:off x="2438072" y="2985544"/>
            <a:ext cx="32246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Decrease in Money Supply</a:t>
            </a:r>
            <a:endParaRPr lang="th-TH" sz="2000" dirty="0">
              <a:latin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09800" y="3857277"/>
            <a:ext cx="36815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Decrease in prices and wages</a:t>
            </a:r>
            <a:endParaRPr lang="th-TH" sz="2000" dirty="0">
              <a:latin typeface="Arial" pitchFamily="34" charset="0"/>
            </a:endParaRPr>
          </a:p>
        </p:txBody>
      </p:sp>
      <p:sp>
        <p:nvSpPr>
          <p:cNvPr id="17" name="Down Arrow 16"/>
          <p:cNvSpPr/>
          <p:nvPr/>
        </p:nvSpPr>
        <p:spPr>
          <a:xfrm>
            <a:off x="3709039" y="3502922"/>
            <a:ext cx="304800" cy="337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Down Arrow 17"/>
          <p:cNvSpPr/>
          <p:nvPr/>
        </p:nvSpPr>
        <p:spPr>
          <a:xfrm>
            <a:off x="3709039" y="4353791"/>
            <a:ext cx="304800" cy="337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TextBox 18"/>
          <p:cNvSpPr txBox="1"/>
          <p:nvPr/>
        </p:nvSpPr>
        <p:spPr>
          <a:xfrm>
            <a:off x="1219200" y="4729170"/>
            <a:ext cx="6475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Increase ability to export, Import tends to decrease</a:t>
            </a:r>
            <a:endParaRPr lang="th-TH" sz="2000" dirty="0">
              <a:latin typeface="Arial" pitchFamily="34" charset="0"/>
            </a:endParaRPr>
          </a:p>
        </p:txBody>
      </p:sp>
      <p:sp>
        <p:nvSpPr>
          <p:cNvPr id="21" name="Down Arrow 20"/>
          <p:cNvSpPr/>
          <p:nvPr/>
        </p:nvSpPr>
        <p:spPr>
          <a:xfrm>
            <a:off x="3699163" y="5188648"/>
            <a:ext cx="304800" cy="337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TextBox 21"/>
          <p:cNvSpPr txBox="1"/>
          <p:nvPr/>
        </p:nvSpPr>
        <p:spPr>
          <a:xfrm>
            <a:off x="1835727" y="5606534"/>
            <a:ext cx="5403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Reduce trade deficits until Exports = Imports</a:t>
            </a:r>
            <a:endParaRPr lang="th-TH" sz="2000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960449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  <p:bldP spid="4" grpId="0" animBg="1"/>
      <p:bldP spid="14" grpId="0" animBg="1"/>
      <p:bldP spid="15" grpId="0"/>
      <p:bldP spid="16" grpId="0"/>
      <p:bldP spid="17" grpId="0" animBg="1"/>
      <p:bldP spid="18" grpId="0" animBg="1"/>
      <p:bldP spid="19" grpId="0"/>
      <p:bldP spid="21" grpId="0" animBg="1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8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229600" cy="1295400"/>
          </a:xfrm>
        </p:spPr>
        <p:txBody>
          <a:bodyPr/>
          <a:lstStyle/>
          <a:p>
            <a:pPr algn="l"/>
            <a:r>
              <a:rPr lang="en-US" sz="4400" b="1" dirty="0" smtClean="0">
                <a:solidFill>
                  <a:srgbClr val="0000CC"/>
                </a:solidFill>
              </a:rPr>
              <a:t>Adam Smith’s </a:t>
            </a:r>
            <a:r>
              <a:rPr lang="en-US" sz="4400" b="1" dirty="0">
                <a:solidFill>
                  <a:srgbClr val="0000CC"/>
                </a:solidFill>
              </a:rPr>
              <a:t>mercantilism </a:t>
            </a:r>
            <a:r>
              <a:rPr lang="en-US" sz="4400" b="1" dirty="0" smtClean="0">
                <a:solidFill>
                  <a:srgbClr val="0000CC"/>
                </a:solidFill>
              </a:rPr>
              <a:t>challenge</a:t>
            </a:r>
            <a:r>
              <a:rPr lang="en-US" sz="4400" b="1" dirty="0">
                <a:solidFill>
                  <a:srgbClr val="0000CC"/>
                </a:solidFill>
              </a:rPr>
              <a:t/>
            </a:r>
            <a:br>
              <a:rPr lang="en-US" sz="4400" b="1" dirty="0">
                <a:solidFill>
                  <a:srgbClr val="0000CC"/>
                </a:solidFill>
              </a:rPr>
            </a:br>
            <a:r>
              <a:rPr lang="en-US" sz="4400" b="1" dirty="0">
                <a:solidFill>
                  <a:srgbClr val="0000CC"/>
                </a:solidFill>
              </a:rPr>
              <a:t>       --- </a:t>
            </a:r>
            <a:r>
              <a:rPr lang="en-US" sz="4400" b="1" dirty="0" smtClean="0">
                <a:solidFill>
                  <a:srgbClr val="0000CC"/>
                </a:solidFill>
              </a:rPr>
              <a:t>Absolute advantage and laissez faire</a:t>
            </a:r>
            <a:endParaRPr lang="th-TH" sz="4400" b="1" dirty="0">
              <a:solidFill>
                <a:srgbClr val="0000CC"/>
              </a:solidFill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371600"/>
            <a:ext cx="8534400" cy="3733800"/>
          </a:xfrm>
        </p:spPr>
        <p:txBody>
          <a:bodyPr/>
          <a:lstStyle/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th-TH" sz="2400" dirty="0" smtClean="0">
                <a:latin typeface="Arial" pitchFamily="34" charset="0"/>
              </a:rPr>
              <a:t>he national wealth depends on its productive capacity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th-TH" sz="2400" dirty="0" smtClean="0">
                <a:latin typeface="Arial" pitchFamily="34" charset="0"/>
              </a:rPr>
              <a:t>Growth </a:t>
            </a:r>
            <a:r>
              <a:rPr lang="th-TH" sz="2400" dirty="0">
                <a:latin typeface="Arial" pitchFamily="34" charset="0"/>
              </a:rPr>
              <a:t>in productive capacity is fostered in free </a:t>
            </a:r>
            <a:r>
              <a:rPr lang="th-TH" sz="2400" dirty="0" smtClean="0">
                <a:latin typeface="Arial" pitchFamily="34" charset="0"/>
              </a:rPr>
              <a:t>market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th-TH" sz="2400" dirty="0" smtClean="0">
                <a:latin typeface="Arial" pitchFamily="34" charset="0"/>
              </a:rPr>
              <a:t>Self-interest leads individuals to specialize in and exchange goods based on their own special abilities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th-TH" sz="2400" dirty="0">
                <a:solidFill>
                  <a:schemeClr val="accent4">
                    <a:lumMod val="95000"/>
                    <a:lumOff val="5000"/>
                  </a:schemeClr>
                </a:solidFill>
                <a:latin typeface="Arial" pitchFamily="34" charset="0"/>
              </a:rPr>
              <a:t>Countries should specialize in and export those commodities in which they had an absolute </a:t>
            </a:r>
            <a:r>
              <a:rPr lang="en-US" sz="2400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advantage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If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countries trade according to this principle, all will gain from trade (trade will be mutually beneficial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 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>
              <a:latin typeface="Angsana New" pitchFamily="18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en-US" sz="2800" dirty="0" smtClean="0"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 smtClean="0">
              <a:latin typeface="Arial" pitchFamily="34" charset="0"/>
              <a:cs typeface="Cordia New" pitchFamily="34" charset="-34"/>
            </a:endParaRPr>
          </a:p>
        </p:txBody>
      </p:sp>
      <p:sp>
        <p:nvSpPr>
          <p:cNvPr id="4" name="Right Arrow 3"/>
          <p:cNvSpPr/>
          <p:nvPr/>
        </p:nvSpPr>
        <p:spPr>
          <a:xfrm>
            <a:off x="1524000" y="5362832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TextBox 6"/>
          <p:cNvSpPr txBox="1"/>
          <p:nvPr/>
        </p:nvSpPr>
        <p:spPr>
          <a:xfrm>
            <a:off x="2286000" y="5246300"/>
            <a:ext cx="4914900" cy="461665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Trade is a positive-sum game</a:t>
            </a:r>
            <a:endParaRPr lang="th-TH" sz="2400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407413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DCFEC-E93C-48F4-B0BE-D2C64B03532D}" type="slidenum">
              <a:rPr lang="en-US"/>
              <a:pPr/>
              <a:t>9</a:t>
            </a:fld>
            <a:endParaRPr lang="en-US"/>
          </a:p>
        </p:txBody>
      </p:sp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1066800"/>
          </a:xfrm>
        </p:spPr>
        <p:txBody>
          <a:bodyPr/>
          <a:lstStyle/>
          <a:p>
            <a:pPr algn="l"/>
            <a:r>
              <a:rPr lang="en-US" sz="4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2.2 </a:t>
            </a:r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Classical Trade Theory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295400"/>
            <a:ext cx="8229600" cy="4724400"/>
          </a:xfrm>
          <a:noFill/>
          <a:ln/>
        </p:spPr>
        <p:txBody>
          <a:bodyPr/>
          <a:lstStyle/>
          <a:p>
            <a:pPr marL="544513" indent="-544513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sz="2800" dirty="0" smtClean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2.2.1</a:t>
            </a:r>
            <a:r>
              <a:rPr lang="en-US" sz="2800" dirty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Three key terms you needs to know</a:t>
            </a:r>
          </a:p>
          <a:p>
            <a:pPr marL="544513" indent="-544513">
              <a:lnSpc>
                <a:spcPct val="90000"/>
              </a:lnSpc>
              <a:buClr>
                <a:schemeClr val="tx1"/>
              </a:buClr>
              <a:buFontTx/>
              <a:buNone/>
            </a:pPr>
            <a:endParaRPr lang="en-US" sz="1000" dirty="0">
              <a:solidFill>
                <a:schemeClr val="hlink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Direction </a:t>
            </a:r>
            <a:r>
              <a:rPr lang="en-US" sz="24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of </a:t>
            </a: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Trade</a:t>
            </a:r>
            <a:r>
              <a:rPr lang="th-TH" sz="2400" dirty="0" smtClean="0">
                <a:latin typeface="Arial" pitchFamily="34" charset="0"/>
                <a:cs typeface="Angsana New" pitchFamily="18" charset="-34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or </a:t>
            </a: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Pattern </a:t>
            </a:r>
            <a:r>
              <a:rPr lang="en-US" sz="24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of </a:t>
            </a: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Trade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---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each country should export which product and import which product</a:t>
            </a:r>
          </a:p>
          <a:p>
            <a:pPr marL="0" indent="0">
              <a:lnSpc>
                <a:spcPct val="90000"/>
              </a:lnSpc>
              <a:buClr>
                <a:schemeClr val="tx1"/>
              </a:buClr>
              <a:buNone/>
            </a:pPr>
            <a:endParaRPr lang="en-US" sz="1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Terms </a:t>
            </a:r>
            <a:r>
              <a:rPr lang="en-US" sz="24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of </a:t>
            </a: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Trade</a:t>
            </a:r>
            <a:r>
              <a:rPr lang="th-TH" sz="2400" dirty="0" smtClean="0">
                <a:latin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--- </a:t>
            </a:r>
            <a:r>
              <a:rPr lang="th-TH" sz="2400" dirty="0">
                <a:latin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The rate to trade products between countries or import and export price--- commonly know as relative price</a:t>
            </a:r>
          </a:p>
          <a:p>
            <a:pPr marL="0" indent="0">
              <a:lnSpc>
                <a:spcPct val="90000"/>
              </a:lnSpc>
              <a:buClr>
                <a:schemeClr val="tx1"/>
              </a:buClr>
              <a:buNone/>
            </a:pPr>
            <a:endParaRPr lang="en-US" sz="1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Gains </a:t>
            </a:r>
            <a:r>
              <a:rPr lang="en-US" sz="24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from </a:t>
            </a: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Trade</a:t>
            </a:r>
            <a:endParaRPr lang="th-TH" sz="2400" dirty="0">
              <a:solidFill>
                <a:srgbClr val="CC0000"/>
              </a:solidFill>
              <a:latin typeface="Arial" pitchFamily="34" charset="0"/>
            </a:endParaRPr>
          </a:p>
          <a:p>
            <a:pPr marL="544513" indent="-544513">
              <a:lnSpc>
                <a:spcPct val="90000"/>
              </a:lnSpc>
              <a:buClr>
                <a:schemeClr val="tx1"/>
              </a:buClr>
            </a:pPr>
            <a:endParaRPr lang="th-TH" sz="2400" b="1" dirty="0"/>
          </a:p>
        </p:txBody>
      </p:sp>
    </p:spTree>
    <p:extLst>
      <p:ext uri="{BB962C8B-B14F-4D97-AF65-F5344CB8AC3E}">
        <p14:creationId xmlns:p14="http://schemas.microsoft.com/office/powerpoint/2010/main" val="73306203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ศ.350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DCFEC-E93C-48F4-B0BE-D2C64B03532D}" type="slidenum">
              <a:rPr lang="en-US"/>
              <a:pPr/>
              <a:t>10</a:t>
            </a:fld>
            <a:endParaRPr lang="en-US"/>
          </a:p>
        </p:txBody>
      </p:sp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1066800"/>
          </a:xfrm>
        </p:spPr>
        <p:txBody>
          <a:bodyPr/>
          <a:lstStyle/>
          <a:p>
            <a:pPr algn="l"/>
            <a:r>
              <a:rPr lang="en-US" sz="4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2.2 </a:t>
            </a:r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Classical Trade Theory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295400"/>
            <a:ext cx="8229600" cy="4724400"/>
          </a:xfrm>
          <a:noFill/>
          <a:ln/>
        </p:spPr>
        <p:txBody>
          <a:bodyPr/>
          <a:lstStyle/>
          <a:p>
            <a:pPr marL="544513" indent="-544513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sz="2800" dirty="0" smtClean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2.2.1</a:t>
            </a:r>
            <a:r>
              <a:rPr lang="en-US" sz="2800" dirty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Three key terms you needs to know</a:t>
            </a:r>
          </a:p>
          <a:p>
            <a:pPr marL="544513" indent="-544513">
              <a:lnSpc>
                <a:spcPct val="90000"/>
              </a:lnSpc>
              <a:buClr>
                <a:schemeClr val="tx1"/>
              </a:buClr>
              <a:buFontTx/>
              <a:buNone/>
            </a:pPr>
            <a:endParaRPr lang="en-US" sz="1000" dirty="0">
              <a:solidFill>
                <a:schemeClr val="hlink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Pattern </a:t>
            </a:r>
            <a:r>
              <a:rPr lang="en-US" sz="24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of </a:t>
            </a: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Trade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--- What goods and services a country trades, with whom, and in what direction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90000"/>
              </a:lnSpc>
              <a:buClr>
                <a:schemeClr val="tx1"/>
              </a:buClr>
              <a:buNone/>
            </a:pPr>
            <a:endParaRPr lang="en-US" sz="1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Terms </a:t>
            </a:r>
            <a:r>
              <a:rPr lang="en-US" sz="24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of </a:t>
            </a: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Trade</a:t>
            </a:r>
            <a:r>
              <a:rPr lang="th-TH" sz="2400" dirty="0" smtClean="0">
                <a:latin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--- </a:t>
            </a:r>
            <a:r>
              <a:rPr lang="th-TH" sz="2400" dirty="0">
                <a:latin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The rate to trade goods between countries </a:t>
            </a:r>
            <a:r>
              <a:rPr lang="en-US" sz="2400" smtClean="0">
                <a:latin typeface="Arial" pitchFamily="34" charset="0"/>
                <a:cs typeface="Arial" pitchFamily="34" charset="0"/>
              </a:rPr>
              <a:t>or import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and export price--- commonly know as relative price</a:t>
            </a:r>
          </a:p>
          <a:p>
            <a:pPr marL="0" indent="0">
              <a:lnSpc>
                <a:spcPct val="90000"/>
              </a:lnSpc>
              <a:buClr>
                <a:schemeClr val="tx1"/>
              </a:buClr>
              <a:buNone/>
            </a:pPr>
            <a:endParaRPr lang="en-US" sz="1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Gains </a:t>
            </a:r>
            <a:r>
              <a:rPr lang="en-US" sz="24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from </a:t>
            </a: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Trade</a:t>
            </a:r>
            <a:endParaRPr lang="th-TH" sz="2400" dirty="0">
              <a:solidFill>
                <a:srgbClr val="CC0000"/>
              </a:solidFill>
              <a:latin typeface="Arial" pitchFamily="34" charset="0"/>
            </a:endParaRPr>
          </a:p>
          <a:p>
            <a:pPr marL="544513" indent="-544513">
              <a:lnSpc>
                <a:spcPct val="90000"/>
              </a:lnSpc>
              <a:buClr>
                <a:schemeClr val="tx1"/>
              </a:buClr>
            </a:pPr>
            <a:endParaRPr lang="th-TH" sz="2400" b="1" dirty="0"/>
          </a:p>
        </p:txBody>
      </p:sp>
    </p:spTree>
    <p:extLst>
      <p:ext uri="{BB962C8B-B14F-4D97-AF65-F5344CB8AC3E}">
        <p14:creationId xmlns:p14="http://schemas.microsoft.com/office/powerpoint/2010/main" val="387431972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ศ.350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1B24A-C487-4594-82ED-E4F9E3489C95}" type="slidenum">
              <a:rPr lang="en-US"/>
              <a:pPr/>
              <a:t>11</a:t>
            </a:fld>
            <a:endParaRPr lang="en-US"/>
          </a:p>
        </p:txBody>
      </p:sp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1066800"/>
          </a:xfrm>
        </p:spPr>
        <p:txBody>
          <a:bodyPr/>
          <a:lstStyle/>
          <a:p>
            <a:pPr algn="l"/>
            <a:r>
              <a:rPr lang="en-US" sz="4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2.2 Classical Trade Theory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46100" y="2091695"/>
            <a:ext cx="7391400" cy="2369810"/>
          </a:xfrm>
          <a:noFill/>
          <a:ln/>
        </p:spPr>
        <p:txBody>
          <a:bodyPr/>
          <a:lstStyle/>
          <a:p>
            <a:pPr marL="544513" indent="-544513">
              <a:lnSpc>
                <a:spcPct val="8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Principle of Absolute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Advantage</a:t>
            </a:r>
          </a:p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endParaRPr lang="th-TH" sz="2400" dirty="0">
              <a:latin typeface="Arial" pitchFamily="34" charset="0"/>
            </a:endParaRP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Principle of Comparative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Advantage</a:t>
            </a:r>
            <a:endParaRPr lang="th-TH" sz="2400" dirty="0">
              <a:latin typeface="Arial" pitchFamily="34" charset="0"/>
            </a:endParaRP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th-TH" sz="2400" dirty="0">
                <a:latin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----constant opportunity cost case-----</a:t>
            </a:r>
            <a:endParaRPr lang="th-TH" sz="2400" dirty="0">
              <a:latin typeface="Arial" pitchFamily="34" charset="0"/>
            </a:endParaRP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th-TH" sz="2400" dirty="0">
                <a:latin typeface="Arial" pitchFamily="34" charset="0"/>
              </a:rPr>
              <a:t>	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endParaRPr lang="th-TH" sz="2400" dirty="0">
              <a:latin typeface="Arial" pitchFamily="34" charset="0"/>
            </a:endParaRPr>
          </a:p>
        </p:txBody>
      </p:sp>
      <p:sp>
        <p:nvSpPr>
          <p:cNvPr id="157700" name="AutoShape 4"/>
          <p:cNvSpPr>
            <a:spLocks noChangeArrowheads="1"/>
          </p:cNvSpPr>
          <p:nvPr/>
        </p:nvSpPr>
        <p:spPr bwMode="auto">
          <a:xfrm>
            <a:off x="6477000" y="1783090"/>
            <a:ext cx="2133600" cy="533400"/>
          </a:xfrm>
          <a:prstGeom prst="wedgeRoundRectCallout">
            <a:avLst>
              <a:gd name="adj1" fmla="val -65995"/>
              <a:gd name="adj2" fmla="val 25597"/>
              <a:gd name="adj3" fmla="val 16667"/>
            </a:avLst>
          </a:prstGeom>
          <a:solidFill>
            <a:srgbClr val="CC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sz="2400" dirty="0"/>
              <a:t>Adam Smith</a:t>
            </a:r>
          </a:p>
        </p:txBody>
      </p:sp>
      <p:sp>
        <p:nvSpPr>
          <p:cNvPr id="157701" name="AutoShape 5"/>
          <p:cNvSpPr>
            <a:spLocks noChangeArrowheads="1"/>
          </p:cNvSpPr>
          <p:nvPr/>
        </p:nvSpPr>
        <p:spPr bwMode="auto">
          <a:xfrm>
            <a:off x="6810829" y="2895600"/>
            <a:ext cx="2362200" cy="533400"/>
          </a:xfrm>
          <a:prstGeom prst="wedgeRoundRectCallout">
            <a:avLst>
              <a:gd name="adj1" fmla="val -68819"/>
              <a:gd name="adj2" fmla="val 24403"/>
              <a:gd name="adj3" fmla="val 1666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sz="2400" dirty="0"/>
              <a:t>David Ricardo</a:t>
            </a:r>
          </a:p>
        </p:txBody>
      </p:sp>
      <p:sp>
        <p:nvSpPr>
          <p:cNvPr id="157702" name="Text Box 6"/>
          <p:cNvSpPr txBox="1">
            <a:spLocks noChangeArrowheads="1"/>
          </p:cNvSpPr>
          <p:nvPr/>
        </p:nvSpPr>
        <p:spPr bwMode="auto">
          <a:xfrm>
            <a:off x="203200" y="1254780"/>
            <a:ext cx="4038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2.2.2 Related principle</a:t>
            </a:r>
            <a:endParaRPr lang="en-US" sz="2800" b="1" i="1" dirty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347567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57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57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0" grpId="0" animBg="1"/>
      <p:bldP spid="15770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12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8991600" cy="685800"/>
          </a:xfrm>
        </p:spPr>
        <p:txBody>
          <a:bodyPr/>
          <a:lstStyle/>
          <a:p>
            <a:pPr algn="l"/>
            <a:r>
              <a:rPr lang="en-US" sz="26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2.3 Principle of </a:t>
            </a:r>
            <a:r>
              <a:rPr lang="en-US" sz="2600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en-US" sz="26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bsolute </a:t>
            </a:r>
            <a:r>
              <a:rPr lang="en-US" sz="2600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en-US" sz="26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dvantage—Adam Smith</a:t>
            </a:r>
            <a:endParaRPr lang="th-TH" sz="2600" b="1" dirty="0">
              <a:solidFill>
                <a:srgbClr val="0000CC"/>
              </a:solidFill>
              <a:latin typeface="Arial" pitchFamily="34" charset="0"/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8534400" cy="4876800"/>
          </a:xfrm>
        </p:spPr>
        <p:txBody>
          <a:bodyPr/>
          <a:lstStyle/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International trade based on different technology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800" dirty="0" smtClean="0">
                <a:solidFill>
                  <a:srgbClr val="006400"/>
                </a:solidFill>
                <a:latin typeface="Arial" pitchFamily="34" charset="0"/>
                <a:cs typeface="Arial" pitchFamily="34" charset="0"/>
              </a:rPr>
              <a:t>2.3.1 Assumptions</a:t>
            </a:r>
            <a:endParaRPr lang="th-TH" sz="2800" dirty="0" smtClean="0">
              <a:solidFill>
                <a:srgbClr val="006400"/>
              </a:solidFill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2 countries, 2 goods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1 factor of production, labor</a:t>
            </a:r>
            <a:endParaRPr lang="en-US" sz="2400" dirty="0" smtClean="0">
              <a:solidFill>
                <a:srgbClr val="C00000"/>
              </a:solidFill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In each country, all labor has the same qualifications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Constant units of labor required to produce one unit of a final good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Price and cost of each good produced depends </a:t>
            </a:r>
            <a:r>
              <a:rPr lang="en-US" sz="2400" dirty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on units of labor required to </a:t>
            </a: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produce the good</a:t>
            </a:r>
            <a:endParaRPr lang="en-US" sz="2400" dirty="0">
              <a:solidFill>
                <a:srgbClr val="0000CC"/>
              </a:solidFill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endParaRPr lang="en-US" sz="2800" dirty="0" smtClean="0"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 smtClean="0">
              <a:latin typeface="Arial" pitchFamily="34" charset="0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6190430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ศ.350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A1387-190E-42F4-8450-317142FFF6E4}" type="slidenum">
              <a:rPr lang="en-US"/>
              <a:pPr/>
              <a:t>13</a:t>
            </a:fld>
            <a:endParaRPr lang="en-US"/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>
          <a:xfrm>
            <a:off x="177800" y="769309"/>
            <a:ext cx="7467600" cy="762000"/>
          </a:xfrm>
        </p:spPr>
        <p:txBody>
          <a:bodyPr/>
          <a:lstStyle/>
          <a:p>
            <a:pPr algn="l"/>
            <a:r>
              <a:rPr lang="en-US" sz="28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2.3.2 Concept</a:t>
            </a:r>
            <a:endParaRPr lang="th-TH" sz="28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  <p:sp>
        <p:nvSpPr>
          <p:cNvPr id="178180" name="Text Box 4"/>
          <p:cNvSpPr txBox="1">
            <a:spLocks noChangeArrowheads="1"/>
          </p:cNvSpPr>
          <p:nvPr/>
        </p:nvSpPr>
        <p:spPr bwMode="auto">
          <a:xfrm>
            <a:off x="1295400" y="3318324"/>
            <a:ext cx="4963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Division of labor </a:t>
            </a:r>
            <a:r>
              <a:rPr lang="en-US" sz="2400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between countries</a:t>
            </a:r>
            <a:endParaRPr lang="en-US" sz="2400" dirty="0">
              <a:solidFill>
                <a:schemeClr val="accent4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8181" name="AutoShape 5"/>
          <p:cNvSpPr>
            <a:spLocks noChangeArrowheads="1"/>
          </p:cNvSpPr>
          <p:nvPr/>
        </p:nvSpPr>
        <p:spPr bwMode="auto">
          <a:xfrm>
            <a:off x="3661001" y="2742523"/>
            <a:ext cx="685800" cy="5334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8182" name="Text Box 6"/>
          <p:cNvSpPr txBox="1">
            <a:spLocks noChangeArrowheads="1"/>
          </p:cNvSpPr>
          <p:nvPr/>
        </p:nvSpPr>
        <p:spPr bwMode="auto">
          <a:xfrm>
            <a:off x="1802626" y="4862286"/>
            <a:ext cx="498245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Each country gains from trade</a:t>
            </a:r>
            <a:endParaRPr lang="en-US" sz="2800" dirty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8183" name="AutoShape 7"/>
          <p:cNvSpPr>
            <a:spLocks noChangeArrowheads="1"/>
          </p:cNvSpPr>
          <p:nvPr/>
        </p:nvSpPr>
        <p:spPr bwMode="auto">
          <a:xfrm>
            <a:off x="3648301" y="4070350"/>
            <a:ext cx="685800" cy="5334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8184" name="Rectangle 8"/>
          <p:cNvSpPr>
            <a:spLocks noChangeArrowheads="1"/>
          </p:cNvSpPr>
          <p:nvPr/>
        </p:nvSpPr>
        <p:spPr bwMode="auto">
          <a:xfrm>
            <a:off x="152400" y="76200"/>
            <a:ext cx="7848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en-US" sz="32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2.3 Principle of absolute advantage</a:t>
            </a:r>
            <a:endParaRPr lang="th-TH" sz="3200" b="1" dirty="0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8800" y="1513166"/>
            <a:ext cx="6440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Each country should produce a good it has absolute advantage (can produce efficiently). Then countries </a:t>
            </a:r>
            <a:r>
              <a:rPr lang="en-US" dirty="0">
                <a:latin typeface="Arial" pitchFamily="34" charset="0"/>
                <a:cs typeface="Arial" pitchFamily="34" charset="0"/>
              </a:rPr>
              <a:t>should export those goods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in which </a:t>
            </a:r>
            <a:r>
              <a:rPr lang="en-US" dirty="0">
                <a:latin typeface="Arial" pitchFamily="34" charset="0"/>
                <a:cs typeface="Arial" pitchFamily="34" charset="0"/>
              </a:rPr>
              <a:t>they can produce efficiently, and import those which they cannot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670601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8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8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8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8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0" grpId="0"/>
      <p:bldP spid="178181" grpId="0" animBg="1"/>
      <p:bldP spid="178182" grpId="0"/>
      <p:bldP spid="178183" grpId="0" animBg="1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8C364-DB6F-49A1-8797-DDCCC1E43432}" type="slidenum">
              <a:rPr lang="en-US"/>
              <a:pPr/>
              <a:t>14</a:t>
            </a:fld>
            <a:endParaRPr lang="en-US"/>
          </a:p>
        </p:txBody>
      </p:sp>
      <p:sp>
        <p:nvSpPr>
          <p:cNvPr id="228354" name="Text Box 2"/>
          <p:cNvSpPr txBox="1">
            <a:spLocks noChangeArrowheads="1"/>
          </p:cNvSpPr>
          <p:nvPr/>
        </p:nvSpPr>
        <p:spPr bwMode="auto">
          <a:xfrm>
            <a:off x="341291" y="3130550"/>
            <a:ext cx="8399735" cy="46166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Country A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uses factor of productions _______than </a:t>
            </a:r>
            <a:r>
              <a:rPr lang="en-US" sz="24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ountry B</a:t>
            </a:r>
            <a:endParaRPr lang="en-US" sz="2400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8355" name="Rectangle 3"/>
          <p:cNvSpPr>
            <a:spLocks noChangeArrowheads="1"/>
          </p:cNvSpPr>
          <p:nvPr/>
        </p:nvSpPr>
        <p:spPr bwMode="auto">
          <a:xfrm>
            <a:off x="1468713" y="1854493"/>
            <a:ext cx="6144887" cy="52322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To produce the same amount of good</a:t>
            </a:r>
            <a:endParaRPr lang="en-US" sz="2800" u="sng" dirty="0">
              <a:solidFill>
                <a:srgbClr val="CC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8356" name="AutoShape 4"/>
          <p:cNvSpPr>
            <a:spLocks noChangeArrowheads="1"/>
          </p:cNvSpPr>
          <p:nvPr/>
        </p:nvSpPr>
        <p:spPr bwMode="auto">
          <a:xfrm>
            <a:off x="4160157" y="2581850"/>
            <a:ext cx="381000" cy="3810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8357" name="AutoShape 5"/>
          <p:cNvSpPr>
            <a:spLocks noChangeArrowheads="1"/>
          </p:cNvSpPr>
          <p:nvPr/>
        </p:nvSpPr>
        <p:spPr bwMode="auto">
          <a:xfrm>
            <a:off x="4152900" y="3956957"/>
            <a:ext cx="381000" cy="3810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8358" name="Rectangle 6"/>
          <p:cNvSpPr>
            <a:spLocks noChangeArrowheads="1"/>
          </p:cNvSpPr>
          <p:nvPr/>
        </p:nvSpPr>
        <p:spPr bwMode="auto">
          <a:xfrm>
            <a:off x="1670000" y="4648200"/>
            <a:ext cx="5943600" cy="954107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Country 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has absolute advantage in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production of that good</a:t>
            </a:r>
          </a:p>
        </p:txBody>
      </p:sp>
      <p:sp>
        <p:nvSpPr>
          <p:cNvPr id="228360" name="Text Box 8"/>
          <p:cNvSpPr txBox="1">
            <a:spLocks noChangeArrowheads="1"/>
          </p:cNvSpPr>
          <p:nvPr/>
        </p:nvSpPr>
        <p:spPr bwMode="auto">
          <a:xfrm>
            <a:off x="304800" y="751114"/>
            <a:ext cx="7696200" cy="1103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3600" b="1" i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The country will have absolute advantage in production of a good under the following condition </a:t>
            </a:r>
            <a:endParaRPr lang="en-US" sz="3600" i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152400" y="76200"/>
            <a:ext cx="7848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en-US" sz="32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Principle of absolute advantage</a:t>
            </a:r>
            <a:endParaRPr lang="th-TH" sz="3200" b="1" dirty="0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1353541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8C364-DB6F-49A1-8797-DDCCC1E43432}" type="slidenum">
              <a:rPr lang="en-US"/>
              <a:pPr/>
              <a:t>15</a:t>
            </a:fld>
            <a:endParaRPr lang="en-US"/>
          </a:p>
        </p:txBody>
      </p:sp>
      <p:sp>
        <p:nvSpPr>
          <p:cNvPr id="228354" name="Text Box 2"/>
          <p:cNvSpPr txBox="1">
            <a:spLocks noChangeArrowheads="1"/>
          </p:cNvSpPr>
          <p:nvPr/>
        </p:nvSpPr>
        <p:spPr bwMode="auto">
          <a:xfrm>
            <a:off x="0" y="3229096"/>
            <a:ext cx="9144000" cy="430887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200" dirty="0" smtClean="0">
                <a:latin typeface="Arial" pitchFamily="34" charset="0"/>
                <a:cs typeface="Arial" pitchFamily="34" charset="0"/>
              </a:rPr>
              <a:t>Amount of the good that </a:t>
            </a:r>
            <a:r>
              <a:rPr lang="en-US" sz="22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Country 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can produce _______than </a:t>
            </a:r>
            <a:r>
              <a:rPr lang="en-US" sz="22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en-US" sz="22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ountry B</a:t>
            </a:r>
            <a:endParaRPr lang="en-US" sz="2200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8355" name="Rectangle 3"/>
          <p:cNvSpPr>
            <a:spLocks noChangeArrowheads="1"/>
          </p:cNvSpPr>
          <p:nvPr/>
        </p:nvSpPr>
        <p:spPr bwMode="auto">
          <a:xfrm>
            <a:off x="1468713" y="1854493"/>
            <a:ext cx="6582251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From the same amount of factors of production</a:t>
            </a:r>
            <a:endParaRPr lang="en-US" sz="2400" u="sng" dirty="0">
              <a:solidFill>
                <a:srgbClr val="CC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8356" name="AutoShape 4"/>
          <p:cNvSpPr>
            <a:spLocks noChangeArrowheads="1"/>
          </p:cNvSpPr>
          <p:nvPr/>
        </p:nvSpPr>
        <p:spPr bwMode="auto">
          <a:xfrm>
            <a:off x="4160157" y="2581850"/>
            <a:ext cx="381000" cy="3810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8357" name="AutoShape 5"/>
          <p:cNvSpPr>
            <a:spLocks noChangeArrowheads="1"/>
          </p:cNvSpPr>
          <p:nvPr/>
        </p:nvSpPr>
        <p:spPr bwMode="auto">
          <a:xfrm>
            <a:off x="4152900" y="3956957"/>
            <a:ext cx="381000" cy="3810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8358" name="Rectangle 6"/>
          <p:cNvSpPr>
            <a:spLocks noChangeArrowheads="1"/>
          </p:cNvSpPr>
          <p:nvPr/>
        </p:nvSpPr>
        <p:spPr bwMode="auto">
          <a:xfrm>
            <a:off x="1670000" y="4648200"/>
            <a:ext cx="5943600" cy="954107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Country 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has absolute advantage in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production of that good</a:t>
            </a:r>
          </a:p>
        </p:txBody>
      </p:sp>
      <p:sp>
        <p:nvSpPr>
          <p:cNvPr id="228360" name="Text Box 8"/>
          <p:cNvSpPr txBox="1">
            <a:spLocks noChangeArrowheads="1"/>
          </p:cNvSpPr>
          <p:nvPr/>
        </p:nvSpPr>
        <p:spPr bwMode="auto">
          <a:xfrm>
            <a:off x="304800" y="751114"/>
            <a:ext cx="7696200" cy="1103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3600" b="1" i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The country will have absolute advantage in production of a good under the following condition </a:t>
            </a:r>
            <a:endParaRPr lang="en-US" sz="3600" i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152400" y="76200"/>
            <a:ext cx="7848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en-US" sz="32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Principle of absolute advantage</a:t>
            </a:r>
            <a:endParaRPr lang="th-TH" sz="3200" b="1" dirty="0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1121341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16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761999" y="57834"/>
            <a:ext cx="746760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Example 1(Principle of Absolute Advantage) --- Table 1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569180" y="8493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0762" y="1554162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60762" y="206748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322673" y="1506411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6</a:t>
            </a: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322673" y="2047187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2</a:t>
            </a: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114743" y="1549399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442056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17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762000" y="57834"/>
            <a:ext cx="6781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Example 1 (Principle of Absolute Advantage)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2594484" y="1205172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4866597" y="1151589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1585389" y="712087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-73141" y="1765968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7257" y="239985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1838013" y="1264077"/>
            <a:ext cx="566936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1" y="1676400"/>
            <a:ext cx="8991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0" y="704164"/>
            <a:ext cx="8991600" cy="7479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426811" y="3200400"/>
            <a:ext cx="8717189" cy="2459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477986" y="1765968"/>
            <a:ext cx="4016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3</a:t>
            </a: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477987" y="2505296"/>
            <a:ext cx="4016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5585619" y="1777929"/>
            <a:ext cx="4016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6</a:t>
            </a: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5566164" y="2474687"/>
            <a:ext cx="4016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2</a:t>
            </a:r>
          </a:p>
        </p:txBody>
      </p:sp>
      <p:sp>
        <p:nvSpPr>
          <p:cNvPr id="181267" name="AutoShape 19"/>
          <p:cNvSpPr>
            <a:spLocks noChangeArrowheads="1"/>
          </p:cNvSpPr>
          <p:nvPr/>
        </p:nvSpPr>
        <p:spPr bwMode="auto">
          <a:xfrm>
            <a:off x="133407" y="3427187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3919428" y="1797843"/>
            <a:ext cx="2769167" cy="1211263"/>
            <a:chOff x="2418" y="1529"/>
            <a:chExt cx="1911" cy="76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431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418" y="1959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3971" y="1529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3971" y="1959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538900" y="3224990"/>
            <a:ext cx="80662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In Autarky (without international trade) both countries will produce both goods if consumers demand both Shirts and Watches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7535153" y="711644"/>
            <a:ext cx="17293" cy="248875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 Box 6"/>
          <p:cNvSpPr txBox="1">
            <a:spLocks noChangeArrowheads="1"/>
          </p:cNvSpPr>
          <p:nvPr/>
        </p:nvSpPr>
        <p:spPr bwMode="auto">
          <a:xfrm>
            <a:off x="7552447" y="647429"/>
            <a:ext cx="159155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C00000"/>
                </a:solidFill>
                <a:latin typeface="Angsana New" pitchFamily="18" charset="-34"/>
                <a:cs typeface="Angsana New" pitchFamily="18" charset="-34"/>
              </a:rPr>
              <a:t>Price ratios in Autarky</a:t>
            </a:r>
            <a:endParaRPr lang="en-US" sz="3200" b="1" dirty="0">
              <a:solidFill>
                <a:srgbClr val="C00000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962884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67" grpId="0" animBg="1"/>
      <p:bldP spid="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18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762000" y="57834"/>
            <a:ext cx="78431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Example 1 (Principle of Absolute Advantage) --- Table 2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51059" y="1172473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603652" y="1172472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668101"/>
            <a:ext cx="608051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Output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 from 24 units of labor in each country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53786" y="1702360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53786" y="2421513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209800" y="1264077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514407" y="1676400"/>
            <a:ext cx="771519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53786" y="704165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426811" y="3200400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82648" y="1829578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8</a:t>
            </a: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82648" y="2505296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3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322673" y="1829578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4</a:t>
            </a: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322673" y="2548731"/>
            <a:ext cx="56618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 smtClean="0">
                <a:cs typeface="Angsana New" pitchFamily="18" charset="-34"/>
              </a:rPr>
              <a:t>12</a:t>
            </a:r>
            <a:endParaRPr lang="en-US" sz="2800" dirty="0"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4128543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19</a:t>
            </a:fld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-36229" y="43097"/>
            <a:ext cx="92627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Gains from Trade under Principle of Absolute Advantage) --- Table 1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569180" y="8493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0762" y="1554162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60762" y="206748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322673" y="1506411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6</a:t>
            </a: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322673" y="2047187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2</a:t>
            </a:r>
          </a:p>
        </p:txBody>
      </p:sp>
      <p:sp>
        <p:nvSpPr>
          <p:cNvPr id="181267" name="AutoShape 19"/>
          <p:cNvSpPr>
            <a:spLocks noChangeArrowheads="1"/>
          </p:cNvSpPr>
          <p:nvPr/>
        </p:nvSpPr>
        <p:spPr bwMode="auto">
          <a:xfrm>
            <a:off x="105344" y="3204376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0" name="AutoShape 22"/>
          <p:cNvSpPr>
            <a:spLocks noChangeArrowheads="1"/>
          </p:cNvSpPr>
          <p:nvPr/>
        </p:nvSpPr>
        <p:spPr bwMode="auto">
          <a:xfrm>
            <a:off x="115381" y="3645874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2" name="Text Box 24"/>
          <p:cNvSpPr txBox="1">
            <a:spLocks noChangeArrowheads="1"/>
          </p:cNvSpPr>
          <p:nvPr/>
        </p:nvSpPr>
        <p:spPr bwMode="auto">
          <a:xfrm>
            <a:off x="661708" y="6111104"/>
            <a:ext cx="66335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The world has better welfare (more products produced)</a:t>
            </a:r>
            <a:endParaRPr lang="en-US" sz="32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114743" y="1549399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581217" y="3061099"/>
            <a:ext cx="8066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If Thailand uses all units of labor to produce shirts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2" name="Text Box 18"/>
          <p:cNvSpPr txBox="1">
            <a:spLocks noChangeArrowheads="1"/>
          </p:cNvSpPr>
          <p:nvPr/>
        </p:nvSpPr>
        <p:spPr bwMode="auto">
          <a:xfrm>
            <a:off x="589758" y="3467786"/>
            <a:ext cx="8066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If USA uses all units of labor to produce watches 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0059267"/>
              </p:ext>
            </p:extLst>
          </p:nvPr>
        </p:nvGraphicFramePr>
        <p:xfrm>
          <a:off x="1256895" y="3993793"/>
          <a:ext cx="6096000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Shirt</a:t>
                      </a:r>
                      <a:endParaRPr lang="th-TH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Watch</a:t>
                      </a:r>
                      <a:endParaRPr lang="th-TH" sz="28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Thailand</a:t>
                      </a:r>
                      <a:endParaRPr lang="th-TH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USA</a:t>
                      </a:r>
                      <a:endParaRPr lang="th-TH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World</a:t>
                      </a:r>
                      <a:endParaRPr lang="th-TH" sz="2800" b="1" dirty="0"/>
                    </a:p>
                  </a:txBody>
                  <a:tcP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>
                    <a:solidFill>
                      <a:srgbClr val="CCFF66"/>
                    </a:solidFill>
                  </a:tcPr>
                </a:tc>
              </a:tr>
            </a:tbl>
          </a:graphicData>
        </a:graphic>
      </p:graphicFrame>
      <p:sp>
        <p:nvSpPr>
          <p:cNvPr id="34" name="AutoShape 22"/>
          <p:cNvSpPr>
            <a:spLocks noChangeArrowheads="1"/>
          </p:cNvSpPr>
          <p:nvPr/>
        </p:nvSpPr>
        <p:spPr bwMode="auto">
          <a:xfrm>
            <a:off x="90096" y="6289192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3" name="TextBox 42"/>
          <p:cNvSpPr txBox="1"/>
          <p:nvPr/>
        </p:nvSpPr>
        <p:spPr>
          <a:xfrm>
            <a:off x="65889" y="2630919"/>
            <a:ext cx="1920196" cy="523220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+mn-lt"/>
                <a:cs typeface="+mn-cs"/>
              </a:rPr>
              <a:t>Observation 1</a:t>
            </a:r>
            <a:endParaRPr lang="th-TH" sz="28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06820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67" grpId="0" animBg="1"/>
      <p:bldP spid="181270" grpId="0" animBg="1"/>
      <p:bldP spid="181272" grpId="0"/>
      <p:bldP spid="181272" grpId="1"/>
      <p:bldP spid="31" grpId="0"/>
      <p:bldP spid="32" grpId="0"/>
      <p:bldP spid="4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20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-36229" y="43097"/>
            <a:ext cx="92627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Gains from Trade under Principle of Absolute Advantage --- Table 1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569180" y="8493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0762" y="1554162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60762" y="206748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322673" y="1506411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6</a:t>
            </a: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322673" y="2047187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2</a:t>
            </a: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114743" y="1549399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236140" y="2633990"/>
            <a:ext cx="1920196" cy="584775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+mn-lt"/>
                <a:cs typeface="+mn-cs"/>
              </a:rPr>
              <a:t>Observation 2</a:t>
            </a:r>
            <a:endParaRPr lang="th-TH" sz="32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27700" y="3167390"/>
            <a:ext cx="8078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+mn-lt"/>
                <a:cs typeface="+mn-cs"/>
              </a:rPr>
              <a:t>If the rate of good exchange is 1 unit of watch for 1 unit of shirt or </a:t>
            </a:r>
            <a:r>
              <a:rPr lang="en-US" sz="2800" b="1" dirty="0" smtClean="0">
                <a:solidFill>
                  <a:srgbClr val="C00000"/>
                </a:solidFill>
                <a:latin typeface="+mn-lt"/>
                <a:cs typeface="+mn-cs"/>
              </a:rPr>
              <a:t>1X : 1Y</a:t>
            </a:r>
            <a:endParaRPr lang="th-TH" sz="28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45" name="AutoShape 19"/>
          <p:cNvSpPr>
            <a:spLocks noChangeArrowheads="1"/>
          </p:cNvSpPr>
          <p:nvPr/>
        </p:nvSpPr>
        <p:spPr bwMode="auto">
          <a:xfrm>
            <a:off x="109822" y="3767379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6" name="Text Box 18"/>
          <p:cNvSpPr txBox="1">
            <a:spLocks noChangeArrowheads="1"/>
          </p:cNvSpPr>
          <p:nvPr/>
        </p:nvSpPr>
        <p:spPr bwMode="auto">
          <a:xfrm>
            <a:off x="494399" y="3657167"/>
            <a:ext cx="881328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Thailand (Country A) benefits from trade because </a:t>
            </a:r>
          </a:p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Thailand can acquire 1 unit of watch for a cost of ___ units of labor </a:t>
            </a:r>
          </a:p>
          <a:p>
            <a:r>
              <a:rPr lang="en-US" sz="32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</a:t>
            </a:r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nstead of ___ units of labor for the production at home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7" name="AutoShape 19"/>
          <p:cNvSpPr>
            <a:spLocks noChangeArrowheads="1"/>
          </p:cNvSpPr>
          <p:nvPr/>
        </p:nvSpPr>
        <p:spPr bwMode="auto">
          <a:xfrm>
            <a:off x="71722" y="5282177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" name="Text Box 18"/>
          <p:cNvSpPr txBox="1">
            <a:spLocks noChangeArrowheads="1"/>
          </p:cNvSpPr>
          <p:nvPr/>
        </p:nvSpPr>
        <p:spPr bwMode="auto">
          <a:xfrm>
            <a:off x="494399" y="5205977"/>
            <a:ext cx="881328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USA (Country B) benefits from trade because </a:t>
            </a:r>
          </a:p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USA can acquire 1 unit of shirt for a cost of ___ units of labor </a:t>
            </a:r>
          </a:p>
          <a:p>
            <a:r>
              <a:rPr lang="en-US" sz="32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</a:t>
            </a:r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nstead of ___ units of labor for the production at home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2366854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0" grpId="0"/>
      <p:bldP spid="45" grpId="0" animBg="1"/>
      <p:bldP spid="46" grpId="0"/>
      <p:bldP spid="47" grpId="0" animBg="1"/>
      <p:bldP spid="4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21</a:t>
            </a:fld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-36229" y="43097"/>
            <a:ext cx="92627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Gains from Trade under Principle of Absolute Advantage --- Table 1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569180" y="8493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0762" y="1554162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60762" y="206748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322673" y="1506411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6</a:t>
            </a: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322673" y="2047187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2</a:t>
            </a: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114743" y="1549399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236140" y="2633990"/>
            <a:ext cx="1920196" cy="584775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+mn-lt"/>
                <a:cs typeface="+mn-cs"/>
              </a:rPr>
              <a:t>Observation 3</a:t>
            </a:r>
            <a:endParaRPr lang="th-TH" sz="32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27700" y="3167390"/>
            <a:ext cx="8078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+mn-lt"/>
                <a:cs typeface="+mn-cs"/>
              </a:rPr>
              <a:t>If the rate of good exchange is 1 unit of watch for 1 unit of shirt or </a:t>
            </a:r>
            <a:r>
              <a:rPr lang="en-US" sz="2800" b="1" dirty="0" smtClean="0">
                <a:solidFill>
                  <a:srgbClr val="C00000"/>
                </a:solidFill>
                <a:latin typeface="+mn-lt"/>
                <a:cs typeface="+mn-cs"/>
              </a:rPr>
              <a:t>1X : 1Y</a:t>
            </a:r>
            <a:endParaRPr lang="th-TH" sz="28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0" y="3621221"/>
            <a:ext cx="1158533" cy="523220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6400"/>
                </a:solidFill>
                <a:latin typeface="+mn-lt"/>
                <a:cs typeface="+mn-cs"/>
              </a:rPr>
              <a:t>Thailand</a:t>
            </a:r>
            <a:endParaRPr lang="th-TH" sz="2800" b="1" dirty="0">
              <a:solidFill>
                <a:srgbClr val="006400"/>
              </a:solidFill>
              <a:latin typeface="+mn-lt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127533" y="3599852"/>
            <a:ext cx="31720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Produce 1 more unit of shirt 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35" name="AutoShape 19"/>
          <p:cNvSpPr>
            <a:spLocks noChangeArrowheads="1"/>
          </p:cNvSpPr>
          <p:nvPr/>
        </p:nvSpPr>
        <p:spPr bwMode="auto">
          <a:xfrm>
            <a:off x="4268164" y="3736629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4659382" y="3599852"/>
            <a:ext cx="2499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Production of watch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6961653" y="3711979"/>
            <a:ext cx="0" cy="228600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1127533" y="4095058"/>
            <a:ext cx="5331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Exchange that 1 unit of shirt with watch from USA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43" name="AutoShape 19"/>
          <p:cNvSpPr>
            <a:spLocks noChangeArrowheads="1"/>
          </p:cNvSpPr>
          <p:nvPr/>
        </p:nvSpPr>
        <p:spPr bwMode="auto">
          <a:xfrm>
            <a:off x="6354290" y="4202189"/>
            <a:ext cx="308983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7143238" y="3945581"/>
            <a:ext cx="457200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6628436" y="4085937"/>
            <a:ext cx="2515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Get ___ unit of watch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081003" y="4622866"/>
            <a:ext cx="5331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Thailand benefits from trade =  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56" name="Straight Connector 55"/>
          <p:cNvCxnSpPr/>
          <p:nvPr/>
        </p:nvCxnSpPr>
        <p:spPr>
          <a:xfrm>
            <a:off x="4462593" y="5059541"/>
            <a:ext cx="3126972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45596" y="5070427"/>
            <a:ext cx="716403" cy="523220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6400"/>
                </a:solidFill>
                <a:latin typeface="+mn-lt"/>
                <a:cs typeface="+mn-cs"/>
              </a:rPr>
              <a:t>USA</a:t>
            </a:r>
            <a:endParaRPr lang="th-TH" sz="2800" b="1" dirty="0">
              <a:solidFill>
                <a:srgbClr val="006400"/>
              </a:solidFill>
              <a:latin typeface="+mn-lt"/>
              <a:cs typeface="+mn-cs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859744" y="5082923"/>
            <a:ext cx="31720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Produce 1 more unit of watch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61" name="AutoShape 19"/>
          <p:cNvSpPr>
            <a:spLocks noChangeArrowheads="1"/>
          </p:cNvSpPr>
          <p:nvPr/>
        </p:nvSpPr>
        <p:spPr bwMode="auto">
          <a:xfrm>
            <a:off x="4340849" y="5244946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TextBox 61"/>
          <p:cNvSpPr txBox="1"/>
          <p:nvPr/>
        </p:nvSpPr>
        <p:spPr>
          <a:xfrm>
            <a:off x="4732067" y="5108169"/>
            <a:ext cx="2499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Production of shirt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63" name="Straight Arrow Connector 62"/>
          <p:cNvCxnSpPr/>
          <p:nvPr/>
        </p:nvCxnSpPr>
        <p:spPr>
          <a:xfrm>
            <a:off x="7034338" y="5220296"/>
            <a:ext cx="0" cy="228600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7215923" y="5453898"/>
            <a:ext cx="1634684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853677" y="5514826"/>
            <a:ext cx="58095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Exchange that 1 unit of watch with shirt from Thailand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67" name="AutoShape 19"/>
          <p:cNvSpPr>
            <a:spLocks noChangeArrowheads="1"/>
          </p:cNvSpPr>
          <p:nvPr/>
        </p:nvSpPr>
        <p:spPr bwMode="auto">
          <a:xfrm>
            <a:off x="6689839" y="5656256"/>
            <a:ext cx="308983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8" name="TextBox 67"/>
          <p:cNvSpPr txBox="1"/>
          <p:nvPr/>
        </p:nvSpPr>
        <p:spPr>
          <a:xfrm>
            <a:off x="6961653" y="5514826"/>
            <a:ext cx="2371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Get ___unit of shirt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94894" y="6028512"/>
            <a:ext cx="5331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Thailand benefits from trade =  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71" name="Straight Connector 70"/>
          <p:cNvCxnSpPr/>
          <p:nvPr/>
        </p:nvCxnSpPr>
        <p:spPr>
          <a:xfrm>
            <a:off x="4114743" y="6400800"/>
            <a:ext cx="3126972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647004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0" grpId="0"/>
      <p:bldP spid="32" grpId="0" animBg="1"/>
      <p:bldP spid="34" grpId="0"/>
      <p:bldP spid="35" grpId="0" animBg="1"/>
      <p:bldP spid="36" grpId="0"/>
      <p:bldP spid="42" grpId="0"/>
      <p:bldP spid="43" grpId="0" animBg="1"/>
      <p:bldP spid="53" grpId="0"/>
      <p:bldP spid="55" grpId="0"/>
      <p:bldP spid="59" grpId="0" animBg="1"/>
      <p:bldP spid="60" grpId="0"/>
      <p:bldP spid="61" grpId="0" animBg="1"/>
      <p:bldP spid="62" grpId="0"/>
      <p:bldP spid="66" grpId="0"/>
      <p:bldP spid="67" grpId="0" animBg="1"/>
      <p:bldP spid="68" grpId="0"/>
      <p:bldP spid="7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22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761999" y="57834"/>
            <a:ext cx="746760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Example 2 (Principle of Absolute Advantage) --- Table 3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569180" y="8493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491833" y="1540781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12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60762" y="206748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4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110000" y="1529732"/>
            <a:ext cx="5597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24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203775" y="2047187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114743" y="1549399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8534390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23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458200" cy="762000"/>
          </a:xfrm>
        </p:spPr>
        <p:txBody>
          <a:bodyPr/>
          <a:lstStyle/>
          <a:p>
            <a:pPr algn="l"/>
            <a:r>
              <a:rPr lang="en-US" sz="4000" b="1" dirty="0" smtClean="0">
                <a:solidFill>
                  <a:srgbClr val="0000CC"/>
                </a:solidFill>
              </a:rPr>
              <a:t>Limits to Adam Smith’s Absolute Advantage principle </a:t>
            </a:r>
            <a:endParaRPr lang="th-TH" sz="4000" b="1" dirty="0">
              <a:solidFill>
                <a:srgbClr val="0000CC"/>
              </a:solidFill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838200"/>
            <a:ext cx="8534400" cy="3733800"/>
          </a:xfrm>
        </p:spPr>
        <p:txBody>
          <a:bodyPr/>
          <a:lstStyle/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If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one country has an absolute advantage in the production of both (or all) goods, Smith would say that that country cannot gain from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trade.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But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David Ricardo’s Principle of Comparative Advantage (1817) took Smith’s work farther: </a:t>
            </a:r>
            <a:r>
              <a:rPr lang="en-US" sz="2400" u="sng" dirty="0">
                <a:latin typeface="Arial" pitchFamily="34" charset="0"/>
                <a:cs typeface="Arial" pitchFamily="34" charset="0"/>
              </a:rPr>
              <a:t>even in the above example, trade can be mutually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beneficial!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>
              <a:latin typeface="Angsana New" pitchFamily="18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en-US" sz="2800" dirty="0" smtClean="0"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 smtClean="0">
              <a:latin typeface="Arial" pitchFamily="34" charset="0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8653605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24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8991600" cy="685800"/>
          </a:xfrm>
        </p:spPr>
        <p:txBody>
          <a:bodyPr/>
          <a:lstStyle/>
          <a:p>
            <a:pPr algn="l"/>
            <a:r>
              <a:rPr lang="en-US" sz="26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2.4 Principle of comparative advantage—David Ricardo</a:t>
            </a:r>
            <a:endParaRPr lang="th-TH" sz="2600" b="1" dirty="0">
              <a:solidFill>
                <a:srgbClr val="0000CC"/>
              </a:solidFill>
              <a:latin typeface="Arial" pitchFamily="34" charset="0"/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990600"/>
            <a:ext cx="8534400" cy="5562600"/>
          </a:xfrm>
        </p:spPr>
        <p:txBody>
          <a:bodyPr/>
          <a:lstStyle/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Adam Smith’s absolute advantage and David Ricardo’s comparative advantage emphasizes on International trade based on different technology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400" dirty="0" smtClean="0">
                <a:solidFill>
                  <a:srgbClr val="006400"/>
                </a:solidFill>
                <a:latin typeface="Arial" pitchFamily="34" charset="0"/>
                <a:cs typeface="Arial" pitchFamily="34" charset="0"/>
              </a:rPr>
              <a:t>2.4.1 Assumptions </a:t>
            </a:r>
            <a:r>
              <a:rPr lang="en-US" sz="2000" dirty="0" smtClean="0">
                <a:solidFill>
                  <a:srgbClr val="006400"/>
                </a:solidFill>
                <a:latin typeface="Arial" pitchFamily="34" charset="0"/>
                <a:cs typeface="Arial" pitchFamily="34" charset="0"/>
              </a:rPr>
              <a:t>(similar to absolute advantage assumptions)</a:t>
            </a:r>
            <a:endParaRPr lang="th-TH" sz="2000" dirty="0" smtClean="0">
              <a:solidFill>
                <a:srgbClr val="006400"/>
              </a:solidFill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2 countries, 2 goods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1 factor of production, labor</a:t>
            </a:r>
            <a:endParaRPr lang="en-US" sz="2400" dirty="0" smtClean="0">
              <a:solidFill>
                <a:srgbClr val="C00000"/>
              </a:solidFill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In each country, all labor has the same qualifications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Constant units of labor required to produce one unit of a final good (fixed technology in each country although the technology can differ between them)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The relative value of commodity is based solely its relative labor content ---- see explanation later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 smtClean="0">
              <a:latin typeface="Arial" pitchFamily="34" charset="0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1387488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25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8991600" cy="685800"/>
          </a:xfrm>
        </p:spPr>
        <p:txBody>
          <a:bodyPr/>
          <a:lstStyle/>
          <a:p>
            <a:pPr algn="l"/>
            <a:r>
              <a:rPr lang="en-US" sz="26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2.4 Principle of comparative advantage---David Ricardo</a:t>
            </a:r>
            <a:endParaRPr lang="th-TH" sz="2600" b="1" dirty="0">
              <a:solidFill>
                <a:srgbClr val="0000CC"/>
              </a:solidFill>
              <a:latin typeface="Arial" pitchFamily="34" charset="0"/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990600"/>
            <a:ext cx="8534400" cy="5562600"/>
          </a:xfrm>
        </p:spPr>
        <p:txBody>
          <a:bodyPr/>
          <a:lstStyle/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400" dirty="0" smtClean="0">
                <a:solidFill>
                  <a:srgbClr val="006400"/>
                </a:solidFill>
                <a:latin typeface="Arial" pitchFamily="34" charset="0"/>
                <a:cs typeface="Arial" pitchFamily="34" charset="0"/>
              </a:rPr>
              <a:t>2.4.1 Assumptions </a:t>
            </a:r>
            <a:r>
              <a:rPr lang="en-US" sz="2000" dirty="0" smtClean="0">
                <a:solidFill>
                  <a:srgbClr val="006400"/>
                </a:solidFill>
                <a:latin typeface="Arial" pitchFamily="34" charset="0"/>
                <a:cs typeface="Arial" pitchFamily="34" charset="0"/>
              </a:rPr>
              <a:t>(similar to absolute advantage assumptions)</a:t>
            </a:r>
            <a:endParaRPr lang="th-TH" sz="2000" dirty="0" smtClean="0">
              <a:solidFill>
                <a:srgbClr val="006400"/>
              </a:solidFill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Fixed endowment of resource (labor)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Factor of production (labor) mobile internally, immobile internationally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Full employment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Perfect competition in good market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No government intervention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No transportation cost</a:t>
            </a:r>
          </a:p>
        </p:txBody>
      </p:sp>
    </p:spTree>
    <p:extLst>
      <p:ext uri="{BB962C8B-B14F-4D97-AF65-F5344CB8AC3E}">
        <p14:creationId xmlns:p14="http://schemas.microsoft.com/office/powerpoint/2010/main" val="379729752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26</a:t>
            </a:fld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289604" y="57834"/>
            <a:ext cx="816859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006400"/>
                </a:solidFill>
                <a:latin typeface="Arial" pitchFamily="34" charset="0"/>
                <a:cs typeface="Arial" pitchFamily="34" charset="0"/>
              </a:rPr>
              <a:t>2.4.2 Concept of Principle of Comparative Advantage </a:t>
            </a:r>
            <a:endParaRPr lang="en-US" sz="2400" dirty="0">
              <a:solidFill>
                <a:srgbClr val="0064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   Good X</a:t>
            </a:r>
            <a:endParaRPr lang="en-US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915845" y="849306"/>
            <a:ext cx="119295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G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ood Y</a:t>
            </a:r>
            <a:endParaRPr lang="en-US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C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ountry A</a:t>
            </a:r>
            <a:endParaRPr lang="en-US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156485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C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ountry B</a:t>
            </a:r>
            <a:endParaRPr lang="en-US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70" name="AutoShape 22"/>
          <p:cNvSpPr>
            <a:spLocks noChangeArrowheads="1"/>
          </p:cNvSpPr>
          <p:nvPr/>
        </p:nvSpPr>
        <p:spPr bwMode="auto">
          <a:xfrm>
            <a:off x="2553232" y="3074887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3636991" y="1540773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grpSp>
        <p:nvGrpSpPr>
          <p:cNvPr id="34" name="Group 51"/>
          <p:cNvGrpSpPr>
            <a:grpSpLocks/>
          </p:cNvGrpSpPr>
          <p:nvPr/>
        </p:nvGrpSpPr>
        <p:grpSpPr bwMode="auto">
          <a:xfrm>
            <a:off x="469986" y="2815333"/>
            <a:ext cx="2022475" cy="1039813"/>
            <a:chOff x="329" y="2400"/>
            <a:chExt cx="1274" cy="655"/>
          </a:xfrm>
        </p:grpSpPr>
        <p:sp>
          <p:nvSpPr>
            <p:cNvPr id="35" name="Text Box 52"/>
            <p:cNvSpPr txBox="1">
              <a:spLocks noChangeArrowheads="1"/>
            </p:cNvSpPr>
            <p:nvPr/>
          </p:nvSpPr>
          <p:spPr bwMode="auto">
            <a:xfrm>
              <a:off x="672" y="2409"/>
              <a:ext cx="372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u="sng" dirty="0">
                  <a:solidFill>
                    <a:srgbClr val="000099"/>
                  </a:solidFill>
                </a:rPr>
                <a:t>X</a:t>
              </a:r>
              <a:r>
                <a:rPr lang="en-US" sz="1600" u="sng" dirty="0">
                  <a:solidFill>
                    <a:srgbClr val="000099"/>
                  </a:solidFill>
                </a:rPr>
                <a:t>A</a:t>
              </a:r>
              <a:endParaRPr lang="en-US" dirty="0"/>
            </a:p>
          </p:txBody>
        </p:sp>
        <p:sp>
          <p:nvSpPr>
            <p:cNvPr id="36" name="Text Box 53"/>
            <p:cNvSpPr txBox="1">
              <a:spLocks noChangeArrowheads="1"/>
            </p:cNvSpPr>
            <p:nvPr/>
          </p:nvSpPr>
          <p:spPr bwMode="auto">
            <a:xfrm>
              <a:off x="699" y="2725"/>
              <a:ext cx="362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 smtClean="0">
                  <a:solidFill>
                    <a:srgbClr val="000099"/>
                  </a:solidFill>
                </a:rPr>
                <a:t>X</a:t>
              </a:r>
              <a:r>
                <a:rPr lang="en-US" sz="1600" dirty="0">
                  <a:solidFill>
                    <a:srgbClr val="000099"/>
                  </a:solidFill>
                </a:rPr>
                <a:t>B</a:t>
              </a:r>
              <a:endParaRPr lang="en-US" dirty="0"/>
            </a:p>
          </p:txBody>
        </p:sp>
        <p:sp>
          <p:nvSpPr>
            <p:cNvPr id="37" name="Text Box 54"/>
            <p:cNvSpPr txBox="1">
              <a:spLocks noChangeArrowheads="1"/>
            </p:cNvSpPr>
            <p:nvPr/>
          </p:nvSpPr>
          <p:spPr bwMode="auto">
            <a:xfrm>
              <a:off x="1248" y="2400"/>
              <a:ext cx="355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u="sng" dirty="0" smtClean="0">
                  <a:solidFill>
                    <a:srgbClr val="000099"/>
                  </a:solidFill>
                </a:rPr>
                <a:t>Y</a:t>
              </a:r>
              <a:r>
                <a:rPr lang="en-US" sz="1600" u="sng" dirty="0">
                  <a:solidFill>
                    <a:srgbClr val="000099"/>
                  </a:solidFill>
                </a:rPr>
                <a:t>A</a:t>
              </a:r>
              <a:endParaRPr lang="en-US" dirty="0"/>
            </a:p>
          </p:txBody>
        </p:sp>
        <p:sp>
          <p:nvSpPr>
            <p:cNvPr id="38" name="Text Box 55"/>
            <p:cNvSpPr txBox="1">
              <a:spLocks noChangeArrowheads="1"/>
            </p:cNvSpPr>
            <p:nvPr/>
          </p:nvSpPr>
          <p:spPr bwMode="auto">
            <a:xfrm>
              <a:off x="1248" y="2725"/>
              <a:ext cx="339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99"/>
                  </a:solidFill>
                </a:rPr>
                <a:t>Y</a:t>
              </a:r>
              <a:r>
                <a:rPr lang="en-US" sz="1600" dirty="0">
                  <a:solidFill>
                    <a:srgbClr val="000099"/>
                  </a:solidFill>
                </a:rPr>
                <a:t>B</a:t>
              </a:r>
              <a:endParaRPr lang="en-US" dirty="0"/>
            </a:p>
          </p:txBody>
        </p:sp>
        <p:sp>
          <p:nvSpPr>
            <p:cNvPr id="39" name="Text Box 56"/>
            <p:cNvSpPr txBox="1">
              <a:spLocks noChangeArrowheads="1"/>
            </p:cNvSpPr>
            <p:nvPr/>
          </p:nvSpPr>
          <p:spPr bwMode="auto">
            <a:xfrm>
              <a:off x="329" y="2414"/>
              <a:ext cx="270" cy="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4000" b="1" dirty="0" smtClean="0">
                  <a:solidFill>
                    <a:srgbClr val="000099"/>
                  </a:solidFill>
                  <a:latin typeface="Angsana New" pitchFamily="18" charset="-34"/>
                  <a:cs typeface="Angsana New" pitchFamily="18" charset="-34"/>
                </a:rPr>
                <a:t>If</a:t>
              </a:r>
              <a:endParaRPr lang="en-US" dirty="0"/>
            </a:p>
          </p:txBody>
        </p:sp>
      </p:grpSp>
      <p:grpSp>
        <p:nvGrpSpPr>
          <p:cNvPr id="40" name="Group 57"/>
          <p:cNvGrpSpPr>
            <a:grpSpLocks/>
          </p:cNvGrpSpPr>
          <p:nvPr/>
        </p:nvGrpSpPr>
        <p:grpSpPr bwMode="auto">
          <a:xfrm>
            <a:off x="1605049" y="3045519"/>
            <a:ext cx="228600" cy="303213"/>
            <a:chOff x="1968" y="2448"/>
            <a:chExt cx="144" cy="185"/>
          </a:xfrm>
        </p:grpSpPr>
        <p:sp>
          <p:nvSpPr>
            <p:cNvPr id="41" name="Line 58"/>
            <p:cNvSpPr>
              <a:spLocks noChangeShapeType="1"/>
            </p:cNvSpPr>
            <p:nvPr/>
          </p:nvSpPr>
          <p:spPr bwMode="auto">
            <a:xfrm flipH="1">
              <a:off x="1968" y="2448"/>
              <a:ext cx="144" cy="96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Line 59"/>
            <p:cNvSpPr>
              <a:spLocks noChangeShapeType="1"/>
            </p:cNvSpPr>
            <p:nvPr/>
          </p:nvSpPr>
          <p:spPr bwMode="auto">
            <a:xfrm flipH="1" flipV="1">
              <a:off x="1968" y="2537"/>
              <a:ext cx="144" cy="96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4" name="Text Box 18"/>
          <p:cNvSpPr txBox="1">
            <a:spLocks noChangeArrowheads="1"/>
          </p:cNvSpPr>
          <p:nvPr/>
        </p:nvSpPr>
        <p:spPr bwMode="auto">
          <a:xfrm>
            <a:off x="3009969" y="2592427"/>
            <a:ext cx="5811751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Compared to Country B, Country A has </a:t>
            </a:r>
            <a:r>
              <a:rPr 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r</a:t>
            </a:r>
            <a:r>
              <a:rPr 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elative units of labor used in the production of </a:t>
            </a: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Good X</a:t>
            </a:r>
            <a:r>
              <a:rPr 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less than </a:t>
            </a: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Good Y</a:t>
            </a:r>
            <a:endParaRPr 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2307440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70" grpId="0" animBg="1"/>
      <p:bldP spid="4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27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490822" y="57834"/>
            <a:ext cx="81142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Example 2 (Principle of Comparative Advantage) --- Table 3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51059" y="1172473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603652" y="1172472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53786" y="1702360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53786" y="2240691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209800" y="1264077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514407" y="1676400"/>
            <a:ext cx="771519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53786" y="704165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464770" y="2850736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3649" y="1779423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12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82648" y="234867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4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212867" y="1776463"/>
            <a:ext cx="5597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24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292413" y="2287121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3</a:t>
            </a:r>
          </a:p>
        </p:txBody>
      </p:sp>
      <p:grpSp>
        <p:nvGrpSpPr>
          <p:cNvPr id="25" name="Group 32"/>
          <p:cNvGrpSpPr>
            <a:grpSpLocks/>
          </p:cNvGrpSpPr>
          <p:nvPr/>
        </p:nvGrpSpPr>
        <p:grpSpPr bwMode="auto">
          <a:xfrm>
            <a:off x="4288025" y="1808807"/>
            <a:ext cx="3200458" cy="959453"/>
            <a:chOff x="2592" y="1536"/>
            <a:chExt cx="2086" cy="793"/>
          </a:xfrm>
        </p:grpSpPr>
        <p:sp>
          <p:nvSpPr>
            <p:cNvPr id="26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7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2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2202543" y="617746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1670698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28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-36229" y="43097"/>
            <a:ext cx="92627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Example 2 (Principle of Comparative Advantage) --- Table 3</a:t>
            </a:r>
            <a:endParaRPr lang="en-US" sz="3600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569180" y="8493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318465" y="2502656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491833" y="1554162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12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07047" y="1958754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4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130070" y="1506716"/>
            <a:ext cx="5597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24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223845" y="1944912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065907" y="1479027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236139" y="2570151"/>
            <a:ext cx="1059261" cy="584775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+mn-lt"/>
                <a:cs typeface="+mn-cs"/>
              </a:rPr>
              <a:t>Note</a:t>
            </a:r>
            <a:endParaRPr lang="th-TH" sz="32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45" name="AutoShape 19"/>
          <p:cNvSpPr>
            <a:spLocks noChangeArrowheads="1"/>
          </p:cNvSpPr>
          <p:nvPr/>
        </p:nvSpPr>
        <p:spPr bwMode="auto">
          <a:xfrm>
            <a:off x="84582" y="3225324"/>
            <a:ext cx="26500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6" name="Text Box 18"/>
          <p:cNvSpPr txBox="1">
            <a:spLocks noChangeArrowheads="1"/>
          </p:cNvSpPr>
          <p:nvPr/>
        </p:nvSpPr>
        <p:spPr bwMode="auto">
          <a:xfrm>
            <a:off x="318465" y="3047236"/>
            <a:ext cx="881328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USA has absolute advantage in shirt (good X) and watch (good Y) production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2" name="AutoShape 19"/>
          <p:cNvSpPr>
            <a:spLocks noChangeArrowheads="1"/>
          </p:cNvSpPr>
          <p:nvPr/>
        </p:nvSpPr>
        <p:spPr bwMode="auto">
          <a:xfrm>
            <a:off x="78008" y="3607097"/>
            <a:ext cx="26500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3" name="Text Box 18"/>
          <p:cNvSpPr txBox="1">
            <a:spLocks noChangeArrowheads="1"/>
          </p:cNvSpPr>
          <p:nvPr/>
        </p:nvSpPr>
        <p:spPr bwMode="auto">
          <a:xfrm>
            <a:off x="300322" y="3453924"/>
            <a:ext cx="794605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To produce shirt (X) USA (B) has advantage over Thailand   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2" name="AutoShape 19"/>
          <p:cNvSpPr>
            <a:spLocks noChangeArrowheads="1"/>
          </p:cNvSpPr>
          <p:nvPr/>
        </p:nvSpPr>
        <p:spPr bwMode="auto">
          <a:xfrm>
            <a:off x="95185" y="4647692"/>
            <a:ext cx="26500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3" name="Text Box 18"/>
          <p:cNvSpPr txBox="1">
            <a:spLocks noChangeArrowheads="1"/>
          </p:cNvSpPr>
          <p:nvPr/>
        </p:nvSpPr>
        <p:spPr bwMode="auto">
          <a:xfrm>
            <a:off x="346914" y="4469605"/>
            <a:ext cx="794605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To produce watch (Y) USA (B) has advantage over Thailand   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53" name="AutoShape 19"/>
          <p:cNvSpPr>
            <a:spLocks noChangeArrowheads="1"/>
          </p:cNvSpPr>
          <p:nvPr/>
        </p:nvSpPr>
        <p:spPr bwMode="auto">
          <a:xfrm>
            <a:off x="78008" y="5870832"/>
            <a:ext cx="26500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47285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 animBg="1"/>
      <p:bldP spid="46" grpId="0"/>
      <p:bldP spid="32" grpId="0" animBg="1"/>
      <p:bldP spid="33" grpId="0"/>
      <p:bldP spid="42" grpId="0" animBg="1"/>
      <p:bldP spid="4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29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-36229" y="43097"/>
            <a:ext cx="92627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Gains from Trade under Principle of Absolute Advantage) --- Table 3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569180" y="8493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14133" y="1540781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12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60762" y="206748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4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170145" y="1491298"/>
            <a:ext cx="5597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24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263920" y="2047187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sp>
        <p:nvSpPr>
          <p:cNvPr id="181267" name="AutoShape 19"/>
          <p:cNvSpPr>
            <a:spLocks noChangeArrowheads="1"/>
          </p:cNvSpPr>
          <p:nvPr/>
        </p:nvSpPr>
        <p:spPr bwMode="auto">
          <a:xfrm>
            <a:off x="105344" y="3204376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0" name="AutoShape 22"/>
          <p:cNvSpPr>
            <a:spLocks noChangeArrowheads="1"/>
          </p:cNvSpPr>
          <p:nvPr/>
        </p:nvSpPr>
        <p:spPr bwMode="auto">
          <a:xfrm>
            <a:off x="115381" y="3645874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2" name="Text Box 24"/>
          <p:cNvSpPr txBox="1">
            <a:spLocks noChangeArrowheads="1"/>
          </p:cNvSpPr>
          <p:nvPr/>
        </p:nvSpPr>
        <p:spPr bwMode="auto">
          <a:xfrm>
            <a:off x="661708" y="6111104"/>
            <a:ext cx="6633547" cy="5847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The world has better welfare (more products produced)</a:t>
            </a:r>
            <a:endParaRPr lang="en-US" sz="32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114743" y="1549399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581217" y="3061099"/>
            <a:ext cx="8066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If Thailand uses all units of labor to produce shirts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2" name="Text Box 18"/>
          <p:cNvSpPr txBox="1">
            <a:spLocks noChangeArrowheads="1"/>
          </p:cNvSpPr>
          <p:nvPr/>
        </p:nvSpPr>
        <p:spPr bwMode="auto">
          <a:xfrm>
            <a:off x="589758" y="3467786"/>
            <a:ext cx="8066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If USA uses all units of labor to produce watches 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1382134"/>
              </p:ext>
            </p:extLst>
          </p:nvPr>
        </p:nvGraphicFramePr>
        <p:xfrm>
          <a:off x="1256895" y="3993793"/>
          <a:ext cx="6096000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Shirt</a:t>
                      </a:r>
                      <a:endParaRPr lang="th-TH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Watch</a:t>
                      </a:r>
                      <a:endParaRPr lang="th-TH" sz="28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Thailand</a:t>
                      </a:r>
                      <a:endParaRPr lang="th-TH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USA</a:t>
                      </a:r>
                      <a:endParaRPr lang="th-TH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World</a:t>
                      </a:r>
                      <a:endParaRPr lang="th-TH" sz="2800" b="1" dirty="0"/>
                    </a:p>
                  </a:txBody>
                  <a:tcP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>
                    <a:solidFill>
                      <a:srgbClr val="CCFF66"/>
                    </a:solidFill>
                  </a:tcPr>
                </a:tc>
              </a:tr>
            </a:tbl>
          </a:graphicData>
        </a:graphic>
      </p:graphicFrame>
      <p:sp>
        <p:nvSpPr>
          <p:cNvPr id="34" name="AutoShape 22"/>
          <p:cNvSpPr>
            <a:spLocks noChangeArrowheads="1"/>
          </p:cNvSpPr>
          <p:nvPr/>
        </p:nvSpPr>
        <p:spPr bwMode="auto">
          <a:xfrm>
            <a:off x="90096" y="6289192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3" name="TextBox 42"/>
          <p:cNvSpPr txBox="1"/>
          <p:nvPr/>
        </p:nvSpPr>
        <p:spPr>
          <a:xfrm>
            <a:off x="65889" y="2630919"/>
            <a:ext cx="1920196" cy="523220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+mn-lt"/>
                <a:cs typeface="+mn-cs"/>
              </a:rPr>
              <a:t>Observation 1</a:t>
            </a:r>
            <a:endParaRPr lang="th-TH" sz="28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061453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67" grpId="0" animBg="1"/>
      <p:bldP spid="181270" grpId="0" animBg="1"/>
      <p:bldP spid="181272" grpId="0" animBg="1"/>
      <p:bldP spid="181272" grpId="1" animBg="1"/>
      <p:bldP spid="31" grpId="0"/>
      <p:bldP spid="32" grpId="0"/>
      <p:bldP spid="4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30</a:t>
            </a:fld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-36229" y="43097"/>
            <a:ext cx="9262778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4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Gains from Trade under Principle of Comparative Advantage --- Table 3</a:t>
            </a:r>
            <a:endParaRPr lang="en-US" sz="3400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569180" y="8493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03436" y="1554162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12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60762" y="206748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4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218497" y="1506411"/>
            <a:ext cx="5597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24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322673" y="2047187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114743" y="1549399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78253" y="2626380"/>
            <a:ext cx="1920196" cy="584775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+mn-lt"/>
                <a:cs typeface="+mn-cs"/>
              </a:rPr>
              <a:t>Observation 2</a:t>
            </a:r>
            <a:endParaRPr lang="th-TH" sz="32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27700" y="3167390"/>
            <a:ext cx="8078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+mn-lt"/>
                <a:cs typeface="+mn-cs"/>
              </a:rPr>
              <a:t>If the rate of good exchange is 1 unit of watch for 1 unit of shirt or </a:t>
            </a:r>
            <a:r>
              <a:rPr lang="en-US" sz="2800" b="1" dirty="0" smtClean="0">
                <a:solidFill>
                  <a:srgbClr val="C00000"/>
                </a:solidFill>
                <a:latin typeface="+mn-lt"/>
                <a:cs typeface="+mn-cs"/>
              </a:rPr>
              <a:t>1X : 1Y</a:t>
            </a:r>
            <a:endParaRPr lang="th-TH" sz="28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-31000" y="3599852"/>
            <a:ext cx="1158533" cy="523220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6400"/>
                </a:solidFill>
                <a:latin typeface="+mn-lt"/>
                <a:cs typeface="+mn-cs"/>
              </a:rPr>
              <a:t>Thailand</a:t>
            </a:r>
            <a:endParaRPr lang="th-TH" sz="2800" b="1" dirty="0">
              <a:solidFill>
                <a:srgbClr val="006400"/>
              </a:solidFill>
              <a:latin typeface="+mn-lt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127533" y="3599852"/>
            <a:ext cx="31720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Produce 1 more unit of shirt 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35" name="AutoShape 19"/>
          <p:cNvSpPr>
            <a:spLocks noChangeArrowheads="1"/>
          </p:cNvSpPr>
          <p:nvPr/>
        </p:nvSpPr>
        <p:spPr bwMode="auto">
          <a:xfrm>
            <a:off x="4268164" y="3736629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4659382" y="3599852"/>
            <a:ext cx="2499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Production of watch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6961653" y="3711979"/>
            <a:ext cx="0" cy="228600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1127533" y="4095058"/>
            <a:ext cx="5331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Exchange that 1 unit of shirt with watch from USA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43" name="AutoShape 19"/>
          <p:cNvSpPr>
            <a:spLocks noChangeArrowheads="1"/>
          </p:cNvSpPr>
          <p:nvPr/>
        </p:nvSpPr>
        <p:spPr bwMode="auto">
          <a:xfrm>
            <a:off x="6354290" y="4202189"/>
            <a:ext cx="308983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7143238" y="3945581"/>
            <a:ext cx="457200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6628436" y="4085937"/>
            <a:ext cx="2515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Get ___ unit of watch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081003" y="4622866"/>
            <a:ext cx="5331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Thailand benefits from trade =  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56" name="Straight Connector 55"/>
          <p:cNvCxnSpPr/>
          <p:nvPr/>
        </p:nvCxnSpPr>
        <p:spPr>
          <a:xfrm>
            <a:off x="4462593" y="5059541"/>
            <a:ext cx="3126972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45596" y="5070427"/>
            <a:ext cx="716403" cy="523220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6400"/>
                </a:solidFill>
                <a:latin typeface="+mn-lt"/>
                <a:cs typeface="+mn-cs"/>
              </a:rPr>
              <a:t>USA</a:t>
            </a:r>
            <a:endParaRPr lang="th-TH" sz="2800" b="1" dirty="0">
              <a:solidFill>
                <a:srgbClr val="006400"/>
              </a:solidFill>
              <a:latin typeface="+mn-lt"/>
              <a:cs typeface="+mn-cs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859744" y="5082923"/>
            <a:ext cx="31720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Produce 1 more unit of watch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61" name="AutoShape 19"/>
          <p:cNvSpPr>
            <a:spLocks noChangeArrowheads="1"/>
          </p:cNvSpPr>
          <p:nvPr/>
        </p:nvSpPr>
        <p:spPr bwMode="auto">
          <a:xfrm>
            <a:off x="4340849" y="5244946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TextBox 61"/>
          <p:cNvSpPr txBox="1"/>
          <p:nvPr/>
        </p:nvSpPr>
        <p:spPr>
          <a:xfrm>
            <a:off x="4732067" y="5108169"/>
            <a:ext cx="2499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Production of shirt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63" name="Straight Arrow Connector 62"/>
          <p:cNvCxnSpPr/>
          <p:nvPr/>
        </p:nvCxnSpPr>
        <p:spPr>
          <a:xfrm>
            <a:off x="7034338" y="5220296"/>
            <a:ext cx="0" cy="228600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7215923" y="5453898"/>
            <a:ext cx="1634684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853677" y="5514826"/>
            <a:ext cx="58095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Exchange that 1 unit of watch with shirt from Thailand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67" name="AutoShape 19"/>
          <p:cNvSpPr>
            <a:spLocks noChangeArrowheads="1"/>
          </p:cNvSpPr>
          <p:nvPr/>
        </p:nvSpPr>
        <p:spPr bwMode="auto">
          <a:xfrm>
            <a:off x="6689839" y="5656256"/>
            <a:ext cx="308983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8" name="TextBox 67"/>
          <p:cNvSpPr txBox="1"/>
          <p:nvPr/>
        </p:nvSpPr>
        <p:spPr>
          <a:xfrm>
            <a:off x="6961653" y="5514826"/>
            <a:ext cx="2371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Get ___unit of shirt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37568" y="6042066"/>
            <a:ext cx="5331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Thailand benefits from trade =  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71" name="Straight Connector 70"/>
          <p:cNvCxnSpPr/>
          <p:nvPr/>
        </p:nvCxnSpPr>
        <p:spPr>
          <a:xfrm>
            <a:off x="4114743" y="6400800"/>
            <a:ext cx="3126972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AutoShape 19"/>
          <p:cNvSpPr>
            <a:spLocks noChangeArrowheads="1"/>
          </p:cNvSpPr>
          <p:nvPr/>
        </p:nvSpPr>
        <p:spPr bwMode="auto">
          <a:xfrm>
            <a:off x="2092213" y="2804467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3" name="TextBox 72"/>
          <p:cNvSpPr txBox="1"/>
          <p:nvPr/>
        </p:nvSpPr>
        <p:spPr>
          <a:xfrm>
            <a:off x="2544562" y="2508852"/>
            <a:ext cx="65232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660066"/>
                </a:solidFill>
                <a:latin typeface="+mn-lt"/>
                <a:cs typeface="+mn-cs"/>
              </a:rPr>
              <a:t>Comparative advantage does not imply Absolute advantage</a:t>
            </a:r>
            <a:endParaRPr lang="th-TH" sz="2800" b="1" dirty="0">
              <a:solidFill>
                <a:srgbClr val="660066"/>
              </a:solidFill>
              <a:latin typeface="+mn-lt"/>
              <a:cs typeface="+mn-cs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2544562" y="2788186"/>
            <a:ext cx="65232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660066"/>
                </a:solidFill>
                <a:latin typeface="+mn-lt"/>
                <a:cs typeface="+mn-cs"/>
              </a:rPr>
              <a:t>Absolute advantage does not imply Comparative advantage</a:t>
            </a:r>
            <a:endParaRPr lang="th-TH" sz="2800" b="1" dirty="0">
              <a:solidFill>
                <a:srgbClr val="660066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419296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0" grpId="0"/>
      <p:bldP spid="32" grpId="0" animBg="1"/>
      <p:bldP spid="34" grpId="0"/>
      <p:bldP spid="35" grpId="0" animBg="1"/>
      <p:bldP spid="36" grpId="0"/>
      <p:bldP spid="42" grpId="0"/>
      <p:bldP spid="43" grpId="0" animBg="1"/>
      <p:bldP spid="53" grpId="0"/>
      <p:bldP spid="55" grpId="0"/>
      <p:bldP spid="59" grpId="0" animBg="1"/>
      <p:bldP spid="60" grpId="0"/>
      <p:bldP spid="61" grpId="0" animBg="1"/>
      <p:bldP spid="62" grpId="0"/>
      <p:bldP spid="66" grpId="0"/>
      <p:bldP spid="67" grpId="0" animBg="1"/>
      <p:bldP spid="68" grpId="0"/>
      <p:bldP spid="70" grpId="0"/>
      <p:bldP spid="72" grpId="0" animBg="1"/>
      <p:bldP spid="73" grpId="0"/>
      <p:bldP spid="7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fld id="{9AC1B24A-C487-4594-82ED-E4F9E3489C95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1066800"/>
          </a:xfrm>
        </p:spPr>
        <p:txBody>
          <a:bodyPr/>
          <a:lstStyle/>
          <a:p>
            <a:pPr algn="l"/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2.4 Extension of the classical trade model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7391400" cy="1676400"/>
          </a:xfrm>
          <a:noFill/>
          <a:ln/>
        </p:spPr>
        <p:txBody>
          <a:bodyPr/>
          <a:lstStyle/>
          <a:p>
            <a:pPr marL="544513" indent="-544513">
              <a:lnSpc>
                <a:spcPct val="80000"/>
              </a:lnSpc>
              <a:buClr>
                <a:schemeClr val="tx1"/>
              </a:buClr>
              <a:buFontTx/>
              <a:buBlip>
                <a:blip r:embed="rId3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classical model in monetary term</a:t>
            </a:r>
          </a:p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FontTx/>
              <a:buBlip>
                <a:blip r:embed="rId3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Multiple commodities case</a:t>
            </a:r>
          </a:p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endParaRPr lang="th-TH" sz="2400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550003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fld id="{BAE5F58D-05E4-4D96-AEE8-F36FC7F98275}" type="slidenum">
              <a:rPr lang="en-US" smtClean="0"/>
              <a:pPr/>
              <a:t>32</a:t>
            </a:fld>
            <a:endParaRPr lang="en-US" dirty="0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-25400" y="76200"/>
            <a:ext cx="8991600" cy="457200"/>
          </a:xfrm>
        </p:spPr>
        <p:txBody>
          <a:bodyPr/>
          <a:lstStyle/>
          <a:p>
            <a:pPr algn="l"/>
            <a:r>
              <a:rPr lang="en-US" sz="20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The classical model in monetary term ----Example 3</a:t>
            </a:r>
            <a:endParaRPr lang="th-TH" sz="2000" b="1" dirty="0">
              <a:solidFill>
                <a:srgbClr val="0000CC"/>
              </a:solidFill>
              <a:latin typeface="Arial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5571567"/>
              </p:ext>
            </p:extLst>
          </p:nvPr>
        </p:nvGraphicFramePr>
        <p:xfrm>
          <a:off x="152400" y="533400"/>
          <a:ext cx="8686800" cy="2895600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1219200"/>
                <a:gridCol w="1066800"/>
                <a:gridCol w="1219200"/>
                <a:gridCol w="1905000"/>
                <a:gridCol w="1143000"/>
                <a:gridCol w="2133600"/>
              </a:tblGrid>
              <a:tr h="527413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2400" u="none" strike="noStrike" dirty="0">
                          <a:effectLst/>
                        </a:rPr>
                        <a:t>Country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Wage for 1 unit of labor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>
                          <a:effectLst/>
                        </a:rPr>
                        <a:t>Shirt (good X)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28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Watch </a:t>
                      </a:r>
                      <a:r>
                        <a:rPr lang="en-US" sz="28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(good Y)</a:t>
                      </a:r>
                      <a:endParaRPr lang="en-US" sz="2800" b="1" i="0" u="none" strike="noStrike" dirty="0">
                        <a:solidFill>
                          <a:schemeClr val="tx1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27413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Unit of labor required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Cost of labor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Unit of labor required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Cost of labor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8942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u="none" strike="noStrike" dirty="0">
                          <a:effectLst/>
                        </a:rPr>
                        <a:t>Thailand (A)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 smtClean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200 Baht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4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10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USA (B</a:t>
                      </a:r>
                      <a:r>
                        <a:rPr lang="en-US" sz="2800" u="none" strike="noStrike" dirty="0">
                          <a:effectLst/>
                        </a:rPr>
                        <a:t>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 smtClean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40 $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3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6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02247" y="3513098"/>
            <a:ext cx="4085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Exchange rate: 40 Baht per 1 dollar</a:t>
            </a:r>
            <a:endParaRPr lang="th-TH" dirty="0">
              <a:latin typeface="Arial" pitchFamily="34" charset="0"/>
            </a:endParaRPr>
          </a:p>
        </p:txBody>
      </p:sp>
      <p:sp>
        <p:nvSpPr>
          <p:cNvPr id="10" name="AutoShape 19"/>
          <p:cNvSpPr>
            <a:spLocks noChangeArrowheads="1"/>
          </p:cNvSpPr>
          <p:nvPr/>
        </p:nvSpPr>
        <p:spPr bwMode="auto">
          <a:xfrm>
            <a:off x="4119326" y="3609635"/>
            <a:ext cx="353558" cy="1143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4476513" y="3513098"/>
            <a:ext cx="3370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 pitchFamily="34" charset="0"/>
              </a:rPr>
              <a:t>1 Baht = (1/40) dollar = 0.025</a:t>
            </a:r>
            <a:endParaRPr lang="th-TH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824433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animBg="1"/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fld id="{BAE5F58D-05E4-4D96-AEE8-F36FC7F98275}" type="slidenum">
              <a:rPr lang="en-US" smtClean="0"/>
              <a:pPr/>
              <a:t>33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0676225"/>
              </p:ext>
            </p:extLst>
          </p:nvPr>
        </p:nvGraphicFramePr>
        <p:xfrm>
          <a:off x="228600" y="533400"/>
          <a:ext cx="8610600" cy="2520587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1143000"/>
                <a:gridCol w="1066800"/>
                <a:gridCol w="1219200"/>
                <a:gridCol w="1905000"/>
                <a:gridCol w="1143000"/>
                <a:gridCol w="2133600"/>
              </a:tblGrid>
              <a:tr h="381000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2400" u="none" strike="noStrike" dirty="0">
                          <a:effectLst/>
                        </a:rPr>
                        <a:t>Country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Wage for 1 unit of labor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Shirt (good X)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 smtClean="0">
                          <a:effectLst/>
                        </a:rPr>
                        <a:t>Watch </a:t>
                      </a:r>
                      <a:r>
                        <a:rPr lang="en-US" sz="2400" u="none" strike="noStrike" dirty="0">
                          <a:effectLst/>
                        </a:rPr>
                        <a:t>(good Y)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27413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Unit of labor required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Cost of labor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Unit of labor required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Cost of labor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8942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 dirty="0">
                          <a:effectLst/>
                        </a:rPr>
                        <a:t>Thailand (A)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 smtClean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200 Baht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4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10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 dirty="0">
                          <a:effectLst/>
                        </a:rPr>
                        <a:t>USA (B)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 smtClean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40 $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3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r>
                        <a:rPr lang="en-US" sz="2400" u="none" strike="noStrike" dirty="0" smtClean="0">
                          <a:effectLst/>
                        </a:rPr>
                        <a:t>6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u="none" strike="noStrike" dirty="0">
                          <a:effectLst/>
                        </a:rPr>
                        <a:t> 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12210" y="3135715"/>
            <a:ext cx="35438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Exchange rate: 40 Baht per 1 dollar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10" name="AutoShape 19"/>
          <p:cNvSpPr>
            <a:spLocks noChangeArrowheads="1"/>
          </p:cNvSpPr>
          <p:nvPr/>
        </p:nvSpPr>
        <p:spPr bwMode="auto">
          <a:xfrm>
            <a:off x="3679241" y="3235642"/>
            <a:ext cx="353558" cy="1143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4118146" y="3135715"/>
            <a:ext cx="3886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1 Baht = (1/40) dollar = 0.025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64856" y="1681729"/>
            <a:ext cx="110308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00CC"/>
                </a:solidFill>
                <a:latin typeface="+mn-lt"/>
                <a:cs typeface="+mn-cs"/>
              </a:rPr>
              <a:t>800 Baht</a:t>
            </a:r>
            <a:endParaRPr lang="th-TH" sz="26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100093" y="1655316"/>
            <a:ext cx="12192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00CC"/>
                </a:solidFill>
                <a:latin typeface="+mn-lt"/>
                <a:cs typeface="+mn-cs"/>
              </a:rPr>
              <a:t>2,000 Baht</a:t>
            </a:r>
            <a:endParaRPr lang="th-TH" sz="26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48478" y="2511491"/>
            <a:ext cx="72832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00CC"/>
                </a:solidFill>
                <a:latin typeface="+mn-lt"/>
                <a:cs typeface="+mn-cs"/>
              </a:rPr>
              <a:t>120 $</a:t>
            </a:r>
            <a:endParaRPr lang="th-TH" sz="26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345532" y="2526004"/>
            <a:ext cx="72832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00CC"/>
                </a:solidFill>
                <a:latin typeface="+mn-lt"/>
                <a:cs typeface="+mn-cs"/>
              </a:rPr>
              <a:t>240 $</a:t>
            </a:r>
            <a:endParaRPr lang="th-TH" sz="26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646750" y="1927950"/>
            <a:ext cx="2017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00CC"/>
                </a:solidFill>
                <a:latin typeface="+mn-lt"/>
                <a:cs typeface="+mn-cs"/>
              </a:rPr>
              <a:t>= 800*0.025 =20 $</a:t>
            </a:r>
            <a:endParaRPr lang="th-TH" sz="26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700948" y="1927950"/>
            <a:ext cx="21382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00CC"/>
                </a:solidFill>
                <a:latin typeface="+mn-lt"/>
                <a:cs typeface="+mn-cs"/>
              </a:rPr>
              <a:t>= 2,000*0.025 = 50 $</a:t>
            </a:r>
            <a:endParaRPr lang="th-TH" sz="26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23" name="AutoShape 19"/>
          <p:cNvSpPr>
            <a:spLocks noChangeArrowheads="1"/>
          </p:cNvSpPr>
          <p:nvPr/>
        </p:nvSpPr>
        <p:spPr bwMode="auto">
          <a:xfrm>
            <a:off x="135431" y="3574196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488988" y="3519219"/>
            <a:ext cx="53022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C00000"/>
                </a:solidFill>
                <a:latin typeface="Arial" pitchFamily="34" charset="0"/>
              </a:rPr>
              <a:t>Export condition under monetary unit</a:t>
            </a:r>
            <a:endParaRPr lang="th-TH" b="1" dirty="0">
              <a:solidFill>
                <a:srgbClr val="C00000"/>
              </a:solidFill>
              <a:latin typeface="Arial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26154" y="3933362"/>
            <a:ext cx="80844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Cost of producing good X in A (Cost X</a:t>
            </a:r>
            <a:r>
              <a:rPr lang="en-US" sz="1600" baseline="-25000" dirty="0" smtClean="0">
                <a:latin typeface="Arial" pitchFamily="34" charset="0"/>
              </a:rPr>
              <a:t>A</a:t>
            </a:r>
            <a:r>
              <a:rPr lang="en-US" sz="1600" dirty="0" smtClean="0">
                <a:latin typeface="Arial" pitchFamily="34" charset="0"/>
              </a:rPr>
              <a:t>) </a:t>
            </a:r>
            <a:r>
              <a:rPr lang="en-US" sz="1600" b="1" dirty="0" smtClean="0">
                <a:latin typeface="Arial" pitchFamily="34" charset="0"/>
              </a:rPr>
              <a:t>VS</a:t>
            </a:r>
            <a:r>
              <a:rPr lang="en-US" sz="1600" dirty="0" smtClean="0">
                <a:latin typeface="Arial" pitchFamily="34" charset="0"/>
              </a:rPr>
              <a:t> </a:t>
            </a:r>
            <a:r>
              <a:rPr lang="en-US" sz="1600" dirty="0">
                <a:latin typeface="Arial" pitchFamily="34" charset="0"/>
              </a:rPr>
              <a:t>Cost of producing good X</a:t>
            </a:r>
            <a:r>
              <a:rPr lang="en-US" sz="1600" dirty="0" smtClean="0">
                <a:latin typeface="Arial" pitchFamily="34" charset="0"/>
              </a:rPr>
              <a:t> </a:t>
            </a:r>
            <a:r>
              <a:rPr lang="en-US" sz="1600" dirty="0">
                <a:latin typeface="Arial" pitchFamily="34" charset="0"/>
              </a:rPr>
              <a:t>in </a:t>
            </a:r>
            <a:r>
              <a:rPr lang="en-US" sz="1600" dirty="0" smtClean="0">
                <a:latin typeface="Arial" pitchFamily="34" charset="0"/>
              </a:rPr>
              <a:t>B </a:t>
            </a:r>
            <a:r>
              <a:rPr lang="en-US" sz="1600" dirty="0">
                <a:latin typeface="Arial" pitchFamily="34" charset="0"/>
              </a:rPr>
              <a:t>(Cost </a:t>
            </a:r>
            <a:r>
              <a:rPr lang="en-US" sz="1600" dirty="0" smtClean="0">
                <a:latin typeface="Arial" pitchFamily="34" charset="0"/>
              </a:rPr>
              <a:t>X</a:t>
            </a:r>
            <a:r>
              <a:rPr lang="en-US" sz="1600" baseline="-25000" dirty="0">
                <a:latin typeface="Arial" pitchFamily="34" charset="0"/>
              </a:rPr>
              <a:t>B</a:t>
            </a:r>
            <a:r>
              <a:rPr lang="en-US" sz="1600" dirty="0" smtClean="0">
                <a:latin typeface="Arial" pitchFamily="34" charset="0"/>
              </a:rPr>
              <a:t>) 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25275" y="4746341"/>
            <a:ext cx="18541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Cost X</a:t>
            </a:r>
            <a:r>
              <a:rPr lang="en-US" sz="1600" baseline="-25000" dirty="0" smtClean="0">
                <a:latin typeface="Arial" pitchFamily="34" charset="0"/>
              </a:rPr>
              <a:t>A</a:t>
            </a:r>
            <a:r>
              <a:rPr lang="en-US" sz="1600" dirty="0">
                <a:latin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</a:rPr>
              <a:t>&lt; Cost X</a:t>
            </a:r>
            <a:r>
              <a:rPr lang="en-US" sz="1600" baseline="-25000" dirty="0">
                <a:latin typeface="Arial" pitchFamily="34" charset="0"/>
              </a:rPr>
              <a:t>B</a:t>
            </a:r>
            <a:r>
              <a:rPr lang="en-US" sz="1600" dirty="0" smtClean="0">
                <a:latin typeface="Arial" pitchFamily="34" charset="0"/>
              </a:rPr>
              <a:t>  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65" name="AutoShape 19"/>
          <p:cNvSpPr>
            <a:spLocks noChangeArrowheads="1"/>
          </p:cNvSpPr>
          <p:nvPr/>
        </p:nvSpPr>
        <p:spPr bwMode="auto">
          <a:xfrm>
            <a:off x="2394703" y="4838154"/>
            <a:ext cx="217868" cy="154759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6" name="TextBox 65"/>
          <p:cNvSpPr txBox="1"/>
          <p:nvPr/>
        </p:nvSpPr>
        <p:spPr>
          <a:xfrm>
            <a:off x="526154" y="4279164"/>
            <a:ext cx="80844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Cost of producing good Y in A (Cost Y</a:t>
            </a:r>
            <a:r>
              <a:rPr lang="en-US" sz="1600" baseline="-25000" dirty="0" smtClean="0">
                <a:latin typeface="Arial" pitchFamily="34" charset="0"/>
              </a:rPr>
              <a:t>A</a:t>
            </a:r>
            <a:r>
              <a:rPr lang="en-US" sz="1600" dirty="0" smtClean="0">
                <a:latin typeface="Arial" pitchFamily="34" charset="0"/>
              </a:rPr>
              <a:t>) </a:t>
            </a:r>
            <a:r>
              <a:rPr lang="en-US" sz="1600" b="1" dirty="0" smtClean="0">
                <a:latin typeface="Arial" pitchFamily="34" charset="0"/>
              </a:rPr>
              <a:t>VS</a:t>
            </a:r>
            <a:r>
              <a:rPr lang="en-US" sz="1600" dirty="0" smtClean="0">
                <a:latin typeface="Arial" pitchFamily="34" charset="0"/>
              </a:rPr>
              <a:t> </a:t>
            </a:r>
            <a:r>
              <a:rPr lang="en-US" sz="1600" dirty="0">
                <a:latin typeface="Arial" pitchFamily="34" charset="0"/>
              </a:rPr>
              <a:t>Cost of producing good </a:t>
            </a:r>
            <a:r>
              <a:rPr lang="en-US" sz="1600" dirty="0" smtClean="0">
                <a:latin typeface="Arial" pitchFamily="34" charset="0"/>
              </a:rPr>
              <a:t>Y </a:t>
            </a:r>
            <a:r>
              <a:rPr lang="en-US" sz="1600" dirty="0">
                <a:latin typeface="Arial" pitchFamily="34" charset="0"/>
              </a:rPr>
              <a:t>in </a:t>
            </a:r>
            <a:r>
              <a:rPr lang="en-US" sz="1600" dirty="0" smtClean="0">
                <a:latin typeface="Arial" pitchFamily="34" charset="0"/>
              </a:rPr>
              <a:t>B </a:t>
            </a:r>
            <a:r>
              <a:rPr lang="en-US" sz="1600" dirty="0">
                <a:latin typeface="Arial" pitchFamily="34" charset="0"/>
              </a:rPr>
              <a:t>(Cost </a:t>
            </a:r>
            <a:r>
              <a:rPr lang="en-US" sz="1600" dirty="0" smtClean="0">
                <a:latin typeface="Arial" pitchFamily="34" charset="0"/>
              </a:rPr>
              <a:t>Y</a:t>
            </a:r>
            <a:r>
              <a:rPr lang="en-US" sz="1600" baseline="-25000" dirty="0" smtClean="0">
                <a:latin typeface="Arial" pitchFamily="34" charset="0"/>
              </a:rPr>
              <a:t>B</a:t>
            </a:r>
            <a:r>
              <a:rPr lang="en-US" sz="1600" dirty="0" smtClean="0">
                <a:latin typeface="Arial" pitchFamily="34" charset="0"/>
              </a:rPr>
              <a:t>) 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54952" y="5606542"/>
            <a:ext cx="18541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Cost Y</a:t>
            </a:r>
            <a:r>
              <a:rPr lang="en-US" sz="1600" baseline="-25000" dirty="0" smtClean="0">
                <a:latin typeface="Arial" pitchFamily="34" charset="0"/>
              </a:rPr>
              <a:t>A</a:t>
            </a:r>
            <a:r>
              <a:rPr lang="en-US" sz="1600" dirty="0" smtClean="0">
                <a:latin typeface="Arial" pitchFamily="34" charset="0"/>
              </a:rPr>
              <a:t> </a:t>
            </a:r>
            <a:r>
              <a:rPr lang="en-US" sz="1600" dirty="0">
                <a:latin typeface="Arial" pitchFamily="34" charset="0"/>
              </a:rPr>
              <a:t>&gt;</a:t>
            </a:r>
            <a:r>
              <a:rPr lang="en-US" sz="1600" dirty="0" smtClean="0">
                <a:latin typeface="Arial" pitchFamily="34" charset="0"/>
              </a:rPr>
              <a:t> Cost Y</a:t>
            </a:r>
            <a:r>
              <a:rPr lang="en-US" sz="1600" baseline="-25000" dirty="0" smtClean="0">
                <a:latin typeface="Arial" pitchFamily="34" charset="0"/>
              </a:rPr>
              <a:t>B</a:t>
            </a:r>
            <a:r>
              <a:rPr lang="en-US" sz="1600" dirty="0" smtClean="0">
                <a:latin typeface="Arial" pitchFamily="34" charset="0"/>
              </a:rPr>
              <a:t>  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69" name="AutoShape 19"/>
          <p:cNvSpPr>
            <a:spLocks noChangeArrowheads="1"/>
          </p:cNvSpPr>
          <p:nvPr/>
        </p:nvSpPr>
        <p:spPr bwMode="auto">
          <a:xfrm>
            <a:off x="2409140" y="5698439"/>
            <a:ext cx="217868" cy="154759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1" name="Rectangle 2"/>
          <p:cNvSpPr txBox="1">
            <a:spLocks noChangeArrowheads="1"/>
          </p:cNvSpPr>
          <p:nvPr/>
        </p:nvSpPr>
        <p:spPr bwMode="auto">
          <a:xfrm>
            <a:off x="188686" y="76200"/>
            <a:ext cx="899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algn="l"/>
            <a:r>
              <a:rPr lang="en-US" sz="20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The classical model in monetary term ----Example 3</a:t>
            </a:r>
            <a:endParaRPr lang="th-TH" sz="2000" b="1" dirty="0">
              <a:solidFill>
                <a:srgbClr val="0000CC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564231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48" grpId="0"/>
      <p:bldP spid="63" grpId="0"/>
      <p:bldP spid="64" grpId="0"/>
      <p:bldP spid="65" grpId="0" animBg="1"/>
      <p:bldP spid="66" grpId="0"/>
      <p:bldP spid="68" grpId="0"/>
      <p:bldP spid="6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fld id="{9AC1B24A-C487-4594-82ED-E4F9E3489C95}" type="slidenum">
              <a:rPr lang="en-US" smtClean="0"/>
              <a:pPr/>
              <a:t>34</a:t>
            </a:fld>
            <a:endParaRPr lang="en-US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88686" y="76200"/>
            <a:ext cx="899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algn="l"/>
            <a:r>
              <a:rPr lang="en-US" sz="20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The classical model in monetary term ----Example 3</a:t>
            </a:r>
            <a:endParaRPr lang="th-TH" sz="2000" b="1" dirty="0">
              <a:solidFill>
                <a:srgbClr val="0000CC"/>
              </a:solidFill>
              <a:latin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9449" y="522208"/>
            <a:ext cx="2276029" cy="338554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W</a:t>
            </a:r>
            <a:r>
              <a:rPr lang="en-US" sz="1600" baseline="-25000" dirty="0" smtClean="0">
                <a:latin typeface="Arial" pitchFamily="34" charset="0"/>
              </a:rPr>
              <a:t>A </a:t>
            </a:r>
            <a:r>
              <a:rPr lang="en-US" sz="1600" dirty="0" smtClean="0">
                <a:latin typeface="Arial" pitchFamily="34" charset="0"/>
              </a:rPr>
              <a:t>= wage rate in A</a:t>
            </a:r>
            <a:endParaRPr lang="th-TH" sz="1600" baseline="-25000" dirty="0">
              <a:latin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44935" y="545552"/>
            <a:ext cx="2265266" cy="338554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W</a:t>
            </a:r>
            <a:r>
              <a:rPr lang="en-US" sz="1600" baseline="-25000" dirty="0" smtClean="0">
                <a:latin typeface="Arial" pitchFamily="34" charset="0"/>
              </a:rPr>
              <a:t>B </a:t>
            </a:r>
            <a:r>
              <a:rPr lang="en-US" sz="1600" dirty="0" smtClean="0">
                <a:latin typeface="Arial" pitchFamily="34" charset="0"/>
              </a:rPr>
              <a:t>=wage rate in B</a:t>
            </a:r>
            <a:endParaRPr lang="th-TH" sz="1600" baseline="-25000" dirty="0">
              <a:latin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5819" y="893726"/>
            <a:ext cx="5145380" cy="338554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Labor X</a:t>
            </a:r>
            <a:r>
              <a:rPr lang="en-US" sz="1600" baseline="-25000" dirty="0" smtClean="0">
                <a:latin typeface="Arial" pitchFamily="34" charset="0"/>
              </a:rPr>
              <a:t>A </a:t>
            </a:r>
            <a:r>
              <a:rPr lang="en-US" sz="1600" dirty="0" smtClean="0">
                <a:latin typeface="Arial" pitchFamily="34" charset="0"/>
              </a:rPr>
              <a:t>= Unit of labor used to produce good X in A </a:t>
            </a:r>
            <a:endParaRPr lang="th-TH" sz="1600" baseline="-25000" dirty="0">
              <a:latin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79336" y="545552"/>
            <a:ext cx="304800" cy="338554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If</a:t>
            </a:r>
            <a:endParaRPr lang="th-TH" sz="1600" baseline="-25000" dirty="0">
              <a:latin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58448" y="1371600"/>
            <a:ext cx="5132751" cy="338554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 pitchFamily="34" charset="0"/>
              </a:rPr>
              <a:t>Labor </a:t>
            </a:r>
            <a:r>
              <a:rPr lang="en-US" sz="1600" dirty="0" smtClean="0">
                <a:latin typeface="Arial" pitchFamily="34" charset="0"/>
              </a:rPr>
              <a:t>X</a:t>
            </a:r>
            <a:r>
              <a:rPr lang="en-US" sz="1600" baseline="-25000" dirty="0" smtClean="0">
                <a:latin typeface="Arial" pitchFamily="34" charset="0"/>
              </a:rPr>
              <a:t>B </a:t>
            </a:r>
            <a:r>
              <a:rPr lang="en-US" sz="1600" dirty="0" smtClean="0">
                <a:latin typeface="Arial" pitchFamily="34" charset="0"/>
              </a:rPr>
              <a:t>= Unit of labor used to produce good X in B </a:t>
            </a:r>
            <a:endParaRPr lang="th-TH" sz="1600" baseline="-25000" dirty="0">
              <a:latin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45819" y="1828800"/>
            <a:ext cx="7487695" cy="58477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1600" dirty="0" err="1" smtClean="0">
                <a:latin typeface="Arial" pitchFamily="34" charset="0"/>
              </a:rPr>
              <a:t>e</a:t>
            </a:r>
            <a:r>
              <a:rPr lang="en-US" sz="1600" baseline="-25000" dirty="0" err="1" smtClean="0">
                <a:latin typeface="Arial" pitchFamily="34" charset="0"/>
              </a:rPr>
              <a:t>A,B</a:t>
            </a:r>
            <a:r>
              <a:rPr lang="en-US" sz="1600" baseline="-25000" dirty="0" smtClean="0">
                <a:latin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</a:rPr>
              <a:t>=</a:t>
            </a:r>
            <a:r>
              <a:rPr lang="en-US" sz="1600" baseline="-25000" dirty="0" smtClean="0">
                <a:latin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</a:rPr>
              <a:t>Exchange rate of 1 unit of currency in A = ….unit of currency in B </a:t>
            </a:r>
          </a:p>
          <a:p>
            <a:r>
              <a:rPr lang="en-US" sz="1600" dirty="0" smtClean="0">
                <a:latin typeface="Arial" pitchFamily="34" charset="0"/>
              </a:rPr>
              <a:t>In this case 1 Baht = ….dollars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94734" y="4210573"/>
            <a:ext cx="6696666" cy="236988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660066"/>
                </a:solidFill>
                <a:latin typeface="Arial" pitchFamily="34" charset="0"/>
              </a:rPr>
              <a:t>Therefore, factors affecting export include</a:t>
            </a:r>
          </a:p>
          <a:p>
            <a:endParaRPr lang="en-US" b="1" dirty="0" smtClean="0">
              <a:solidFill>
                <a:srgbClr val="660066"/>
              </a:solidFill>
              <a:latin typeface="Arial" pitchFamily="34" charset="0"/>
            </a:endParaRPr>
          </a:p>
          <a:p>
            <a:pPr lvl="1"/>
            <a:endParaRPr lang="en-US" sz="1600" dirty="0" smtClean="0">
              <a:latin typeface="Arial" pitchFamily="34" charset="0"/>
            </a:endParaRPr>
          </a:p>
          <a:p>
            <a:pPr lvl="1"/>
            <a:endParaRPr lang="en-US" sz="1600" dirty="0">
              <a:latin typeface="Arial" pitchFamily="34" charset="0"/>
            </a:endParaRPr>
          </a:p>
          <a:p>
            <a:pPr lvl="1"/>
            <a:endParaRPr lang="en-US" sz="1600" dirty="0" smtClean="0">
              <a:latin typeface="Arial" pitchFamily="34" charset="0"/>
            </a:endParaRPr>
          </a:p>
          <a:p>
            <a:pPr lvl="1"/>
            <a:endParaRPr lang="en-US" sz="1600" dirty="0">
              <a:latin typeface="Arial" pitchFamily="34" charset="0"/>
            </a:endParaRPr>
          </a:p>
          <a:p>
            <a:pPr lvl="1"/>
            <a:endParaRPr lang="en-US" sz="1600" dirty="0" smtClean="0">
              <a:latin typeface="Arial" pitchFamily="34" charset="0"/>
            </a:endParaRPr>
          </a:p>
          <a:p>
            <a:pPr lvl="1"/>
            <a:endParaRPr lang="en-US" sz="1600" dirty="0">
              <a:latin typeface="Arial" pitchFamily="34" charset="0"/>
            </a:endParaRPr>
          </a:p>
          <a:p>
            <a:pPr lvl="1"/>
            <a:endParaRPr lang="th-TH" sz="1600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275050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25046" y="6460213"/>
            <a:ext cx="618954" cy="457200"/>
          </a:xfrm>
        </p:spPr>
        <p:txBody>
          <a:bodyPr/>
          <a:lstStyle/>
          <a:p>
            <a:r>
              <a:rPr lang="en-US" dirty="0" smtClean="0"/>
              <a:t>3</a:t>
            </a:r>
            <a:fld id="{BAE5F58D-05E4-4D96-AEE8-F36FC7F98275}" type="slidenum">
              <a:rPr lang="en-US" smtClean="0"/>
              <a:pPr/>
              <a:t>35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18283755"/>
                  </p:ext>
                </p:extLst>
              </p:nvPr>
            </p:nvGraphicFramePr>
            <p:xfrm>
              <a:off x="228600" y="533400"/>
              <a:ext cx="8763000" cy="2971800"/>
            </p:xfrm>
            <a:graphic>
              <a:graphicData uri="http://schemas.openxmlformats.org/drawingml/2006/table">
                <a:tbl>
                  <a:tblPr>
                    <a:tableStyleId>{21E4AEA4-8DFA-4A89-87EB-49C32662AFE0}</a:tableStyleId>
                  </a:tblPr>
                  <a:tblGrid>
                    <a:gridCol w="1066800"/>
                    <a:gridCol w="1143000"/>
                    <a:gridCol w="1066800"/>
                    <a:gridCol w="1066800"/>
                    <a:gridCol w="1524000"/>
                    <a:gridCol w="1447800"/>
                    <a:gridCol w="1447800"/>
                  </a:tblGrid>
                  <a:tr h="381000">
                    <a:tc rowSpan="2">
                      <a:txBody>
                        <a:bodyPr/>
                        <a:lstStyle/>
                        <a:p>
                          <a:pPr algn="l" fontAlgn="ctr"/>
                          <a:r>
                            <a:rPr lang="en-US" sz="2400" u="none" strike="noStrike" dirty="0">
                              <a:effectLst/>
                            </a:rPr>
                            <a:t>Country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400" u="none" strike="noStrike" dirty="0">
                              <a:effectLst/>
                            </a:rPr>
                            <a:t>Wage for 1 unit of labor 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gridSpan="5"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400" u="none" strike="noStrike" dirty="0" smtClean="0">
                              <a:effectLst/>
                            </a:rPr>
                            <a:t>Unit of labor</a:t>
                          </a:r>
                          <a:r>
                            <a:rPr lang="en-US" sz="2400" u="none" strike="noStrike" baseline="0" dirty="0" smtClean="0">
                              <a:effectLst/>
                            </a:rPr>
                            <a:t> required to produce 1 unit of good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algn="ctr" fontAlgn="ctr"/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</a:tr>
                  <a:tr h="685800">
                    <a:tc v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Shirt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C)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Shoes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D)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Watch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</a:t>
                          </a:r>
                          <a:r>
                            <a:rPr lang="en-US" sz="2800" b="0" i="0" u="none" strike="noStrike" baseline="0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 E)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Chocolate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F)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Software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G)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84835">
                    <a:tc>
                      <a:txBody>
                        <a:bodyPr/>
                        <a:lstStyle/>
                        <a:p>
                          <a:pPr algn="l" fontAlgn="b"/>
                          <a:r>
                            <a:rPr lang="en-US" sz="2400" u="none" strike="noStrike" dirty="0">
                              <a:effectLst/>
                            </a:rPr>
                            <a:t>Thailand (A)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800 Baht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3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6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10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9</a:t>
                          </a:r>
                          <a:endParaRPr lang="th-TH" sz="2400" b="0" i="0" u="none" strike="noStrike" dirty="0" smtClean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13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pPr algn="l" fontAlgn="b"/>
                          <a:r>
                            <a:rPr lang="en-US" sz="2400" u="none" strike="noStrike" dirty="0">
                              <a:effectLst/>
                            </a:rPr>
                            <a:t>USA (B)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40 $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7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5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4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3</a:t>
                          </a:r>
                          <a:endParaRPr lang="th-TH" sz="2400" b="0" i="0" u="none" strike="noStrike" dirty="0" smtClean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2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85800">
                    <a:tc>
                      <a:txBody>
                        <a:bodyPr/>
                        <a:lstStyle/>
                        <a:p>
                          <a:pPr algn="l" fontAlgn="b"/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𝐶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𝐴</m:t>
                                        </m:r>
                                      </m:sub>
                                    </m:sSub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𝐶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𝐵</m:t>
                                        </m:r>
                                      </m:sub>
                                    </m:sSub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7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𝐷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𝐴</m:t>
                                        </m:r>
                                      </m:sub>
                                    </m:sSub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𝐷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𝐵</m:t>
                                        </m:r>
                                      </m:sub>
                                    </m:sSub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6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𝐸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𝐴</m:t>
                                        </m:r>
                                      </m:sub>
                                    </m:sSub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𝐸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𝐵</m:t>
                                        </m:r>
                                      </m:sub>
                                    </m:sSub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10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4</m:t>
                                    </m:r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2.5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𝐸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𝐴</m:t>
                                        </m:r>
                                      </m:sub>
                                    </m:sSub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𝐸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𝐵</m:t>
                                        </m:r>
                                      </m:sub>
                                    </m:sSub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9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3</m:t>
                                    </m:r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3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1800" i="1" kern="1200" smtClean="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𝐶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𝐴</m:t>
                                        </m:r>
                                      </m:sub>
                                    </m:sSub>
                                  </m:num>
                                  <m:den>
                                    <m:sSub>
                                      <m:sSubPr>
                                        <m:ctrlP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𝐶</m:t>
                                        </m:r>
                                      </m:e>
                                      <m:sub>
                                        <m:r>
                                          <a:rPr lang="en-US" sz="1800" i="1" kern="1200">
                                            <a:solidFill>
                                              <a:schemeClr val="dk1"/>
                                            </a:solidFill>
                                            <a:effectLst/>
                                            <a:latin typeface="Cambria Math"/>
                                            <a:ea typeface="+mn-ea"/>
                                            <a:cs typeface="+mn-cs"/>
                                          </a:rPr>
                                          <m:t>𝐵</m:t>
                                        </m:r>
                                      </m:sub>
                                    </m:sSub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13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den>
                                </m:f>
                                <m:r>
                                  <a:rPr lang="en-US" sz="1800" i="1" kern="1200">
                                    <a:solidFill>
                                      <a:schemeClr val="dk1"/>
                                    </a:solidFill>
                                    <a:effectLst/>
                                    <a:latin typeface="Cambria Math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6.5</m:t>
                                    </m:r>
                                  </m:num>
                                  <m:den>
                                    <m:r>
                                      <a:rPr lang="en-US" sz="1800" i="1" kern="1200">
                                        <a:solidFill>
                                          <a:schemeClr val="dk1"/>
                                        </a:solidFill>
                                        <a:effectLst/>
                                        <a:latin typeface="Cambria Math"/>
                                        <a:ea typeface="+mn-ea"/>
                                        <a:cs typeface="+mn-cs"/>
                                      </a:rPr>
                                      <m:t>1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Table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87559657"/>
                  </p:ext>
                </p:extLst>
              </p:nvPr>
            </p:nvGraphicFramePr>
            <p:xfrm>
              <a:off x="228600" y="533400"/>
              <a:ext cx="8763000" cy="2971800"/>
            </p:xfrm>
            <a:graphic>
              <a:graphicData uri="http://schemas.openxmlformats.org/drawingml/2006/table">
                <a:tbl>
                  <a:tblPr>
                    <a:tableStyleId>{21E4AEA4-8DFA-4A89-87EB-49C32662AFE0}</a:tableStyleId>
                  </a:tblPr>
                  <a:tblGrid>
                    <a:gridCol w="1066800"/>
                    <a:gridCol w="1143000"/>
                    <a:gridCol w="1066800"/>
                    <a:gridCol w="1066800"/>
                    <a:gridCol w="1524000"/>
                    <a:gridCol w="1447800"/>
                    <a:gridCol w="1447800"/>
                  </a:tblGrid>
                  <a:tr h="381000">
                    <a:tc rowSpan="2">
                      <a:txBody>
                        <a:bodyPr/>
                        <a:lstStyle/>
                        <a:p>
                          <a:pPr algn="l" fontAlgn="ctr"/>
                          <a:r>
                            <a:rPr lang="en-US" sz="2400" u="none" strike="noStrike" dirty="0">
                              <a:effectLst/>
                            </a:rPr>
                            <a:t>Country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400" u="none" strike="noStrike" dirty="0">
                              <a:effectLst/>
                            </a:rPr>
                            <a:t>Wage for 1 unit of labor 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gridSpan="5"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400" u="none" strike="noStrike" dirty="0" smtClean="0">
                              <a:effectLst/>
                            </a:rPr>
                            <a:t>Unit of labor</a:t>
                          </a:r>
                          <a:r>
                            <a:rPr lang="en-US" sz="2400" u="none" strike="noStrike" baseline="0" dirty="0" smtClean="0">
                              <a:effectLst/>
                            </a:rPr>
                            <a:t> required to produce 1 unit of good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pPr algn="ctr" fontAlgn="ctr"/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</a:tr>
                  <a:tr h="862965">
                    <a:tc v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Shirt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C)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Shoes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D)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Watch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</a:t>
                          </a:r>
                          <a:r>
                            <a:rPr lang="en-US" sz="2800" b="0" i="0" u="none" strike="noStrike" baseline="0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 E)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Chocolate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F)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Software</a:t>
                          </a:r>
                        </a:p>
                        <a:p>
                          <a:pPr algn="ctr" fontAlgn="ctr"/>
                          <a:r>
                            <a:rPr lang="en-US" sz="2800" b="0" i="0" u="none" strike="noStrike" dirty="0" smtClean="0">
                              <a:solidFill>
                                <a:srgbClr val="000000"/>
                              </a:solidFill>
                              <a:effectLst/>
                              <a:latin typeface="+mn-lt"/>
                            </a:rPr>
                            <a:t>(good G)</a:t>
                          </a:r>
                          <a:endParaRPr lang="en-US" sz="28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+mn-lt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84835">
                    <a:tc>
                      <a:txBody>
                        <a:bodyPr/>
                        <a:lstStyle/>
                        <a:p>
                          <a:pPr algn="l" fontAlgn="b"/>
                          <a:r>
                            <a:rPr lang="en-US" sz="2400" u="none" strike="noStrike" dirty="0">
                              <a:effectLst/>
                            </a:rPr>
                            <a:t>Thailand (A)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800 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Baht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3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6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10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9</a:t>
                          </a:r>
                          <a:endParaRPr lang="th-TH" sz="2400" b="0" i="0" u="none" strike="noStrike" dirty="0" smtClean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13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pPr algn="l" fontAlgn="b"/>
                          <a:r>
                            <a:rPr lang="en-US" sz="2400" u="none" strike="noStrike" dirty="0">
                              <a:effectLst/>
                            </a:rPr>
                            <a:t>USA (B)</a:t>
                          </a:r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40 $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7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5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4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b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th-TH" sz="2400" u="none" strike="noStrike" dirty="0" smtClean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3</a:t>
                          </a:r>
                          <a:endParaRPr lang="th-TH" sz="2400" b="0" i="0" u="none" strike="noStrike" dirty="0" smtClean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r>
                            <a:rPr lang="th-TH" sz="2400" u="none" strike="noStrike" dirty="0">
                              <a:effectLst/>
                            </a:rPr>
                            <a:t> </a:t>
                          </a:r>
                          <a:r>
                            <a:rPr lang="en-US" sz="2400" u="none" strike="noStrike" dirty="0" smtClean="0">
                              <a:effectLst/>
                            </a:rPr>
                            <a:t>2</a:t>
                          </a:r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85800">
                    <a:tc>
                      <a:txBody>
                        <a:bodyPr/>
                        <a:lstStyle/>
                        <a:p>
                          <a:pPr algn="l" fontAlgn="b"/>
                          <a:endParaRPr 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b"/>
                          <a:endParaRPr lang="th-TH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Tahoma"/>
                          </a:endParaRPr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07429" t="-347321" r="-51428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307429" t="-347321" r="-41428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85200" t="-347321" r="-19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404622" t="-347321" r="-9958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th-TH"/>
                        </a:p>
                      </a:txBody>
                      <a:tcPr marL="9525" marR="9525" marT="9525" marB="0"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506751" t="-347321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6" name="TextBox 5"/>
          <p:cNvSpPr txBox="1"/>
          <p:nvPr/>
        </p:nvSpPr>
        <p:spPr>
          <a:xfrm>
            <a:off x="304952" y="3550109"/>
            <a:ext cx="35438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Exchange rate: 40 Baht per 1 dollar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10" name="AutoShape 19"/>
          <p:cNvSpPr>
            <a:spLocks noChangeArrowheads="1"/>
          </p:cNvSpPr>
          <p:nvPr/>
        </p:nvSpPr>
        <p:spPr bwMode="auto">
          <a:xfrm>
            <a:off x="3679241" y="3697112"/>
            <a:ext cx="353558" cy="1143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4118146" y="3555417"/>
            <a:ext cx="3886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</a:rPr>
              <a:t>1 Baht = (1/40) dollar = 0.025</a:t>
            </a:r>
            <a:endParaRPr lang="th-TH" sz="1600" dirty="0">
              <a:latin typeface="Arial" pitchFamily="34" charset="0"/>
            </a:endParaRPr>
          </a:p>
        </p:txBody>
      </p:sp>
      <p:sp>
        <p:nvSpPr>
          <p:cNvPr id="23" name="AutoShape 19"/>
          <p:cNvSpPr>
            <a:spLocks noChangeArrowheads="1"/>
          </p:cNvSpPr>
          <p:nvPr/>
        </p:nvSpPr>
        <p:spPr bwMode="auto">
          <a:xfrm>
            <a:off x="26422" y="3949497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488987" y="3910517"/>
            <a:ext cx="53022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C00000"/>
                </a:solidFill>
                <a:latin typeface="Arial" pitchFamily="34" charset="0"/>
              </a:rPr>
              <a:t>Export condition under monetary unit</a:t>
            </a:r>
            <a:endParaRPr lang="th-TH" b="1" dirty="0">
              <a:solidFill>
                <a:srgbClr val="C00000"/>
              </a:solidFill>
              <a:latin typeface="Arial" pitchFamily="34" charset="0"/>
            </a:endParaRPr>
          </a:p>
        </p:txBody>
      </p:sp>
      <p:sp>
        <p:nvSpPr>
          <p:cNvPr id="71" name="Rectangle 2"/>
          <p:cNvSpPr txBox="1">
            <a:spLocks noChangeArrowheads="1"/>
          </p:cNvSpPr>
          <p:nvPr/>
        </p:nvSpPr>
        <p:spPr bwMode="auto">
          <a:xfrm>
            <a:off x="188686" y="76200"/>
            <a:ext cx="899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540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defRPr>
            </a:lvl9pPr>
          </a:lstStyle>
          <a:p>
            <a:pPr algn="l"/>
            <a:r>
              <a:rPr lang="en-US" sz="20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The classical model in multiple commodities case----Example 4</a:t>
            </a:r>
            <a:endParaRPr lang="th-TH" sz="2000" b="1" dirty="0">
              <a:solidFill>
                <a:srgbClr val="0000CC"/>
              </a:solidFill>
              <a:latin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621721" y="4279849"/>
                <a:ext cx="2463944" cy="6635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𝐿𝑎𝑏𝑜𝑟</m:t>
                          </m:r>
                          <m:r>
                            <a:rPr lang="en-US" i="1">
                              <a:latin typeface="Cambria Math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𝐴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𝐿𝑎𝑏𝑜𝑟</m:t>
                          </m:r>
                          <m:r>
                            <a:rPr lang="en-US" i="1">
                              <a:latin typeface="Cambria Math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𝐵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/>
                        </a:rPr>
                        <m:t>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𝑒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𝐴</m:t>
                          </m:r>
                          <m:r>
                            <a:rPr lang="en-US" i="1">
                              <a:latin typeface="Cambria Math"/>
                            </a:rPr>
                            <m:t>,</m:t>
                          </m:r>
                          <m:r>
                            <a:rPr lang="en-US" i="1">
                              <a:latin typeface="Cambria Math"/>
                            </a:rPr>
                            <m:t>𝐵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&lt;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𝐵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𝐴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721" y="4279849"/>
                <a:ext cx="2463944" cy="66358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AutoShape 19"/>
          <p:cNvSpPr>
            <a:spLocks noChangeArrowheads="1"/>
          </p:cNvSpPr>
          <p:nvPr/>
        </p:nvSpPr>
        <p:spPr bwMode="auto">
          <a:xfrm>
            <a:off x="3179724" y="4454429"/>
            <a:ext cx="353558" cy="1143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3679241" y="4336259"/>
            <a:ext cx="3899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00CC"/>
                </a:solidFill>
                <a:latin typeface="Arial" pitchFamily="34" charset="0"/>
              </a:rPr>
              <a:t>Country A</a:t>
            </a:r>
            <a:r>
              <a:rPr lang="en-US" dirty="0" smtClean="0">
                <a:latin typeface="Arial" pitchFamily="34" charset="0"/>
              </a:rPr>
              <a:t> should export </a:t>
            </a:r>
            <a:r>
              <a:rPr lang="en-US" b="1" dirty="0">
                <a:solidFill>
                  <a:srgbClr val="0000CC"/>
                </a:solidFill>
                <a:latin typeface="Arial" pitchFamily="34" charset="0"/>
              </a:rPr>
              <a:t>G</a:t>
            </a:r>
            <a:r>
              <a:rPr lang="en-US" b="1" dirty="0" smtClean="0">
                <a:solidFill>
                  <a:srgbClr val="0000CC"/>
                </a:solidFill>
                <a:latin typeface="Arial" pitchFamily="34" charset="0"/>
              </a:rPr>
              <a:t>ood X</a:t>
            </a:r>
            <a:endParaRPr lang="th-TH" b="1" dirty="0">
              <a:solidFill>
                <a:srgbClr val="0000CC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118793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48" grpId="0"/>
      <p:bldP spid="26" grpId="0"/>
      <p:bldP spid="27" grpId="0" animBg="1"/>
      <p:bldP spid="3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fld id="{9AC1B24A-C487-4594-82ED-E4F9E3489C95}" type="slidenum">
              <a:rPr lang="en-US" smtClean="0"/>
              <a:pPr/>
              <a:t>36</a:t>
            </a:fld>
            <a:endParaRPr lang="en-US" dirty="0"/>
          </a:p>
        </p:txBody>
      </p:sp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1066800"/>
          </a:xfrm>
        </p:spPr>
        <p:txBody>
          <a:bodyPr/>
          <a:lstStyle/>
          <a:p>
            <a:pPr algn="l"/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2.5 Test  of classical trade model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7391400" cy="3200400"/>
          </a:xfrm>
          <a:noFill/>
          <a:ln/>
        </p:spPr>
        <p:txBody>
          <a:bodyPr/>
          <a:lstStyle/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G.D.A. MacDougall (1951)</a:t>
            </a:r>
            <a:r>
              <a:rPr lang="en-US" sz="3600" b="1" dirty="0"/>
              <a:t>  </a:t>
            </a:r>
            <a:r>
              <a:rPr lang="en-US" sz="3600" b="1" dirty="0" smtClean="0"/>
              <a:t>in an article </a:t>
            </a:r>
            <a:r>
              <a:rPr lang="en-US" sz="3600" b="1" dirty="0" smtClean="0">
                <a:solidFill>
                  <a:schemeClr val="tx2"/>
                </a:solidFill>
              </a:rPr>
              <a:t>“British </a:t>
            </a:r>
            <a:r>
              <a:rPr lang="en-US" sz="3600" b="1" dirty="0">
                <a:solidFill>
                  <a:schemeClr val="tx2"/>
                </a:solidFill>
              </a:rPr>
              <a:t>and American Exports: A Study Suggested by the Theory of Comparative Costs</a:t>
            </a:r>
            <a:r>
              <a:rPr lang="en-US" sz="3600" b="1" dirty="0" smtClean="0">
                <a:solidFill>
                  <a:schemeClr val="tx2"/>
                </a:solidFill>
              </a:rPr>
              <a:t>”</a:t>
            </a: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/>
              <a:t>Employed 1937 data on US and UK export of 25 commodities to other countries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75750757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fld id="{98B39F80-4B55-45A4-9AE9-AEF86C608F69}" type="slidenum">
              <a:rPr lang="en-US" smtClean="0"/>
              <a:pPr/>
              <a:t>37</a:t>
            </a:fld>
            <a:endParaRPr lang="en-US" dirty="0"/>
          </a:p>
        </p:txBody>
      </p:sp>
      <p:sp>
        <p:nvSpPr>
          <p:cNvPr id="2017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983167"/>
            <a:ext cx="7391400" cy="633160"/>
          </a:xfrm>
          <a:noFill/>
          <a:ln/>
        </p:spPr>
        <p:txBody>
          <a:bodyPr/>
          <a:lstStyle/>
          <a:p>
            <a:pPr marL="544513" indent="-544513"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Suppose we consider 1 product: Good X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  <a:p>
            <a:pPr marL="544513" indent="-544513">
              <a:buClr>
                <a:schemeClr val="tx1"/>
              </a:buClr>
              <a:buFont typeface="Wingdings" pitchFamily="2" charset="2"/>
              <a:buNone/>
            </a:pPr>
            <a:r>
              <a:rPr lang="en-US" sz="3600" b="1" dirty="0"/>
              <a:t>                                         </a:t>
            </a:r>
          </a:p>
          <a:p>
            <a:pPr marL="544513" indent="-544513">
              <a:buClr>
                <a:schemeClr val="tx1"/>
              </a:buClr>
              <a:buFont typeface="Wingdings" pitchFamily="2" charset="2"/>
              <a:buChar char="v"/>
            </a:pPr>
            <a:endParaRPr lang="en-US" sz="3600" b="1" dirty="0"/>
          </a:p>
          <a:p>
            <a:pPr marL="544513" indent="-544513">
              <a:buClr>
                <a:schemeClr val="tx1"/>
              </a:buClr>
              <a:buFont typeface="Wingdings" pitchFamily="2" charset="2"/>
              <a:buChar char="v"/>
            </a:pPr>
            <a:endParaRPr lang="en-US" sz="3600" b="1" dirty="0"/>
          </a:p>
          <a:p>
            <a:pPr marL="544513" indent="-544513">
              <a:buClr>
                <a:schemeClr val="tx1"/>
              </a:buClr>
              <a:buFont typeface="Wingdings" pitchFamily="2" charset="2"/>
              <a:buNone/>
            </a:pPr>
            <a:r>
              <a:rPr lang="th-TH" sz="3600" b="1" dirty="0"/>
              <a:t>	</a:t>
            </a:r>
            <a:r>
              <a:rPr lang="en-US" sz="3600" b="1" dirty="0"/>
              <a:t> 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201735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01734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0852413"/>
              </p:ext>
            </p:extLst>
          </p:nvPr>
        </p:nvGraphicFramePr>
        <p:xfrm>
          <a:off x="152400" y="1640794"/>
          <a:ext cx="2317750" cy="757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Equation" r:id="rId3" imgW="1333440" imgH="431640" progId="Equation.3">
                  <p:embed/>
                </p:oleObj>
              </mc:Choice>
              <mc:Fallback>
                <p:oleObj name="Equation" r:id="rId3" imgW="133344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1640794"/>
                        <a:ext cx="2317750" cy="757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1745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8150896"/>
              </p:ext>
            </p:extLst>
          </p:nvPr>
        </p:nvGraphicFramePr>
        <p:xfrm>
          <a:off x="1480625" y="4499036"/>
          <a:ext cx="604838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Equation" r:id="rId5" imgW="380880" imgH="431640" progId="Equation.3">
                  <p:embed/>
                </p:oleObj>
              </mc:Choice>
              <mc:Fallback>
                <p:oleObj name="Equation" r:id="rId5" imgW="38088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0625" y="4499036"/>
                        <a:ext cx="604838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1746" name="Rectangle 18"/>
          <p:cNvSpPr>
            <a:spLocks noChangeArrowheads="1"/>
          </p:cNvSpPr>
          <p:nvPr/>
        </p:nvSpPr>
        <p:spPr bwMode="auto">
          <a:xfrm>
            <a:off x="2209800" y="4059263"/>
            <a:ext cx="42672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ngsana New" pitchFamily="18" charset="-34"/>
              </a:rPr>
              <a:t>represents</a:t>
            </a:r>
            <a:r>
              <a:rPr lang="th-TH" sz="2000" dirty="0" smtClean="0">
                <a:cs typeface="Angsana New" pitchFamily="18" charset="-34"/>
              </a:rPr>
              <a:t>     </a:t>
            </a:r>
            <a:r>
              <a:rPr lang="th-TH" sz="2000" b="1" dirty="0" smtClean="0">
                <a:cs typeface="Angsana New" pitchFamily="18" charset="-34"/>
              </a:rPr>
              <a:t> </a:t>
            </a:r>
            <a:r>
              <a:rPr lang="en-US" sz="2000" b="1" dirty="0">
                <a:cs typeface="Angsana New" pitchFamily="18" charset="-34"/>
              </a:rPr>
              <a:t>1 US$ = … UK £</a:t>
            </a:r>
          </a:p>
        </p:txBody>
      </p:sp>
      <p:graphicFrame>
        <p:nvGraphicFramePr>
          <p:cNvPr id="201747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0903597"/>
              </p:ext>
            </p:extLst>
          </p:nvPr>
        </p:nvGraphicFramePr>
        <p:xfrm>
          <a:off x="1447800" y="3994018"/>
          <a:ext cx="658813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Equation" r:id="rId7" imgW="368280" imgH="241200" progId="Equation.3">
                  <p:embed/>
                </p:oleObj>
              </mc:Choice>
              <mc:Fallback>
                <p:oleObj name="Equation" r:id="rId7" imgW="36828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3994018"/>
                        <a:ext cx="658813" cy="43180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1749" name="AutoShape 21"/>
          <p:cNvSpPr>
            <a:spLocks noChangeArrowheads="1"/>
          </p:cNvSpPr>
          <p:nvPr/>
        </p:nvSpPr>
        <p:spPr bwMode="auto">
          <a:xfrm>
            <a:off x="2536372" y="1817870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1750" name="Rectangle 22"/>
          <p:cNvSpPr>
            <a:spLocks noChangeArrowheads="1"/>
          </p:cNvSpPr>
          <p:nvPr/>
        </p:nvSpPr>
        <p:spPr bwMode="auto">
          <a:xfrm>
            <a:off x="3004457" y="1616327"/>
            <a:ext cx="332014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006400"/>
                </a:solidFill>
                <a:cs typeface="Angsana New" pitchFamily="18" charset="-34"/>
              </a:rPr>
              <a:t>U.S</a:t>
            </a:r>
            <a:r>
              <a:rPr lang="en-US" sz="2000" b="1" dirty="0">
                <a:solidFill>
                  <a:srgbClr val="006400"/>
                </a:solidFill>
                <a:cs typeface="Angsana New" pitchFamily="18" charset="-34"/>
              </a:rPr>
              <a:t>.</a:t>
            </a:r>
            <a:r>
              <a:rPr lang="th-TH" sz="2000" b="1" dirty="0" smtClean="0">
                <a:solidFill>
                  <a:srgbClr val="006400"/>
                </a:solidFill>
                <a:cs typeface="Angsana New" pitchFamily="18" charset="-34"/>
              </a:rPr>
              <a:t> </a:t>
            </a:r>
            <a:r>
              <a:rPr lang="en-US" sz="2000" b="1" dirty="0" smtClean="0">
                <a:solidFill>
                  <a:srgbClr val="006400"/>
                </a:solidFill>
                <a:cs typeface="Angsana New" pitchFamily="18" charset="-34"/>
              </a:rPr>
              <a:t>has advantage on the production of good X</a:t>
            </a:r>
            <a:endParaRPr lang="en-US" sz="2000" b="1" dirty="0">
              <a:solidFill>
                <a:srgbClr val="006400"/>
              </a:solidFill>
              <a:cs typeface="Angsana New" pitchFamily="18" charset="-34"/>
            </a:endParaRPr>
          </a:p>
        </p:txBody>
      </p:sp>
      <p:sp>
        <p:nvSpPr>
          <p:cNvPr id="201752" name="Text Box 24"/>
          <p:cNvSpPr txBox="1">
            <a:spLocks noChangeArrowheads="1"/>
          </p:cNvSpPr>
          <p:nvPr/>
        </p:nvSpPr>
        <p:spPr bwMode="auto">
          <a:xfrm>
            <a:off x="457200" y="4008689"/>
            <a:ext cx="99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cs typeface="Angsana New" pitchFamily="18" charset="-34"/>
              </a:rPr>
              <a:t>Note:</a:t>
            </a:r>
          </a:p>
        </p:txBody>
      </p:sp>
      <p:sp>
        <p:nvSpPr>
          <p:cNvPr id="21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533400"/>
          </a:xfrm>
        </p:spPr>
        <p:txBody>
          <a:bodyPr anchor="ctr"/>
          <a:lstStyle/>
          <a:p>
            <a:pPr algn="l"/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MacDougall’s classical trade model test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2582885"/>
              </p:ext>
            </p:extLst>
          </p:nvPr>
        </p:nvGraphicFramePr>
        <p:xfrm>
          <a:off x="1447800" y="5344100"/>
          <a:ext cx="625288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Equation" r:id="rId9" imgW="393480" imgH="431640" progId="Equation.3">
                  <p:embed/>
                </p:oleObj>
              </mc:Choice>
              <mc:Fallback>
                <p:oleObj name="Equation" r:id="rId9" imgW="39348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5344100"/>
                        <a:ext cx="625288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0567408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1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1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46" grpId="0"/>
      <p:bldP spid="201749" grpId="0" animBg="1"/>
      <p:bldP spid="201750" grpId="0"/>
      <p:bldP spid="20175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fld id="{9AC1B24A-C487-4594-82ED-E4F9E3489C95}" type="slidenum">
              <a:rPr lang="en-US" smtClean="0"/>
              <a:pPr/>
              <a:t>38</a:t>
            </a:fld>
            <a:endParaRPr lang="en-US" dirty="0"/>
          </a:p>
        </p:txBody>
      </p:sp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533400"/>
          </a:xfrm>
        </p:spPr>
        <p:txBody>
          <a:bodyPr anchor="ctr"/>
          <a:lstStyle/>
          <a:p>
            <a:pPr algn="l"/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MacDougall’s classical trade model test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2058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9" y="762000"/>
            <a:ext cx="8792199" cy="306228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6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762000" y="3824287"/>
            <a:ext cx="7391400" cy="633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buClr>
                <a:schemeClr val="tx1"/>
              </a:buClr>
              <a:buNone/>
            </a:pP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544513" indent="-544513">
              <a:buClr>
                <a:schemeClr val="tx1"/>
              </a:buClr>
              <a:buFont typeface="Wingdings" pitchFamily="2" charset="2"/>
              <a:buNone/>
            </a:pPr>
            <a:r>
              <a:rPr lang="en-US" sz="3600" b="1" dirty="0" smtClean="0"/>
              <a:t>                                         </a:t>
            </a:r>
          </a:p>
          <a:p>
            <a:pPr marL="544513" indent="-544513">
              <a:buClr>
                <a:schemeClr val="tx1"/>
              </a:buClr>
              <a:buFont typeface="Wingdings" pitchFamily="2" charset="2"/>
              <a:buChar char="v"/>
            </a:pPr>
            <a:endParaRPr lang="en-US" sz="3600" b="1" dirty="0" smtClean="0"/>
          </a:p>
          <a:p>
            <a:pPr marL="544513" indent="-544513">
              <a:buClr>
                <a:schemeClr val="tx1"/>
              </a:buClr>
              <a:buFont typeface="Wingdings" pitchFamily="2" charset="2"/>
              <a:buChar char="v"/>
            </a:pPr>
            <a:endParaRPr lang="en-US" sz="3600" b="1" dirty="0" smtClean="0"/>
          </a:p>
          <a:p>
            <a:pPr marL="544513" indent="-544513">
              <a:buClr>
                <a:schemeClr val="tx1"/>
              </a:buClr>
              <a:buFont typeface="Wingdings" pitchFamily="2" charset="2"/>
              <a:buNone/>
            </a:pPr>
            <a:r>
              <a:rPr lang="th-TH" sz="3600" b="1" dirty="0" smtClean="0"/>
              <a:t>	</a:t>
            </a:r>
            <a:r>
              <a:rPr lang="en-US" sz="3600" b="1" dirty="0" smtClean="0"/>
              <a:t> 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486398" y="4140867"/>
            <a:ext cx="85344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544513" indent="-544513">
              <a:lnSpc>
                <a:spcPct val="120000"/>
              </a:lnSpc>
              <a:buClr>
                <a:schemeClr val="tx1"/>
              </a:buClr>
              <a:buFontTx/>
              <a:buBlip>
                <a:blip r:embed="rId3"/>
              </a:buBlip>
            </a:pPr>
            <a:r>
              <a:rPr lang="en-US" sz="2000" dirty="0" smtClean="0">
                <a:latin typeface="Arial" pitchFamily="34" charset="0"/>
                <a:cs typeface="Cordia New" pitchFamily="34" charset="-34"/>
              </a:rPr>
              <a:t>Empirical results support Classical Trade Theory prediction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FontTx/>
              <a:buBlip>
                <a:blip r:embed="rId3"/>
              </a:buBlip>
            </a:pPr>
            <a:r>
              <a:rPr lang="en-US" sz="20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Stern (1962), </a:t>
            </a:r>
            <a:r>
              <a:rPr lang="en-US" sz="2000" dirty="0" err="1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Balassa</a:t>
            </a:r>
            <a:r>
              <a:rPr lang="en-US" sz="20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 (1963), </a:t>
            </a:r>
            <a:r>
              <a:rPr lang="en-US" sz="2000" dirty="0" err="1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Golub</a:t>
            </a:r>
            <a:r>
              <a:rPr lang="en-US" sz="20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 (1996) </a:t>
            </a:r>
            <a:r>
              <a:rPr lang="en-US" sz="2000" dirty="0" smtClean="0">
                <a:latin typeface="Arial" pitchFamily="34" charset="0"/>
                <a:cs typeface="Cordia New" pitchFamily="34" charset="-34"/>
              </a:rPr>
              <a:t>and many other studies try to test Classical Trade Theory</a:t>
            </a:r>
            <a:endParaRPr lang="th-TH" sz="2000" dirty="0" smtClean="0">
              <a:latin typeface="Arial" pitchFamily="34" charset="0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6588705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fld id="{9AC1B24A-C487-4594-82ED-E4F9E3489C95}" type="slidenum">
              <a:rPr lang="en-US" smtClean="0"/>
              <a:pPr/>
              <a:t>39</a:t>
            </a:fld>
            <a:endParaRPr lang="en-US" dirty="0"/>
          </a:p>
        </p:txBody>
      </p:sp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7848600" cy="1371600"/>
          </a:xfrm>
        </p:spPr>
        <p:txBody>
          <a:bodyPr/>
          <a:lstStyle/>
          <a:p>
            <a:pPr algn="l"/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2.6 Explanation of Classical trade </a:t>
            </a:r>
            <a:r>
              <a:rPr lang="en-US" sz="4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</a:t>
            </a:r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odel by Neo-Classic tools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7391400" cy="3200400"/>
          </a:xfrm>
          <a:noFill/>
          <a:ln/>
        </p:spPr>
        <p:txBody>
          <a:bodyPr/>
          <a:lstStyle/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Concept of </a:t>
            </a:r>
            <a:r>
              <a:rPr lang="en-US" sz="36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Opportunity cost </a:t>
            </a: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and</a:t>
            </a:r>
            <a:r>
              <a:rPr lang="en-US" sz="36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Production possibility frontier</a:t>
            </a: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In each country economy, the increase in production of one product imply the decrease in the production of another product.</a:t>
            </a: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Classic assumes </a:t>
            </a:r>
            <a:r>
              <a:rPr lang="en-US" sz="36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constant opportunity cost</a:t>
            </a: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10028929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40</a:t>
            </a:r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109821" y="57834"/>
            <a:ext cx="885260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2.6.1 Example 3 (Principle of Comparative Advantage) --- Table 4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51059" y="1172473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603652" y="1172472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53786" y="1702360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53786" y="2240691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209800" y="1264077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514407" y="1676400"/>
            <a:ext cx="771519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53786" y="704165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464770" y="2850736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3649" y="1779423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3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82648" y="234867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212867" y="1776463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6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212867" y="2287121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2</a:t>
            </a:r>
          </a:p>
        </p:txBody>
      </p:sp>
      <p:sp>
        <p:nvSpPr>
          <p:cNvPr id="181266" name="Text Box 18"/>
          <p:cNvSpPr txBox="1">
            <a:spLocks noChangeArrowheads="1"/>
          </p:cNvSpPr>
          <p:nvPr/>
        </p:nvSpPr>
        <p:spPr bwMode="auto">
          <a:xfrm>
            <a:off x="829615" y="4958897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__________has comparative advantage in _______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67" name="AutoShape 19"/>
          <p:cNvSpPr>
            <a:spLocks noChangeArrowheads="1"/>
          </p:cNvSpPr>
          <p:nvPr/>
        </p:nvSpPr>
        <p:spPr bwMode="auto">
          <a:xfrm>
            <a:off x="109822" y="3238793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1" name="AutoShape 23"/>
          <p:cNvSpPr>
            <a:spLocks noChangeArrowheads="1"/>
          </p:cNvSpPr>
          <p:nvPr/>
        </p:nvSpPr>
        <p:spPr bwMode="auto">
          <a:xfrm>
            <a:off x="3775754" y="5815526"/>
            <a:ext cx="297971" cy="280474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2" name="Text Box 24"/>
          <p:cNvSpPr txBox="1">
            <a:spLocks noChangeArrowheads="1"/>
          </p:cNvSpPr>
          <p:nvPr/>
        </p:nvSpPr>
        <p:spPr bwMode="auto">
          <a:xfrm>
            <a:off x="1211554" y="6096000"/>
            <a:ext cx="624882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Thailand exports shirt and USA exports watch</a:t>
            </a:r>
            <a:endParaRPr lang="en-US" sz="3600" b="1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357329" y="3853674"/>
            <a:ext cx="86051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Compared to </a:t>
            </a:r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USA (Country B), Thailand (Country A) </a:t>
            </a:r>
            <a:r>
              <a:rPr lang="en-US" sz="32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has relative units of labor used in the production of </a:t>
            </a:r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Shirt (Good X) </a:t>
            </a:r>
            <a:r>
              <a:rPr lang="en-US" sz="32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less than </a:t>
            </a:r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Watch (Good Y)</a:t>
            </a:r>
            <a:endParaRPr lang="en-US" sz="3200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3" name="Text Box 18"/>
          <p:cNvSpPr txBox="1">
            <a:spLocks noChangeArrowheads="1"/>
          </p:cNvSpPr>
          <p:nvPr/>
        </p:nvSpPr>
        <p:spPr bwMode="auto">
          <a:xfrm>
            <a:off x="829615" y="5297714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__________has comparative advantage in _______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25" name="Group 32"/>
          <p:cNvGrpSpPr>
            <a:grpSpLocks/>
          </p:cNvGrpSpPr>
          <p:nvPr/>
        </p:nvGrpSpPr>
        <p:grpSpPr bwMode="auto">
          <a:xfrm>
            <a:off x="4288025" y="1808807"/>
            <a:ext cx="3200458" cy="959453"/>
            <a:chOff x="2592" y="1536"/>
            <a:chExt cx="2086" cy="793"/>
          </a:xfrm>
        </p:grpSpPr>
        <p:sp>
          <p:nvSpPr>
            <p:cNvPr id="26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7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2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cxnSp>
        <p:nvCxnSpPr>
          <p:cNvPr id="3" name="Straight Connector 2"/>
          <p:cNvCxnSpPr/>
          <p:nvPr/>
        </p:nvCxnSpPr>
        <p:spPr>
          <a:xfrm flipH="1">
            <a:off x="2736256" y="3182674"/>
            <a:ext cx="14514" cy="604299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flipH="1">
            <a:off x="5054563" y="3152188"/>
            <a:ext cx="14514" cy="604299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AutoShape 23"/>
          <p:cNvSpPr>
            <a:spLocks noChangeArrowheads="1"/>
          </p:cNvSpPr>
          <p:nvPr/>
        </p:nvSpPr>
        <p:spPr bwMode="auto">
          <a:xfrm>
            <a:off x="3794342" y="4805363"/>
            <a:ext cx="328028" cy="3048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Text Box 6"/>
          <p:cNvSpPr txBox="1">
            <a:spLocks noChangeArrowheads="1"/>
          </p:cNvSpPr>
          <p:nvPr/>
        </p:nvSpPr>
        <p:spPr bwMode="auto">
          <a:xfrm>
            <a:off x="2188017" y="704165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1043012" y="6610812"/>
            <a:ext cx="6373619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160720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66" grpId="0"/>
      <p:bldP spid="181267" grpId="0" animBg="1"/>
      <p:bldP spid="181271" grpId="0" animBg="1"/>
      <p:bldP spid="181272" grpId="0"/>
      <p:bldP spid="31" grpId="0"/>
      <p:bldP spid="33" grpId="0"/>
      <p:bldP spid="10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41</a:t>
            </a:r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161315" y="57834"/>
            <a:ext cx="875408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2.6.1 Example 3 (Principle of Comparative Advantage) --- Table 4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51059" y="1172473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603652" y="1172472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53786" y="1702360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53786" y="2240691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209800" y="1264077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514407" y="1676400"/>
            <a:ext cx="771519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53786" y="704165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464770" y="2850736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3649" y="1779423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3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82648" y="234867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212867" y="1776463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6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212867" y="2287121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2</a:t>
            </a:r>
          </a:p>
        </p:txBody>
      </p:sp>
      <p:sp>
        <p:nvSpPr>
          <p:cNvPr id="181271" name="AutoShape 23"/>
          <p:cNvSpPr>
            <a:spLocks noChangeArrowheads="1"/>
          </p:cNvSpPr>
          <p:nvPr/>
        </p:nvSpPr>
        <p:spPr bwMode="auto">
          <a:xfrm>
            <a:off x="3600772" y="5226791"/>
            <a:ext cx="297971" cy="280474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5" name="Group 32"/>
          <p:cNvGrpSpPr>
            <a:grpSpLocks/>
          </p:cNvGrpSpPr>
          <p:nvPr/>
        </p:nvGrpSpPr>
        <p:grpSpPr bwMode="auto">
          <a:xfrm>
            <a:off x="4288025" y="1808807"/>
            <a:ext cx="3200458" cy="959453"/>
            <a:chOff x="2592" y="1536"/>
            <a:chExt cx="2086" cy="793"/>
          </a:xfrm>
        </p:grpSpPr>
        <p:sp>
          <p:nvSpPr>
            <p:cNvPr id="26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7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2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62" name="Text Box 6"/>
          <p:cNvSpPr txBox="1">
            <a:spLocks noChangeArrowheads="1"/>
          </p:cNvSpPr>
          <p:nvPr/>
        </p:nvSpPr>
        <p:spPr bwMode="auto">
          <a:xfrm>
            <a:off x="2188017" y="704165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59" name="AutoShape 21"/>
          <p:cNvSpPr>
            <a:spLocks noChangeArrowheads="1"/>
          </p:cNvSpPr>
          <p:nvPr/>
        </p:nvSpPr>
        <p:spPr bwMode="auto">
          <a:xfrm>
            <a:off x="0" y="3083045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0" name="Text Box 18"/>
          <p:cNvSpPr txBox="1">
            <a:spLocks noChangeArrowheads="1"/>
          </p:cNvSpPr>
          <p:nvPr/>
        </p:nvSpPr>
        <p:spPr bwMode="auto">
          <a:xfrm>
            <a:off x="319001" y="2904957"/>
            <a:ext cx="875809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Opportunity cost of  production of shirt (X) in Thailand (A) = _____ unit of Y  </a:t>
            </a:r>
            <a:endParaRPr lang="en-US" sz="3200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65" name="AutoShape 21"/>
          <p:cNvSpPr>
            <a:spLocks noChangeArrowheads="1"/>
          </p:cNvSpPr>
          <p:nvPr/>
        </p:nvSpPr>
        <p:spPr bwMode="auto">
          <a:xfrm>
            <a:off x="0" y="3484196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8" name="Text Box 18"/>
          <p:cNvSpPr txBox="1">
            <a:spLocks noChangeArrowheads="1"/>
          </p:cNvSpPr>
          <p:nvPr/>
        </p:nvSpPr>
        <p:spPr bwMode="auto">
          <a:xfrm>
            <a:off x="319001" y="3311645"/>
            <a:ext cx="875809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Opportunity cost of  production of shirt (X) in USA (B)        = _____ unit of Y  </a:t>
            </a:r>
            <a:endParaRPr lang="en-US" sz="3200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73" name="AutoShape 21"/>
          <p:cNvSpPr>
            <a:spLocks noChangeArrowheads="1"/>
          </p:cNvSpPr>
          <p:nvPr/>
        </p:nvSpPr>
        <p:spPr bwMode="auto">
          <a:xfrm>
            <a:off x="3629" y="3896420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4" name="Text Box 18"/>
          <p:cNvSpPr txBox="1">
            <a:spLocks noChangeArrowheads="1"/>
          </p:cNvSpPr>
          <p:nvPr/>
        </p:nvSpPr>
        <p:spPr bwMode="auto">
          <a:xfrm>
            <a:off x="300858" y="3756432"/>
            <a:ext cx="875809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Opportunity cost of production of shirt (X) in Thailand (A) ______ than USA</a:t>
            </a:r>
            <a:endParaRPr lang="en-US" sz="3200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85" name="AutoShape 21"/>
          <p:cNvSpPr>
            <a:spLocks noChangeArrowheads="1"/>
          </p:cNvSpPr>
          <p:nvPr/>
        </p:nvSpPr>
        <p:spPr bwMode="auto">
          <a:xfrm>
            <a:off x="-14514" y="4376723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6" name="Text Box 18"/>
          <p:cNvSpPr txBox="1">
            <a:spLocks noChangeArrowheads="1"/>
          </p:cNvSpPr>
          <p:nvPr/>
        </p:nvSpPr>
        <p:spPr bwMode="auto">
          <a:xfrm>
            <a:off x="353786" y="4203869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__________has comparative advantage in _______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87" name="Text Box 18"/>
          <p:cNvSpPr txBox="1">
            <a:spLocks noChangeArrowheads="1"/>
          </p:cNvSpPr>
          <p:nvPr/>
        </p:nvSpPr>
        <p:spPr bwMode="auto">
          <a:xfrm>
            <a:off x="353786" y="4642016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__________has comparative advantage in _______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6063932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/>
      <p:bldP spid="65" grpId="0" animBg="1"/>
      <p:bldP spid="68" grpId="0"/>
      <p:bldP spid="73" grpId="0" animBg="1"/>
      <p:bldP spid="74" grpId="0"/>
      <p:bldP spid="85" grpId="0" animBg="1"/>
      <p:bldP spid="86" grpId="0"/>
      <p:bldP spid="8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42</a:t>
            </a:r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300858" y="57834"/>
            <a:ext cx="875809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2.6.1 Example 3 (Principle of Comparative Advantage) --- Table 4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51059" y="1172473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603652" y="1172472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53786" y="1702360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53786" y="2240691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209800" y="1264077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514407" y="1676400"/>
            <a:ext cx="771519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53786" y="704165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464770" y="2850736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3649" y="1779423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3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82648" y="234867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212867" y="1776463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6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212867" y="2287121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2</a:t>
            </a:r>
          </a:p>
        </p:txBody>
      </p:sp>
      <p:sp>
        <p:nvSpPr>
          <p:cNvPr id="181271" name="AutoShape 23"/>
          <p:cNvSpPr>
            <a:spLocks noChangeArrowheads="1"/>
          </p:cNvSpPr>
          <p:nvPr/>
        </p:nvSpPr>
        <p:spPr bwMode="auto">
          <a:xfrm>
            <a:off x="3600772" y="5226791"/>
            <a:ext cx="297971" cy="280474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5" name="Group 32"/>
          <p:cNvGrpSpPr>
            <a:grpSpLocks/>
          </p:cNvGrpSpPr>
          <p:nvPr/>
        </p:nvGrpSpPr>
        <p:grpSpPr bwMode="auto">
          <a:xfrm>
            <a:off x="4288025" y="1808807"/>
            <a:ext cx="3200458" cy="959453"/>
            <a:chOff x="2592" y="1536"/>
            <a:chExt cx="2086" cy="793"/>
          </a:xfrm>
        </p:grpSpPr>
        <p:sp>
          <p:nvSpPr>
            <p:cNvPr id="26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7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2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62" name="Text Box 6"/>
          <p:cNvSpPr txBox="1">
            <a:spLocks noChangeArrowheads="1"/>
          </p:cNvSpPr>
          <p:nvPr/>
        </p:nvSpPr>
        <p:spPr bwMode="auto">
          <a:xfrm>
            <a:off x="2188017" y="704165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59" name="AutoShape 21"/>
          <p:cNvSpPr>
            <a:spLocks noChangeArrowheads="1"/>
          </p:cNvSpPr>
          <p:nvPr/>
        </p:nvSpPr>
        <p:spPr bwMode="auto">
          <a:xfrm>
            <a:off x="0" y="3083045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0" name="Text Box 18"/>
          <p:cNvSpPr txBox="1">
            <a:spLocks noChangeArrowheads="1"/>
          </p:cNvSpPr>
          <p:nvPr/>
        </p:nvSpPr>
        <p:spPr bwMode="auto">
          <a:xfrm>
            <a:off x="319000" y="2904957"/>
            <a:ext cx="882499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Opportunity cost of  production of watch (Y) in Thailand (A) = _____ unit of X  </a:t>
            </a:r>
            <a:endParaRPr lang="en-US" sz="3200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65" name="AutoShape 21"/>
          <p:cNvSpPr>
            <a:spLocks noChangeArrowheads="1"/>
          </p:cNvSpPr>
          <p:nvPr/>
        </p:nvSpPr>
        <p:spPr bwMode="auto">
          <a:xfrm>
            <a:off x="0" y="3484196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8" name="Text Box 18"/>
          <p:cNvSpPr txBox="1">
            <a:spLocks noChangeArrowheads="1"/>
          </p:cNvSpPr>
          <p:nvPr/>
        </p:nvSpPr>
        <p:spPr bwMode="auto">
          <a:xfrm>
            <a:off x="319000" y="3311645"/>
            <a:ext cx="890119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Opportunity cost of  production of watch (Y) in USA (B) = _________unit of X  </a:t>
            </a:r>
            <a:endParaRPr lang="en-US" sz="3200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73" name="AutoShape 21"/>
          <p:cNvSpPr>
            <a:spLocks noChangeArrowheads="1"/>
          </p:cNvSpPr>
          <p:nvPr/>
        </p:nvSpPr>
        <p:spPr bwMode="auto">
          <a:xfrm>
            <a:off x="3629" y="3896420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4" name="Text Box 18"/>
          <p:cNvSpPr txBox="1">
            <a:spLocks noChangeArrowheads="1"/>
          </p:cNvSpPr>
          <p:nvPr/>
        </p:nvSpPr>
        <p:spPr bwMode="auto">
          <a:xfrm>
            <a:off x="300858" y="3756432"/>
            <a:ext cx="875809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O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pportunity cost of production of watch (Y) in Thailand (A) ______ than USA</a:t>
            </a:r>
            <a:endParaRPr lang="en-US" sz="3200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85" name="AutoShape 21"/>
          <p:cNvSpPr>
            <a:spLocks noChangeArrowheads="1"/>
          </p:cNvSpPr>
          <p:nvPr/>
        </p:nvSpPr>
        <p:spPr bwMode="auto">
          <a:xfrm>
            <a:off x="-14514" y="4376723"/>
            <a:ext cx="315372" cy="228600"/>
          </a:xfrm>
          <a:prstGeom prst="right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6" name="Text Box 18"/>
          <p:cNvSpPr txBox="1">
            <a:spLocks noChangeArrowheads="1"/>
          </p:cNvSpPr>
          <p:nvPr/>
        </p:nvSpPr>
        <p:spPr bwMode="auto">
          <a:xfrm>
            <a:off x="353786" y="4203869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__________has comparative advantage in _______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87" name="Text Box 18"/>
          <p:cNvSpPr txBox="1">
            <a:spLocks noChangeArrowheads="1"/>
          </p:cNvSpPr>
          <p:nvPr/>
        </p:nvSpPr>
        <p:spPr bwMode="auto">
          <a:xfrm>
            <a:off x="353786" y="4642016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__________has comparative advantage in _______ production  </a:t>
            </a:r>
            <a:endParaRPr lang="en-US" sz="32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068472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/>
      <p:bldP spid="65" grpId="0" animBg="1"/>
      <p:bldP spid="68" grpId="0"/>
      <p:bldP spid="73" grpId="0" animBg="1"/>
      <p:bldP spid="74" grpId="0"/>
      <p:bldP spid="85" grpId="0" animBg="1"/>
      <p:bldP spid="86" grpId="0"/>
      <p:bldP spid="8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43</a:t>
            </a:r>
            <a:endParaRPr lang="en-US" dirty="0"/>
          </a:p>
        </p:txBody>
      </p:sp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18142" y="152400"/>
            <a:ext cx="8440057" cy="1371600"/>
          </a:xfrm>
        </p:spPr>
        <p:txBody>
          <a:bodyPr/>
          <a:lstStyle/>
          <a:p>
            <a:pPr algn="l"/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2.6.2 PPC and Relative </a:t>
            </a:r>
            <a:r>
              <a:rPr lang="en-US" sz="4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</a:t>
            </a:r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rice --- under constant opportunity cost case 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7391400" cy="3505200"/>
          </a:xfrm>
          <a:noFill/>
          <a:ln/>
        </p:spPr>
        <p:txBody>
          <a:bodyPr/>
          <a:lstStyle/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Concept of </a:t>
            </a:r>
            <a:r>
              <a:rPr lang="en-US" sz="36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Opportunity cost </a:t>
            </a: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and</a:t>
            </a:r>
            <a:r>
              <a:rPr lang="en-US" sz="36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Production possibility frontier (PPC)</a:t>
            </a: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In each country economy, the increase in production of one product imply the decrease in the production of another product.</a:t>
            </a: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Classic assumes </a:t>
            </a:r>
            <a:r>
              <a:rPr lang="en-US" sz="36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constant opportunity cost</a:t>
            </a: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4647064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44</a:t>
            </a:r>
            <a:endParaRPr lang="en-US" dirty="0"/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52400" y="0"/>
            <a:ext cx="811427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Review PPC </a:t>
            </a:r>
            <a:r>
              <a:rPr lang="en-US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under constant opportunity cost case </a:t>
            </a:r>
            <a:r>
              <a:rPr lang="en-US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----- </a:t>
            </a:r>
            <a:r>
              <a:rPr lang="en-US" sz="28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production side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1219200" y="1447800"/>
            <a:ext cx="38100" cy="32004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257300" y="4648200"/>
            <a:ext cx="37719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33400" y="1066800"/>
            <a:ext cx="12039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Good Y</a:t>
            </a:r>
            <a:endParaRPr lang="th-TH" sz="2000" dirty="0">
              <a:latin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81600" y="4448145"/>
            <a:ext cx="1147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Good X</a:t>
            </a:r>
            <a:endParaRPr lang="th-TH" sz="2000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03045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45</a:t>
            </a:r>
            <a:endParaRPr lang="en-US" dirty="0"/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52400" y="0"/>
            <a:ext cx="811427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Review Indifference Curve (IC) and budget line---Consumption side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762000" y="1218380"/>
            <a:ext cx="19050" cy="223378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781050" y="3452167"/>
            <a:ext cx="272415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04800" y="818270"/>
            <a:ext cx="12039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Good Y</a:t>
            </a:r>
            <a:endParaRPr lang="th-TH" sz="2000" dirty="0">
              <a:latin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635771" y="3252112"/>
            <a:ext cx="1147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Good X</a:t>
            </a:r>
            <a:endParaRPr lang="th-TH" sz="2000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99686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46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35352" y="290286"/>
            <a:ext cx="5773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If production functions of good X and good Y are</a:t>
            </a:r>
            <a:endParaRPr lang="th-TH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6115562" y="257015"/>
                <a:ext cx="1103122" cy="369332"/>
              </a:xfrm>
              <a:prstGeom prst="rect">
                <a:avLst/>
              </a:prstGeom>
              <a:solidFill>
                <a:srgbClr val="FFFF66"/>
              </a:solidFill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𝑋</m:t>
                      </m:r>
                      <m:r>
                        <a:rPr lang="en-US" i="1">
                          <a:latin typeface="Cambria Math"/>
                        </a:rPr>
                        <m:t>=∝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562" y="257015"/>
                <a:ext cx="1103122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479294" y="798286"/>
                <a:ext cx="6178230" cy="3917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/>
                        </a:rPr>
                        <m:t>∝=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𝑀𝑎𝑟𝑔𝑖𝑛𝑎𝑙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𝑃𝑟𝑜𝑑𝑢𝑐𝑡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𝑜𝑓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𝐿𝑎𝑏𝑜𝑟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𝑡𝑜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𝑝𝑟𝑜𝑑𝑢𝑐𝑒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𝑔𝑜𝑜𝑑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𝑋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294" y="798286"/>
                <a:ext cx="6178230" cy="391710"/>
              </a:xfrm>
              <a:prstGeom prst="rect">
                <a:avLst/>
              </a:prstGeom>
              <a:blipFill rotWithShape="1">
                <a:blip r:embed="rId4"/>
                <a:stretch>
                  <a:fillRect b="-1406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335352" y="1193625"/>
                <a:ext cx="6477000" cy="3917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/>
                        </a:rPr>
                        <m:t>𝛽</m:t>
                      </m:r>
                      <m:r>
                        <a:rPr lang="en-US" i="1" smtClean="0">
                          <a:latin typeface="Cambria Math"/>
                        </a:rPr>
                        <m:t>=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𝑀𝑎𝑟𝑔𝑖𝑛𝑎𝑙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𝑃𝑟𝑜𝑑𝑢𝑐𝑡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𝑜𝑓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𝐿𝑎𝑏𝑜𝑟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𝑡𝑜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𝑝𝑟𝑜𝑑𝑢𝑐𝑒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𝑔𝑜𝑜𝑑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𝑌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52" y="1193625"/>
                <a:ext cx="6477000" cy="391710"/>
              </a:xfrm>
              <a:prstGeom prst="rect">
                <a:avLst/>
              </a:prstGeom>
              <a:blipFill rotWithShape="1">
                <a:blip r:embed="rId5"/>
                <a:stretch>
                  <a:fillRect b="-1406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79294" y="1909411"/>
                <a:ext cx="271721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𝜋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=(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r>
                        <a:rPr lang="en-US" i="1">
                          <a:latin typeface="Cambria Math"/>
                        </a:rPr>
                        <m:t>𝑋</m:t>
                      </m:r>
                      <m:r>
                        <a:rPr lang="en-US" i="1">
                          <a:latin typeface="Cambria Math"/>
                        </a:rPr>
                        <m:t>)−(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294" y="1909411"/>
                <a:ext cx="2717218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488397" y="2362200"/>
                <a:ext cx="298485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𝜋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=(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∗∝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)−(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397" y="2362200"/>
                <a:ext cx="2984856" cy="369332"/>
              </a:xfrm>
              <a:prstGeom prst="rect">
                <a:avLst/>
              </a:prstGeom>
              <a:blipFill rotWithShape="1">
                <a:blip r:embed="rId7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472037" y="2771588"/>
                <a:ext cx="2586669" cy="6643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𝜕𝜋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𝜕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en-US" i="1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</a:rPr>
                            <m:t>∗∝</m:t>
                          </m:r>
                        </m:e>
                      </m:d>
                      <m:r>
                        <a:rPr lang="en-US" i="1">
                          <a:latin typeface="Cambria Math"/>
                        </a:rPr>
                        <m:t>−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037" y="2771588"/>
                <a:ext cx="2586669" cy="664349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441557" y="3495760"/>
                <a:ext cx="149829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i="1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</a:rPr>
                            <m:t>∗∝</m:t>
                          </m:r>
                        </m:e>
                      </m:d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557" y="3495760"/>
                <a:ext cx="1498295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499759" y="4008772"/>
                <a:ext cx="1654492" cy="3917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759" y="4008772"/>
                <a:ext cx="1654492" cy="391710"/>
              </a:xfrm>
              <a:prstGeom prst="rect">
                <a:avLst/>
              </a:prstGeom>
              <a:blipFill rotWithShape="1">
                <a:blip r:embed="rId10"/>
                <a:stretch>
                  <a:fillRect b="-156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5353587" y="1895946"/>
                <a:ext cx="2917529" cy="39626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𝜋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=(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𝛽</m:t>
                          </m:r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)−(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3587" y="1895946"/>
                <a:ext cx="2917529" cy="396262"/>
              </a:xfrm>
              <a:prstGeom prst="rect">
                <a:avLst/>
              </a:prstGeom>
              <a:blipFill rotWithShape="1">
                <a:blip r:embed="rId11"/>
                <a:stretch>
                  <a:fillRect b="-6154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Straight Connector 16"/>
          <p:cNvCxnSpPr/>
          <p:nvPr/>
        </p:nvCxnSpPr>
        <p:spPr>
          <a:xfrm>
            <a:off x="4379722" y="1909411"/>
            <a:ext cx="0" cy="2295216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5353587" y="2384024"/>
                <a:ext cx="2917529" cy="39626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𝜋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=(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𝛽</m:t>
                          </m:r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)−(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∗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3587" y="2384024"/>
                <a:ext cx="2917529" cy="396262"/>
              </a:xfrm>
              <a:prstGeom prst="rect">
                <a:avLst/>
              </a:prstGeom>
              <a:blipFill rotWithShape="1">
                <a:blip r:embed="rId12"/>
                <a:stretch>
                  <a:fillRect b="-6154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5327896" y="2827991"/>
                <a:ext cx="2599493" cy="6643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𝜕𝜋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𝜕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</m:den>
                      </m:f>
                      <m:r>
                        <a:rPr lang="en-US" i="1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en-US" i="1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</a:rPr>
                            <m:t>∗</m:t>
                          </m:r>
                          <m:r>
                            <a:rPr lang="en-US" i="1">
                              <a:latin typeface="Cambria Math"/>
                            </a:rPr>
                            <m:t>𝛽</m:t>
                          </m:r>
                        </m:e>
                      </m:d>
                      <m:r>
                        <a:rPr lang="en-US" i="1">
                          <a:latin typeface="Cambria Math"/>
                        </a:rPr>
                        <m:t>−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7896" y="2827991"/>
                <a:ext cx="2599493" cy="664349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5293217" y="3513380"/>
                <a:ext cx="151913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i="1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</a:rPr>
                            <m:t>∗</m:t>
                          </m:r>
                          <m:r>
                            <a:rPr lang="en-US" i="1">
                              <a:latin typeface="Cambria Math"/>
                            </a:rPr>
                            <m:t>𝛽</m:t>
                          </m:r>
                        </m:e>
                      </m:d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3217" y="3513380"/>
                <a:ext cx="1519134" cy="369332"/>
              </a:xfrm>
              <a:prstGeom prst="rect">
                <a:avLst/>
              </a:prstGeom>
              <a:blipFill rotWithShape="1">
                <a:blip r:embed="rId14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5309517" y="3987629"/>
                <a:ext cx="1638461" cy="3917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9517" y="3987629"/>
                <a:ext cx="1638461" cy="391710"/>
              </a:xfrm>
              <a:prstGeom prst="rect">
                <a:avLst/>
              </a:prstGeom>
              <a:blipFill rotWithShape="1">
                <a:blip r:embed="rId15"/>
                <a:stretch>
                  <a:fillRect b="-156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2914376" y="4653244"/>
                <a:ext cx="2874248" cy="3917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p>
                      </m:sSubSup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4376" y="4653244"/>
                <a:ext cx="2874248" cy="391710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7395865" y="244119"/>
                <a:ext cx="1063048" cy="369332"/>
              </a:xfrm>
              <a:prstGeom prst="rect">
                <a:avLst/>
              </a:prstGeom>
              <a:solidFill>
                <a:srgbClr val="FFFF66"/>
              </a:solidFill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𝑌</m:t>
                      </m:r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𝛽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95865" y="244119"/>
                <a:ext cx="1063048" cy="369332"/>
              </a:xfrm>
              <a:prstGeom prst="rect">
                <a:avLst/>
              </a:prstGeom>
              <a:blipFill rotWithShape="1">
                <a:blip r:embed="rId17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5183361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9" grpId="0"/>
      <p:bldP spid="20" grpId="0"/>
      <p:bldP spid="21" grpId="0"/>
      <p:bldP spid="22" grpId="0"/>
      <p:bldP spid="2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47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35352" y="290286"/>
            <a:ext cx="5773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If production functions of good X and good Y are</a:t>
            </a:r>
            <a:endParaRPr lang="th-TH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5709230" y="290286"/>
                <a:ext cx="1103122" cy="369332"/>
              </a:xfrm>
              <a:prstGeom prst="rect">
                <a:avLst/>
              </a:prstGeom>
              <a:solidFill>
                <a:srgbClr val="FFFF66"/>
              </a:solidFill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𝑋</m:t>
                      </m:r>
                      <m:r>
                        <a:rPr lang="en-US" i="1">
                          <a:latin typeface="Cambria Math"/>
                        </a:rPr>
                        <m:t>=∝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9230" y="290286"/>
                <a:ext cx="1103122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667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479294" y="798286"/>
                <a:ext cx="6178230" cy="3917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/>
                        </a:rPr>
                        <m:t>∝=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𝑀𝑎𝑟𝑔𝑖𝑛𝑎𝑙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𝑃𝑟𝑜𝑑𝑢𝑐𝑡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𝑜𝑓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𝐿𝑎𝑏𝑜𝑟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𝑡𝑜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𝑝𝑟𝑜𝑑𝑢𝑐𝑒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𝑔𝑜𝑜𝑑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𝑋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294" y="798286"/>
                <a:ext cx="6178230" cy="391710"/>
              </a:xfrm>
              <a:prstGeom prst="rect">
                <a:avLst/>
              </a:prstGeom>
              <a:blipFill rotWithShape="1">
                <a:blip r:embed="rId4"/>
                <a:stretch>
                  <a:fillRect b="-1406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335352" y="1193625"/>
                <a:ext cx="6477000" cy="3917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/>
                        </a:rPr>
                        <m:t>𝛽</m:t>
                      </m:r>
                      <m:r>
                        <a:rPr lang="en-US" i="1" smtClean="0">
                          <a:latin typeface="Cambria Math"/>
                        </a:rPr>
                        <m:t>=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𝑀𝑎𝑟𝑔𝑖𝑛𝑎𝑙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𝑃𝑟𝑜𝑑𝑢𝑐𝑡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𝑜𝑓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𝐿𝑎𝑏𝑜𝑟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𝑡𝑜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𝑝𝑟𝑜𝑑𝑢𝑐𝑒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𝑔𝑜𝑜𝑑</m:t>
                      </m:r>
                      <m:r>
                        <a:rPr lang="en-US" i="1">
                          <a:latin typeface="Cambria Math"/>
                        </a:rPr>
                        <m:t> </m:t>
                      </m:r>
                      <m:r>
                        <a:rPr lang="en-US" i="1">
                          <a:latin typeface="Cambria Math"/>
                        </a:rPr>
                        <m:t>𝑌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52" y="1193625"/>
                <a:ext cx="6477000" cy="391710"/>
              </a:xfrm>
              <a:prstGeom prst="rect">
                <a:avLst/>
              </a:prstGeom>
              <a:blipFill rotWithShape="1">
                <a:blip r:embed="rId5"/>
                <a:stretch>
                  <a:fillRect b="-1406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2743200" y="1760011"/>
                <a:ext cx="2874248" cy="3917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𝑋</m:t>
                          </m:r>
                        </m:sup>
                      </m:sSubSup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𝑤</m:t>
                      </m:r>
                      <m:r>
                        <a:rPr lang="en-US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∗</m:t>
                      </m:r>
                      <m:sSubSup>
                        <m:sSubSupPr>
                          <m:ctrlPr>
                            <a:rPr lang="en-US" i="1">
                              <a:latin typeface="Cambria Math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/>
                            </a:rPr>
                            <m:t>𝑀𝑃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sub>
                        <m:sup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p>
                      </m:sSubSup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3200" y="1760011"/>
                <a:ext cx="2874248" cy="391710"/>
              </a:xfrm>
              <a:prstGeom prst="rect">
                <a:avLst/>
              </a:prstGeom>
              <a:blipFill rotWithShape="1">
                <a:blip r:embed="rId6"/>
                <a:stretch>
                  <a:fillRect b="-156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6936076" y="290286"/>
                <a:ext cx="1063048" cy="369332"/>
              </a:xfrm>
              <a:prstGeom prst="rect">
                <a:avLst/>
              </a:prstGeom>
              <a:solidFill>
                <a:srgbClr val="FFFF66"/>
              </a:solidFill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𝑌</m:t>
                      </m:r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𝛽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𝑌</m:t>
                          </m:r>
                        </m:sub>
                      </m:sSub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36076" y="290286"/>
                <a:ext cx="1063048" cy="369332"/>
              </a:xfrm>
              <a:prstGeom prst="rect">
                <a:avLst/>
              </a:prstGeom>
              <a:blipFill rotWithShape="1">
                <a:blip r:embed="rId7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8280836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48</a:t>
            </a:r>
            <a:endParaRPr lang="en-US" dirty="0"/>
          </a:p>
        </p:txBody>
      </p:sp>
      <p:sp>
        <p:nvSpPr>
          <p:cNvPr id="222210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28600"/>
            <a:ext cx="8077200" cy="533400"/>
          </a:xfrm>
        </p:spPr>
        <p:txBody>
          <a:bodyPr/>
          <a:lstStyle/>
          <a:p>
            <a:pPr algn="l"/>
            <a:r>
              <a:rPr lang="en-US" sz="2400" b="1" dirty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2.6.3</a:t>
            </a:r>
            <a:r>
              <a:rPr 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Gains from trade under constant cost case </a:t>
            </a:r>
            <a:endParaRPr lang="th-TH" sz="24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222211" name="Line 3"/>
          <p:cNvSpPr>
            <a:spLocks noChangeShapeType="1"/>
          </p:cNvSpPr>
          <p:nvPr/>
        </p:nvSpPr>
        <p:spPr bwMode="auto">
          <a:xfrm flipH="1">
            <a:off x="914400" y="1295400"/>
            <a:ext cx="0" cy="307498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2212" name="Line 4"/>
          <p:cNvSpPr>
            <a:spLocks noChangeShapeType="1"/>
          </p:cNvSpPr>
          <p:nvPr/>
        </p:nvSpPr>
        <p:spPr bwMode="auto">
          <a:xfrm>
            <a:off x="914400" y="4343400"/>
            <a:ext cx="3124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2213" name="Text Box 5"/>
          <p:cNvSpPr txBox="1">
            <a:spLocks noChangeArrowheads="1"/>
          </p:cNvSpPr>
          <p:nvPr/>
        </p:nvSpPr>
        <p:spPr bwMode="auto">
          <a:xfrm>
            <a:off x="12895" y="914400"/>
            <a:ext cx="1587305" cy="46166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th-TH" sz="24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watch (Y)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2214" name="Text Box 6"/>
          <p:cNvSpPr txBox="1">
            <a:spLocks noChangeArrowheads="1"/>
          </p:cNvSpPr>
          <p:nvPr/>
        </p:nvSpPr>
        <p:spPr bwMode="auto">
          <a:xfrm>
            <a:off x="3200400" y="4495800"/>
            <a:ext cx="1247775" cy="40011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000" dirty="0" smtClean="0">
                <a:cs typeface="Angsana New" pitchFamily="18" charset="-34"/>
              </a:rPr>
              <a:t>shirt (X)</a:t>
            </a:r>
            <a:endParaRPr lang="th-TH" sz="20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2215" name="Text Box 7"/>
          <p:cNvSpPr txBox="1">
            <a:spLocks noChangeArrowheads="1"/>
          </p:cNvSpPr>
          <p:nvPr/>
        </p:nvSpPr>
        <p:spPr bwMode="auto">
          <a:xfrm>
            <a:off x="609600" y="4191000"/>
            <a:ext cx="284163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th-TH" sz="2400">
                <a:latin typeface="Angsana New" pitchFamily="18" charset="-34"/>
                <a:cs typeface="Angsana New" pitchFamily="18" charset="-34"/>
              </a:rPr>
              <a:t>0</a:t>
            </a:r>
          </a:p>
        </p:txBody>
      </p:sp>
      <p:sp>
        <p:nvSpPr>
          <p:cNvPr id="222216" name="Text Box 8"/>
          <p:cNvSpPr txBox="1">
            <a:spLocks noChangeArrowheads="1"/>
          </p:cNvSpPr>
          <p:nvPr/>
        </p:nvSpPr>
        <p:spPr bwMode="auto">
          <a:xfrm>
            <a:off x="1177840" y="5189997"/>
            <a:ext cx="1710725" cy="40011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 dirty="0" smtClean="0">
                <a:solidFill>
                  <a:srgbClr val="0000CC"/>
                </a:solidFill>
                <a:cs typeface="Angsana New" pitchFamily="18" charset="-34"/>
              </a:rPr>
              <a:t>Thailand (A</a:t>
            </a:r>
            <a:r>
              <a:rPr lang="en-US" sz="2000" b="1" dirty="0">
                <a:solidFill>
                  <a:srgbClr val="0000CC"/>
                </a:solidFill>
                <a:cs typeface="Angsana New" pitchFamily="18" charset="-34"/>
              </a:rPr>
              <a:t>)</a:t>
            </a:r>
            <a:endParaRPr lang="th-TH" sz="2000" b="1" dirty="0">
              <a:solidFill>
                <a:srgbClr val="0000CC"/>
              </a:solidFill>
              <a:cs typeface="Angsana New" pitchFamily="18" charset="-34"/>
            </a:endParaRPr>
          </a:p>
        </p:txBody>
      </p:sp>
      <p:sp>
        <p:nvSpPr>
          <p:cNvPr id="222223" name="Text Box 15"/>
          <p:cNvSpPr txBox="1">
            <a:spLocks noChangeArrowheads="1"/>
          </p:cNvSpPr>
          <p:nvPr/>
        </p:nvSpPr>
        <p:spPr bwMode="auto">
          <a:xfrm>
            <a:off x="533400" y="3048000"/>
            <a:ext cx="284163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6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2230" name="Text Box 22"/>
          <p:cNvSpPr txBox="1">
            <a:spLocks noChangeArrowheads="1"/>
          </p:cNvSpPr>
          <p:nvPr/>
        </p:nvSpPr>
        <p:spPr bwMode="auto">
          <a:xfrm>
            <a:off x="5428430" y="5119658"/>
            <a:ext cx="1200970" cy="40011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 dirty="0">
                <a:solidFill>
                  <a:srgbClr val="0000CC"/>
                </a:solidFill>
                <a:cs typeface="Angsana New" pitchFamily="18" charset="-34"/>
              </a:rPr>
              <a:t>USA (B)</a:t>
            </a:r>
            <a:endParaRPr lang="th-TH" sz="2000" b="1" dirty="0">
              <a:solidFill>
                <a:srgbClr val="0000CC"/>
              </a:solidFill>
              <a:cs typeface="Angsana New" pitchFamily="18" charset="-34"/>
            </a:endParaRPr>
          </a:p>
        </p:txBody>
      </p:sp>
      <p:sp>
        <p:nvSpPr>
          <p:cNvPr id="222231" name="Line 23"/>
          <p:cNvSpPr>
            <a:spLocks noChangeShapeType="1"/>
          </p:cNvSpPr>
          <p:nvPr/>
        </p:nvSpPr>
        <p:spPr bwMode="auto">
          <a:xfrm>
            <a:off x="838200" y="16002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32" name="Line 24"/>
          <p:cNvSpPr>
            <a:spLocks noChangeShapeType="1"/>
          </p:cNvSpPr>
          <p:nvPr/>
        </p:nvSpPr>
        <p:spPr bwMode="auto">
          <a:xfrm>
            <a:off x="838200" y="22860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33" name="Line 25"/>
          <p:cNvSpPr>
            <a:spLocks noChangeShapeType="1"/>
          </p:cNvSpPr>
          <p:nvPr/>
        </p:nvSpPr>
        <p:spPr bwMode="auto">
          <a:xfrm>
            <a:off x="914400" y="3657600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34" name="Line 26"/>
          <p:cNvSpPr>
            <a:spLocks noChangeShapeType="1"/>
          </p:cNvSpPr>
          <p:nvPr/>
        </p:nvSpPr>
        <p:spPr bwMode="auto">
          <a:xfrm>
            <a:off x="838200" y="29718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36" name="Line 28"/>
          <p:cNvSpPr>
            <a:spLocks noChangeShapeType="1"/>
          </p:cNvSpPr>
          <p:nvPr/>
        </p:nvSpPr>
        <p:spPr bwMode="auto">
          <a:xfrm>
            <a:off x="2971800" y="42672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37" name="Line 29"/>
          <p:cNvSpPr>
            <a:spLocks noChangeShapeType="1"/>
          </p:cNvSpPr>
          <p:nvPr/>
        </p:nvSpPr>
        <p:spPr bwMode="auto">
          <a:xfrm>
            <a:off x="3657600" y="42672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38" name="Line 30"/>
          <p:cNvSpPr>
            <a:spLocks noChangeShapeType="1"/>
          </p:cNvSpPr>
          <p:nvPr/>
        </p:nvSpPr>
        <p:spPr bwMode="auto">
          <a:xfrm>
            <a:off x="2286000" y="42672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39" name="Line 31"/>
          <p:cNvSpPr>
            <a:spLocks noChangeShapeType="1"/>
          </p:cNvSpPr>
          <p:nvPr/>
        </p:nvSpPr>
        <p:spPr bwMode="auto">
          <a:xfrm>
            <a:off x="1600200" y="42672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222275" name="Group 67"/>
          <p:cNvGrpSpPr>
            <a:grpSpLocks/>
          </p:cNvGrpSpPr>
          <p:nvPr/>
        </p:nvGrpSpPr>
        <p:grpSpPr bwMode="auto">
          <a:xfrm>
            <a:off x="457200" y="2057400"/>
            <a:ext cx="2670175" cy="2819400"/>
            <a:chOff x="288" y="1296"/>
            <a:chExt cx="1682" cy="1776"/>
          </a:xfrm>
        </p:grpSpPr>
        <p:sp>
          <p:nvSpPr>
            <p:cNvPr id="222235" name="Text Box 27"/>
            <p:cNvSpPr txBox="1">
              <a:spLocks noChangeArrowheads="1"/>
            </p:cNvSpPr>
            <p:nvPr/>
          </p:nvSpPr>
          <p:spPr bwMode="auto">
            <a:xfrm>
              <a:off x="288" y="1296"/>
              <a:ext cx="242" cy="288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400" b="1" dirty="0">
                  <a:latin typeface="Angsana New" pitchFamily="18" charset="-34"/>
                  <a:cs typeface="Angsana New" pitchFamily="18" charset="-34"/>
                </a:rPr>
                <a:t>12</a:t>
              </a:r>
              <a:endParaRPr lang="th-TH" sz="2400" b="1" dirty="0">
                <a:latin typeface="Angsana New" pitchFamily="18" charset="-34"/>
                <a:cs typeface="Angsana New" pitchFamily="18" charset="-34"/>
              </a:endParaRPr>
            </a:p>
          </p:txBody>
        </p:sp>
        <p:sp>
          <p:nvSpPr>
            <p:cNvPr id="222247" name="Text Box 39"/>
            <p:cNvSpPr txBox="1">
              <a:spLocks noChangeArrowheads="1"/>
            </p:cNvSpPr>
            <p:nvPr/>
          </p:nvSpPr>
          <p:spPr bwMode="auto">
            <a:xfrm>
              <a:off x="1728" y="2784"/>
              <a:ext cx="242" cy="288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400" b="1">
                  <a:latin typeface="Angsana New" pitchFamily="18" charset="-34"/>
                  <a:cs typeface="Angsana New" pitchFamily="18" charset="-34"/>
                </a:rPr>
                <a:t>12</a:t>
              </a:r>
              <a:endParaRPr lang="th-TH" sz="2400" b="1">
                <a:latin typeface="Angsana New" pitchFamily="18" charset="-34"/>
                <a:cs typeface="Angsana New" pitchFamily="18" charset="-34"/>
              </a:endParaRPr>
            </a:p>
          </p:txBody>
        </p:sp>
      </p:grpSp>
      <p:sp>
        <p:nvSpPr>
          <p:cNvPr id="222254" name="Line 46"/>
          <p:cNvSpPr>
            <a:spLocks noChangeShapeType="1"/>
          </p:cNvSpPr>
          <p:nvPr/>
        </p:nvSpPr>
        <p:spPr bwMode="auto">
          <a:xfrm>
            <a:off x="838200" y="36576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2256" name="Text Box 48"/>
          <p:cNvSpPr txBox="1">
            <a:spLocks noChangeArrowheads="1"/>
          </p:cNvSpPr>
          <p:nvPr/>
        </p:nvSpPr>
        <p:spPr bwMode="auto">
          <a:xfrm>
            <a:off x="457200" y="34290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4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2279" name="Text Box 71"/>
          <p:cNvSpPr txBox="1">
            <a:spLocks noChangeArrowheads="1"/>
          </p:cNvSpPr>
          <p:nvPr/>
        </p:nvSpPr>
        <p:spPr bwMode="auto">
          <a:xfrm>
            <a:off x="457200" y="27432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8</a:t>
            </a:r>
            <a:endParaRPr lang="th-TH" sz="2400" b="1" dirty="0"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222295" name="Group 87"/>
          <p:cNvGrpSpPr>
            <a:grpSpLocks/>
          </p:cNvGrpSpPr>
          <p:nvPr/>
        </p:nvGrpSpPr>
        <p:grpSpPr bwMode="auto">
          <a:xfrm>
            <a:off x="4114800" y="914400"/>
            <a:ext cx="3581400" cy="3733800"/>
            <a:chOff x="288" y="576"/>
            <a:chExt cx="2256" cy="2352"/>
          </a:xfrm>
        </p:grpSpPr>
        <p:sp>
          <p:nvSpPr>
            <p:cNvPr id="222296" name="Line 88"/>
            <p:cNvSpPr>
              <a:spLocks noChangeShapeType="1"/>
            </p:cNvSpPr>
            <p:nvPr/>
          </p:nvSpPr>
          <p:spPr bwMode="auto">
            <a:xfrm flipH="1">
              <a:off x="576" y="816"/>
              <a:ext cx="0" cy="193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2297" name="Line 89"/>
            <p:cNvSpPr>
              <a:spLocks noChangeShapeType="1"/>
            </p:cNvSpPr>
            <p:nvPr/>
          </p:nvSpPr>
          <p:spPr bwMode="auto">
            <a:xfrm>
              <a:off x="576" y="2736"/>
              <a:ext cx="196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2298" name="Text Box 90"/>
            <p:cNvSpPr txBox="1">
              <a:spLocks noChangeArrowheads="1"/>
            </p:cNvSpPr>
            <p:nvPr/>
          </p:nvSpPr>
          <p:spPr bwMode="auto">
            <a:xfrm>
              <a:off x="288" y="576"/>
              <a:ext cx="936" cy="252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000" dirty="0" smtClean="0">
                  <a:cs typeface="Angsana New" pitchFamily="18" charset="-34"/>
                </a:rPr>
                <a:t>watch (Y)</a:t>
              </a:r>
              <a:endParaRPr lang="th-TH" sz="2000" dirty="0">
                <a:latin typeface="Angsana New" pitchFamily="18" charset="-34"/>
                <a:cs typeface="Angsana New" pitchFamily="18" charset="-34"/>
              </a:endParaRPr>
            </a:p>
          </p:txBody>
        </p:sp>
        <p:sp>
          <p:nvSpPr>
            <p:cNvPr id="222299" name="Text Box 91"/>
            <p:cNvSpPr txBox="1">
              <a:spLocks noChangeArrowheads="1"/>
            </p:cNvSpPr>
            <p:nvPr/>
          </p:nvSpPr>
          <p:spPr bwMode="auto">
            <a:xfrm>
              <a:off x="384" y="2640"/>
              <a:ext cx="179" cy="288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th-TH" sz="2400">
                  <a:latin typeface="Angsana New" pitchFamily="18" charset="-34"/>
                  <a:cs typeface="Angsana New" pitchFamily="18" charset="-34"/>
                </a:rPr>
                <a:t>0</a:t>
              </a:r>
            </a:p>
          </p:txBody>
        </p:sp>
        <p:sp>
          <p:nvSpPr>
            <p:cNvPr id="222300" name="Line 92"/>
            <p:cNvSpPr>
              <a:spLocks noChangeShapeType="1"/>
            </p:cNvSpPr>
            <p:nvPr/>
          </p:nvSpPr>
          <p:spPr bwMode="auto">
            <a:xfrm>
              <a:off x="528" y="1008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2301" name="Line 93"/>
            <p:cNvSpPr>
              <a:spLocks noChangeShapeType="1"/>
            </p:cNvSpPr>
            <p:nvPr/>
          </p:nvSpPr>
          <p:spPr bwMode="auto">
            <a:xfrm>
              <a:off x="528" y="1440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2302" name="Line 94"/>
            <p:cNvSpPr>
              <a:spLocks noChangeShapeType="1"/>
            </p:cNvSpPr>
            <p:nvPr/>
          </p:nvSpPr>
          <p:spPr bwMode="auto">
            <a:xfrm>
              <a:off x="528" y="1872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2303" name="Line 95"/>
            <p:cNvSpPr>
              <a:spLocks noChangeShapeType="1"/>
            </p:cNvSpPr>
            <p:nvPr/>
          </p:nvSpPr>
          <p:spPr bwMode="auto">
            <a:xfrm>
              <a:off x="1872" y="2688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2304" name="Line 96"/>
            <p:cNvSpPr>
              <a:spLocks noChangeShapeType="1"/>
            </p:cNvSpPr>
            <p:nvPr/>
          </p:nvSpPr>
          <p:spPr bwMode="auto">
            <a:xfrm>
              <a:off x="2304" y="2688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2305" name="Line 97"/>
            <p:cNvSpPr>
              <a:spLocks noChangeShapeType="1"/>
            </p:cNvSpPr>
            <p:nvPr/>
          </p:nvSpPr>
          <p:spPr bwMode="auto">
            <a:xfrm>
              <a:off x="1440" y="2688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2306" name="Line 98"/>
            <p:cNvSpPr>
              <a:spLocks noChangeShapeType="1"/>
            </p:cNvSpPr>
            <p:nvPr/>
          </p:nvSpPr>
          <p:spPr bwMode="auto">
            <a:xfrm>
              <a:off x="1008" y="2688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2307" name="Line 99"/>
            <p:cNvSpPr>
              <a:spLocks noChangeShapeType="1"/>
            </p:cNvSpPr>
            <p:nvPr/>
          </p:nvSpPr>
          <p:spPr bwMode="auto">
            <a:xfrm>
              <a:off x="528" y="2304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22322" name="Text Box 114"/>
          <p:cNvSpPr txBox="1">
            <a:spLocks noChangeArrowheads="1"/>
          </p:cNvSpPr>
          <p:nvPr/>
        </p:nvSpPr>
        <p:spPr bwMode="auto">
          <a:xfrm>
            <a:off x="7543800" y="4419600"/>
            <a:ext cx="1247775" cy="40011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000" dirty="0" smtClean="0">
                <a:cs typeface="Angsana New" pitchFamily="18" charset="-34"/>
              </a:rPr>
              <a:t>shirt (X)</a:t>
            </a:r>
            <a:endParaRPr lang="th-TH" sz="2000" dirty="0"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222366" name="Group 158"/>
          <p:cNvGrpSpPr>
            <a:grpSpLocks/>
          </p:cNvGrpSpPr>
          <p:nvPr/>
        </p:nvGrpSpPr>
        <p:grpSpPr bwMode="auto">
          <a:xfrm>
            <a:off x="4038600" y="1295400"/>
            <a:ext cx="3432175" cy="3505200"/>
            <a:chOff x="2544" y="816"/>
            <a:chExt cx="2162" cy="2208"/>
          </a:xfrm>
        </p:grpSpPr>
        <p:sp>
          <p:nvSpPr>
            <p:cNvPr id="222324" name="Text Box 116"/>
            <p:cNvSpPr txBox="1">
              <a:spLocks noChangeArrowheads="1"/>
            </p:cNvSpPr>
            <p:nvPr/>
          </p:nvSpPr>
          <p:spPr bwMode="auto">
            <a:xfrm>
              <a:off x="2544" y="816"/>
              <a:ext cx="242" cy="288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400" b="1">
                  <a:latin typeface="Angsana New" pitchFamily="18" charset="-34"/>
                  <a:cs typeface="Angsana New" pitchFamily="18" charset="-34"/>
                </a:rPr>
                <a:t>16</a:t>
              </a:r>
              <a:endParaRPr lang="th-TH" sz="2400" b="1">
                <a:latin typeface="Angsana New" pitchFamily="18" charset="-34"/>
                <a:cs typeface="Angsana New" pitchFamily="18" charset="-34"/>
              </a:endParaRPr>
            </a:p>
          </p:txBody>
        </p:sp>
        <p:sp>
          <p:nvSpPr>
            <p:cNvPr id="222325" name="Text Box 117"/>
            <p:cNvSpPr txBox="1">
              <a:spLocks noChangeArrowheads="1"/>
            </p:cNvSpPr>
            <p:nvPr/>
          </p:nvSpPr>
          <p:spPr bwMode="auto">
            <a:xfrm>
              <a:off x="4464" y="2736"/>
              <a:ext cx="242" cy="288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400" b="1">
                  <a:latin typeface="Angsana New" pitchFamily="18" charset="-34"/>
                  <a:cs typeface="Angsana New" pitchFamily="18" charset="-34"/>
                </a:rPr>
                <a:t>16</a:t>
              </a:r>
              <a:endParaRPr lang="th-TH" sz="2400" b="1">
                <a:latin typeface="Angsana New" pitchFamily="18" charset="-34"/>
                <a:cs typeface="Angsana New" pitchFamily="18" charset="-34"/>
              </a:endParaRPr>
            </a:p>
          </p:txBody>
        </p:sp>
      </p:grpSp>
      <p:sp>
        <p:nvSpPr>
          <p:cNvPr id="222328" name="Text Box 120"/>
          <p:cNvSpPr txBox="1">
            <a:spLocks noChangeArrowheads="1"/>
          </p:cNvSpPr>
          <p:nvPr/>
        </p:nvSpPr>
        <p:spPr bwMode="auto">
          <a:xfrm>
            <a:off x="5029200" y="43434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4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2338" name="Text Box 130"/>
          <p:cNvSpPr txBox="1">
            <a:spLocks noChangeArrowheads="1"/>
          </p:cNvSpPr>
          <p:nvPr/>
        </p:nvSpPr>
        <p:spPr bwMode="auto">
          <a:xfrm>
            <a:off x="4038600" y="34290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4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2339" name="Text Box 131"/>
          <p:cNvSpPr txBox="1">
            <a:spLocks noChangeArrowheads="1"/>
          </p:cNvSpPr>
          <p:nvPr/>
        </p:nvSpPr>
        <p:spPr bwMode="auto">
          <a:xfrm>
            <a:off x="5715000" y="43434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8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2364" name="Text Box 156"/>
          <p:cNvSpPr txBox="1">
            <a:spLocks noChangeArrowheads="1"/>
          </p:cNvSpPr>
          <p:nvPr/>
        </p:nvSpPr>
        <p:spPr bwMode="auto">
          <a:xfrm>
            <a:off x="7239000" y="4267200"/>
            <a:ext cx="414338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J</a:t>
            </a:r>
            <a:endParaRPr lang="th-TH" sz="2400" b="1">
              <a:solidFill>
                <a:srgbClr val="0000FF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2367" name="Text Box 159"/>
          <p:cNvSpPr txBox="1">
            <a:spLocks noChangeArrowheads="1"/>
          </p:cNvSpPr>
          <p:nvPr/>
        </p:nvSpPr>
        <p:spPr bwMode="auto">
          <a:xfrm>
            <a:off x="4876800" y="42672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3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4148" y="5590107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From Example 3, Table 4</a:t>
            </a:r>
            <a:endParaRPr lang="th-TH" dirty="0"/>
          </a:p>
        </p:txBody>
      </p:sp>
      <p:sp>
        <p:nvSpPr>
          <p:cNvPr id="132" name="TextBox 131"/>
          <p:cNvSpPr txBox="1"/>
          <p:nvPr/>
        </p:nvSpPr>
        <p:spPr>
          <a:xfrm>
            <a:off x="457200" y="5959439"/>
            <a:ext cx="5870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If the endowment of labor in Thailand = 36 units </a:t>
            </a:r>
            <a:endParaRPr lang="th-TH" dirty="0"/>
          </a:p>
        </p:txBody>
      </p:sp>
      <p:sp>
        <p:nvSpPr>
          <p:cNvPr id="133" name="TextBox 132"/>
          <p:cNvSpPr txBox="1"/>
          <p:nvPr/>
        </p:nvSpPr>
        <p:spPr>
          <a:xfrm>
            <a:off x="720328" y="6328771"/>
            <a:ext cx="5870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endowment of labor in USA = 32 units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27193245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2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2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2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2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2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2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2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2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2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223" grpId="0"/>
      <p:bldP spid="222256" grpId="0"/>
      <p:bldP spid="222279" grpId="0"/>
      <p:bldP spid="222328" grpId="0"/>
      <p:bldP spid="222328" grpId="1"/>
      <p:bldP spid="222339" grpId="0"/>
      <p:bldP spid="222364" grpId="0"/>
      <p:bldP spid="22236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49</a:t>
            </a:r>
            <a:endParaRPr lang="en-US" dirty="0"/>
          </a:p>
        </p:txBody>
      </p:sp>
      <p:sp>
        <p:nvSpPr>
          <p:cNvPr id="227331" name="Text Box 3"/>
          <p:cNvSpPr txBox="1">
            <a:spLocks noChangeArrowheads="1"/>
          </p:cNvSpPr>
          <p:nvPr/>
        </p:nvSpPr>
        <p:spPr bwMode="auto">
          <a:xfrm>
            <a:off x="3581400" y="5791200"/>
            <a:ext cx="1247775" cy="523220"/>
          </a:xfrm>
          <a:prstGeom prst="rect">
            <a:avLst/>
          </a:prstGeom>
          <a:solidFill>
            <a:srgbClr val="CCFFCC"/>
          </a:solidFill>
          <a:ln w="12700">
            <a:solidFill>
              <a:srgbClr val="0033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000" dirty="0">
                <a:cs typeface="Angsana New" pitchFamily="18" charset="-34"/>
              </a:rPr>
              <a:t>shirt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th-TH" sz="2800" b="1" dirty="0">
                <a:latin typeface="Angsana New" pitchFamily="18" charset="-34"/>
                <a:cs typeface="Angsana New" pitchFamily="18" charset="-34"/>
              </a:rPr>
              <a:t>(</a:t>
            </a:r>
            <a:r>
              <a:rPr lang="en-US" sz="1600" b="1" dirty="0">
                <a:cs typeface="Angsana New" pitchFamily="18" charset="-34"/>
              </a:rPr>
              <a:t>X</a:t>
            </a:r>
            <a:r>
              <a:rPr lang="en-US" sz="2800" b="1" dirty="0">
                <a:latin typeface="Angsana New" pitchFamily="18" charset="-34"/>
                <a:cs typeface="Angsana New" pitchFamily="18" charset="-34"/>
              </a:rPr>
              <a:t>)</a:t>
            </a:r>
            <a:endParaRPr lang="th-TH" sz="28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32" name="Text Box 4"/>
          <p:cNvSpPr txBox="1">
            <a:spLocks noChangeArrowheads="1"/>
          </p:cNvSpPr>
          <p:nvPr/>
        </p:nvSpPr>
        <p:spPr bwMode="auto">
          <a:xfrm>
            <a:off x="2286000" y="5181600"/>
            <a:ext cx="51435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b="1">
                <a:cs typeface="Angsana New" pitchFamily="18" charset="-34"/>
              </a:rPr>
              <a:t>O</a:t>
            </a:r>
            <a:r>
              <a:rPr lang="en-US" sz="1200" b="1">
                <a:cs typeface="Angsana New" pitchFamily="18" charset="-34"/>
              </a:rPr>
              <a:t>A</a:t>
            </a:r>
            <a:endParaRPr lang="th-TH" sz="1200" b="1">
              <a:cs typeface="Angsana New" pitchFamily="18" charset="-34"/>
            </a:endParaRPr>
          </a:p>
        </p:txBody>
      </p:sp>
      <p:sp>
        <p:nvSpPr>
          <p:cNvPr id="227336" name="Line 8"/>
          <p:cNvSpPr>
            <a:spLocks noChangeShapeType="1"/>
          </p:cNvSpPr>
          <p:nvPr/>
        </p:nvSpPr>
        <p:spPr bwMode="auto">
          <a:xfrm>
            <a:off x="5410200" y="43434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7" name="Line 9"/>
          <p:cNvSpPr>
            <a:spLocks noChangeShapeType="1"/>
          </p:cNvSpPr>
          <p:nvPr/>
        </p:nvSpPr>
        <p:spPr bwMode="auto">
          <a:xfrm>
            <a:off x="5410200" y="3414713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8" name="Line 10"/>
          <p:cNvSpPr>
            <a:spLocks noChangeShapeType="1"/>
          </p:cNvSpPr>
          <p:nvPr/>
        </p:nvSpPr>
        <p:spPr bwMode="auto">
          <a:xfrm>
            <a:off x="4559300" y="15240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9" name="Line 11"/>
          <p:cNvSpPr>
            <a:spLocks noChangeShapeType="1"/>
          </p:cNvSpPr>
          <p:nvPr/>
        </p:nvSpPr>
        <p:spPr bwMode="auto">
          <a:xfrm>
            <a:off x="4572000" y="51816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40" name="Line 12"/>
          <p:cNvSpPr>
            <a:spLocks noChangeShapeType="1"/>
          </p:cNvSpPr>
          <p:nvPr/>
        </p:nvSpPr>
        <p:spPr bwMode="auto">
          <a:xfrm>
            <a:off x="3657600" y="15240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50" name="Line 22"/>
          <p:cNvSpPr>
            <a:spLocks noChangeShapeType="1"/>
          </p:cNvSpPr>
          <p:nvPr/>
        </p:nvSpPr>
        <p:spPr bwMode="auto">
          <a:xfrm>
            <a:off x="2667000" y="25146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51" name="Line 23"/>
          <p:cNvSpPr>
            <a:spLocks noChangeShapeType="1"/>
          </p:cNvSpPr>
          <p:nvPr/>
        </p:nvSpPr>
        <p:spPr bwMode="auto">
          <a:xfrm>
            <a:off x="2667000" y="34290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52" name="Line 24"/>
          <p:cNvSpPr>
            <a:spLocks noChangeShapeType="1"/>
          </p:cNvSpPr>
          <p:nvPr/>
        </p:nvSpPr>
        <p:spPr bwMode="auto">
          <a:xfrm>
            <a:off x="5486400" y="45720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53" name="Line 25"/>
          <p:cNvSpPr>
            <a:spLocks noChangeShapeType="1"/>
          </p:cNvSpPr>
          <p:nvPr/>
        </p:nvSpPr>
        <p:spPr bwMode="auto">
          <a:xfrm>
            <a:off x="3657600" y="51816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54" name="Line 26"/>
          <p:cNvSpPr>
            <a:spLocks noChangeShapeType="1"/>
          </p:cNvSpPr>
          <p:nvPr/>
        </p:nvSpPr>
        <p:spPr bwMode="auto">
          <a:xfrm>
            <a:off x="2667000" y="43434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55" name="Text Box 27"/>
          <p:cNvSpPr txBox="1">
            <a:spLocks noChangeArrowheads="1"/>
          </p:cNvSpPr>
          <p:nvPr/>
        </p:nvSpPr>
        <p:spPr bwMode="auto">
          <a:xfrm>
            <a:off x="3505200" y="685800"/>
            <a:ext cx="1247775" cy="469900"/>
          </a:xfrm>
          <a:prstGeom prst="rect">
            <a:avLst/>
          </a:prstGeom>
          <a:solidFill>
            <a:srgbClr val="CCFFCC"/>
          </a:solidFill>
          <a:ln w="12700">
            <a:solidFill>
              <a:srgbClr val="0033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000" dirty="0" smtClean="0">
                <a:cs typeface="Angsana New" pitchFamily="18" charset="-34"/>
              </a:rPr>
              <a:t>shirt</a:t>
            </a:r>
            <a:r>
              <a:rPr lang="th-TH" sz="2000" dirty="0" smtClean="0">
                <a:cs typeface="Angsana New" pitchFamily="18" charset="-34"/>
              </a:rPr>
              <a:t> </a:t>
            </a: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(</a:t>
            </a:r>
            <a:r>
              <a:rPr lang="en-US" sz="1600" b="1" dirty="0">
                <a:cs typeface="Angsana New" pitchFamily="18" charset="-34"/>
              </a:rPr>
              <a:t>X</a:t>
            </a:r>
            <a:r>
              <a:rPr lang="en-US" sz="2400" b="1" dirty="0">
                <a:latin typeface="Angsana New" pitchFamily="18" charset="-34"/>
                <a:cs typeface="Angsana New" pitchFamily="18" charset="-34"/>
              </a:rPr>
              <a:t>)</a:t>
            </a:r>
            <a:endParaRPr lang="th-TH" sz="24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60" name="Text Box 32"/>
          <p:cNvSpPr txBox="1">
            <a:spLocks noChangeArrowheads="1"/>
          </p:cNvSpPr>
          <p:nvPr/>
        </p:nvSpPr>
        <p:spPr bwMode="auto">
          <a:xfrm>
            <a:off x="4648200" y="10668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3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61" name="Text Box 33"/>
          <p:cNvSpPr txBox="1">
            <a:spLocks noChangeArrowheads="1"/>
          </p:cNvSpPr>
          <p:nvPr/>
        </p:nvSpPr>
        <p:spPr bwMode="auto">
          <a:xfrm>
            <a:off x="2286000" y="15240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16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62" name="Text Box 34"/>
          <p:cNvSpPr txBox="1">
            <a:spLocks noChangeArrowheads="1"/>
          </p:cNvSpPr>
          <p:nvPr/>
        </p:nvSpPr>
        <p:spPr bwMode="auto">
          <a:xfrm>
            <a:off x="5486400" y="48768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16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63" name="Line 35"/>
          <p:cNvSpPr>
            <a:spLocks noChangeShapeType="1"/>
          </p:cNvSpPr>
          <p:nvPr/>
        </p:nvSpPr>
        <p:spPr bwMode="auto">
          <a:xfrm flipH="1">
            <a:off x="2743200" y="1600200"/>
            <a:ext cx="0" cy="3657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64" name="Line 36"/>
          <p:cNvSpPr>
            <a:spLocks noChangeShapeType="1"/>
          </p:cNvSpPr>
          <p:nvPr/>
        </p:nvSpPr>
        <p:spPr bwMode="auto">
          <a:xfrm>
            <a:off x="2743200" y="5257800"/>
            <a:ext cx="2743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65" name="Line 37"/>
          <p:cNvSpPr>
            <a:spLocks noChangeShapeType="1"/>
          </p:cNvSpPr>
          <p:nvPr/>
        </p:nvSpPr>
        <p:spPr bwMode="auto">
          <a:xfrm flipH="1">
            <a:off x="5486400" y="1600200"/>
            <a:ext cx="0" cy="3657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66" name="Line 38"/>
          <p:cNvSpPr>
            <a:spLocks noChangeShapeType="1"/>
          </p:cNvSpPr>
          <p:nvPr/>
        </p:nvSpPr>
        <p:spPr bwMode="auto">
          <a:xfrm>
            <a:off x="2743200" y="1600200"/>
            <a:ext cx="2743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67" name="Line 39"/>
          <p:cNvSpPr>
            <a:spLocks noChangeShapeType="1"/>
          </p:cNvSpPr>
          <p:nvPr/>
        </p:nvSpPr>
        <p:spPr bwMode="auto">
          <a:xfrm>
            <a:off x="5410200" y="25146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8" name="Text Box 40"/>
          <p:cNvSpPr txBox="1">
            <a:spLocks noChangeArrowheads="1"/>
          </p:cNvSpPr>
          <p:nvPr/>
        </p:nvSpPr>
        <p:spPr bwMode="auto">
          <a:xfrm>
            <a:off x="2667000" y="10668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12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69" name="Text Box 41"/>
          <p:cNvSpPr txBox="1">
            <a:spLocks noChangeArrowheads="1"/>
          </p:cNvSpPr>
          <p:nvPr/>
        </p:nvSpPr>
        <p:spPr bwMode="auto">
          <a:xfrm>
            <a:off x="5181600" y="52578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12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71" name="Text Box 43"/>
          <p:cNvSpPr txBox="1">
            <a:spLocks noChangeArrowheads="1"/>
          </p:cNvSpPr>
          <p:nvPr/>
        </p:nvSpPr>
        <p:spPr bwMode="auto">
          <a:xfrm>
            <a:off x="2286000" y="2286000"/>
            <a:ext cx="3841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400" b="1">
                <a:latin typeface="Angsana New" pitchFamily="18" charset="-34"/>
                <a:cs typeface="Angsana New" pitchFamily="18" charset="-34"/>
              </a:rPr>
              <a:t>12</a:t>
            </a:r>
            <a:endParaRPr lang="th-TH" sz="2400" b="1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7379" name="Text Box 51"/>
          <p:cNvSpPr txBox="1">
            <a:spLocks noChangeArrowheads="1"/>
          </p:cNvSpPr>
          <p:nvPr/>
        </p:nvSpPr>
        <p:spPr bwMode="auto">
          <a:xfrm>
            <a:off x="5410200" y="1219200"/>
            <a:ext cx="51435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b="1">
                <a:cs typeface="Angsana New" pitchFamily="18" charset="-34"/>
              </a:rPr>
              <a:t>O</a:t>
            </a:r>
            <a:r>
              <a:rPr lang="en-US" sz="1200" b="1">
                <a:cs typeface="Angsana New" pitchFamily="18" charset="-34"/>
              </a:rPr>
              <a:t>B</a:t>
            </a:r>
            <a:endParaRPr lang="th-TH" sz="1200" b="1">
              <a:cs typeface="Angsana New" pitchFamily="18" charset="-34"/>
            </a:endParaRPr>
          </a:p>
        </p:txBody>
      </p:sp>
      <p:sp>
        <p:nvSpPr>
          <p:cNvPr id="227382" name="Text Box 54"/>
          <p:cNvSpPr txBox="1">
            <a:spLocks noChangeArrowheads="1"/>
          </p:cNvSpPr>
          <p:nvPr/>
        </p:nvSpPr>
        <p:spPr bwMode="auto">
          <a:xfrm>
            <a:off x="533400" y="3276600"/>
            <a:ext cx="1400175" cy="461665"/>
          </a:xfrm>
          <a:prstGeom prst="rect">
            <a:avLst/>
          </a:prstGeom>
          <a:solidFill>
            <a:srgbClr val="CCFFCC"/>
          </a:solidFill>
          <a:ln w="12700">
            <a:solidFill>
              <a:srgbClr val="3333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4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000" dirty="0" smtClean="0">
                <a:cs typeface="Angsana New" pitchFamily="18" charset="-34"/>
              </a:rPr>
              <a:t>watch</a:t>
            </a:r>
            <a:r>
              <a:rPr lang="en-US" sz="24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1600" b="1" dirty="0" smtClean="0">
                <a:cs typeface="Angsana New" pitchFamily="18" charset="-34"/>
              </a:rPr>
              <a:t>(Y)</a:t>
            </a:r>
            <a:endParaRPr lang="th-TH" sz="1600" b="1" dirty="0">
              <a:cs typeface="Angsana New" pitchFamily="18" charset="-34"/>
            </a:endParaRPr>
          </a:p>
        </p:txBody>
      </p:sp>
      <p:sp>
        <p:nvSpPr>
          <p:cNvPr id="227389" name="Text Box 61"/>
          <p:cNvSpPr txBox="1">
            <a:spLocks noChangeArrowheads="1"/>
          </p:cNvSpPr>
          <p:nvPr/>
        </p:nvSpPr>
        <p:spPr bwMode="auto">
          <a:xfrm>
            <a:off x="5943600" y="3352800"/>
            <a:ext cx="1247775" cy="461665"/>
          </a:xfrm>
          <a:prstGeom prst="rect">
            <a:avLst/>
          </a:prstGeom>
          <a:solidFill>
            <a:srgbClr val="CCFFCC"/>
          </a:solidFill>
          <a:ln w="12700">
            <a:solidFill>
              <a:srgbClr val="3333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000" dirty="0" smtClean="0">
                <a:cs typeface="Angsana New" pitchFamily="18" charset="-34"/>
              </a:rPr>
              <a:t>watch</a:t>
            </a:r>
            <a:r>
              <a:rPr lang="th-TH" sz="24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1600" b="1" dirty="0">
                <a:cs typeface="Angsana New" pitchFamily="18" charset="-34"/>
              </a:rPr>
              <a:t>(</a:t>
            </a:r>
            <a:r>
              <a:rPr lang="en-US" sz="1600" b="1" dirty="0" smtClean="0">
                <a:cs typeface="Angsana New" pitchFamily="18" charset="-34"/>
              </a:rPr>
              <a:t>Y</a:t>
            </a:r>
            <a:r>
              <a:rPr lang="en-US" sz="1600" b="1" dirty="0">
                <a:cs typeface="Angsana New" pitchFamily="18" charset="-34"/>
              </a:rPr>
              <a:t>)</a:t>
            </a:r>
            <a:endParaRPr lang="th-TH" sz="1600" b="1" dirty="0">
              <a:cs typeface="Angsana New" pitchFamily="18" charset="-34"/>
            </a:endParaRPr>
          </a:p>
        </p:txBody>
      </p:sp>
      <p:sp>
        <p:nvSpPr>
          <p:cNvPr id="76" name="Rectangle 2"/>
          <p:cNvSpPr>
            <a:spLocks noGrp="1" noChangeArrowheads="1"/>
          </p:cNvSpPr>
          <p:nvPr>
            <p:ph type="title"/>
          </p:nvPr>
        </p:nvSpPr>
        <p:spPr>
          <a:xfrm>
            <a:off x="166687" y="152400"/>
            <a:ext cx="8077200" cy="533400"/>
          </a:xfrm>
        </p:spPr>
        <p:txBody>
          <a:bodyPr/>
          <a:lstStyle/>
          <a:p>
            <a:pPr algn="l"/>
            <a:r>
              <a:rPr lang="en-US" sz="2400" b="1" dirty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2.6.3</a:t>
            </a:r>
            <a:r>
              <a:rPr 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Gains from trade under constant cost case </a:t>
            </a:r>
            <a:endParaRPr lang="th-TH" sz="24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148644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7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360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1B24A-C487-4594-82ED-E4F9E3489C95}" type="slidenum">
              <a:rPr lang="en-US"/>
              <a:pPr/>
              <a:t>50</a:t>
            </a:fld>
            <a:endParaRPr lang="en-US" dirty="0"/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228600"/>
            <a:ext cx="7391400" cy="432147"/>
          </a:xfrm>
          <a:noFill/>
          <a:ln/>
        </p:spPr>
        <p:txBody>
          <a:bodyPr/>
          <a:lstStyle/>
          <a:p>
            <a:pPr marL="544513" indent="-544513">
              <a:lnSpc>
                <a:spcPct val="8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3600" dirty="0" smtClean="0"/>
              <a:t>USA gains from trade more than Thailand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838200" y="685800"/>
                <a:ext cx="1410130" cy="7448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𝑋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𝑌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𝐴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0</m:t>
                      </m:r>
                      <m:r>
                        <a:rPr lang="en-US" i="1">
                          <a:latin typeface="Cambria Math"/>
                        </a:rPr>
                        <m:t>.</m:t>
                      </m:r>
                      <m:r>
                        <a:rPr lang="en-US" i="1">
                          <a:latin typeface="Cambria Math"/>
                        </a:rPr>
                        <m:t>5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200" y="685800"/>
                <a:ext cx="1410130" cy="74481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3124200" y="661261"/>
                <a:ext cx="1237005" cy="7448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𝑋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𝑌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𝐵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4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4200" y="661261"/>
                <a:ext cx="1237005" cy="744819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5334000" y="660747"/>
                <a:ext cx="1286699" cy="74584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𝑋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𝑌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𝑊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4000" y="660747"/>
                <a:ext cx="1286699" cy="74584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845457" y="1540155"/>
                <a:ext cx="857094" cy="74584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𝑋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𝑌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𝑊</m:t>
                          </m:r>
                        </m:sub>
                      </m:sSub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5457" y="1540155"/>
                <a:ext cx="857094" cy="74584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702551" y="1578043"/>
            <a:ext cx="1574049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sz="3600" dirty="0" smtClean="0"/>
              <a:t>is closer to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276600" y="1472333"/>
                <a:ext cx="1410130" cy="7448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𝑋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𝑌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𝐴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</m:t>
                      </m:r>
                      <m:r>
                        <a:rPr lang="en-US" i="1">
                          <a:latin typeface="Cambria Math"/>
                        </a:rPr>
                        <m:t>0</m:t>
                      </m:r>
                      <m:r>
                        <a:rPr lang="en-US" i="1">
                          <a:latin typeface="Cambria Math"/>
                        </a:rPr>
                        <m:t>.</m:t>
                      </m:r>
                      <m:r>
                        <a:rPr lang="en-US" i="1">
                          <a:latin typeface="Cambria Math"/>
                        </a:rPr>
                        <m:t>5</m:t>
                      </m:r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6600" y="1472333"/>
                <a:ext cx="1410130" cy="744819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649269" y="1556483"/>
            <a:ext cx="924379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sz="3600" dirty="0" smtClean="0"/>
              <a:t>than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5348514" y="1540155"/>
                <a:ext cx="807401" cy="7448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𝑋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𝑃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𝑌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𝐵</m:t>
                          </m:r>
                        </m:sub>
                      </m:sSub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8514" y="1540155"/>
                <a:ext cx="807401" cy="744819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834570" y="2304143"/>
            <a:ext cx="830943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sz="3600" dirty="0" smtClean="0"/>
              <a:t>Country A gains from trade less. Country B gains from trade more </a:t>
            </a: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 bwMode="auto">
          <a:xfrm>
            <a:off x="285965" y="2837543"/>
            <a:ext cx="2076235" cy="591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544513" indent="-544513">
              <a:lnSpc>
                <a:spcPct val="8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3600" dirty="0" smtClean="0"/>
              <a:t>Note that</a:t>
            </a: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805204" y="3383925"/>
            <a:ext cx="2050143" cy="500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dirty="0" smtClean="0"/>
              <a:t>Country A wants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2858976" y="3232091"/>
                <a:ext cx="510011" cy="6562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8976" y="3232091"/>
                <a:ext cx="510011" cy="65620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3"/>
          <p:cNvSpPr txBox="1">
            <a:spLocks noChangeArrowheads="1"/>
          </p:cNvSpPr>
          <p:nvPr/>
        </p:nvSpPr>
        <p:spPr bwMode="auto">
          <a:xfrm>
            <a:off x="3442005" y="3362435"/>
            <a:ext cx="2535344" cy="395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dirty="0" smtClean="0"/>
              <a:t>to be high because</a:t>
            </a:r>
          </a:p>
        </p:txBody>
      </p:sp>
      <p:sp>
        <p:nvSpPr>
          <p:cNvPr id="19" name="Rectangle 3"/>
          <p:cNvSpPr txBox="1">
            <a:spLocks noChangeArrowheads="1"/>
          </p:cNvSpPr>
          <p:nvPr/>
        </p:nvSpPr>
        <p:spPr bwMode="auto">
          <a:xfrm>
            <a:off x="845457" y="3920953"/>
            <a:ext cx="8105853" cy="500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dirty="0" smtClean="0"/>
              <a:t>the country can sell good X at high price and buy good Y at low price</a:t>
            </a:r>
          </a:p>
        </p:txBody>
      </p:sp>
      <p:sp>
        <p:nvSpPr>
          <p:cNvPr id="20" name="Rectangle 3"/>
          <p:cNvSpPr txBox="1">
            <a:spLocks noChangeArrowheads="1"/>
          </p:cNvSpPr>
          <p:nvPr/>
        </p:nvSpPr>
        <p:spPr bwMode="auto">
          <a:xfrm>
            <a:off x="805203" y="4453949"/>
            <a:ext cx="2050143" cy="500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dirty="0" smtClean="0"/>
              <a:t>Country B wants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2766589" y="4376217"/>
                <a:ext cx="510011" cy="6562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𝑋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</a:rPr>
                                <m:t>𝑌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th-TH" dirty="0"/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6589" y="4376217"/>
                <a:ext cx="510011" cy="65620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Rectangle 3"/>
          <p:cNvSpPr txBox="1">
            <a:spLocks noChangeArrowheads="1"/>
          </p:cNvSpPr>
          <p:nvPr/>
        </p:nvSpPr>
        <p:spPr bwMode="auto">
          <a:xfrm>
            <a:off x="3335991" y="4453949"/>
            <a:ext cx="2535344" cy="395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dirty="0" smtClean="0"/>
              <a:t>to be low because</a:t>
            </a:r>
          </a:p>
        </p:txBody>
      </p:sp>
      <p:sp>
        <p:nvSpPr>
          <p:cNvPr id="23" name="Rectangle 3"/>
          <p:cNvSpPr txBox="1">
            <a:spLocks noChangeArrowheads="1"/>
          </p:cNvSpPr>
          <p:nvPr/>
        </p:nvSpPr>
        <p:spPr bwMode="auto">
          <a:xfrm>
            <a:off x="805203" y="5014720"/>
            <a:ext cx="8105853" cy="500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dirty="0" smtClean="0"/>
              <a:t>the country can sell good Y at high price and buy good X at low price</a:t>
            </a:r>
          </a:p>
        </p:txBody>
      </p:sp>
    </p:spTree>
    <p:extLst>
      <p:ext uri="{BB962C8B-B14F-4D97-AF65-F5344CB8AC3E}">
        <p14:creationId xmlns:p14="http://schemas.microsoft.com/office/powerpoint/2010/main" val="196260458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699" grpId="0" build="p"/>
      <p:bldP spid="2" grpId="0"/>
      <p:bldP spid="3" grpId="0"/>
      <p:bldP spid="4" grpId="0"/>
      <p:bldP spid="6" grpId="0"/>
      <p:bldP spid="9" grpId="0"/>
      <p:bldP spid="10" grpId="0"/>
      <p:bldP spid="11" grpId="0"/>
      <p:bldP spid="7" grpId="0"/>
      <p:bldP spid="13" grpId="0"/>
      <p:bldP spid="15" grpId="0"/>
      <p:bldP spid="16" grpId="0"/>
      <p:bldP spid="12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50</a:t>
            </a:r>
          </a:p>
          <a:p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109821" y="57834"/>
            <a:ext cx="885260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Homework ---- Table 5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532923" y="1172473"/>
            <a:ext cx="131510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good X</a:t>
            </a:r>
            <a:endParaRPr lang="en-US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6305770" y="1194216"/>
            <a:ext cx="110799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good Y</a:t>
            </a:r>
            <a:endParaRPr lang="en-US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53786" y="1702360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C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53786" y="2240691"/>
            <a:ext cx="16658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C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209800" y="1264077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514407" y="1676400"/>
            <a:ext cx="771519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53786" y="704165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464770" y="2850736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3649" y="1779423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18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701507" y="2267140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212867" y="1776463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12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318665" y="2287121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4</a:t>
            </a:r>
          </a:p>
        </p:txBody>
      </p:sp>
      <p:grpSp>
        <p:nvGrpSpPr>
          <p:cNvPr id="25" name="Group 32"/>
          <p:cNvGrpSpPr>
            <a:grpSpLocks/>
          </p:cNvGrpSpPr>
          <p:nvPr/>
        </p:nvGrpSpPr>
        <p:grpSpPr bwMode="auto">
          <a:xfrm>
            <a:off x="4288025" y="1808807"/>
            <a:ext cx="3200458" cy="959453"/>
            <a:chOff x="2592" y="1536"/>
            <a:chExt cx="2086" cy="793"/>
          </a:xfrm>
        </p:grpSpPr>
        <p:sp>
          <p:nvSpPr>
            <p:cNvPr id="26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7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2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62" name="Text Box 6"/>
          <p:cNvSpPr txBox="1">
            <a:spLocks noChangeArrowheads="1"/>
          </p:cNvSpPr>
          <p:nvPr/>
        </p:nvSpPr>
        <p:spPr bwMode="auto">
          <a:xfrm>
            <a:off x="2188017" y="704165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405655" y="3015734"/>
            <a:ext cx="843354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Suppose</a:t>
            </a: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en-US" sz="1600" dirty="0" smtClean="0">
                <a:latin typeface="Arial" pitchFamily="34" charset="0"/>
              </a:rPr>
              <a:t>The endowment of labor in country A = 180 units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sz="1600" dirty="0" smtClean="0">
                <a:latin typeface="Arial" pitchFamily="34" charset="0"/>
              </a:rPr>
              <a:t>The </a:t>
            </a:r>
            <a:r>
              <a:rPr lang="en-US" sz="1600" dirty="0">
                <a:latin typeface="Arial" pitchFamily="34" charset="0"/>
              </a:rPr>
              <a:t>endowment of labor in country A = </a:t>
            </a:r>
            <a:r>
              <a:rPr lang="en-US" sz="1600" dirty="0" smtClean="0">
                <a:latin typeface="Arial" pitchFamily="34" charset="0"/>
              </a:rPr>
              <a:t>144 </a:t>
            </a:r>
            <a:r>
              <a:rPr lang="en-US" sz="1600" dirty="0">
                <a:latin typeface="Arial" pitchFamily="34" charset="0"/>
              </a:rPr>
              <a:t>units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sz="1600" dirty="0" smtClean="0">
                <a:latin typeface="Arial" pitchFamily="34" charset="0"/>
              </a:rPr>
              <a:t>Before trade </a:t>
            </a:r>
          </a:p>
          <a:p>
            <a:r>
              <a:rPr lang="en-US" sz="1600" dirty="0" smtClean="0">
                <a:latin typeface="Arial" pitchFamily="34" charset="0"/>
              </a:rPr>
              <a:t>         country A consumes X = 6 units</a:t>
            </a:r>
          </a:p>
          <a:p>
            <a:r>
              <a:rPr lang="en-US" sz="1600" dirty="0">
                <a:latin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</a:rPr>
              <a:t>        country B consumes X = 24 units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sz="1600" dirty="0" smtClean="0">
                <a:latin typeface="Arial" pitchFamily="34" charset="0"/>
              </a:rPr>
              <a:t>Terms of trade is 1X : 1Y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sz="1600" dirty="0" smtClean="0">
                <a:latin typeface="Arial" pitchFamily="34" charset="0"/>
              </a:rPr>
              <a:t>After trade</a:t>
            </a:r>
          </a:p>
          <a:p>
            <a:r>
              <a:rPr lang="en-US" sz="1600" dirty="0" smtClean="0">
                <a:latin typeface="Arial" pitchFamily="34" charset="0"/>
              </a:rPr>
              <a:t>         country </a:t>
            </a:r>
            <a:r>
              <a:rPr lang="en-US" sz="1600" dirty="0">
                <a:latin typeface="Arial" pitchFamily="34" charset="0"/>
              </a:rPr>
              <a:t>A consumes X = </a:t>
            </a:r>
            <a:r>
              <a:rPr lang="en-US" sz="1600" dirty="0" smtClean="0">
                <a:latin typeface="Arial" pitchFamily="34" charset="0"/>
              </a:rPr>
              <a:t>22 units</a:t>
            </a:r>
          </a:p>
          <a:p>
            <a:endParaRPr lang="en-US" dirty="0" smtClean="0">
              <a:latin typeface="Arial" pitchFamily="34" charset="0"/>
            </a:endParaRPr>
          </a:p>
          <a:p>
            <a:r>
              <a:rPr lang="en-US" dirty="0" smtClean="0">
                <a:latin typeface="Arial" pitchFamily="34" charset="0"/>
              </a:rPr>
              <a:t>Question: From the above situation, use </a:t>
            </a:r>
            <a:r>
              <a:rPr lang="en-US" dirty="0">
                <a:latin typeface="Arial" pitchFamily="34" charset="0"/>
              </a:rPr>
              <a:t>neo-classical tools to explain </a:t>
            </a:r>
            <a:endParaRPr lang="en-US" dirty="0" smtClean="0">
              <a:latin typeface="Arial" pitchFamily="34" charset="0"/>
            </a:endParaRPr>
          </a:p>
          <a:p>
            <a:pPr marL="285750" indent="-285750">
              <a:buFont typeface="Wingdings" pitchFamily="2" charset="2"/>
              <a:buChar char="q"/>
            </a:pPr>
            <a:r>
              <a:rPr lang="en-US" dirty="0" smtClean="0">
                <a:latin typeface="Arial" pitchFamily="34" charset="0"/>
              </a:rPr>
              <a:t>Source of comparative advantage and pattern of trade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US" dirty="0">
                <a:latin typeface="Arial" pitchFamily="34" charset="0"/>
              </a:rPr>
              <a:t>G</a:t>
            </a:r>
            <a:r>
              <a:rPr lang="en-US" dirty="0" smtClean="0">
                <a:latin typeface="Arial" pitchFamily="34" charset="0"/>
              </a:rPr>
              <a:t>ains from trade </a:t>
            </a:r>
            <a:endParaRPr lang="th-TH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905767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ayons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Crayons">
      <a:majorFont>
        <a:latin typeface="Angsana New"/>
        <a:ea typeface=""/>
        <a:cs typeface="Angsana New"/>
      </a:majorFont>
      <a:minorFont>
        <a:latin typeface="Angsana New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Mountain Top</Template>
  <TotalTime>5213</TotalTime>
  <Words>3732</Words>
  <Application>Microsoft Office PowerPoint</Application>
  <PresentationFormat>On-screen Show (4:3)</PresentationFormat>
  <Paragraphs>719</Paragraphs>
  <Slides>51</Slides>
  <Notes>5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3" baseType="lpstr">
      <vt:lpstr>Crayons</vt:lpstr>
      <vt:lpstr>Equation</vt:lpstr>
      <vt:lpstr>CHAPTER 2</vt:lpstr>
      <vt:lpstr>Trade Theories</vt:lpstr>
      <vt:lpstr>2.1 Mercantilism</vt:lpstr>
      <vt:lpstr>2.1 Mercantilism</vt:lpstr>
      <vt:lpstr>The Challenge to Mercantilism</vt:lpstr>
      <vt:lpstr>David Hume’s mercantilism challenge (1975)        --- the price specie flow mechanism </vt:lpstr>
      <vt:lpstr>David Hume’s mercantilism challenge (1975)        --- the price specie flow mechanism </vt:lpstr>
      <vt:lpstr>Adam Smith’s mercantilism challenge        --- Absolute advantage and laissez faire</vt:lpstr>
      <vt:lpstr>2.2 Classical Trade Theory</vt:lpstr>
      <vt:lpstr>2.2 Classical Trade Theory</vt:lpstr>
      <vt:lpstr>2.2 Classical Trade Theory</vt:lpstr>
      <vt:lpstr>2.3 Principle of absolute advantage—Adam Smith</vt:lpstr>
      <vt:lpstr>2.3.2 Concept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Limits to Adam Smith’s Absolute Advantage principle </vt:lpstr>
      <vt:lpstr>2.4 Principle of comparative advantage—David Ricardo</vt:lpstr>
      <vt:lpstr>2.4 Principle of comparative advantage---David Ricardo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2.4 Extension of the classical trade model</vt:lpstr>
      <vt:lpstr>The classical model in monetary term ----Example 3</vt:lpstr>
      <vt:lpstr>PowerPoint Presentation</vt:lpstr>
      <vt:lpstr>PowerPoint Presentation</vt:lpstr>
      <vt:lpstr>PowerPoint Presentation</vt:lpstr>
      <vt:lpstr>2.5 Test  of classical trade model</vt:lpstr>
      <vt:lpstr>MacDougall’s classical trade model test</vt:lpstr>
      <vt:lpstr>MacDougall’s classical trade model test</vt:lpstr>
      <vt:lpstr>2.6 Explanation of Classical trade model by Neo-Classic tools</vt:lpstr>
      <vt:lpstr>PowerPoint Presentation</vt:lpstr>
      <vt:lpstr>PowerPoint Presentation</vt:lpstr>
      <vt:lpstr>PowerPoint Presentation</vt:lpstr>
      <vt:lpstr>2.6.2 PPC and Relative Price --- under constant opportunity cost case </vt:lpstr>
      <vt:lpstr>PowerPoint Presentation</vt:lpstr>
      <vt:lpstr>PowerPoint Presentation</vt:lpstr>
      <vt:lpstr>PowerPoint Presentation</vt:lpstr>
      <vt:lpstr>PowerPoint Presentation</vt:lpstr>
      <vt:lpstr> 2.6.3 Gains from trade under constant cost case </vt:lpstr>
      <vt:lpstr> 2.6.3 Gains from trade under constant cost case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เศรษฐศาสตร์ระหว่างประเทศ</dc:title>
  <dc:creator>Pin</dc:creator>
  <cp:lastModifiedBy>Toshiba</cp:lastModifiedBy>
  <cp:revision>207</cp:revision>
  <cp:lastPrinted>2011-08-16T21:04:43Z</cp:lastPrinted>
  <dcterms:created xsi:type="dcterms:W3CDTF">2005-10-22T09:50:02Z</dcterms:created>
  <dcterms:modified xsi:type="dcterms:W3CDTF">2013-01-04T04:17:06Z</dcterms:modified>
</cp:coreProperties>
</file>