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5"/>
  </p:notesMasterIdLst>
  <p:sldIdLst>
    <p:sldId id="256" r:id="rId2"/>
    <p:sldId id="284" r:id="rId3"/>
    <p:sldId id="289" r:id="rId4"/>
    <p:sldId id="313" r:id="rId5"/>
    <p:sldId id="275" r:id="rId6"/>
    <p:sldId id="295" r:id="rId7"/>
    <p:sldId id="299" r:id="rId8"/>
    <p:sldId id="300" r:id="rId9"/>
    <p:sldId id="298" r:id="rId10"/>
    <p:sldId id="276" r:id="rId11"/>
    <p:sldId id="296" r:id="rId12"/>
    <p:sldId id="277" r:id="rId13"/>
    <p:sldId id="310" r:id="rId14"/>
    <p:sldId id="312" r:id="rId15"/>
    <p:sldId id="311" r:id="rId16"/>
    <p:sldId id="279" r:id="rId17"/>
    <p:sldId id="307" r:id="rId18"/>
    <p:sldId id="283" r:id="rId19"/>
    <p:sldId id="306" r:id="rId20"/>
    <p:sldId id="288" r:id="rId21"/>
    <p:sldId id="293" r:id="rId22"/>
    <p:sldId id="309" r:id="rId23"/>
    <p:sldId id="31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BEE51-9C5A-4F5A-92F0-13F7C7B310FF}" type="datetimeFigureOut">
              <a:rPr lang="en-ID" smtClean="0"/>
              <a:t>30/03/2021</a:t>
            </a:fld>
            <a:endParaRPr lang="en-ID"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D89CF-85AB-4350-8B80-96C48F5A6502}" type="slidenum">
              <a:rPr lang="en-ID" smtClean="0"/>
              <a:t>‹#›</a:t>
            </a:fld>
            <a:endParaRPr lang="en-ID" dirty="0"/>
          </a:p>
        </p:txBody>
      </p:sp>
    </p:spTree>
    <p:extLst>
      <p:ext uri="{BB962C8B-B14F-4D97-AF65-F5344CB8AC3E}">
        <p14:creationId xmlns:p14="http://schemas.microsoft.com/office/powerpoint/2010/main" val="304593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BD327-E168-418A-9116-0BE139057B8F}" type="datetime1">
              <a:rPr lang="en-US" smtClean="0"/>
              <a:t>3/30/2021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2C610-8DBB-4577-BF94-237BDCE18121}"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C0160-C842-4B6A-850B-93B3CCB14FE0}"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6FD7-F060-455B-9819-1949E292956C}" type="datetime1">
              <a:rPr lang="en-US" smtClean="0"/>
              <a:t>3/30/2021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FB61C9-20F1-4374-BFAC-9330983D9566}" type="datetime1">
              <a:rPr lang="en-US" smtClean="0"/>
              <a:t>3/30/2021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596AFE-B5DE-4F4A-80F3-350E65C38919}" type="datetime1">
              <a:rPr lang="en-US" smtClean="0"/>
              <a:t>3/30/2021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407DF1-1A7C-4EB4-81DE-FFC75F27FFEA}" type="datetime1">
              <a:rPr lang="en-US" smtClean="0"/>
              <a:t>3/30/2021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541E6A-C3F0-4F7A-BBF6-0954775FE70B}" type="datetime1">
              <a:rPr lang="en-US" smtClean="0"/>
              <a:t>3/30/2021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E38F2E7-1E98-4DBA-ADE6-E505769B3764}" type="datetime1">
              <a:rPr lang="en-US" smtClean="0"/>
              <a:t>3/30/2021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630E5-3800-4C9B-86B6-6CF677AC2742}"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E00FE-AB3F-4A2D-A6D4-C8F24FAD0207}" type="datetime1">
              <a:rPr lang="en-US" smtClean="0"/>
              <a:t>3/30/2021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16E527-E1C8-41FF-BFC7-51EB9BC15687}" type="datetime1">
              <a:rPr lang="en-US" smtClean="0"/>
              <a:t>3/30/2021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DCEA-5002-4AB5-B4EE-9C4BD38A5878}"/>
              </a:ext>
            </a:extLst>
          </p:cNvPr>
          <p:cNvSpPr>
            <a:spLocks noGrp="1"/>
          </p:cNvSpPr>
          <p:nvPr>
            <p:ph type="ctrTitle"/>
          </p:nvPr>
        </p:nvSpPr>
        <p:spPr/>
        <p:txBody>
          <a:bodyPr>
            <a:normAutofit/>
          </a:bodyPr>
          <a:lstStyle/>
          <a:p>
            <a:r>
              <a:rPr lang="en-US" sz="4800" dirty="0"/>
              <a:t>Economy of </a:t>
            </a:r>
            <a:r>
              <a:rPr lang="en-US" sz="4800" dirty="0" err="1"/>
              <a:t>vietnam</a:t>
            </a:r>
            <a:endParaRPr lang="en-ID" sz="4800" dirty="0"/>
          </a:p>
        </p:txBody>
      </p:sp>
      <p:sp>
        <p:nvSpPr>
          <p:cNvPr id="4" name="Subtitle 2">
            <a:extLst>
              <a:ext uri="{FF2B5EF4-FFF2-40B4-BE49-F238E27FC236}">
                <a16:creationId xmlns:a16="http://schemas.microsoft.com/office/drawing/2014/main" id="{2B677970-4FCC-4289-879E-C3CF588DBFA6}"/>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EE361 ECONOMIES of CLMV</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85054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82FFF0-1117-4DAE-8B8C-E5A23ADB1673}"/>
              </a:ext>
            </a:extLst>
          </p:cNvPr>
          <p:cNvSpPr>
            <a:spLocks noGrp="1"/>
          </p:cNvSpPr>
          <p:nvPr>
            <p:ph type="sldNum" sz="quarter" idx="12"/>
          </p:nvPr>
        </p:nvSpPr>
        <p:spPr/>
        <p:txBody>
          <a:bodyPr/>
          <a:lstStyle/>
          <a:p>
            <a:fld id="{6D22F896-40B5-4ADD-8801-0D06FADFA095}" type="slidenum">
              <a:rPr lang="en-US" smtClean="0"/>
              <a:t>2</a:t>
            </a:fld>
            <a:endParaRPr lang="en-US" dirty="0"/>
          </a:p>
        </p:txBody>
      </p:sp>
      <p:pic>
        <p:nvPicPr>
          <p:cNvPr id="1026" name="Picture 2" descr="Cambodia Hosts 8th GMS Economic Corridors Forum">
            <a:extLst>
              <a:ext uri="{FF2B5EF4-FFF2-40B4-BE49-F238E27FC236}">
                <a16:creationId xmlns:a16="http://schemas.microsoft.com/office/drawing/2014/main" id="{741AECA7-DCF7-4169-99A7-38ACF11859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476" y="0"/>
            <a:ext cx="6846523" cy="60985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0F6D52-AADF-4C1F-8592-A333F37F1DC4}"/>
              </a:ext>
            </a:extLst>
          </p:cNvPr>
          <p:cNvSpPr txBox="1"/>
          <p:nvPr/>
        </p:nvSpPr>
        <p:spPr>
          <a:xfrm>
            <a:off x="1010546" y="1264711"/>
            <a:ext cx="4122549" cy="769441"/>
          </a:xfrm>
          <a:prstGeom prst="rect">
            <a:avLst/>
          </a:prstGeom>
          <a:noFill/>
        </p:spPr>
        <p:txBody>
          <a:bodyPr wrap="square" rtlCol="0">
            <a:spAutoFit/>
          </a:bodyPr>
          <a:lstStyle/>
          <a:p>
            <a:r>
              <a:rPr lang="en-US" sz="2200" dirty="0"/>
              <a:t>Vietnam within the Greater Mekong Subregion</a:t>
            </a:r>
          </a:p>
        </p:txBody>
      </p:sp>
      <p:graphicFrame>
        <p:nvGraphicFramePr>
          <p:cNvPr id="7" name="Table 7">
            <a:extLst>
              <a:ext uri="{FF2B5EF4-FFF2-40B4-BE49-F238E27FC236}">
                <a16:creationId xmlns:a16="http://schemas.microsoft.com/office/drawing/2014/main" id="{3CA775C4-66C4-49F1-8758-1F09B46CB8DE}"/>
              </a:ext>
            </a:extLst>
          </p:cNvPr>
          <p:cNvGraphicFramePr>
            <a:graphicFrameLocks noGrp="1"/>
          </p:cNvGraphicFramePr>
          <p:nvPr>
            <p:extLst>
              <p:ext uri="{D42A27DB-BD31-4B8C-83A1-F6EECF244321}">
                <p14:modId xmlns:p14="http://schemas.microsoft.com/office/powerpoint/2010/main" val="112172138"/>
              </p:ext>
            </p:extLst>
          </p:nvPr>
        </p:nvGraphicFramePr>
        <p:xfrm>
          <a:off x="1083055" y="2034152"/>
          <a:ext cx="4262421" cy="3708400"/>
        </p:xfrm>
        <a:graphic>
          <a:graphicData uri="http://schemas.openxmlformats.org/drawingml/2006/table">
            <a:tbl>
              <a:tblPr firstRow="1" bandRow="1">
                <a:tableStyleId>{073A0DAA-6AF3-43AB-8588-CEC1D06C72B9}</a:tableStyleId>
              </a:tblPr>
              <a:tblGrid>
                <a:gridCol w="1722138">
                  <a:extLst>
                    <a:ext uri="{9D8B030D-6E8A-4147-A177-3AD203B41FA5}">
                      <a16:colId xmlns:a16="http://schemas.microsoft.com/office/drawing/2014/main" val="3239355817"/>
                    </a:ext>
                  </a:extLst>
                </a:gridCol>
                <a:gridCol w="1255363">
                  <a:extLst>
                    <a:ext uri="{9D8B030D-6E8A-4147-A177-3AD203B41FA5}">
                      <a16:colId xmlns:a16="http://schemas.microsoft.com/office/drawing/2014/main" val="2252743521"/>
                    </a:ext>
                  </a:extLst>
                </a:gridCol>
                <a:gridCol w="1284920">
                  <a:extLst>
                    <a:ext uri="{9D8B030D-6E8A-4147-A177-3AD203B41FA5}">
                      <a16:colId xmlns:a16="http://schemas.microsoft.com/office/drawing/2014/main" val="2673345415"/>
                    </a:ext>
                  </a:extLst>
                </a:gridCol>
              </a:tblGrid>
              <a:tr h="370840">
                <a:tc>
                  <a:txBody>
                    <a:bodyPr/>
                    <a:lstStyle/>
                    <a:p>
                      <a:endParaRPr lang="en-ID" dirty="0"/>
                    </a:p>
                  </a:txBody>
                  <a:tcPr/>
                </a:tc>
                <a:tc>
                  <a:txBody>
                    <a:bodyPr/>
                    <a:lstStyle/>
                    <a:p>
                      <a:r>
                        <a:rPr lang="en-US" dirty="0"/>
                        <a:t>2000</a:t>
                      </a:r>
                      <a:endParaRPr lang="en-ID" dirty="0"/>
                    </a:p>
                  </a:txBody>
                  <a:tcPr/>
                </a:tc>
                <a:tc>
                  <a:txBody>
                    <a:bodyPr/>
                    <a:lstStyle/>
                    <a:p>
                      <a:r>
                        <a:rPr lang="en-US" dirty="0"/>
                        <a:t>2018</a:t>
                      </a:r>
                      <a:endParaRPr lang="en-ID" dirty="0"/>
                    </a:p>
                  </a:txBody>
                  <a:tcPr/>
                </a:tc>
                <a:extLst>
                  <a:ext uri="{0D108BD9-81ED-4DB2-BD59-A6C34878D82A}">
                    <a16:rowId xmlns:a16="http://schemas.microsoft.com/office/drawing/2014/main" val="4068133049"/>
                  </a:ext>
                </a:extLst>
              </a:tr>
              <a:tr h="370840">
                <a:tc>
                  <a:txBody>
                    <a:bodyPr/>
                    <a:lstStyle/>
                    <a:p>
                      <a:r>
                        <a:rPr lang="en-US" sz="1600" dirty="0"/>
                        <a:t>Population</a:t>
                      </a:r>
                      <a:endParaRPr lang="en-ID" sz="1600" dirty="0"/>
                    </a:p>
                  </a:txBody>
                  <a:tcPr/>
                </a:tc>
                <a:tc>
                  <a:txBody>
                    <a:bodyPr/>
                    <a:lstStyle/>
                    <a:p>
                      <a:r>
                        <a:rPr lang="en-US" sz="1600" dirty="0"/>
                        <a:t>79.9 million</a:t>
                      </a:r>
                      <a:endParaRPr lang="en-ID" sz="1600" dirty="0"/>
                    </a:p>
                  </a:txBody>
                  <a:tcPr/>
                </a:tc>
                <a:tc>
                  <a:txBody>
                    <a:bodyPr/>
                    <a:lstStyle/>
                    <a:p>
                      <a:r>
                        <a:rPr lang="en-US" sz="1600" dirty="0"/>
                        <a:t>96.5 million</a:t>
                      </a:r>
                      <a:endParaRPr lang="en-ID" sz="1600" dirty="0"/>
                    </a:p>
                  </a:txBody>
                  <a:tcPr/>
                </a:tc>
                <a:extLst>
                  <a:ext uri="{0D108BD9-81ED-4DB2-BD59-A6C34878D82A}">
                    <a16:rowId xmlns:a16="http://schemas.microsoft.com/office/drawing/2014/main" val="765838505"/>
                  </a:ext>
                </a:extLst>
              </a:tr>
              <a:tr h="370840">
                <a:tc>
                  <a:txBody>
                    <a:bodyPr/>
                    <a:lstStyle/>
                    <a:p>
                      <a:r>
                        <a:rPr lang="en-US" sz="1600" dirty="0"/>
                        <a:t>GDP per capita</a:t>
                      </a:r>
                      <a:endParaRPr lang="en-ID" sz="1600" dirty="0"/>
                    </a:p>
                  </a:txBody>
                  <a:tcPr/>
                </a:tc>
                <a:tc>
                  <a:txBody>
                    <a:bodyPr/>
                    <a:lstStyle/>
                    <a:p>
                      <a:r>
                        <a:rPr lang="en-US" sz="1600" dirty="0"/>
                        <a:t>$390</a:t>
                      </a:r>
                      <a:endParaRPr lang="en-ID" sz="1600" dirty="0"/>
                    </a:p>
                  </a:txBody>
                  <a:tcPr/>
                </a:tc>
                <a:tc>
                  <a:txBody>
                    <a:bodyPr/>
                    <a:lstStyle/>
                    <a:p>
                      <a:r>
                        <a:rPr lang="en-US" sz="1600" dirty="0"/>
                        <a:t>$2,715</a:t>
                      </a:r>
                      <a:endParaRPr lang="en-ID" sz="1600" dirty="0"/>
                    </a:p>
                  </a:txBody>
                  <a:tcPr/>
                </a:tc>
                <a:extLst>
                  <a:ext uri="{0D108BD9-81ED-4DB2-BD59-A6C34878D82A}">
                    <a16:rowId xmlns:a16="http://schemas.microsoft.com/office/drawing/2014/main" val="2587510934"/>
                  </a:ext>
                </a:extLst>
              </a:tr>
              <a:tr h="370840">
                <a:tc>
                  <a:txBody>
                    <a:bodyPr/>
                    <a:lstStyle/>
                    <a:p>
                      <a:r>
                        <a:rPr lang="en-US" sz="1600" dirty="0"/>
                        <a:t>Under 5 mortality (per 100,000 births)</a:t>
                      </a:r>
                      <a:endParaRPr lang="en-ID" sz="1600" dirty="0"/>
                    </a:p>
                  </a:txBody>
                  <a:tcPr/>
                </a:tc>
                <a:tc>
                  <a:txBody>
                    <a:bodyPr/>
                    <a:lstStyle/>
                    <a:p>
                      <a:r>
                        <a:rPr lang="en-US" sz="1600" dirty="0">
                          <a:solidFill>
                            <a:schemeClr val="tx1"/>
                          </a:solidFill>
                        </a:rPr>
                        <a:t>29.7</a:t>
                      </a:r>
                      <a:endParaRPr lang="en-ID" sz="1600" dirty="0">
                        <a:solidFill>
                          <a:schemeClr val="tx1"/>
                        </a:solidFill>
                      </a:endParaRPr>
                    </a:p>
                  </a:txBody>
                  <a:tcPr/>
                </a:tc>
                <a:tc>
                  <a:txBody>
                    <a:bodyPr/>
                    <a:lstStyle/>
                    <a:p>
                      <a:r>
                        <a:rPr lang="en-US" sz="1600" dirty="0">
                          <a:solidFill>
                            <a:schemeClr val="tx1"/>
                          </a:solidFill>
                        </a:rPr>
                        <a:t>20.4</a:t>
                      </a:r>
                      <a:endParaRPr lang="en-ID" sz="1600" dirty="0">
                        <a:solidFill>
                          <a:schemeClr val="tx1"/>
                        </a:solidFill>
                      </a:endParaRPr>
                    </a:p>
                  </a:txBody>
                  <a:tcPr/>
                </a:tc>
                <a:extLst>
                  <a:ext uri="{0D108BD9-81ED-4DB2-BD59-A6C34878D82A}">
                    <a16:rowId xmlns:a16="http://schemas.microsoft.com/office/drawing/2014/main" val="3521921602"/>
                  </a:ext>
                </a:extLst>
              </a:tr>
              <a:tr h="370840">
                <a:tc>
                  <a:txBody>
                    <a:bodyPr/>
                    <a:lstStyle/>
                    <a:p>
                      <a:r>
                        <a:rPr lang="en-US" sz="1600" dirty="0"/>
                        <a:t>Infant mortality (per 100,000 births)</a:t>
                      </a:r>
                      <a:endParaRPr lang="en-ID" sz="1600" dirty="0"/>
                    </a:p>
                  </a:txBody>
                  <a:tcPr/>
                </a:tc>
                <a:tc>
                  <a:txBody>
                    <a:bodyPr/>
                    <a:lstStyle/>
                    <a:p>
                      <a:r>
                        <a:rPr lang="en-US" sz="1600" dirty="0">
                          <a:solidFill>
                            <a:schemeClr val="tx1"/>
                          </a:solidFill>
                        </a:rPr>
                        <a:t>23.4</a:t>
                      </a:r>
                      <a:endParaRPr lang="en-ID" sz="1600" dirty="0">
                        <a:solidFill>
                          <a:schemeClr val="tx1"/>
                        </a:solidFill>
                      </a:endParaRPr>
                    </a:p>
                  </a:txBody>
                  <a:tcPr/>
                </a:tc>
                <a:tc>
                  <a:txBody>
                    <a:bodyPr/>
                    <a:lstStyle/>
                    <a:p>
                      <a:r>
                        <a:rPr lang="en-US" sz="1600" dirty="0">
                          <a:solidFill>
                            <a:schemeClr val="tx1"/>
                          </a:solidFill>
                        </a:rPr>
                        <a:t>16.3</a:t>
                      </a:r>
                      <a:endParaRPr lang="en-ID" sz="1600" dirty="0">
                        <a:solidFill>
                          <a:schemeClr val="tx1"/>
                        </a:solidFill>
                      </a:endParaRPr>
                    </a:p>
                  </a:txBody>
                  <a:tcPr/>
                </a:tc>
                <a:extLst>
                  <a:ext uri="{0D108BD9-81ED-4DB2-BD59-A6C34878D82A}">
                    <a16:rowId xmlns:a16="http://schemas.microsoft.com/office/drawing/2014/main" val="3218115660"/>
                  </a:ext>
                </a:extLst>
              </a:tr>
              <a:tr h="370840">
                <a:tc>
                  <a:txBody>
                    <a:bodyPr/>
                    <a:lstStyle/>
                    <a:p>
                      <a:r>
                        <a:rPr lang="en-US" sz="1600" dirty="0"/>
                        <a:t>Primary education</a:t>
                      </a:r>
                    </a:p>
                    <a:p>
                      <a:r>
                        <a:rPr lang="en-US" sz="1600" dirty="0"/>
                        <a:t>attainment</a:t>
                      </a:r>
                      <a:endParaRPr lang="en-ID" sz="1600" dirty="0"/>
                    </a:p>
                  </a:txBody>
                  <a:tcPr/>
                </a:tc>
                <a:tc>
                  <a:txBody>
                    <a:bodyPr/>
                    <a:lstStyle/>
                    <a:p>
                      <a:r>
                        <a:rPr lang="en-US" sz="1600" dirty="0">
                          <a:solidFill>
                            <a:schemeClr val="tx1"/>
                          </a:solidFill>
                        </a:rPr>
                        <a:t>85%</a:t>
                      </a:r>
                      <a:endParaRPr lang="en-ID" sz="1600" dirty="0">
                        <a:solidFill>
                          <a:schemeClr val="tx1"/>
                        </a:solidFill>
                      </a:endParaRPr>
                    </a:p>
                  </a:txBody>
                  <a:tcPr/>
                </a:tc>
                <a:tc>
                  <a:txBody>
                    <a:bodyPr/>
                    <a:lstStyle/>
                    <a:p>
                      <a:r>
                        <a:rPr lang="en-US" sz="1600" dirty="0">
                          <a:solidFill>
                            <a:schemeClr val="tx1"/>
                          </a:solidFill>
                        </a:rPr>
                        <a:t>99% </a:t>
                      </a:r>
                      <a:endParaRPr lang="en-ID" sz="1600" dirty="0">
                        <a:solidFill>
                          <a:schemeClr val="tx1"/>
                        </a:solidFill>
                      </a:endParaRPr>
                    </a:p>
                  </a:txBody>
                  <a:tcPr/>
                </a:tc>
                <a:extLst>
                  <a:ext uri="{0D108BD9-81ED-4DB2-BD59-A6C34878D82A}">
                    <a16:rowId xmlns:a16="http://schemas.microsoft.com/office/drawing/2014/main" val="19691288"/>
                  </a:ext>
                </a:extLst>
              </a:tr>
              <a:tr h="370840">
                <a:tc>
                  <a:txBody>
                    <a:bodyPr/>
                    <a:lstStyle/>
                    <a:p>
                      <a:r>
                        <a:rPr lang="en-US" sz="1600" dirty="0"/>
                        <a:t>Poverty rate</a:t>
                      </a:r>
                      <a:endParaRPr lang="en-ID" sz="1600" dirty="0"/>
                    </a:p>
                  </a:txBody>
                  <a:tcPr/>
                </a:tc>
                <a:tc>
                  <a:txBody>
                    <a:bodyPr/>
                    <a:lstStyle/>
                    <a:p>
                      <a:r>
                        <a:rPr lang="en-US" sz="1600" dirty="0"/>
                        <a:t>32.1%</a:t>
                      </a:r>
                      <a:endParaRPr lang="en-ID" sz="1600" dirty="0"/>
                    </a:p>
                  </a:txBody>
                  <a:tcPr/>
                </a:tc>
                <a:tc>
                  <a:txBody>
                    <a:bodyPr/>
                    <a:lstStyle/>
                    <a:p>
                      <a:r>
                        <a:rPr lang="en-US" sz="1600" dirty="0"/>
                        <a:t>15.0%</a:t>
                      </a:r>
                      <a:endParaRPr lang="en-ID" sz="1600" dirty="0"/>
                    </a:p>
                  </a:txBody>
                  <a:tcPr/>
                </a:tc>
                <a:extLst>
                  <a:ext uri="{0D108BD9-81ED-4DB2-BD59-A6C34878D82A}">
                    <a16:rowId xmlns:a16="http://schemas.microsoft.com/office/drawing/2014/main" val="964170851"/>
                  </a:ext>
                </a:extLst>
              </a:tr>
            </a:tbl>
          </a:graphicData>
        </a:graphic>
      </p:graphicFrame>
    </p:spTree>
    <p:extLst>
      <p:ext uri="{BB962C8B-B14F-4D97-AF65-F5344CB8AC3E}">
        <p14:creationId xmlns:p14="http://schemas.microsoft.com/office/powerpoint/2010/main" val="989036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6DFAA4D-4610-44AB-A6CE-D2BC3DE85073}"/>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5" name="Title 1">
            <a:extLst>
              <a:ext uri="{FF2B5EF4-FFF2-40B4-BE49-F238E27FC236}">
                <a16:creationId xmlns:a16="http://schemas.microsoft.com/office/drawing/2014/main" id="{2CFA6C33-AA59-4311-85F6-3F2DAE27E68E}"/>
              </a:ext>
            </a:extLst>
          </p:cNvPr>
          <p:cNvSpPr txBox="1">
            <a:spLocks/>
          </p:cNvSpPr>
          <p:nvPr/>
        </p:nvSpPr>
        <p:spPr>
          <a:xfrm>
            <a:off x="1451579" y="804519"/>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geography</a:t>
            </a:r>
            <a:endParaRPr lang="en-ID" dirty="0"/>
          </a:p>
        </p:txBody>
      </p:sp>
      <p:sp>
        <p:nvSpPr>
          <p:cNvPr id="6" name="TextBox 5">
            <a:extLst>
              <a:ext uri="{FF2B5EF4-FFF2-40B4-BE49-F238E27FC236}">
                <a16:creationId xmlns:a16="http://schemas.microsoft.com/office/drawing/2014/main" id="{1E128AD9-D40C-4497-8A97-BD7249F8225A}"/>
              </a:ext>
            </a:extLst>
          </p:cNvPr>
          <p:cNvSpPr txBox="1"/>
          <p:nvPr/>
        </p:nvSpPr>
        <p:spPr>
          <a:xfrm>
            <a:off x="938593" y="1329136"/>
            <a:ext cx="5003250" cy="5047536"/>
          </a:xfrm>
          <a:prstGeom prst="rect">
            <a:avLst/>
          </a:prstGeom>
          <a:noFill/>
        </p:spPr>
        <p:txBody>
          <a:bodyPr wrap="square" rtlCol="0">
            <a:spAutoFit/>
          </a:bodyPr>
          <a:lstStyle/>
          <a:p>
            <a:pPr>
              <a:spcAft>
                <a:spcPts val="1200"/>
              </a:spcAft>
            </a:pPr>
            <a:r>
              <a:rPr lang="en-US" sz="2200" dirty="0"/>
              <a:t>Land area: 331,000 square km</a:t>
            </a:r>
          </a:p>
          <a:p>
            <a:pPr>
              <a:spcAft>
                <a:spcPts val="1200"/>
              </a:spcAft>
            </a:pPr>
            <a:r>
              <a:rPr lang="en-US" sz="2200" dirty="0"/>
              <a:t>Vietnam occupies a narrow strip of land spanning from the border with PR China in the north to the South China sea in the south</a:t>
            </a:r>
          </a:p>
          <a:p>
            <a:pPr>
              <a:spcAft>
                <a:spcPts val="1200"/>
              </a:spcAft>
            </a:pPr>
            <a:r>
              <a:rPr lang="en-US" sz="2200" dirty="0"/>
              <a:t>The northern and central highland areas are mountainous; most of the large cities are along the coastal areas</a:t>
            </a:r>
          </a:p>
          <a:p>
            <a:pPr>
              <a:spcAft>
                <a:spcPts val="1200"/>
              </a:spcAft>
            </a:pPr>
            <a:r>
              <a:rPr lang="en-US" sz="2200" dirty="0"/>
              <a:t>Only 23% of the land area is arable, mostly around the Red river delta in the north, the coastal area along the east, and the Mekong river delta in the south</a:t>
            </a:r>
          </a:p>
          <a:p>
            <a:endParaRPr lang="en-ID" dirty="0"/>
          </a:p>
        </p:txBody>
      </p:sp>
      <p:pic>
        <p:nvPicPr>
          <p:cNvPr id="1026" name="Picture 2" descr="Topographic Map Vietnam Shaded Relief Elevation Stock Illustration 295488008">
            <a:extLst>
              <a:ext uri="{FF2B5EF4-FFF2-40B4-BE49-F238E27FC236}">
                <a16:creationId xmlns:a16="http://schemas.microsoft.com/office/drawing/2014/main" id="{D2999E5B-4894-4BE7-909C-CF9741C7952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015"/>
          <a:stretch/>
        </p:blipFill>
        <p:spPr bwMode="auto">
          <a:xfrm>
            <a:off x="7268570" y="0"/>
            <a:ext cx="4910971"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6016CDB7-E084-402A-8831-2F3E7759B3B1}"/>
              </a:ext>
            </a:extLst>
          </p:cNvPr>
          <p:cNvSpPr/>
          <p:nvPr/>
        </p:nvSpPr>
        <p:spPr>
          <a:xfrm>
            <a:off x="9580696" y="1042417"/>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Oval 6">
            <a:extLst>
              <a:ext uri="{FF2B5EF4-FFF2-40B4-BE49-F238E27FC236}">
                <a16:creationId xmlns:a16="http://schemas.microsoft.com/office/drawing/2014/main" id="{D3CD0ABD-0E97-4794-84D3-697465021436}"/>
              </a:ext>
            </a:extLst>
          </p:cNvPr>
          <p:cNvSpPr/>
          <p:nvPr/>
        </p:nvSpPr>
        <p:spPr>
          <a:xfrm>
            <a:off x="9785859" y="5910121"/>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1" name="Oval 10">
            <a:extLst>
              <a:ext uri="{FF2B5EF4-FFF2-40B4-BE49-F238E27FC236}">
                <a16:creationId xmlns:a16="http://schemas.microsoft.com/office/drawing/2014/main" id="{D9D9479B-7E55-4470-8CC4-D11C4DF31465}"/>
              </a:ext>
            </a:extLst>
          </p:cNvPr>
          <p:cNvSpPr/>
          <p:nvPr/>
        </p:nvSpPr>
        <p:spPr>
          <a:xfrm>
            <a:off x="10566096" y="3285640"/>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Oval 8">
            <a:extLst>
              <a:ext uri="{FF2B5EF4-FFF2-40B4-BE49-F238E27FC236}">
                <a16:creationId xmlns:a16="http://schemas.microsoft.com/office/drawing/2014/main" id="{0813914F-145D-4669-A30C-2D1EFBAD30DC}"/>
              </a:ext>
            </a:extLst>
          </p:cNvPr>
          <p:cNvSpPr/>
          <p:nvPr/>
        </p:nvSpPr>
        <p:spPr>
          <a:xfrm>
            <a:off x="11050782" y="4839827"/>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Oval 9">
            <a:extLst>
              <a:ext uri="{FF2B5EF4-FFF2-40B4-BE49-F238E27FC236}">
                <a16:creationId xmlns:a16="http://schemas.microsoft.com/office/drawing/2014/main" id="{E133059A-340B-409C-B74B-0AC3CF2AA11F}"/>
              </a:ext>
            </a:extLst>
          </p:cNvPr>
          <p:cNvSpPr/>
          <p:nvPr/>
        </p:nvSpPr>
        <p:spPr>
          <a:xfrm>
            <a:off x="9437337" y="1862794"/>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2" name="Oval 11">
            <a:extLst>
              <a:ext uri="{FF2B5EF4-FFF2-40B4-BE49-F238E27FC236}">
                <a16:creationId xmlns:a16="http://schemas.microsoft.com/office/drawing/2014/main" id="{09C17B27-98BD-47B3-BB10-C94BBA3ED034}"/>
              </a:ext>
            </a:extLst>
          </p:cNvPr>
          <p:cNvSpPr/>
          <p:nvPr/>
        </p:nvSpPr>
        <p:spPr>
          <a:xfrm>
            <a:off x="9867414" y="1185776"/>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3" name="Oval 12">
            <a:extLst>
              <a:ext uri="{FF2B5EF4-FFF2-40B4-BE49-F238E27FC236}">
                <a16:creationId xmlns:a16="http://schemas.microsoft.com/office/drawing/2014/main" id="{905E8203-0DB3-40CF-88B6-8A57F6FB6142}"/>
              </a:ext>
            </a:extLst>
          </p:cNvPr>
          <p:cNvSpPr/>
          <p:nvPr/>
        </p:nvSpPr>
        <p:spPr>
          <a:xfrm>
            <a:off x="10108916" y="5696466"/>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 name="TextBox 2">
            <a:extLst>
              <a:ext uri="{FF2B5EF4-FFF2-40B4-BE49-F238E27FC236}">
                <a16:creationId xmlns:a16="http://schemas.microsoft.com/office/drawing/2014/main" id="{1405B84E-BBC3-4413-BB43-E8C3E741C693}"/>
              </a:ext>
            </a:extLst>
          </p:cNvPr>
          <p:cNvSpPr txBox="1"/>
          <p:nvPr/>
        </p:nvSpPr>
        <p:spPr>
          <a:xfrm>
            <a:off x="9397320" y="734640"/>
            <a:ext cx="940187" cy="307777"/>
          </a:xfrm>
          <a:prstGeom prst="rect">
            <a:avLst/>
          </a:prstGeom>
          <a:noFill/>
        </p:spPr>
        <p:txBody>
          <a:bodyPr wrap="square" rtlCol="0">
            <a:spAutoFit/>
          </a:bodyPr>
          <a:lstStyle/>
          <a:p>
            <a:r>
              <a:rPr lang="en-US" sz="1400" dirty="0"/>
              <a:t>Hanoi</a:t>
            </a:r>
            <a:endParaRPr lang="en-ID" dirty="0"/>
          </a:p>
        </p:txBody>
      </p:sp>
      <p:sp>
        <p:nvSpPr>
          <p:cNvPr id="14" name="TextBox 13">
            <a:extLst>
              <a:ext uri="{FF2B5EF4-FFF2-40B4-BE49-F238E27FC236}">
                <a16:creationId xmlns:a16="http://schemas.microsoft.com/office/drawing/2014/main" id="{BAA3D56C-93D8-480B-8448-37BD8326BE6D}"/>
              </a:ext>
            </a:extLst>
          </p:cNvPr>
          <p:cNvSpPr txBox="1"/>
          <p:nvPr/>
        </p:nvSpPr>
        <p:spPr>
          <a:xfrm>
            <a:off x="10100832" y="1232341"/>
            <a:ext cx="940187" cy="307777"/>
          </a:xfrm>
          <a:prstGeom prst="rect">
            <a:avLst/>
          </a:prstGeom>
          <a:noFill/>
        </p:spPr>
        <p:txBody>
          <a:bodyPr wrap="square" rtlCol="0">
            <a:spAutoFit/>
          </a:bodyPr>
          <a:lstStyle/>
          <a:p>
            <a:r>
              <a:rPr lang="en-US" sz="1400" dirty="0"/>
              <a:t>Haiphong</a:t>
            </a:r>
            <a:endParaRPr lang="en-ID" dirty="0"/>
          </a:p>
        </p:txBody>
      </p:sp>
      <p:sp>
        <p:nvSpPr>
          <p:cNvPr id="15" name="TextBox 14">
            <a:extLst>
              <a:ext uri="{FF2B5EF4-FFF2-40B4-BE49-F238E27FC236}">
                <a16:creationId xmlns:a16="http://schemas.microsoft.com/office/drawing/2014/main" id="{033C5CD2-845F-4D45-8445-D013EC5FD8EB}"/>
              </a:ext>
            </a:extLst>
          </p:cNvPr>
          <p:cNvSpPr txBox="1"/>
          <p:nvPr/>
        </p:nvSpPr>
        <p:spPr>
          <a:xfrm>
            <a:off x="9724055" y="1838705"/>
            <a:ext cx="1326727" cy="307777"/>
          </a:xfrm>
          <a:prstGeom prst="rect">
            <a:avLst/>
          </a:prstGeom>
          <a:noFill/>
        </p:spPr>
        <p:txBody>
          <a:bodyPr wrap="square" rtlCol="0">
            <a:spAutoFit/>
          </a:bodyPr>
          <a:lstStyle/>
          <a:p>
            <a:r>
              <a:rPr lang="en-US" sz="1400" dirty="0"/>
              <a:t>Thanh </a:t>
            </a:r>
            <a:r>
              <a:rPr lang="en-US" sz="1400" dirty="0" err="1"/>
              <a:t>Hoa</a:t>
            </a:r>
            <a:endParaRPr lang="en-ID" dirty="0"/>
          </a:p>
        </p:txBody>
      </p:sp>
      <p:sp>
        <p:nvSpPr>
          <p:cNvPr id="16" name="TextBox 15">
            <a:extLst>
              <a:ext uri="{FF2B5EF4-FFF2-40B4-BE49-F238E27FC236}">
                <a16:creationId xmlns:a16="http://schemas.microsoft.com/office/drawing/2014/main" id="{ECFD4CB8-5869-499E-9396-721292A1E3EB}"/>
              </a:ext>
            </a:extLst>
          </p:cNvPr>
          <p:cNvSpPr txBox="1"/>
          <p:nvPr/>
        </p:nvSpPr>
        <p:spPr>
          <a:xfrm>
            <a:off x="10022523" y="6042699"/>
            <a:ext cx="1531590" cy="307777"/>
          </a:xfrm>
          <a:prstGeom prst="rect">
            <a:avLst/>
          </a:prstGeom>
          <a:noFill/>
        </p:spPr>
        <p:txBody>
          <a:bodyPr wrap="square" rtlCol="0">
            <a:spAutoFit/>
          </a:bodyPr>
          <a:lstStyle/>
          <a:p>
            <a:r>
              <a:rPr lang="en-US" sz="1400" dirty="0"/>
              <a:t>Ho Chi Minh City</a:t>
            </a:r>
            <a:endParaRPr lang="en-ID" dirty="0"/>
          </a:p>
        </p:txBody>
      </p:sp>
      <p:sp>
        <p:nvSpPr>
          <p:cNvPr id="17" name="TextBox 16">
            <a:extLst>
              <a:ext uri="{FF2B5EF4-FFF2-40B4-BE49-F238E27FC236}">
                <a16:creationId xmlns:a16="http://schemas.microsoft.com/office/drawing/2014/main" id="{2347BBF3-288A-4456-AD30-D0E1C55FFAC4}"/>
              </a:ext>
            </a:extLst>
          </p:cNvPr>
          <p:cNvSpPr txBox="1"/>
          <p:nvPr/>
        </p:nvSpPr>
        <p:spPr>
          <a:xfrm>
            <a:off x="10420519" y="5766308"/>
            <a:ext cx="1149004" cy="307777"/>
          </a:xfrm>
          <a:prstGeom prst="rect">
            <a:avLst/>
          </a:prstGeom>
          <a:noFill/>
        </p:spPr>
        <p:txBody>
          <a:bodyPr wrap="square" rtlCol="0">
            <a:spAutoFit/>
          </a:bodyPr>
          <a:lstStyle/>
          <a:p>
            <a:r>
              <a:rPr lang="en-US" sz="1400" dirty="0"/>
              <a:t>Bien </a:t>
            </a:r>
            <a:r>
              <a:rPr lang="en-US" sz="1400" dirty="0" err="1"/>
              <a:t>Hoa</a:t>
            </a:r>
            <a:endParaRPr lang="en-ID" dirty="0"/>
          </a:p>
        </p:txBody>
      </p:sp>
      <p:sp>
        <p:nvSpPr>
          <p:cNvPr id="18" name="Oval 17">
            <a:extLst>
              <a:ext uri="{FF2B5EF4-FFF2-40B4-BE49-F238E27FC236}">
                <a16:creationId xmlns:a16="http://schemas.microsoft.com/office/drawing/2014/main" id="{60BF04B0-53B1-4B5F-9E5B-0FBBA69DB1E5}"/>
              </a:ext>
            </a:extLst>
          </p:cNvPr>
          <p:cNvSpPr/>
          <p:nvPr/>
        </p:nvSpPr>
        <p:spPr>
          <a:xfrm>
            <a:off x="9397320" y="6017385"/>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9" name="TextBox 18">
            <a:extLst>
              <a:ext uri="{FF2B5EF4-FFF2-40B4-BE49-F238E27FC236}">
                <a16:creationId xmlns:a16="http://schemas.microsoft.com/office/drawing/2014/main" id="{A056079A-6979-4A91-823A-8742F1406C48}"/>
              </a:ext>
            </a:extLst>
          </p:cNvPr>
          <p:cNvSpPr txBox="1"/>
          <p:nvPr/>
        </p:nvSpPr>
        <p:spPr>
          <a:xfrm>
            <a:off x="10871478" y="3264582"/>
            <a:ext cx="940187" cy="307777"/>
          </a:xfrm>
          <a:prstGeom prst="rect">
            <a:avLst/>
          </a:prstGeom>
          <a:noFill/>
        </p:spPr>
        <p:txBody>
          <a:bodyPr wrap="square" rtlCol="0">
            <a:spAutoFit/>
          </a:bodyPr>
          <a:lstStyle/>
          <a:p>
            <a:r>
              <a:rPr lang="en-US" sz="1400" dirty="0"/>
              <a:t>Danang</a:t>
            </a:r>
            <a:endParaRPr lang="en-ID" dirty="0"/>
          </a:p>
        </p:txBody>
      </p:sp>
      <p:sp>
        <p:nvSpPr>
          <p:cNvPr id="20" name="TextBox 19">
            <a:extLst>
              <a:ext uri="{FF2B5EF4-FFF2-40B4-BE49-F238E27FC236}">
                <a16:creationId xmlns:a16="http://schemas.microsoft.com/office/drawing/2014/main" id="{B994B6E6-2CE3-45A7-9B0C-5B204DA5E321}"/>
              </a:ext>
            </a:extLst>
          </p:cNvPr>
          <p:cNvSpPr txBox="1"/>
          <p:nvPr/>
        </p:nvSpPr>
        <p:spPr>
          <a:xfrm>
            <a:off x="9580696" y="6342257"/>
            <a:ext cx="1531590" cy="307777"/>
          </a:xfrm>
          <a:prstGeom prst="rect">
            <a:avLst/>
          </a:prstGeom>
          <a:noFill/>
        </p:spPr>
        <p:txBody>
          <a:bodyPr wrap="square" rtlCol="0">
            <a:spAutoFit/>
          </a:bodyPr>
          <a:lstStyle/>
          <a:p>
            <a:r>
              <a:rPr lang="en-US" sz="1400" dirty="0"/>
              <a:t>Can </a:t>
            </a:r>
            <a:r>
              <a:rPr lang="en-US" sz="1400" dirty="0" err="1"/>
              <a:t>Tho</a:t>
            </a:r>
            <a:endParaRPr lang="en-ID" dirty="0"/>
          </a:p>
        </p:txBody>
      </p:sp>
      <p:sp>
        <p:nvSpPr>
          <p:cNvPr id="21" name="TextBox 20">
            <a:extLst>
              <a:ext uri="{FF2B5EF4-FFF2-40B4-BE49-F238E27FC236}">
                <a16:creationId xmlns:a16="http://schemas.microsoft.com/office/drawing/2014/main" id="{6FFC468D-6664-444A-A845-CB05F0E14217}"/>
              </a:ext>
            </a:extLst>
          </p:cNvPr>
          <p:cNvSpPr txBox="1"/>
          <p:nvPr/>
        </p:nvSpPr>
        <p:spPr>
          <a:xfrm>
            <a:off x="11292142" y="4874518"/>
            <a:ext cx="1149004" cy="307777"/>
          </a:xfrm>
          <a:prstGeom prst="rect">
            <a:avLst/>
          </a:prstGeom>
          <a:noFill/>
        </p:spPr>
        <p:txBody>
          <a:bodyPr wrap="square" rtlCol="0">
            <a:spAutoFit/>
          </a:bodyPr>
          <a:lstStyle/>
          <a:p>
            <a:r>
              <a:rPr lang="en-US" sz="1400" dirty="0" err="1"/>
              <a:t>Nha</a:t>
            </a:r>
            <a:r>
              <a:rPr lang="en-US" sz="1400" dirty="0"/>
              <a:t> Trang</a:t>
            </a:r>
            <a:endParaRPr lang="en-ID" dirty="0"/>
          </a:p>
        </p:txBody>
      </p:sp>
    </p:spTree>
    <p:extLst>
      <p:ext uri="{BB962C8B-B14F-4D97-AF65-F5344CB8AC3E}">
        <p14:creationId xmlns:p14="http://schemas.microsoft.com/office/powerpoint/2010/main" val="3155946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C6AED1F-D021-4148-BD1C-6E0331F1DB44}"/>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4" name="TextBox 3">
            <a:extLst>
              <a:ext uri="{FF2B5EF4-FFF2-40B4-BE49-F238E27FC236}">
                <a16:creationId xmlns:a16="http://schemas.microsoft.com/office/drawing/2014/main" id="{91A5EDBB-01BD-4035-AAB7-20C73A9B485F}"/>
              </a:ext>
            </a:extLst>
          </p:cNvPr>
          <p:cNvSpPr txBox="1"/>
          <p:nvPr/>
        </p:nvSpPr>
        <p:spPr>
          <a:xfrm>
            <a:off x="1439406" y="1390383"/>
            <a:ext cx="5449592" cy="4616648"/>
          </a:xfrm>
          <a:prstGeom prst="rect">
            <a:avLst/>
          </a:prstGeom>
          <a:noFill/>
        </p:spPr>
        <p:txBody>
          <a:bodyPr wrap="square">
            <a:spAutoFit/>
          </a:bodyPr>
          <a:lstStyle/>
          <a:p>
            <a:pPr>
              <a:spcAft>
                <a:spcPts val="1200"/>
              </a:spcAft>
            </a:pPr>
            <a:r>
              <a:rPr lang="en-US" sz="2200" b="0" i="0" dirty="0">
                <a:effectLst/>
              </a:rPr>
              <a:t>2000:  Vietnam signs the bilateral trade agreement with</a:t>
            </a:r>
            <a:r>
              <a:rPr lang="en-US" sz="2200" strike="noStrike" dirty="0"/>
              <a:t> the </a:t>
            </a:r>
            <a:r>
              <a:rPr lang="en-US" sz="2200" b="0" i="0" dirty="0">
                <a:effectLst/>
              </a:rPr>
              <a:t>United States which provides for "normal trade relations" (NTR) status of Vietnamese goods in the US market</a:t>
            </a:r>
          </a:p>
          <a:p>
            <a:pPr>
              <a:spcAft>
                <a:spcPts val="1200"/>
              </a:spcAft>
            </a:pPr>
            <a:r>
              <a:rPr lang="en-US" sz="2200" b="0" i="0" dirty="0">
                <a:effectLst/>
              </a:rPr>
              <a:t>2001</a:t>
            </a:r>
            <a:r>
              <a:rPr lang="en-US" sz="2200" dirty="0"/>
              <a:t>: the Communist Party a</a:t>
            </a:r>
            <a:r>
              <a:rPr lang="en-US" sz="2200" b="0" i="0" dirty="0">
                <a:effectLst/>
              </a:rPr>
              <a:t>pproves a 10-year economic plan that enhanced the role of the private sector, while reaffirming the primacy of the state</a:t>
            </a:r>
          </a:p>
          <a:p>
            <a:pPr>
              <a:spcAft>
                <a:spcPts val="1200"/>
              </a:spcAft>
            </a:pPr>
            <a:r>
              <a:rPr lang="en-US" sz="2200" b="0" i="0" dirty="0">
                <a:effectLst/>
              </a:rPr>
              <a:t>2006: the World Trade Organization approves Vietnam's accession to the organization </a:t>
            </a:r>
          </a:p>
          <a:p>
            <a:pPr>
              <a:spcAft>
                <a:spcPts val="1200"/>
              </a:spcAft>
            </a:pPr>
            <a:r>
              <a:rPr lang="en-US" sz="2200" b="0" i="0" dirty="0">
                <a:effectLst/>
              </a:rPr>
              <a:t>2015: Vietnam joins the ASEAN Economic Community</a:t>
            </a:r>
            <a:endParaRPr lang="en-ID" sz="2200" dirty="0"/>
          </a:p>
        </p:txBody>
      </p:sp>
      <p:sp>
        <p:nvSpPr>
          <p:cNvPr id="5" name="Title 1">
            <a:extLst>
              <a:ext uri="{FF2B5EF4-FFF2-40B4-BE49-F238E27FC236}">
                <a16:creationId xmlns:a16="http://schemas.microsoft.com/office/drawing/2014/main" id="{5430FCC9-5F10-4B59-976E-A4CA6F9BA204}"/>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Economic Milestones</a:t>
            </a:r>
            <a:endParaRPr lang="en-ID" dirty="0"/>
          </a:p>
        </p:txBody>
      </p:sp>
      <p:pic>
        <p:nvPicPr>
          <p:cNvPr id="12290" name="Picture 2" descr="A decade of WTO membership: Vietnam's star rises | Cooperation">
            <a:extLst>
              <a:ext uri="{FF2B5EF4-FFF2-40B4-BE49-F238E27FC236}">
                <a16:creationId xmlns:a16="http://schemas.microsoft.com/office/drawing/2014/main" id="{2C53E047-0A33-429D-9F19-B5F30E9D8B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3384" y="1515282"/>
            <a:ext cx="4908615" cy="23050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Vietnam, US sign WTO deal - World - News Brief - Newsgd">
            <a:extLst>
              <a:ext uri="{FF2B5EF4-FFF2-40B4-BE49-F238E27FC236}">
                <a16:creationId xmlns:a16="http://schemas.microsoft.com/office/drawing/2014/main" id="{BB979069-E224-48FE-8B30-A97B8EC85D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3385" y="3804761"/>
            <a:ext cx="4916232" cy="3053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650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963E6F5-8FB8-4950-B135-04DC5819A319}"/>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3" name="Title 1">
            <a:extLst>
              <a:ext uri="{FF2B5EF4-FFF2-40B4-BE49-F238E27FC236}">
                <a16:creationId xmlns:a16="http://schemas.microsoft.com/office/drawing/2014/main" id="{80EAB6CB-5BF6-43D5-AC5E-0B1989848BAD}"/>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economy</a:t>
            </a:r>
            <a:endParaRPr lang="en-ID" dirty="0"/>
          </a:p>
        </p:txBody>
      </p:sp>
      <p:sp>
        <p:nvSpPr>
          <p:cNvPr id="5" name="TextBox 4">
            <a:extLst>
              <a:ext uri="{FF2B5EF4-FFF2-40B4-BE49-F238E27FC236}">
                <a16:creationId xmlns:a16="http://schemas.microsoft.com/office/drawing/2014/main" id="{F0665FC7-2E81-4DFE-8544-95AB100BC784}"/>
              </a:ext>
            </a:extLst>
          </p:cNvPr>
          <p:cNvSpPr txBox="1"/>
          <p:nvPr/>
        </p:nvSpPr>
        <p:spPr>
          <a:xfrm>
            <a:off x="1381910" y="1377123"/>
            <a:ext cx="5132543" cy="4801314"/>
          </a:xfrm>
          <a:prstGeom prst="rect">
            <a:avLst/>
          </a:prstGeom>
          <a:noFill/>
        </p:spPr>
        <p:txBody>
          <a:bodyPr wrap="square">
            <a:spAutoFit/>
          </a:bodyPr>
          <a:lstStyle/>
          <a:p>
            <a:pPr>
              <a:spcAft>
                <a:spcPts val="1200"/>
              </a:spcAft>
            </a:pPr>
            <a:r>
              <a:rPr lang="en-US" sz="2200" b="0" i="0" dirty="0">
                <a:effectLst/>
              </a:rPr>
              <a:t>Thirty years after the launch of the economic reforms </a:t>
            </a:r>
            <a:r>
              <a:rPr lang="en-US" sz="2200" dirty="0"/>
              <a:t>(</a:t>
            </a:r>
            <a:r>
              <a:rPr lang="en-US" sz="2200" b="0" i="0" dirty="0">
                <a:effectLst/>
              </a:rPr>
              <a:t>Doi Moi), Vietnam is considered a development success story—marked by remarkable poverty reduction and dynamic economic growth</a:t>
            </a:r>
          </a:p>
          <a:p>
            <a:pPr>
              <a:spcAft>
                <a:spcPts val="1200"/>
              </a:spcAft>
            </a:pPr>
            <a:r>
              <a:rPr lang="en-US" sz="2200" dirty="0"/>
              <a:t>Vietnam reached middle-income status in 2009 and has achieved most of the Millennium Development Goals set for 2015</a:t>
            </a:r>
          </a:p>
          <a:p>
            <a:pPr>
              <a:spcAft>
                <a:spcPts val="1200"/>
              </a:spcAft>
            </a:pPr>
            <a:r>
              <a:rPr lang="en-US" sz="2200" dirty="0"/>
              <a:t>Vietnam has shifted from a centrally planned market-based economy and has been become integrated and connected to the global economy</a:t>
            </a:r>
            <a:endParaRPr lang="en-US" sz="2200" b="0" i="0" dirty="0">
              <a:solidFill>
                <a:srgbClr val="545454"/>
              </a:solidFill>
              <a:effectLst/>
            </a:endParaRPr>
          </a:p>
        </p:txBody>
      </p:sp>
      <p:sp>
        <p:nvSpPr>
          <p:cNvPr id="10" name="TextBox 9">
            <a:extLst>
              <a:ext uri="{FF2B5EF4-FFF2-40B4-BE49-F238E27FC236}">
                <a16:creationId xmlns:a16="http://schemas.microsoft.com/office/drawing/2014/main" id="{170C658E-5A5B-443E-AB99-CC53A53FF1C4}"/>
              </a:ext>
            </a:extLst>
          </p:cNvPr>
          <p:cNvSpPr txBox="1"/>
          <p:nvPr/>
        </p:nvSpPr>
        <p:spPr>
          <a:xfrm>
            <a:off x="7113979" y="2872920"/>
            <a:ext cx="3107410" cy="338554"/>
          </a:xfrm>
          <a:prstGeom prst="rect">
            <a:avLst/>
          </a:prstGeom>
          <a:noFill/>
        </p:spPr>
        <p:txBody>
          <a:bodyPr wrap="square" rtlCol="0">
            <a:spAutoFit/>
          </a:bodyPr>
          <a:lstStyle/>
          <a:p>
            <a:r>
              <a:rPr lang="en-US" sz="1600" dirty="0"/>
              <a:t>GDP per capita, 1985-2015</a:t>
            </a:r>
            <a:endParaRPr lang="en-ID" sz="1600" dirty="0"/>
          </a:p>
        </p:txBody>
      </p:sp>
      <p:sp>
        <p:nvSpPr>
          <p:cNvPr id="12" name="TextBox 11">
            <a:extLst>
              <a:ext uri="{FF2B5EF4-FFF2-40B4-BE49-F238E27FC236}">
                <a16:creationId xmlns:a16="http://schemas.microsoft.com/office/drawing/2014/main" id="{5F0302F9-E37B-4DB6-A70A-9D0D1864B184}"/>
              </a:ext>
            </a:extLst>
          </p:cNvPr>
          <p:cNvSpPr txBox="1"/>
          <p:nvPr/>
        </p:nvSpPr>
        <p:spPr>
          <a:xfrm>
            <a:off x="7170161" y="6178437"/>
            <a:ext cx="6102456" cy="369332"/>
          </a:xfrm>
          <a:prstGeom prst="rect">
            <a:avLst/>
          </a:prstGeom>
          <a:noFill/>
        </p:spPr>
        <p:txBody>
          <a:bodyPr wrap="square">
            <a:spAutoFit/>
          </a:bodyPr>
          <a:lstStyle/>
          <a:p>
            <a:r>
              <a:rPr lang="en-US" sz="1800" dirty="0">
                <a:solidFill>
                  <a:schemeClr val="bg1"/>
                </a:solidFill>
              </a:rPr>
              <a:t>GDP </a:t>
            </a:r>
            <a:r>
              <a:rPr lang="en-US" dirty="0">
                <a:solidFill>
                  <a:schemeClr val="bg1"/>
                </a:solidFill>
              </a:rPr>
              <a:t>growth</a:t>
            </a:r>
            <a:r>
              <a:rPr lang="en-US" sz="1800" dirty="0">
                <a:solidFill>
                  <a:schemeClr val="bg1"/>
                </a:solidFill>
              </a:rPr>
              <a:t> 1985-2015</a:t>
            </a:r>
            <a:endParaRPr lang="en-ID" sz="1800" dirty="0">
              <a:solidFill>
                <a:schemeClr val="bg1"/>
              </a:solidFill>
            </a:endParaRPr>
          </a:p>
        </p:txBody>
      </p:sp>
      <p:pic>
        <p:nvPicPr>
          <p:cNvPr id="7" name="Picture 6">
            <a:extLst>
              <a:ext uri="{FF2B5EF4-FFF2-40B4-BE49-F238E27FC236}">
                <a16:creationId xmlns:a16="http://schemas.microsoft.com/office/drawing/2014/main" id="{5F545B04-C96D-4C10-A8DC-E3DC55D5A693}"/>
              </a:ext>
            </a:extLst>
          </p:cNvPr>
          <p:cNvPicPr>
            <a:picLocks noChangeAspect="1"/>
          </p:cNvPicPr>
          <p:nvPr/>
        </p:nvPicPr>
        <p:blipFill rotWithShape="1">
          <a:blip r:embed="rId2"/>
          <a:srcRect l="6349" t="22919" r="36249" b="20113"/>
          <a:stretch/>
        </p:blipFill>
        <p:spPr>
          <a:xfrm>
            <a:off x="6935493" y="-18680"/>
            <a:ext cx="5256508" cy="2934481"/>
          </a:xfrm>
          <a:prstGeom prst="rect">
            <a:avLst/>
          </a:prstGeom>
        </p:spPr>
      </p:pic>
      <p:pic>
        <p:nvPicPr>
          <p:cNvPr id="9" name="Picture 8">
            <a:extLst>
              <a:ext uri="{FF2B5EF4-FFF2-40B4-BE49-F238E27FC236}">
                <a16:creationId xmlns:a16="http://schemas.microsoft.com/office/drawing/2014/main" id="{A387BE84-C648-4227-933A-2CA0E9A20350}"/>
              </a:ext>
            </a:extLst>
          </p:cNvPr>
          <p:cNvPicPr>
            <a:picLocks noChangeAspect="1"/>
          </p:cNvPicPr>
          <p:nvPr/>
        </p:nvPicPr>
        <p:blipFill rotWithShape="1">
          <a:blip r:embed="rId3"/>
          <a:srcRect l="6348" t="36397" r="35742" b="5989"/>
          <a:stretch/>
        </p:blipFill>
        <p:spPr>
          <a:xfrm>
            <a:off x="6935492" y="3168593"/>
            <a:ext cx="5256508" cy="2941718"/>
          </a:xfrm>
          <a:prstGeom prst="rect">
            <a:avLst/>
          </a:prstGeom>
        </p:spPr>
      </p:pic>
    </p:spTree>
    <p:extLst>
      <p:ext uri="{BB962C8B-B14F-4D97-AF65-F5344CB8AC3E}">
        <p14:creationId xmlns:p14="http://schemas.microsoft.com/office/powerpoint/2010/main" val="2341183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A3D3233-3838-430C-B3FA-2CB91AE12E96}"/>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5" name="Title 1">
            <a:extLst>
              <a:ext uri="{FF2B5EF4-FFF2-40B4-BE49-F238E27FC236}">
                <a16:creationId xmlns:a16="http://schemas.microsoft.com/office/drawing/2014/main" id="{17A40693-1D6E-4A77-8B27-46FF86A49B7D}"/>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economy</a:t>
            </a:r>
            <a:endParaRPr lang="en-ID" dirty="0"/>
          </a:p>
        </p:txBody>
      </p:sp>
      <p:sp>
        <p:nvSpPr>
          <p:cNvPr id="9" name="TextBox 8">
            <a:extLst>
              <a:ext uri="{FF2B5EF4-FFF2-40B4-BE49-F238E27FC236}">
                <a16:creationId xmlns:a16="http://schemas.microsoft.com/office/drawing/2014/main" id="{052A041A-7A58-457A-A73E-64C48D92D135}"/>
              </a:ext>
            </a:extLst>
          </p:cNvPr>
          <p:cNvSpPr txBox="1"/>
          <p:nvPr/>
        </p:nvSpPr>
        <p:spPr>
          <a:xfrm>
            <a:off x="1381910" y="1403910"/>
            <a:ext cx="6102456" cy="4431983"/>
          </a:xfrm>
          <a:prstGeom prst="rect">
            <a:avLst/>
          </a:prstGeom>
          <a:noFill/>
        </p:spPr>
        <p:txBody>
          <a:bodyPr wrap="square">
            <a:spAutoFit/>
          </a:bodyPr>
          <a:lstStyle/>
          <a:p>
            <a:pPr>
              <a:spcAft>
                <a:spcPts val="1200"/>
              </a:spcAft>
            </a:pPr>
            <a:r>
              <a:rPr lang="en-US" sz="2200" dirty="0">
                <a:solidFill>
                  <a:srgbClr val="231F20"/>
                </a:solidFill>
              </a:rPr>
              <a:t>Vietnam’s rapid economic growth is driven by </a:t>
            </a:r>
          </a:p>
          <a:p>
            <a:pPr marL="285750" indent="-285750">
              <a:spcAft>
                <a:spcPts val="1200"/>
              </a:spcAft>
              <a:buFont typeface="Arial" panose="020B0604020202020204" pitchFamily="34" charset="0"/>
              <a:buChar char="•"/>
            </a:pPr>
            <a:r>
              <a:rPr lang="en-US" sz="2200" b="0" i="0" dirty="0">
                <a:solidFill>
                  <a:srgbClr val="231F20"/>
                </a:solidFill>
                <a:effectLst/>
              </a:rPr>
              <a:t>exports which capitalized on bilateral free trade agreements along with enterprises’ resilience and rapid adaptation in global trade</a:t>
            </a:r>
            <a:endParaRPr lang="en-US" sz="2200" dirty="0">
              <a:solidFill>
                <a:srgbClr val="231F20"/>
              </a:solidFill>
            </a:endParaRPr>
          </a:p>
          <a:p>
            <a:pPr marL="285750" indent="-285750">
              <a:spcAft>
                <a:spcPts val="1200"/>
              </a:spcAft>
              <a:buFont typeface="Arial" panose="020B0604020202020204" pitchFamily="34" charset="0"/>
              <a:buChar char="•"/>
            </a:pPr>
            <a:r>
              <a:rPr lang="en-US" sz="2200" dirty="0">
                <a:solidFill>
                  <a:srgbClr val="231F20"/>
                </a:solidFill>
              </a:rPr>
              <a:t>manufacturing; mainly textiles, processed food, furniture, plastics and paper</a:t>
            </a:r>
            <a:endParaRPr lang="en-US" sz="2200" b="0" i="0" dirty="0">
              <a:solidFill>
                <a:srgbClr val="231F20"/>
              </a:solidFill>
              <a:effectLst/>
            </a:endParaRPr>
          </a:p>
          <a:p>
            <a:pPr marL="285750" indent="-285750">
              <a:spcAft>
                <a:spcPts val="1200"/>
              </a:spcAft>
              <a:buFont typeface="Arial" panose="020B0604020202020204" pitchFamily="34" charset="0"/>
              <a:buChar char="•"/>
            </a:pPr>
            <a:r>
              <a:rPr lang="en-US" sz="2200" dirty="0">
                <a:solidFill>
                  <a:srgbClr val="231F20"/>
                </a:solidFill>
              </a:rPr>
              <a:t>agriculture; mainly rice and agricultural crops, fisheries, forest products, which contributed to 14% of total GDP</a:t>
            </a:r>
          </a:p>
          <a:p>
            <a:pPr marL="285750" indent="-285750">
              <a:spcAft>
                <a:spcPts val="1200"/>
              </a:spcAft>
              <a:buFont typeface="Arial" panose="020B0604020202020204" pitchFamily="34" charset="0"/>
              <a:buChar char="•"/>
            </a:pPr>
            <a:r>
              <a:rPr lang="en-US" sz="2200" dirty="0">
                <a:solidFill>
                  <a:srgbClr val="231F20"/>
                </a:solidFill>
              </a:rPr>
              <a:t>t</a:t>
            </a:r>
            <a:r>
              <a:rPr lang="en-US" sz="2200" b="0" i="0" dirty="0">
                <a:solidFill>
                  <a:srgbClr val="231F20"/>
                </a:solidFill>
                <a:effectLst/>
              </a:rPr>
              <a:t>ourism; in 2016 tourist arrivals topped 10 million</a:t>
            </a:r>
          </a:p>
        </p:txBody>
      </p:sp>
      <p:pic>
        <p:nvPicPr>
          <p:cNvPr id="13314" name="Picture 2" descr="Vietnam tourism - Vietnam Briefing News">
            <a:extLst>
              <a:ext uri="{FF2B5EF4-FFF2-40B4-BE49-F238E27FC236}">
                <a16:creationId xmlns:a16="http://schemas.microsoft.com/office/drawing/2014/main" id="{7FBD41A3-C621-4255-B946-B48B858134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3830" y="3681254"/>
            <a:ext cx="4358170" cy="2440575"/>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Vietnam to focus on stimulating support industries | Manufacturing News  Vietnam">
            <a:extLst>
              <a:ext uri="{FF2B5EF4-FFF2-40B4-BE49-F238E27FC236}">
                <a16:creationId xmlns:a16="http://schemas.microsoft.com/office/drawing/2014/main" id="{D372FFE5-E4C8-486C-816B-6422272D5C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336"/>
          <a:stretch/>
        </p:blipFill>
        <p:spPr bwMode="auto">
          <a:xfrm>
            <a:off x="7833830" y="1492933"/>
            <a:ext cx="4358170" cy="2188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992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1697D-ACDF-470A-888C-B9E5E5974EFC}"/>
              </a:ext>
            </a:extLst>
          </p:cNvPr>
          <p:cNvSpPr>
            <a:spLocks noGrp="1"/>
          </p:cNvSpPr>
          <p:nvPr>
            <p:ph type="title"/>
          </p:nvPr>
        </p:nvSpPr>
        <p:spPr/>
        <p:txBody>
          <a:bodyPr/>
          <a:lstStyle/>
          <a:p>
            <a:r>
              <a:rPr lang="en-US" dirty="0"/>
              <a:t>Poverty reduction</a:t>
            </a:r>
            <a:endParaRPr lang="en-ID" dirty="0"/>
          </a:p>
        </p:txBody>
      </p:sp>
      <p:sp>
        <p:nvSpPr>
          <p:cNvPr id="3" name="Slide Number Placeholder 2">
            <a:extLst>
              <a:ext uri="{FF2B5EF4-FFF2-40B4-BE49-F238E27FC236}">
                <a16:creationId xmlns:a16="http://schemas.microsoft.com/office/drawing/2014/main" id="{487ED040-ACBC-40E4-8313-FF7DE47D55BA}"/>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5" name="TextBox 4">
            <a:extLst>
              <a:ext uri="{FF2B5EF4-FFF2-40B4-BE49-F238E27FC236}">
                <a16:creationId xmlns:a16="http://schemas.microsoft.com/office/drawing/2014/main" id="{E4F62219-77CC-4B09-83CA-AE574B846D87}"/>
              </a:ext>
            </a:extLst>
          </p:cNvPr>
          <p:cNvSpPr txBox="1"/>
          <p:nvPr/>
        </p:nvSpPr>
        <p:spPr>
          <a:xfrm>
            <a:off x="1389586" y="1951672"/>
            <a:ext cx="4259546" cy="4124206"/>
          </a:xfrm>
          <a:prstGeom prst="rect">
            <a:avLst/>
          </a:prstGeom>
          <a:noFill/>
        </p:spPr>
        <p:txBody>
          <a:bodyPr wrap="square">
            <a:spAutoFit/>
          </a:bodyPr>
          <a:lstStyle/>
          <a:p>
            <a:pPr>
              <a:spcAft>
                <a:spcPts val="1200"/>
              </a:spcAft>
            </a:pPr>
            <a:r>
              <a:rPr lang="en-US" sz="2200" dirty="0"/>
              <a:t>Vietnam has achieved tremendous poverty reduction. The proportion of the population living below the national poverty line reached 13.5% percent in 2014 from 60% in 1993</a:t>
            </a:r>
          </a:p>
          <a:p>
            <a:pPr>
              <a:spcAft>
                <a:spcPts val="1200"/>
              </a:spcAft>
            </a:pPr>
            <a:r>
              <a:rPr lang="en-US" sz="2200" dirty="0"/>
              <a:t>Based on these figures, more than 40 million people escaped poverty over the last thirty years</a:t>
            </a:r>
          </a:p>
          <a:p>
            <a:pPr>
              <a:spcAft>
                <a:spcPts val="1200"/>
              </a:spcAft>
            </a:pPr>
            <a:r>
              <a:rPr lang="en-US" sz="2200" dirty="0"/>
              <a:t>However poverty reduction for ethnic minorities has been slower than the national average</a:t>
            </a:r>
            <a:endParaRPr lang="en-ID" sz="2200" dirty="0"/>
          </a:p>
        </p:txBody>
      </p:sp>
      <p:pic>
        <p:nvPicPr>
          <p:cNvPr id="6" name="Picture 5">
            <a:extLst>
              <a:ext uri="{FF2B5EF4-FFF2-40B4-BE49-F238E27FC236}">
                <a16:creationId xmlns:a16="http://schemas.microsoft.com/office/drawing/2014/main" id="{F6C09C90-7B1F-41E2-A025-73CE0926BE83}"/>
              </a:ext>
            </a:extLst>
          </p:cNvPr>
          <p:cNvPicPr>
            <a:picLocks noChangeAspect="1"/>
          </p:cNvPicPr>
          <p:nvPr/>
        </p:nvPicPr>
        <p:blipFill rotWithShape="1">
          <a:blip r:embed="rId2"/>
          <a:srcRect l="39407" t="36837" r="39746" b="36497"/>
          <a:stretch/>
        </p:blipFill>
        <p:spPr>
          <a:xfrm>
            <a:off x="6253566" y="1853753"/>
            <a:ext cx="5938434" cy="4272775"/>
          </a:xfrm>
          <a:prstGeom prst="rect">
            <a:avLst/>
          </a:prstGeom>
        </p:spPr>
      </p:pic>
    </p:spTree>
    <p:extLst>
      <p:ext uri="{BB962C8B-B14F-4D97-AF65-F5344CB8AC3E}">
        <p14:creationId xmlns:p14="http://schemas.microsoft.com/office/powerpoint/2010/main" val="1767034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BA44BF3-E62D-4C42-A3FC-96DD53D4C932}"/>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4" name="Title 1">
            <a:extLst>
              <a:ext uri="{FF2B5EF4-FFF2-40B4-BE49-F238E27FC236}">
                <a16:creationId xmlns:a16="http://schemas.microsoft.com/office/drawing/2014/main" id="{F0535BF0-15E0-4AF4-8E27-95F988D7A322}"/>
              </a:ext>
            </a:extLst>
          </p:cNvPr>
          <p:cNvSpPr>
            <a:spLocks noGrp="1"/>
          </p:cNvSpPr>
          <p:nvPr>
            <p:ph type="title"/>
          </p:nvPr>
        </p:nvSpPr>
        <p:spPr>
          <a:xfrm>
            <a:off x="1450975" y="804863"/>
            <a:ext cx="9604375" cy="1049337"/>
          </a:xfrm>
        </p:spPr>
        <p:txBody>
          <a:bodyPr/>
          <a:lstStyle/>
          <a:p>
            <a:r>
              <a:rPr lang="en-US" dirty="0"/>
              <a:t>Poverty reduction</a:t>
            </a:r>
            <a:endParaRPr lang="en-ID" dirty="0"/>
          </a:p>
        </p:txBody>
      </p:sp>
      <p:sp>
        <p:nvSpPr>
          <p:cNvPr id="6" name="TextBox 5">
            <a:extLst>
              <a:ext uri="{FF2B5EF4-FFF2-40B4-BE49-F238E27FC236}">
                <a16:creationId xmlns:a16="http://schemas.microsoft.com/office/drawing/2014/main" id="{894740E2-2786-44AD-B351-56B682D999B8}"/>
              </a:ext>
            </a:extLst>
          </p:cNvPr>
          <p:cNvSpPr txBox="1"/>
          <p:nvPr/>
        </p:nvSpPr>
        <p:spPr>
          <a:xfrm>
            <a:off x="1373484" y="1943595"/>
            <a:ext cx="6102456" cy="4124206"/>
          </a:xfrm>
          <a:prstGeom prst="rect">
            <a:avLst/>
          </a:prstGeom>
          <a:noFill/>
        </p:spPr>
        <p:txBody>
          <a:bodyPr wrap="square">
            <a:spAutoFit/>
          </a:bodyPr>
          <a:lstStyle/>
          <a:p>
            <a:pPr>
              <a:spcAft>
                <a:spcPts val="1200"/>
              </a:spcAft>
            </a:pPr>
            <a:r>
              <a:rPr lang="en-US" sz="2200" dirty="0"/>
              <a:t>Vietnam’s success in reducing poverty comes largely from rapid economic growth that created more and better jobs</a:t>
            </a:r>
          </a:p>
          <a:p>
            <a:pPr>
              <a:spcAft>
                <a:spcPts val="1200"/>
              </a:spcAft>
            </a:pPr>
            <a:r>
              <a:rPr lang="en-US" sz="2200" dirty="0"/>
              <a:t>Government investments have significantly improved service delivery, education, and public infrastructure, facilitating growth and broad-based participation in the economy</a:t>
            </a:r>
          </a:p>
          <a:p>
            <a:pPr>
              <a:spcAft>
                <a:spcPts val="1200"/>
              </a:spcAft>
            </a:pPr>
            <a:r>
              <a:rPr lang="en-US" sz="2200" dirty="0"/>
              <a:t>The majority of the poor and the near-poor live in rural areas; poverty is concentrated among ethnic minorities, living in the northern and central mountains</a:t>
            </a:r>
            <a:endParaRPr lang="en-ID" sz="2200" dirty="0"/>
          </a:p>
        </p:txBody>
      </p:sp>
      <p:pic>
        <p:nvPicPr>
          <p:cNvPr id="8" name="Picture 7">
            <a:extLst>
              <a:ext uri="{FF2B5EF4-FFF2-40B4-BE49-F238E27FC236}">
                <a16:creationId xmlns:a16="http://schemas.microsoft.com/office/drawing/2014/main" id="{E8403107-CADC-462E-8026-B470E06E50DE}"/>
              </a:ext>
            </a:extLst>
          </p:cNvPr>
          <p:cNvPicPr>
            <a:picLocks noChangeAspect="1"/>
          </p:cNvPicPr>
          <p:nvPr/>
        </p:nvPicPr>
        <p:blipFill rotWithShape="1">
          <a:blip r:embed="rId2"/>
          <a:srcRect l="38516" t="30960" r="45721" b="29040"/>
          <a:stretch/>
        </p:blipFill>
        <p:spPr>
          <a:xfrm>
            <a:off x="8679051" y="1854200"/>
            <a:ext cx="3497090" cy="4991814"/>
          </a:xfrm>
          <a:prstGeom prst="rect">
            <a:avLst/>
          </a:prstGeom>
        </p:spPr>
      </p:pic>
    </p:spTree>
    <p:extLst>
      <p:ext uri="{BB962C8B-B14F-4D97-AF65-F5344CB8AC3E}">
        <p14:creationId xmlns:p14="http://schemas.microsoft.com/office/powerpoint/2010/main" val="261803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2F0BA-7334-4F71-A23D-A8B562642278}"/>
              </a:ext>
            </a:extLst>
          </p:cNvPr>
          <p:cNvSpPr>
            <a:spLocks noGrp="1"/>
          </p:cNvSpPr>
          <p:nvPr>
            <p:ph type="title"/>
          </p:nvPr>
        </p:nvSpPr>
        <p:spPr/>
        <p:txBody>
          <a:bodyPr/>
          <a:lstStyle/>
          <a:p>
            <a:r>
              <a:rPr lang="en-US" dirty="0"/>
              <a:t>Population and demographics</a:t>
            </a:r>
            <a:endParaRPr lang="en-ID" dirty="0"/>
          </a:p>
        </p:txBody>
      </p:sp>
      <p:sp>
        <p:nvSpPr>
          <p:cNvPr id="3" name="Slide Number Placeholder 2">
            <a:extLst>
              <a:ext uri="{FF2B5EF4-FFF2-40B4-BE49-F238E27FC236}">
                <a16:creationId xmlns:a16="http://schemas.microsoft.com/office/drawing/2014/main" id="{459A0716-2D70-422A-B19B-2287A6671351}"/>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5" name="TextBox 4">
            <a:extLst>
              <a:ext uri="{FF2B5EF4-FFF2-40B4-BE49-F238E27FC236}">
                <a16:creationId xmlns:a16="http://schemas.microsoft.com/office/drawing/2014/main" id="{A2B81625-81A2-4C8D-836A-E1822FE99123}"/>
              </a:ext>
            </a:extLst>
          </p:cNvPr>
          <p:cNvSpPr txBox="1"/>
          <p:nvPr/>
        </p:nvSpPr>
        <p:spPr>
          <a:xfrm>
            <a:off x="1361914" y="1980303"/>
            <a:ext cx="5883544" cy="3447098"/>
          </a:xfrm>
          <a:prstGeom prst="rect">
            <a:avLst/>
          </a:prstGeom>
          <a:noFill/>
        </p:spPr>
        <p:txBody>
          <a:bodyPr wrap="square">
            <a:spAutoFit/>
          </a:bodyPr>
          <a:lstStyle/>
          <a:p>
            <a:pPr>
              <a:spcAft>
                <a:spcPts val="1200"/>
              </a:spcAft>
            </a:pPr>
            <a:r>
              <a:rPr lang="en-US" sz="2200" dirty="0"/>
              <a:t>Vietnam is experiencing rapid demographic and social change. From about 60 million in 1986, Vietnam’s population reached 79.9 million in 2000 and currently is currently 96.5 million</a:t>
            </a:r>
          </a:p>
          <a:p>
            <a:pPr>
              <a:spcAft>
                <a:spcPts val="1200"/>
              </a:spcAft>
            </a:pPr>
            <a:r>
              <a:rPr lang="en-US" sz="2200" dirty="0"/>
              <a:t>70 percent of the population is under 35 years of age, with a life expectancy of close to 73 years</a:t>
            </a:r>
          </a:p>
          <a:p>
            <a:pPr>
              <a:spcAft>
                <a:spcPts val="1200"/>
              </a:spcAft>
            </a:pPr>
            <a:r>
              <a:rPr lang="en-US" sz="2200" dirty="0"/>
              <a:t>The population is rapidly aging; the share of people 65 years and older is projected to more than double by 2035, from 7% to 15%</a:t>
            </a:r>
            <a:endParaRPr lang="en-ID" sz="2200" dirty="0"/>
          </a:p>
        </p:txBody>
      </p:sp>
      <p:pic>
        <p:nvPicPr>
          <p:cNvPr id="1026" name="Picture 2">
            <a:extLst>
              <a:ext uri="{FF2B5EF4-FFF2-40B4-BE49-F238E27FC236}">
                <a16:creationId xmlns:a16="http://schemas.microsoft.com/office/drawing/2014/main" id="{972B92D3-4213-40C5-B38F-B224499E70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6581" y="1853754"/>
            <a:ext cx="4835420" cy="4275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054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95260CD-D58C-439F-B497-2D2D23912D62}"/>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3" name="Title 1">
            <a:extLst>
              <a:ext uri="{FF2B5EF4-FFF2-40B4-BE49-F238E27FC236}">
                <a16:creationId xmlns:a16="http://schemas.microsoft.com/office/drawing/2014/main" id="{3E3C4055-6B2C-4963-83F0-5DECE94211FE}"/>
              </a:ext>
            </a:extLst>
          </p:cNvPr>
          <p:cNvSpPr txBox="1">
            <a:spLocks/>
          </p:cNvSpPr>
          <p:nvPr/>
        </p:nvSpPr>
        <p:spPr>
          <a:xfrm>
            <a:off x="1379601" y="799665"/>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agriculture</a:t>
            </a:r>
            <a:endParaRPr lang="en-ID" dirty="0"/>
          </a:p>
        </p:txBody>
      </p:sp>
      <p:sp>
        <p:nvSpPr>
          <p:cNvPr id="5" name="TextBox 4">
            <a:extLst>
              <a:ext uri="{FF2B5EF4-FFF2-40B4-BE49-F238E27FC236}">
                <a16:creationId xmlns:a16="http://schemas.microsoft.com/office/drawing/2014/main" id="{3E64D8C5-7BB5-4250-8490-5314C28C955B}"/>
              </a:ext>
            </a:extLst>
          </p:cNvPr>
          <p:cNvSpPr txBox="1"/>
          <p:nvPr/>
        </p:nvSpPr>
        <p:spPr>
          <a:xfrm>
            <a:off x="1381911" y="1324283"/>
            <a:ext cx="5421846" cy="5786199"/>
          </a:xfrm>
          <a:prstGeom prst="rect">
            <a:avLst/>
          </a:prstGeom>
          <a:noFill/>
        </p:spPr>
        <p:txBody>
          <a:bodyPr wrap="square">
            <a:spAutoFit/>
          </a:bodyPr>
          <a:lstStyle/>
          <a:p>
            <a:pPr>
              <a:spcAft>
                <a:spcPts val="1200"/>
              </a:spcAft>
            </a:pPr>
            <a:r>
              <a:rPr lang="en-US" sz="2200" i="0" dirty="0">
                <a:solidFill>
                  <a:srgbClr val="202124"/>
                </a:solidFill>
                <a:effectLst/>
              </a:rPr>
              <a:t>Vietnam's main agricultural crops are rice, cassava, maize and sweet potatoes. </a:t>
            </a:r>
            <a:r>
              <a:rPr lang="en-US" sz="2200" dirty="0">
                <a:solidFill>
                  <a:srgbClr val="202124"/>
                </a:solidFill>
              </a:rPr>
              <a:t>R</a:t>
            </a:r>
            <a:r>
              <a:rPr lang="en-US" sz="2200" i="0" dirty="0">
                <a:solidFill>
                  <a:srgbClr val="202124"/>
                </a:solidFill>
                <a:effectLst/>
              </a:rPr>
              <a:t>ice con-</a:t>
            </a:r>
            <a:r>
              <a:rPr lang="en-US" sz="2200" i="0" dirty="0" err="1">
                <a:solidFill>
                  <a:srgbClr val="202124"/>
                </a:solidFill>
                <a:effectLst/>
              </a:rPr>
              <a:t>sumption</a:t>
            </a:r>
            <a:r>
              <a:rPr lang="en-US" sz="2200" i="0" dirty="0">
                <a:solidFill>
                  <a:srgbClr val="202124"/>
                </a:solidFill>
                <a:effectLst/>
              </a:rPr>
              <a:t> in Vietnam reached 21.5 million metric tons, ranking it fifth place in the world</a:t>
            </a:r>
          </a:p>
          <a:p>
            <a:pPr>
              <a:spcAft>
                <a:spcPts val="1200"/>
              </a:spcAft>
            </a:pPr>
            <a:r>
              <a:rPr lang="en-US" sz="2200" dirty="0"/>
              <a:t>The transformation from an agrarian economy to labor-intensive manufacturing and services has created 15 million jobs over the past 20 years</a:t>
            </a:r>
          </a:p>
          <a:p>
            <a:pPr>
              <a:spcAft>
                <a:spcPts val="1200"/>
              </a:spcAft>
            </a:pPr>
            <a:r>
              <a:rPr lang="en-US" sz="2200" dirty="0"/>
              <a:t>Agriculture employs about half the labor force, but the sector needs to be modernized. The pace of agriculture growth has slowed, from 4.5% a year in 1994–2000 to 2.6% in 2008–13.</a:t>
            </a:r>
            <a:endParaRPr lang="en-US" sz="2200" dirty="0">
              <a:solidFill>
                <a:srgbClr val="202124"/>
              </a:solidFill>
            </a:endParaRPr>
          </a:p>
          <a:p>
            <a:pPr>
              <a:spcAft>
                <a:spcPts val="1200"/>
              </a:spcAft>
            </a:pPr>
            <a:endParaRPr lang="en-US" sz="2200" i="0" dirty="0">
              <a:solidFill>
                <a:srgbClr val="202124"/>
              </a:solidFill>
              <a:effectLst/>
            </a:endParaRPr>
          </a:p>
          <a:p>
            <a:pPr>
              <a:spcAft>
                <a:spcPts val="1200"/>
              </a:spcAft>
            </a:pPr>
            <a:endParaRPr lang="en-ID" sz="2200" dirty="0"/>
          </a:p>
        </p:txBody>
      </p:sp>
      <p:pic>
        <p:nvPicPr>
          <p:cNvPr id="1026" name="Picture 2" descr="Vietnam agriculture set to be in world's top 15 by 2030 - VNExplorer">
            <a:extLst>
              <a:ext uri="{FF2B5EF4-FFF2-40B4-BE49-F238E27FC236}">
                <a16:creationId xmlns:a16="http://schemas.microsoft.com/office/drawing/2014/main" id="{50767588-B963-475E-AC2E-A7C0DBA48B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227" r="10289"/>
          <a:stretch/>
        </p:blipFill>
        <p:spPr bwMode="auto">
          <a:xfrm>
            <a:off x="7154155" y="1483868"/>
            <a:ext cx="5092089" cy="4653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615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1E253E-8702-422B-BB82-73E9288B6EC3}"/>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5" name="Title 1">
            <a:extLst>
              <a:ext uri="{FF2B5EF4-FFF2-40B4-BE49-F238E27FC236}">
                <a16:creationId xmlns:a16="http://schemas.microsoft.com/office/drawing/2014/main" id="{CF3E59A8-78F0-43D9-A870-2AFBF98D059B}"/>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t>agriculture</a:t>
            </a:r>
            <a:endParaRPr lang="en-ID" dirty="0"/>
          </a:p>
        </p:txBody>
      </p:sp>
      <p:sp>
        <p:nvSpPr>
          <p:cNvPr id="7" name="TextBox 6">
            <a:extLst>
              <a:ext uri="{FF2B5EF4-FFF2-40B4-BE49-F238E27FC236}">
                <a16:creationId xmlns:a16="http://schemas.microsoft.com/office/drawing/2014/main" id="{85A856EC-EB8A-4F3C-BAAF-F1F6BC49E846}"/>
              </a:ext>
            </a:extLst>
          </p:cNvPr>
          <p:cNvSpPr txBox="1"/>
          <p:nvPr/>
        </p:nvSpPr>
        <p:spPr>
          <a:xfrm>
            <a:off x="1381910" y="1323590"/>
            <a:ext cx="4561689" cy="4647426"/>
          </a:xfrm>
          <a:prstGeom prst="rect">
            <a:avLst/>
          </a:prstGeom>
          <a:noFill/>
        </p:spPr>
        <p:txBody>
          <a:bodyPr wrap="square">
            <a:spAutoFit/>
          </a:bodyPr>
          <a:lstStyle/>
          <a:p>
            <a:pPr>
              <a:spcAft>
                <a:spcPts val="1200"/>
              </a:spcAft>
            </a:pPr>
            <a:r>
              <a:rPr lang="en-US" sz="2200" dirty="0"/>
              <a:t>Rural citizens earning a higher share of income from non-agriculture enterprises and non-agriculture wages are more likely to be non-poor</a:t>
            </a:r>
          </a:p>
          <a:p>
            <a:pPr>
              <a:spcAft>
                <a:spcPts val="1200"/>
              </a:spcAft>
            </a:pPr>
            <a:r>
              <a:rPr lang="en-US" sz="2200" dirty="0"/>
              <a:t>Higher agriculture growth will require focusing on new drivers of growth, including agricultural innovation; inclusive value chain development, quality, and value addition; higher land market efficiency; greater sustainability of farm production and climate change resilience; and more efficient water use</a:t>
            </a:r>
          </a:p>
        </p:txBody>
      </p:sp>
      <p:pic>
        <p:nvPicPr>
          <p:cNvPr id="2052" name="Picture 4" descr="Vietnam longs for joining top 15 most advanced countries in agriculture">
            <a:extLst>
              <a:ext uri="{FF2B5EF4-FFF2-40B4-BE49-F238E27FC236}">
                <a16:creationId xmlns:a16="http://schemas.microsoft.com/office/drawing/2014/main" id="{9811197A-2E05-4CE8-8A43-5360861419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720"/>
          <a:stretch/>
        </p:blipFill>
        <p:spPr bwMode="auto">
          <a:xfrm>
            <a:off x="6393051" y="1323589"/>
            <a:ext cx="5798949" cy="4813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0668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1F01A8-EF96-4700-8E99-F09E9C451A92}"/>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3" name="Title 1">
            <a:extLst>
              <a:ext uri="{FF2B5EF4-FFF2-40B4-BE49-F238E27FC236}">
                <a16:creationId xmlns:a16="http://schemas.microsoft.com/office/drawing/2014/main" id="{9E96A3EC-0369-47AC-BBDC-AE2168551B6B}"/>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Human development</a:t>
            </a:r>
            <a:endParaRPr lang="en-ID" dirty="0"/>
          </a:p>
        </p:txBody>
      </p:sp>
      <p:sp>
        <p:nvSpPr>
          <p:cNvPr id="8" name="TextBox 7">
            <a:extLst>
              <a:ext uri="{FF2B5EF4-FFF2-40B4-BE49-F238E27FC236}">
                <a16:creationId xmlns:a16="http://schemas.microsoft.com/office/drawing/2014/main" id="{1C45AC88-B1A6-4704-B1EB-1634F0E938B4}"/>
              </a:ext>
            </a:extLst>
          </p:cNvPr>
          <p:cNvSpPr txBox="1"/>
          <p:nvPr/>
        </p:nvSpPr>
        <p:spPr>
          <a:xfrm>
            <a:off x="1381910" y="1428671"/>
            <a:ext cx="4972395" cy="5293757"/>
          </a:xfrm>
          <a:prstGeom prst="rect">
            <a:avLst/>
          </a:prstGeom>
          <a:noFill/>
        </p:spPr>
        <p:txBody>
          <a:bodyPr wrap="square">
            <a:spAutoFit/>
          </a:bodyPr>
          <a:lstStyle/>
          <a:p>
            <a:pPr>
              <a:spcAft>
                <a:spcPts val="1200"/>
              </a:spcAft>
            </a:pPr>
            <a:r>
              <a:rPr lang="en-US" sz="2200" dirty="0"/>
              <a:t>Investments in health and education during the past 30 years enabled Vietnam to achieve substantial progress in providing access to infrastructure and basic services</a:t>
            </a:r>
          </a:p>
          <a:p>
            <a:pPr>
              <a:spcAft>
                <a:spcPts val="1200"/>
              </a:spcAft>
            </a:pPr>
            <a:r>
              <a:rPr lang="en-US" sz="2200" dirty="0"/>
              <a:t>Today Vietnamese are far healthier and educated compared to 20 years ago</a:t>
            </a:r>
          </a:p>
          <a:p>
            <a:pPr>
              <a:spcAft>
                <a:spcPts val="1200"/>
              </a:spcAft>
            </a:pPr>
            <a:r>
              <a:rPr lang="en-US" sz="2200" dirty="0"/>
              <a:t>Service coverage and learning outcomes are high and equitably achieved in primary school</a:t>
            </a:r>
          </a:p>
          <a:p>
            <a:pPr>
              <a:spcAft>
                <a:spcPts val="1200"/>
              </a:spcAft>
            </a:pPr>
            <a:endParaRPr lang="en-US" sz="2200" dirty="0"/>
          </a:p>
          <a:p>
            <a:pPr>
              <a:spcAft>
                <a:spcPts val="1200"/>
              </a:spcAft>
            </a:pPr>
            <a:endParaRPr lang="en-US" sz="2400" dirty="0"/>
          </a:p>
          <a:p>
            <a:pPr>
              <a:spcAft>
                <a:spcPts val="1200"/>
              </a:spcAft>
            </a:pPr>
            <a:endParaRPr lang="en-ID" sz="2200" dirty="0"/>
          </a:p>
        </p:txBody>
      </p:sp>
      <p:sp>
        <p:nvSpPr>
          <p:cNvPr id="9" name="TextBox 8">
            <a:extLst>
              <a:ext uri="{FF2B5EF4-FFF2-40B4-BE49-F238E27FC236}">
                <a16:creationId xmlns:a16="http://schemas.microsoft.com/office/drawing/2014/main" id="{1B8966DB-C3D3-42BD-9A0C-87E962008FD0}"/>
              </a:ext>
            </a:extLst>
          </p:cNvPr>
          <p:cNvSpPr txBox="1"/>
          <p:nvPr/>
        </p:nvSpPr>
        <p:spPr>
          <a:xfrm>
            <a:off x="8787538" y="2647180"/>
            <a:ext cx="3146155" cy="307777"/>
          </a:xfrm>
          <a:prstGeom prst="rect">
            <a:avLst/>
          </a:prstGeom>
          <a:noFill/>
        </p:spPr>
        <p:txBody>
          <a:bodyPr wrap="square" rtlCol="0">
            <a:spAutoFit/>
          </a:bodyPr>
          <a:lstStyle/>
          <a:p>
            <a:r>
              <a:rPr lang="en-US" sz="1400" dirty="0"/>
              <a:t>Under-5 mortality rate, 1980-2018</a:t>
            </a:r>
            <a:endParaRPr lang="en-ID" sz="1400" dirty="0"/>
          </a:p>
        </p:txBody>
      </p:sp>
      <p:sp>
        <p:nvSpPr>
          <p:cNvPr id="13" name="TextBox 12">
            <a:extLst>
              <a:ext uri="{FF2B5EF4-FFF2-40B4-BE49-F238E27FC236}">
                <a16:creationId xmlns:a16="http://schemas.microsoft.com/office/drawing/2014/main" id="{274B5A6B-8537-487A-8259-143A5571DB85}"/>
              </a:ext>
            </a:extLst>
          </p:cNvPr>
          <p:cNvSpPr txBox="1"/>
          <p:nvPr/>
        </p:nvSpPr>
        <p:spPr>
          <a:xfrm>
            <a:off x="8955438" y="5830239"/>
            <a:ext cx="3146155" cy="307777"/>
          </a:xfrm>
          <a:prstGeom prst="rect">
            <a:avLst/>
          </a:prstGeom>
          <a:noFill/>
        </p:spPr>
        <p:txBody>
          <a:bodyPr wrap="square" rtlCol="0">
            <a:spAutoFit/>
          </a:bodyPr>
          <a:lstStyle/>
          <a:p>
            <a:r>
              <a:rPr lang="en-US" sz="1400" dirty="0"/>
              <a:t>Infant mortality rate, 1980-2018</a:t>
            </a:r>
            <a:endParaRPr lang="en-ID" sz="1400" dirty="0"/>
          </a:p>
        </p:txBody>
      </p:sp>
      <p:pic>
        <p:nvPicPr>
          <p:cNvPr id="5" name="Picture 4">
            <a:extLst>
              <a:ext uri="{FF2B5EF4-FFF2-40B4-BE49-F238E27FC236}">
                <a16:creationId xmlns:a16="http://schemas.microsoft.com/office/drawing/2014/main" id="{8A042FB1-1531-45A5-9810-931D375E2F98}"/>
              </a:ext>
            </a:extLst>
          </p:cNvPr>
          <p:cNvPicPr>
            <a:picLocks noChangeAspect="1"/>
          </p:cNvPicPr>
          <p:nvPr/>
        </p:nvPicPr>
        <p:blipFill rotWithShape="1">
          <a:blip r:embed="rId2"/>
          <a:srcRect l="5593" t="15932" r="36186" b="17062"/>
          <a:stretch/>
        </p:blipFill>
        <p:spPr>
          <a:xfrm>
            <a:off x="7869958" y="3015984"/>
            <a:ext cx="4326610" cy="2800960"/>
          </a:xfrm>
          <a:prstGeom prst="rect">
            <a:avLst/>
          </a:prstGeom>
        </p:spPr>
      </p:pic>
      <p:pic>
        <p:nvPicPr>
          <p:cNvPr id="10" name="Picture 9">
            <a:extLst>
              <a:ext uri="{FF2B5EF4-FFF2-40B4-BE49-F238E27FC236}">
                <a16:creationId xmlns:a16="http://schemas.microsoft.com/office/drawing/2014/main" id="{01E0B5F5-CC67-491C-9F95-3A36A0F54991}"/>
              </a:ext>
            </a:extLst>
          </p:cNvPr>
          <p:cNvPicPr>
            <a:picLocks noChangeAspect="1"/>
          </p:cNvPicPr>
          <p:nvPr/>
        </p:nvPicPr>
        <p:blipFill rotWithShape="1">
          <a:blip r:embed="rId3"/>
          <a:srcRect l="6165" t="23955" r="35487" b="18032"/>
          <a:stretch/>
        </p:blipFill>
        <p:spPr>
          <a:xfrm>
            <a:off x="7869958" y="1"/>
            <a:ext cx="4322041" cy="2633884"/>
          </a:xfrm>
          <a:prstGeom prst="rect">
            <a:avLst/>
          </a:prstGeom>
        </p:spPr>
      </p:pic>
    </p:spTree>
    <p:extLst>
      <p:ext uri="{BB962C8B-B14F-4D97-AF65-F5344CB8AC3E}">
        <p14:creationId xmlns:p14="http://schemas.microsoft.com/office/powerpoint/2010/main" val="3393617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5308E9A-5B1C-4DDE-BE12-8C70CDF2520D}"/>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3" name="Title 1">
            <a:extLst>
              <a:ext uri="{FF2B5EF4-FFF2-40B4-BE49-F238E27FC236}">
                <a16:creationId xmlns:a16="http://schemas.microsoft.com/office/drawing/2014/main" id="{93B094F5-FCDF-4B83-940D-B15ABF2F5110}"/>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Human development — education</a:t>
            </a:r>
            <a:endParaRPr lang="en-ID" dirty="0"/>
          </a:p>
        </p:txBody>
      </p:sp>
      <p:sp>
        <p:nvSpPr>
          <p:cNvPr id="4" name="TextBox 3">
            <a:extLst>
              <a:ext uri="{FF2B5EF4-FFF2-40B4-BE49-F238E27FC236}">
                <a16:creationId xmlns:a16="http://schemas.microsoft.com/office/drawing/2014/main" id="{AE1D2051-0D45-4AB2-9210-5CA23DAAB00E}"/>
              </a:ext>
            </a:extLst>
          </p:cNvPr>
          <p:cNvSpPr txBox="1"/>
          <p:nvPr/>
        </p:nvSpPr>
        <p:spPr>
          <a:xfrm>
            <a:off x="1512970" y="1443841"/>
            <a:ext cx="4205906" cy="3970318"/>
          </a:xfrm>
          <a:prstGeom prst="rect">
            <a:avLst/>
          </a:prstGeom>
          <a:noFill/>
        </p:spPr>
        <p:txBody>
          <a:bodyPr wrap="square">
            <a:spAutoFit/>
          </a:bodyPr>
          <a:lstStyle/>
          <a:p>
            <a:pPr>
              <a:spcAft>
                <a:spcPts val="1200"/>
              </a:spcAft>
            </a:pPr>
            <a:r>
              <a:rPr lang="en-US" sz="2200" dirty="0"/>
              <a:t>Improved education has enabled Vietnamese to obtain better jobs; however as the economy develops and becomes increasingly sophisticated and integrates further into the global economy, new and varied skills are needed to contribute to a changing economy</a:t>
            </a:r>
          </a:p>
          <a:p>
            <a:pPr>
              <a:spcAft>
                <a:spcPts val="1200"/>
              </a:spcAft>
            </a:pPr>
            <a:r>
              <a:rPr lang="en-US" sz="2200" dirty="0"/>
              <a:t>Development of the domestic private sector will also require innovation</a:t>
            </a:r>
          </a:p>
        </p:txBody>
      </p:sp>
      <p:pic>
        <p:nvPicPr>
          <p:cNvPr id="5" name="Picture 4">
            <a:extLst>
              <a:ext uri="{FF2B5EF4-FFF2-40B4-BE49-F238E27FC236}">
                <a16:creationId xmlns:a16="http://schemas.microsoft.com/office/drawing/2014/main" id="{777B5E22-21F5-4D1C-ACFA-3E91AF003478}"/>
              </a:ext>
            </a:extLst>
          </p:cNvPr>
          <p:cNvPicPr>
            <a:picLocks noChangeAspect="1"/>
          </p:cNvPicPr>
          <p:nvPr/>
        </p:nvPicPr>
        <p:blipFill rotWithShape="1">
          <a:blip r:embed="rId2"/>
          <a:srcRect l="25360" t="28701" r="31582" b="15932"/>
          <a:stretch/>
        </p:blipFill>
        <p:spPr>
          <a:xfrm>
            <a:off x="5970456" y="1629474"/>
            <a:ext cx="6221544" cy="4500105"/>
          </a:xfrm>
          <a:prstGeom prst="rect">
            <a:avLst/>
          </a:prstGeom>
        </p:spPr>
      </p:pic>
    </p:spTree>
    <p:extLst>
      <p:ext uri="{BB962C8B-B14F-4D97-AF65-F5344CB8AC3E}">
        <p14:creationId xmlns:p14="http://schemas.microsoft.com/office/powerpoint/2010/main" val="1477909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E96D9B6-8629-4297-AE15-A0C1A53DD992}"/>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extBox 3">
            <a:extLst>
              <a:ext uri="{FF2B5EF4-FFF2-40B4-BE49-F238E27FC236}">
                <a16:creationId xmlns:a16="http://schemas.microsoft.com/office/drawing/2014/main" id="{68BA9448-07F6-41F2-B3B9-3EAB0CC1EF3C}"/>
              </a:ext>
            </a:extLst>
          </p:cNvPr>
          <p:cNvSpPr txBox="1"/>
          <p:nvPr/>
        </p:nvSpPr>
        <p:spPr>
          <a:xfrm>
            <a:off x="1450975" y="1329531"/>
            <a:ext cx="5128055" cy="4770537"/>
          </a:xfrm>
          <a:prstGeom prst="rect">
            <a:avLst/>
          </a:prstGeom>
          <a:noFill/>
        </p:spPr>
        <p:txBody>
          <a:bodyPr wrap="square">
            <a:spAutoFit/>
          </a:bodyPr>
          <a:lstStyle/>
          <a:p>
            <a:pPr algn="l">
              <a:spcAft>
                <a:spcPts val="1200"/>
              </a:spcAft>
            </a:pPr>
            <a:r>
              <a:rPr lang="en-US" sz="2200" b="0" i="0" dirty="0">
                <a:effectLst/>
              </a:rPr>
              <a:t>Educational reforms undertaken in Vietnam:</a:t>
            </a:r>
          </a:p>
          <a:p>
            <a:pPr marL="342900" indent="-342900" algn="l">
              <a:spcAft>
                <a:spcPts val="1200"/>
              </a:spcAft>
              <a:buFont typeface="Arial" panose="020B0604020202020204" pitchFamily="34" charset="0"/>
              <a:buChar char="•"/>
            </a:pPr>
            <a:r>
              <a:rPr lang="en-US" sz="2200" b="0" i="0" dirty="0">
                <a:effectLst/>
              </a:rPr>
              <a:t>Improved teaching quality, requiring higher education instructors to hold masters or doctoral degrees</a:t>
            </a:r>
          </a:p>
          <a:p>
            <a:pPr marL="342900" indent="-342900" algn="l">
              <a:spcAft>
                <a:spcPts val="1200"/>
              </a:spcAft>
              <a:buFont typeface="Arial" panose="020B0604020202020204" pitchFamily="34" charset="0"/>
              <a:buChar char="•"/>
            </a:pPr>
            <a:r>
              <a:rPr lang="en-US" sz="2200" dirty="0"/>
              <a:t>L</a:t>
            </a:r>
            <a:r>
              <a:rPr lang="en-US" sz="2200" b="0" i="0" dirty="0">
                <a:effectLst/>
              </a:rPr>
              <a:t>abor force development through large-scale investments in applied, employment-geared training</a:t>
            </a:r>
          </a:p>
          <a:p>
            <a:pPr marL="342900" indent="-342900" algn="l">
              <a:spcAft>
                <a:spcPts val="1200"/>
              </a:spcAft>
              <a:buFont typeface="Arial" panose="020B0604020202020204" pitchFamily="34" charset="0"/>
              <a:buChar char="•"/>
            </a:pPr>
            <a:r>
              <a:rPr lang="en-US" sz="2200" dirty="0"/>
              <a:t>Requirement for s</a:t>
            </a:r>
            <a:r>
              <a:rPr lang="en-US" sz="2200" b="0" i="0" dirty="0">
                <a:effectLst/>
              </a:rPr>
              <a:t>tudents to be enrolled in applied programs</a:t>
            </a:r>
          </a:p>
          <a:p>
            <a:pPr marL="342900" indent="-342900" algn="l">
              <a:spcAft>
                <a:spcPts val="1200"/>
              </a:spcAft>
              <a:buFont typeface="Arial" panose="020B0604020202020204" pitchFamily="34" charset="0"/>
              <a:buChar char="•"/>
            </a:pPr>
            <a:r>
              <a:rPr lang="en-US" sz="2200" dirty="0"/>
              <a:t>S</a:t>
            </a:r>
            <a:r>
              <a:rPr lang="en-US" sz="2200" b="0" i="0" dirty="0">
                <a:effectLst/>
              </a:rPr>
              <a:t>econdary education system reforms: high school grad exams and university admissions</a:t>
            </a:r>
          </a:p>
        </p:txBody>
      </p:sp>
      <p:sp>
        <p:nvSpPr>
          <p:cNvPr id="5" name="Title 1">
            <a:extLst>
              <a:ext uri="{FF2B5EF4-FFF2-40B4-BE49-F238E27FC236}">
                <a16:creationId xmlns:a16="http://schemas.microsoft.com/office/drawing/2014/main" id="{8343883C-1B4C-4267-AB64-5CA65075A903}"/>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Human development — education</a:t>
            </a:r>
            <a:endParaRPr lang="en-ID" dirty="0"/>
          </a:p>
        </p:txBody>
      </p:sp>
      <p:pic>
        <p:nvPicPr>
          <p:cNvPr id="7" name="Picture 6">
            <a:extLst>
              <a:ext uri="{FF2B5EF4-FFF2-40B4-BE49-F238E27FC236}">
                <a16:creationId xmlns:a16="http://schemas.microsoft.com/office/drawing/2014/main" id="{4AE39B6A-0EB2-4B92-9521-3597A5C25605}"/>
              </a:ext>
            </a:extLst>
          </p:cNvPr>
          <p:cNvPicPr>
            <a:picLocks noChangeAspect="1"/>
          </p:cNvPicPr>
          <p:nvPr/>
        </p:nvPicPr>
        <p:blipFill rotWithShape="1">
          <a:blip r:embed="rId2"/>
          <a:srcRect l="11313" t="30439" r="46139" b="4470"/>
          <a:stretch/>
        </p:blipFill>
        <p:spPr>
          <a:xfrm>
            <a:off x="6827003" y="1505025"/>
            <a:ext cx="5364997" cy="4616879"/>
          </a:xfrm>
          <a:prstGeom prst="rect">
            <a:avLst/>
          </a:prstGeom>
        </p:spPr>
      </p:pic>
    </p:spTree>
    <p:extLst>
      <p:ext uri="{BB962C8B-B14F-4D97-AF65-F5344CB8AC3E}">
        <p14:creationId xmlns:p14="http://schemas.microsoft.com/office/powerpoint/2010/main" val="3800538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4544DE-3E1D-448A-B0A8-15DD3A5FC94F}"/>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3" name="TextBox 2">
            <a:extLst>
              <a:ext uri="{FF2B5EF4-FFF2-40B4-BE49-F238E27FC236}">
                <a16:creationId xmlns:a16="http://schemas.microsoft.com/office/drawing/2014/main" id="{95291E1F-7C77-40CF-A398-DC131BB6625B}"/>
              </a:ext>
            </a:extLst>
          </p:cNvPr>
          <p:cNvSpPr txBox="1"/>
          <p:nvPr/>
        </p:nvSpPr>
        <p:spPr>
          <a:xfrm>
            <a:off x="1450975" y="1478646"/>
            <a:ext cx="5267540" cy="4462760"/>
          </a:xfrm>
          <a:prstGeom prst="rect">
            <a:avLst/>
          </a:prstGeom>
          <a:noFill/>
        </p:spPr>
        <p:txBody>
          <a:bodyPr wrap="square">
            <a:spAutoFit/>
          </a:bodyPr>
          <a:lstStyle/>
          <a:p>
            <a:pPr>
              <a:spcAft>
                <a:spcPts val="1200"/>
              </a:spcAft>
            </a:pPr>
            <a:r>
              <a:rPr lang="en-US" sz="2200" dirty="0"/>
              <a:t>From 2000 to 2018, infant mortality rate decreased from 29.7 to 20.4 per 1,000 live births; stunting decreased from 61% to 23%</a:t>
            </a:r>
          </a:p>
          <a:p>
            <a:pPr>
              <a:spcAft>
                <a:spcPts val="1200"/>
              </a:spcAft>
            </a:pPr>
            <a:r>
              <a:rPr lang="en-US" sz="2200" dirty="0"/>
              <a:t>While health insurance coverage has increased to 81% of the population, one-third of those living in the bottom 40% are still not covered</a:t>
            </a:r>
          </a:p>
          <a:p>
            <a:pPr>
              <a:spcAft>
                <a:spcPts val="1200"/>
              </a:spcAft>
            </a:pPr>
            <a:r>
              <a:rPr lang="en-US" sz="2200" dirty="0"/>
              <a:t>A major policy challenge facing the health system is to achieve universal health coverage and access to affordable quality services, particularly for ethnic minority groups</a:t>
            </a:r>
            <a:endParaRPr lang="en-ID" sz="2200" dirty="0"/>
          </a:p>
        </p:txBody>
      </p:sp>
      <p:sp>
        <p:nvSpPr>
          <p:cNvPr id="4" name="Title 1">
            <a:extLst>
              <a:ext uri="{FF2B5EF4-FFF2-40B4-BE49-F238E27FC236}">
                <a16:creationId xmlns:a16="http://schemas.microsoft.com/office/drawing/2014/main" id="{81BECD38-CB2F-477D-AECE-B91F1CFF4373}"/>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t>Human development — health</a:t>
            </a:r>
            <a:endParaRPr lang="en-ID" dirty="0"/>
          </a:p>
        </p:txBody>
      </p:sp>
      <p:pic>
        <p:nvPicPr>
          <p:cNvPr id="5" name="Picture 4">
            <a:extLst>
              <a:ext uri="{FF2B5EF4-FFF2-40B4-BE49-F238E27FC236}">
                <a16:creationId xmlns:a16="http://schemas.microsoft.com/office/drawing/2014/main" id="{A89B003C-003E-4612-B3CC-9FDD5A8C2D58}"/>
              </a:ext>
            </a:extLst>
          </p:cNvPr>
          <p:cNvPicPr>
            <a:picLocks noChangeAspect="1"/>
          </p:cNvPicPr>
          <p:nvPr/>
        </p:nvPicPr>
        <p:blipFill rotWithShape="1">
          <a:blip r:embed="rId2"/>
          <a:srcRect l="38962" t="29040" r="26589" b="17288"/>
          <a:stretch/>
        </p:blipFill>
        <p:spPr>
          <a:xfrm>
            <a:off x="6986899" y="1598586"/>
            <a:ext cx="5205101" cy="4561666"/>
          </a:xfrm>
          <a:prstGeom prst="rect">
            <a:avLst/>
          </a:prstGeom>
        </p:spPr>
      </p:pic>
    </p:spTree>
    <p:extLst>
      <p:ext uri="{BB962C8B-B14F-4D97-AF65-F5344CB8AC3E}">
        <p14:creationId xmlns:p14="http://schemas.microsoft.com/office/powerpoint/2010/main" val="2123955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CD594F-E856-4F96-B0C6-4374C27FEB8A}"/>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3" name="Title 1">
            <a:extLst>
              <a:ext uri="{FF2B5EF4-FFF2-40B4-BE49-F238E27FC236}">
                <a16:creationId xmlns:a16="http://schemas.microsoft.com/office/drawing/2014/main" id="{F6E2201D-1AB4-4AC6-8380-95CF35E3AD72}"/>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Urban development</a:t>
            </a:r>
            <a:endParaRPr lang="en-ID" dirty="0"/>
          </a:p>
        </p:txBody>
      </p:sp>
      <p:sp>
        <p:nvSpPr>
          <p:cNvPr id="7" name="TextBox 6">
            <a:extLst>
              <a:ext uri="{FF2B5EF4-FFF2-40B4-BE49-F238E27FC236}">
                <a16:creationId xmlns:a16="http://schemas.microsoft.com/office/drawing/2014/main" id="{B1240833-7644-448A-8BFF-7E86C95676CF}"/>
              </a:ext>
            </a:extLst>
          </p:cNvPr>
          <p:cNvSpPr txBox="1"/>
          <p:nvPr/>
        </p:nvSpPr>
        <p:spPr>
          <a:xfrm>
            <a:off x="1381909" y="1323590"/>
            <a:ext cx="5228117" cy="4862870"/>
          </a:xfrm>
          <a:prstGeom prst="rect">
            <a:avLst/>
          </a:prstGeom>
          <a:noFill/>
        </p:spPr>
        <p:txBody>
          <a:bodyPr wrap="square">
            <a:spAutoFit/>
          </a:bodyPr>
          <a:lstStyle/>
          <a:p>
            <a:pPr>
              <a:spcAft>
                <a:spcPts val="1200"/>
              </a:spcAft>
            </a:pPr>
            <a:r>
              <a:rPr lang="en-US" sz="2200" dirty="0"/>
              <a:t>Over the past 30 years, Vietnam has undergone an extensive urban transformation; substantial advances have been made in providing basic services and access to infrastructure</a:t>
            </a:r>
          </a:p>
          <a:p>
            <a:pPr>
              <a:spcAft>
                <a:spcPts val="1200"/>
              </a:spcAft>
            </a:pPr>
            <a:r>
              <a:rPr lang="en-US" sz="2200" dirty="0"/>
              <a:t>Traffic congestion in and around urban areas and along the connecting national highway systems exacerbates cargo movement, causing delays and is becoming a major concern </a:t>
            </a:r>
          </a:p>
          <a:p>
            <a:pPr>
              <a:spcAft>
                <a:spcPts val="1200"/>
              </a:spcAft>
            </a:pPr>
            <a:r>
              <a:rPr lang="en-US" sz="2200" dirty="0"/>
              <a:t>Access to clean water and sanitation services in urban areas is above 90%;  access to electricity is 99%</a:t>
            </a:r>
            <a:endParaRPr lang="en-ID" sz="2200" dirty="0"/>
          </a:p>
        </p:txBody>
      </p:sp>
      <p:pic>
        <p:nvPicPr>
          <p:cNvPr id="8" name="Picture 2" descr="Vietnam Ministry of Transport commits to enhance  environmentally-sustainable transport - Vietnam Insider">
            <a:extLst>
              <a:ext uri="{FF2B5EF4-FFF2-40B4-BE49-F238E27FC236}">
                <a16:creationId xmlns:a16="http://schemas.microsoft.com/office/drawing/2014/main" id="{3732548E-30FD-4AE7-85AF-D30F719DE2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693" r="14920" b="13114"/>
          <a:stretch/>
        </p:blipFill>
        <p:spPr bwMode="auto">
          <a:xfrm>
            <a:off x="6637392" y="3626604"/>
            <a:ext cx="5554608" cy="323139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ssessing Vietnam&amp;#039;s economy: key growth drivers and challenges">
            <a:extLst>
              <a:ext uri="{FF2B5EF4-FFF2-40B4-BE49-F238E27FC236}">
                <a16:creationId xmlns:a16="http://schemas.microsoft.com/office/drawing/2014/main" id="{2F3B888B-F802-4EF2-B5E8-27A3165AC8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122" t="970" r="33576" b="-970"/>
          <a:stretch/>
        </p:blipFill>
        <p:spPr bwMode="auto">
          <a:xfrm>
            <a:off x="6637393" y="-1"/>
            <a:ext cx="5554608" cy="3688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942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C20B8F-979A-4901-86A5-4D5EA160342C}"/>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4" name="TextBox 3">
            <a:extLst>
              <a:ext uri="{FF2B5EF4-FFF2-40B4-BE49-F238E27FC236}">
                <a16:creationId xmlns:a16="http://schemas.microsoft.com/office/drawing/2014/main" id="{000DCEBA-F228-40B2-81AD-DDB54F3BA0E8}"/>
              </a:ext>
            </a:extLst>
          </p:cNvPr>
          <p:cNvSpPr txBox="1"/>
          <p:nvPr/>
        </p:nvSpPr>
        <p:spPr>
          <a:xfrm>
            <a:off x="1451652" y="1393338"/>
            <a:ext cx="5235866" cy="4493538"/>
          </a:xfrm>
          <a:prstGeom prst="rect">
            <a:avLst/>
          </a:prstGeom>
          <a:noFill/>
        </p:spPr>
        <p:txBody>
          <a:bodyPr wrap="square">
            <a:spAutoFit/>
          </a:bodyPr>
          <a:lstStyle/>
          <a:p>
            <a:r>
              <a:rPr lang="en-US" sz="2200" dirty="0"/>
              <a:t>Migration to cities present rural households with non-farm opportunities, thereby diversifying their income sources from agriculture</a:t>
            </a:r>
          </a:p>
          <a:p>
            <a:endParaRPr lang="en-US" sz="2200" dirty="0"/>
          </a:p>
          <a:p>
            <a:r>
              <a:rPr lang="en-US" sz="2200" dirty="0"/>
              <a:t>Economic clusters in Vietnam, in the form of industrial parks or special economic zones, have been developed around major urban areas, seaports, airports and main economic corridors; their success, measured in terms of investments attracted and employment generated, is affected by connectivity, along with other factors</a:t>
            </a:r>
            <a:endParaRPr lang="en-ID" sz="2200" dirty="0"/>
          </a:p>
        </p:txBody>
      </p:sp>
      <p:sp>
        <p:nvSpPr>
          <p:cNvPr id="5" name="Title 1">
            <a:extLst>
              <a:ext uri="{FF2B5EF4-FFF2-40B4-BE49-F238E27FC236}">
                <a16:creationId xmlns:a16="http://schemas.microsoft.com/office/drawing/2014/main" id="{944D3CA7-DE63-4AB1-A00D-3589A7184970}"/>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Urban development</a:t>
            </a:r>
            <a:endParaRPr lang="en-ID" dirty="0"/>
          </a:p>
        </p:txBody>
      </p:sp>
      <p:pic>
        <p:nvPicPr>
          <p:cNvPr id="6146" name="Picture 2" descr="Vietnam's Industrial Zones – How to Pick a Location for Your Business">
            <a:extLst>
              <a:ext uri="{FF2B5EF4-FFF2-40B4-BE49-F238E27FC236}">
                <a16:creationId xmlns:a16="http://schemas.microsoft.com/office/drawing/2014/main" id="{42D7EC2E-FB6B-4D79-89CD-B258FCC3D8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1762" y="3160143"/>
            <a:ext cx="5330238" cy="298493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973C314-164C-411A-AD2B-3BB769E680EC}"/>
              </a:ext>
            </a:extLst>
          </p:cNvPr>
          <p:cNvPicPr>
            <a:picLocks noChangeAspect="1"/>
          </p:cNvPicPr>
          <p:nvPr/>
        </p:nvPicPr>
        <p:blipFill rotWithShape="1">
          <a:blip r:embed="rId3"/>
          <a:srcRect l="25996" t="29491" r="27098" b="21298"/>
          <a:stretch/>
        </p:blipFill>
        <p:spPr>
          <a:xfrm>
            <a:off x="6861763" y="14648"/>
            <a:ext cx="5330238" cy="3145496"/>
          </a:xfrm>
          <a:prstGeom prst="rect">
            <a:avLst/>
          </a:prstGeom>
        </p:spPr>
      </p:pic>
    </p:spTree>
    <p:extLst>
      <p:ext uri="{BB962C8B-B14F-4D97-AF65-F5344CB8AC3E}">
        <p14:creationId xmlns:p14="http://schemas.microsoft.com/office/powerpoint/2010/main" val="1437716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07E6BF-E8AA-4735-AF36-BE3EB46AEEFE}"/>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5" name="Title 1">
            <a:extLst>
              <a:ext uri="{FF2B5EF4-FFF2-40B4-BE49-F238E27FC236}">
                <a16:creationId xmlns:a16="http://schemas.microsoft.com/office/drawing/2014/main" id="{1C9EEBE9-C59E-4957-95AD-DBD969844E8C}"/>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transport</a:t>
            </a:r>
            <a:endParaRPr lang="en-ID" dirty="0"/>
          </a:p>
        </p:txBody>
      </p:sp>
      <p:sp>
        <p:nvSpPr>
          <p:cNvPr id="21" name="TextBox 20">
            <a:extLst>
              <a:ext uri="{FF2B5EF4-FFF2-40B4-BE49-F238E27FC236}">
                <a16:creationId xmlns:a16="http://schemas.microsoft.com/office/drawing/2014/main" id="{1E58A369-8087-4E75-82B2-0D538D2EC3B2}"/>
              </a:ext>
            </a:extLst>
          </p:cNvPr>
          <p:cNvSpPr txBox="1"/>
          <p:nvPr/>
        </p:nvSpPr>
        <p:spPr>
          <a:xfrm>
            <a:off x="1474505" y="1353350"/>
            <a:ext cx="4934044" cy="4308872"/>
          </a:xfrm>
          <a:prstGeom prst="rect">
            <a:avLst/>
          </a:prstGeom>
          <a:noFill/>
        </p:spPr>
        <p:txBody>
          <a:bodyPr wrap="square">
            <a:spAutoFit/>
          </a:bodyPr>
          <a:lstStyle/>
          <a:p>
            <a:pPr>
              <a:spcAft>
                <a:spcPts val="1200"/>
              </a:spcAft>
            </a:pPr>
            <a:r>
              <a:rPr lang="en-US" sz="2200" dirty="0"/>
              <a:t>Vietnam’s transport network has expanded significantly; the total length of the road network, excluding village roads, reached over 300,000 km, including  about 1,000 km of expressways that are fully access-controlled toll road systems</a:t>
            </a:r>
          </a:p>
          <a:p>
            <a:pPr>
              <a:spcAft>
                <a:spcPts val="1200"/>
              </a:spcAft>
            </a:pPr>
            <a:r>
              <a:rPr lang="en-US" sz="2200" dirty="0"/>
              <a:t>Vietnam’s extensive transport network is exposed to various hazards, including landslide, fluvial (river) flooding, typhoon, and flash flooding, all of which are increasing in intensity and frequency due to climate change</a:t>
            </a:r>
          </a:p>
        </p:txBody>
      </p:sp>
      <p:pic>
        <p:nvPicPr>
          <p:cNvPr id="9" name="Picture 8">
            <a:extLst>
              <a:ext uri="{FF2B5EF4-FFF2-40B4-BE49-F238E27FC236}">
                <a16:creationId xmlns:a16="http://schemas.microsoft.com/office/drawing/2014/main" id="{0028C352-A8C4-4932-A9F7-94217F96E21B}"/>
              </a:ext>
            </a:extLst>
          </p:cNvPr>
          <p:cNvPicPr>
            <a:picLocks noChangeAspect="1"/>
          </p:cNvPicPr>
          <p:nvPr/>
        </p:nvPicPr>
        <p:blipFill rotWithShape="1">
          <a:blip r:embed="rId2"/>
          <a:srcRect l="37309" t="50847" r="28037" b="26950"/>
          <a:stretch/>
        </p:blipFill>
        <p:spPr>
          <a:xfrm>
            <a:off x="6687642" y="3766089"/>
            <a:ext cx="5504358" cy="1983782"/>
          </a:xfrm>
          <a:prstGeom prst="rect">
            <a:avLst/>
          </a:prstGeom>
        </p:spPr>
      </p:pic>
      <p:pic>
        <p:nvPicPr>
          <p:cNvPr id="28" name="Picture 27">
            <a:extLst>
              <a:ext uri="{FF2B5EF4-FFF2-40B4-BE49-F238E27FC236}">
                <a16:creationId xmlns:a16="http://schemas.microsoft.com/office/drawing/2014/main" id="{CD632CB2-0433-4ED7-8DB0-FB1421374322}"/>
              </a:ext>
            </a:extLst>
          </p:cNvPr>
          <p:cNvPicPr>
            <a:picLocks noChangeAspect="1"/>
          </p:cNvPicPr>
          <p:nvPr/>
        </p:nvPicPr>
        <p:blipFill rotWithShape="1">
          <a:blip r:embed="rId2"/>
          <a:srcRect l="73361" t="54093" r="15910" b="29975"/>
          <a:stretch/>
        </p:blipFill>
        <p:spPr>
          <a:xfrm>
            <a:off x="10884040" y="5749870"/>
            <a:ext cx="1307960" cy="1092631"/>
          </a:xfrm>
          <a:prstGeom prst="rect">
            <a:avLst/>
          </a:prstGeom>
        </p:spPr>
      </p:pic>
      <p:pic>
        <p:nvPicPr>
          <p:cNvPr id="5124" name="Picture 4" descr="Vietnam government to mobilize efforts for mega transportation projects in  2020">
            <a:extLst>
              <a:ext uri="{FF2B5EF4-FFF2-40B4-BE49-F238E27FC236}">
                <a16:creationId xmlns:a16="http://schemas.microsoft.com/office/drawing/2014/main" id="{FC571F54-39EC-4E51-9440-FDA9696340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173"/>
          <a:stretch/>
        </p:blipFill>
        <p:spPr bwMode="auto">
          <a:xfrm>
            <a:off x="6687642" y="1151573"/>
            <a:ext cx="5504358" cy="2618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401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B4F2A6-0211-44F3-B084-798CABB9515B}"/>
              </a:ext>
            </a:extLst>
          </p:cNvPr>
          <p:cNvSpPr>
            <a:spLocks noGrp="1"/>
          </p:cNvSpPr>
          <p:nvPr>
            <p:ph type="sldNum" sz="quarter" idx="12"/>
          </p:nvPr>
        </p:nvSpPr>
        <p:spPr/>
        <p:txBody>
          <a:bodyPr/>
          <a:lstStyle/>
          <a:p>
            <a:fld id="{6D22F896-40B5-4ADD-8801-0D06FADFA095}" type="slidenum">
              <a:rPr lang="en-US" smtClean="0"/>
              <a:t>19</a:t>
            </a:fld>
            <a:endParaRPr lang="en-US" dirty="0"/>
          </a:p>
        </p:txBody>
      </p:sp>
      <p:sp>
        <p:nvSpPr>
          <p:cNvPr id="4" name="TextBox 3">
            <a:extLst>
              <a:ext uri="{FF2B5EF4-FFF2-40B4-BE49-F238E27FC236}">
                <a16:creationId xmlns:a16="http://schemas.microsoft.com/office/drawing/2014/main" id="{342D7445-C835-4A9D-9105-D00DB0974162}"/>
              </a:ext>
            </a:extLst>
          </p:cNvPr>
          <p:cNvSpPr txBox="1"/>
          <p:nvPr/>
        </p:nvSpPr>
        <p:spPr>
          <a:xfrm>
            <a:off x="1408132" y="1302551"/>
            <a:ext cx="4775415" cy="4801314"/>
          </a:xfrm>
          <a:prstGeom prst="rect">
            <a:avLst/>
          </a:prstGeom>
          <a:noFill/>
        </p:spPr>
        <p:txBody>
          <a:bodyPr wrap="square">
            <a:spAutoFit/>
          </a:bodyPr>
          <a:lstStyle/>
          <a:p>
            <a:pPr>
              <a:spcAft>
                <a:spcPts val="1200"/>
              </a:spcAft>
            </a:pPr>
            <a:r>
              <a:rPr lang="en-US" sz="2200" dirty="0"/>
              <a:t>Vietnam has an extensive network of natural waterways, including nearly 16,000 km of managed navigable routes carrying significant traffic around the Red River and Mekong Delta areas</a:t>
            </a:r>
            <a:endParaRPr lang="en-ID" sz="2200" dirty="0"/>
          </a:p>
          <a:p>
            <a:pPr>
              <a:spcAft>
                <a:spcPts val="1200"/>
              </a:spcAft>
            </a:pPr>
            <a:r>
              <a:rPr lang="en-US" sz="2200" dirty="0"/>
              <a:t>The seaport system includes 45 ports and nearly 200 terminals; maritime cargo has continued to increase, both international and domestic</a:t>
            </a:r>
          </a:p>
          <a:p>
            <a:pPr>
              <a:spcAft>
                <a:spcPts val="1200"/>
              </a:spcAft>
            </a:pPr>
            <a:r>
              <a:rPr lang="en-US" sz="2200" dirty="0"/>
              <a:t>Vietnam’s aviation sector has seen rapid growth in the recent years, with its air freight growing at an average rate of 10.8% per year from 2009 to 2017</a:t>
            </a:r>
          </a:p>
        </p:txBody>
      </p:sp>
      <p:sp>
        <p:nvSpPr>
          <p:cNvPr id="5" name="Title 1">
            <a:extLst>
              <a:ext uri="{FF2B5EF4-FFF2-40B4-BE49-F238E27FC236}">
                <a16:creationId xmlns:a16="http://schemas.microsoft.com/office/drawing/2014/main" id="{8A4A1108-7ECC-4B63-A7BD-E89637EFB552}"/>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transport</a:t>
            </a:r>
            <a:endParaRPr lang="en-ID" dirty="0"/>
          </a:p>
        </p:txBody>
      </p:sp>
      <p:pic>
        <p:nvPicPr>
          <p:cNvPr id="7172" name="Picture 4" descr="INLAND WATERWAYS TRANSPORTATION IN VIETNAM CURRENT AND FUTURE: CHALLENGE  AND SOLUTION">
            <a:extLst>
              <a:ext uri="{FF2B5EF4-FFF2-40B4-BE49-F238E27FC236}">
                <a16:creationId xmlns:a16="http://schemas.microsoft.com/office/drawing/2014/main" id="{A4F9AE3E-B452-4EEA-8BFF-6FDA8BDF202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596" b="4351"/>
          <a:stretch/>
        </p:blipFill>
        <p:spPr bwMode="auto">
          <a:xfrm>
            <a:off x="7175716" y="1392391"/>
            <a:ext cx="5016284" cy="2651207"/>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Noi Bai to get third runway">
            <a:extLst>
              <a:ext uri="{FF2B5EF4-FFF2-40B4-BE49-F238E27FC236}">
                <a16:creationId xmlns:a16="http://schemas.microsoft.com/office/drawing/2014/main" id="{750DF25D-1061-4CCB-A95F-37AD5DFFF0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7171349" y="4043598"/>
            <a:ext cx="5020651" cy="2811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101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100532-490E-4947-BE02-20FFD2F8C642}"/>
              </a:ext>
            </a:extLst>
          </p:cNvPr>
          <p:cNvSpPr>
            <a:spLocks noGrp="1"/>
          </p:cNvSpPr>
          <p:nvPr>
            <p:ph type="sldNum" sz="quarter" idx="12"/>
          </p:nvPr>
        </p:nvSpPr>
        <p:spPr/>
        <p:txBody>
          <a:bodyPr/>
          <a:lstStyle/>
          <a:p>
            <a:fld id="{6D22F896-40B5-4ADD-8801-0D06FADFA095}" type="slidenum">
              <a:rPr lang="en-US" smtClean="0"/>
              <a:t>20</a:t>
            </a:fld>
            <a:endParaRPr lang="en-US" dirty="0"/>
          </a:p>
        </p:txBody>
      </p:sp>
      <p:sp>
        <p:nvSpPr>
          <p:cNvPr id="4" name="TextBox 3">
            <a:extLst>
              <a:ext uri="{FF2B5EF4-FFF2-40B4-BE49-F238E27FC236}">
                <a16:creationId xmlns:a16="http://schemas.microsoft.com/office/drawing/2014/main" id="{9A1ED57B-EC09-41DE-B047-934D3A26EDB6}"/>
              </a:ext>
            </a:extLst>
          </p:cNvPr>
          <p:cNvSpPr txBox="1"/>
          <p:nvPr/>
        </p:nvSpPr>
        <p:spPr>
          <a:xfrm>
            <a:off x="1381911" y="1380823"/>
            <a:ext cx="4714089" cy="5293757"/>
          </a:xfrm>
          <a:prstGeom prst="rect">
            <a:avLst/>
          </a:prstGeom>
          <a:noFill/>
        </p:spPr>
        <p:txBody>
          <a:bodyPr wrap="square">
            <a:spAutoFit/>
          </a:bodyPr>
          <a:lstStyle/>
          <a:p>
            <a:pPr>
              <a:spcAft>
                <a:spcPts val="1200"/>
              </a:spcAft>
            </a:pPr>
            <a:r>
              <a:rPr lang="en-US" sz="2200" b="0" i="0" dirty="0">
                <a:solidFill>
                  <a:srgbClr val="333333"/>
                </a:solidFill>
                <a:effectLst/>
              </a:rPr>
              <a:t>Vietnam’s rapid growth has resulted in negative impacts on the environment and natural resources; electricity consumption has tripled over the past decade</a:t>
            </a:r>
          </a:p>
          <a:p>
            <a:pPr>
              <a:spcAft>
                <a:spcPts val="1200"/>
              </a:spcAft>
            </a:pPr>
            <a:r>
              <a:rPr lang="en-US" sz="2200" b="0" i="0" dirty="0">
                <a:solidFill>
                  <a:srgbClr val="333333"/>
                </a:solidFill>
                <a:effectLst/>
              </a:rPr>
              <a:t>Over the past two decades, Vietnam has emerged as the fastest growing per-capita greenhouse gas emitters in the world, growing at 5% annually</a:t>
            </a:r>
          </a:p>
          <a:p>
            <a:pPr>
              <a:spcAft>
                <a:spcPts val="1200"/>
              </a:spcAft>
            </a:pPr>
            <a:r>
              <a:rPr lang="en-US" sz="2200" dirty="0"/>
              <a:t>Vietnam’s population and economy is highly vulnerable to climate change impacts and natural disasters, given the narrow coastline</a:t>
            </a:r>
            <a:endParaRPr lang="en-ID" sz="2200" dirty="0"/>
          </a:p>
          <a:p>
            <a:pPr>
              <a:spcAft>
                <a:spcPts val="1200"/>
              </a:spcAft>
            </a:pPr>
            <a:endParaRPr lang="en-US" sz="2200" b="0" i="0" dirty="0">
              <a:solidFill>
                <a:srgbClr val="333333"/>
              </a:solidFill>
              <a:effectLst/>
            </a:endParaRPr>
          </a:p>
        </p:txBody>
      </p:sp>
      <p:sp>
        <p:nvSpPr>
          <p:cNvPr id="7" name="Title 1">
            <a:extLst>
              <a:ext uri="{FF2B5EF4-FFF2-40B4-BE49-F238E27FC236}">
                <a16:creationId xmlns:a16="http://schemas.microsoft.com/office/drawing/2014/main" id="{FE93A537-871D-464A-9A3C-00C33976A8F4}"/>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environment</a:t>
            </a:r>
            <a:endParaRPr lang="en-ID" dirty="0"/>
          </a:p>
        </p:txBody>
      </p:sp>
      <p:pic>
        <p:nvPicPr>
          <p:cNvPr id="8194" name="Picture 2" descr="Banks urged to enhance risk, environmental management - Environment -  Vietnam News | Politics, Business, Economy, Society, Life, Sports - VietNam  News">
            <a:extLst>
              <a:ext uri="{FF2B5EF4-FFF2-40B4-BE49-F238E27FC236}">
                <a16:creationId xmlns:a16="http://schemas.microsoft.com/office/drawing/2014/main" id="{E89749A6-BB6E-460A-9702-0CE2FB1026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4057" y="0"/>
            <a:ext cx="5457943" cy="361885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Valuation of climate change impacts for better responses - Society - Vietnam  News | Politics, Business, Economy, Society, Life, Sports - VietNam News">
            <a:extLst>
              <a:ext uri="{FF2B5EF4-FFF2-40B4-BE49-F238E27FC236}">
                <a16:creationId xmlns:a16="http://schemas.microsoft.com/office/drawing/2014/main" id="{6DEE3E9E-6F32-4399-99DD-56215A2D4EB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9089"/>
          <a:stretch/>
        </p:blipFill>
        <p:spPr bwMode="auto">
          <a:xfrm>
            <a:off x="6734057" y="3627413"/>
            <a:ext cx="5457943" cy="3230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265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C8530FF-8F5D-43C0-828E-92BDA51FD5C9}"/>
              </a:ext>
            </a:extLst>
          </p:cNvPr>
          <p:cNvSpPr>
            <a:spLocks noGrp="1"/>
          </p:cNvSpPr>
          <p:nvPr>
            <p:ph type="sldNum" sz="quarter" idx="12"/>
          </p:nvPr>
        </p:nvSpPr>
        <p:spPr/>
        <p:txBody>
          <a:bodyPr/>
          <a:lstStyle/>
          <a:p>
            <a:fld id="{6D22F896-40B5-4ADD-8801-0D06FADFA095}" type="slidenum">
              <a:rPr lang="en-US" smtClean="0"/>
              <a:t>21</a:t>
            </a:fld>
            <a:endParaRPr lang="en-US" dirty="0"/>
          </a:p>
        </p:txBody>
      </p:sp>
      <p:sp>
        <p:nvSpPr>
          <p:cNvPr id="4" name="Title 1">
            <a:extLst>
              <a:ext uri="{FF2B5EF4-FFF2-40B4-BE49-F238E27FC236}">
                <a16:creationId xmlns:a16="http://schemas.microsoft.com/office/drawing/2014/main" id="{03266168-4E15-4782-96C5-3291EE55C3F0}"/>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summary</a:t>
            </a:r>
            <a:endParaRPr lang="en-ID" dirty="0"/>
          </a:p>
        </p:txBody>
      </p:sp>
      <p:sp>
        <p:nvSpPr>
          <p:cNvPr id="7" name="TextBox 6">
            <a:extLst>
              <a:ext uri="{FF2B5EF4-FFF2-40B4-BE49-F238E27FC236}">
                <a16:creationId xmlns:a16="http://schemas.microsoft.com/office/drawing/2014/main" id="{A98E79CA-E512-49ED-A8AF-9CEE43E500CB}"/>
              </a:ext>
            </a:extLst>
          </p:cNvPr>
          <p:cNvSpPr txBox="1"/>
          <p:nvPr/>
        </p:nvSpPr>
        <p:spPr>
          <a:xfrm>
            <a:off x="1450978" y="1329531"/>
            <a:ext cx="5027314" cy="4801314"/>
          </a:xfrm>
          <a:prstGeom prst="rect">
            <a:avLst/>
          </a:prstGeom>
          <a:noFill/>
        </p:spPr>
        <p:txBody>
          <a:bodyPr wrap="square">
            <a:spAutoFit/>
          </a:bodyPr>
          <a:lstStyle/>
          <a:p>
            <a:pPr>
              <a:spcAft>
                <a:spcPts val="1200"/>
              </a:spcAft>
            </a:pPr>
            <a:r>
              <a:rPr lang="en-US" sz="2200" dirty="0"/>
              <a:t>In responding  to changing global and domestic conditions, Vietnam has embarked on four key structural changes: </a:t>
            </a:r>
          </a:p>
          <a:p>
            <a:pPr marL="342900" indent="-342900">
              <a:buFont typeface="Arial" panose="020B0604020202020204" pitchFamily="34" charset="0"/>
              <a:buChar char="•"/>
            </a:pPr>
            <a:r>
              <a:rPr lang="en-US" sz="2200" dirty="0"/>
              <a:t>from central planning to market-based economy</a:t>
            </a:r>
          </a:p>
          <a:p>
            <a:pPr marL="342900" indent="-342900">
              <a:buFont typeface="Arial" panose="020B0604020202020204" pitchFamily="34" charset="0"/>
              <a:buChar char="•"/>
            </a:pPr>
            <a:r>
              <a:rPr lang="en-US" sz="2200" dirty="0"/>
              <a:t>from agrarian to manufacturing and services </a:t>
            </a:r>
          </a:p>
          <a:p>
            <a:pPr marL="342900" indent="-342900">
              <a:buFont typeface="Arial" panose="020B0604020202020204" pitchFamily="34" charset="0"/>
              <a:buChar char="•"/>
            </a:pPr>
            <a:r>
              <a:rPr lang="en-US" sz="2200" dirty="0"/>
              <a:t>from rural to urban spatial change</a:t>
            </a:r>
          </a:p>
          <a:p>
            <a:pPr marL="342900" indent="-342900">
              <a:spcAft>
                <a:spcPts val="1200"/>
              </a:spcAft>
              <a:buFont typeface="Arial" panose="020B0604020202020204" pitchFamily="34" charset="0"/>
              <a:buChar char="•"/>
            </a:pPr>
            <a:r>
              <a:rPr lang="en-US" sz="2200" dirty="0"/>
              <a:t>from a closed to an export-driven economy</a:t>
            </a:r>
            <a:endParaRPr lang="en-ID" sz="2200" dirty="0"/>
          </a:p>
          <a:p>
            <a:pPr>
              <a:spcAft>
                <a:spcPts val="1200"/>
              </a:spcAft>
            </a:pPr>
            <a:r>
              <a:rPr lang="en-US" sz="2200" dirty="0"/>
              <a:t>Continued development and growth and ability to respond to development challenges will require structural changes</a:t>
            </a:r>
          </a:p>
        </p:txBody>
      </p:sp>
      <p:pic>
        <p:nvPicPr>
          <p:cNvPr id="5" name="Picture 4">
            <a:extLst>
              <a:ext uri="{FF2B5EF4-FFF2-40B4-BE49-F238E27FC236}">
                <a16:creationId xmlns:a16="http://schemas.microsoft.com/office/drawing/2014/main" id="{A42F6B24-835A-4AFD-BD2E-298C7A01FB01}"/>
              </a:ext>
            </a:extLst>
          </p:cNvPr>
          <p:cNvPicPr>
            <a:picLocks noChangeAspect="1"/>
          </p:cNvPicPr>
          <p:nvPr/>
        </p:nvPicPr>
        <p:blipFill rotWithShape="1">
          <a:blip r:embed="rId2"/>
          <a:srcRect l="3938" t="24067" r="40063" b="2373"/>
          <a:stretch/>
        </p:blipFill>
        <p:spPr>
          <a:xfrm>
            <a:off x="6500971" y="1480087"/>
            <a:ext cx="6294237" cy="4650757"/>
          </a:xfrm>
          <a:prstGeom prst="rect">
            <a:avLst/>
          </a:prstGeom>
        </p:spPr>
      </p:pic>
    </p:spTree>
    <p:extLst>
      <p:ext uri="{BB962C8B-B14F-4D97-AF65-F5344CB8AC3E}">
        <p14:creationId xmlns:p14="http://schemas.microsoft.com/office/powerpoint/2010/main" val="200300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7CF4074-51C3-470A-92B0-A7C47493A962}"/>
              </a:ext>
            </a:extLst>
          </p:cNvPr>
          <p:cNvSpPr>
            <a:spLocks noGrp="1"/>
          </p:cNvSpPr>
          <p:nvPr>
            <p:ph type="sldNum" sz="quarter" idx="12"/>
          </p:nvPr>
        </p:nvSpPr>
        <p:spPr/>
        <p:txBody>
          <a:bodyPr/>
          <a:lstStyle/>
          <a:p>
            <a:fld id="{6D22F896-40B5-4ADD-8801-0D06FADFA095}" type="slidenum">
              <a:rPr lang="en-US" smtClean="0"/>
              <a:t>22</a:t>
            </a:fld>
            <a:endParaRPr lang="en-US" dirty="0"/>
          </a:p>
        </p:txBody>
      </p:sp>
      <p:sp>
        <p:nvSpPr>
          <p:cNvPr id="3" name="Title 1">
            <a:extLst>
              <a:ext uri="{FF2B5EF4-FFF2-40B4-BE49-F238E27FC236}">
                <a16:creationId xmlns:a16="http://schemas.microsoft.com/office/drawing/2014/main" id="{86E5E3A6-B37D-48EA-B8C9-B9535097A2F8}"/>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summary</a:t>
            </a:r>
            <a:endParaRPr lang="en-ID" dirty="0"/>
          </a:p>
        </p:txBody>
      </p:sp>
      <p:sp>
        <p:nvSpPr>
          <p:cNvPr id="4" name="TextBox 3">
            <a:extLst>
              <a:ext uri="{FF2B5EF4-FFF2-40B4-BE49-F238E27FC236}">
                <a16:creationId xmlns:a16="http://schemas.microsoft.com/office/drawing/2014/main" id="{FA43D926-D8A4-4273-8B20-E033A925BE89}"/>
              </a:ext>
            </a:extLst>
          </p:cNvPr>
          <p:cNvSpPr txBox="1"/>
          <p:nvPr/>
        </p:nvSpPr>
        <p:spPr>
          <a:xfrm>
            <a:off x="1450975" y="1372038"/>
            <a:ext cx="5114346" cy="4647426"/>
          </a:xfrm>
          <a:prstGeom prst="rect">
            <a:avLst/>
          </a:prstGeom>
          <a:noFill/>
        </p:spPr>
        <p:txBody>
          <a:bodyPr wrap="square">
            <a:spAutoFit/>
          </a:bodyPr>
          <a:lstStyle/>
          <a:p>
            <a:pPr>
              <a:spcAft>
                <a:spcPts val="1200"/>
              </a:spcAft>
            </a:pPr>
            <a:r>
              <a:rPr lang="en-US" sz="2200" dirty="0"/>
              <a:t>Vietnam will also have to ensure environmentally sustainable practices and address climate threats, promote equity and social inclusion, reduce poverty among marginalized groups, particularly ethnic minorities and provide services for an increasingly urban as well as aging middle class population</a:t>
            </a:r>
          </a:p>
          <a:p>
            <a:pPr>
              <a:spcAft>
                <a:spcPts val="1200"/>
              </a:spcAft>
            </a:pPr>
            <a:r>
              <a:rPr lang="en-US" sz="2200" dirty="0"/>
              <a:t>Vietnam’s high economic growth rates will likely to be sustained if built on increased productivity growth; this will require strengthening the competitiveness of the private sector</a:t>
            </a:r>
          </a:p>
        </p:txBody>
      </p:sp>
      <p:pic>
        <p:nvPicPr>
          <p:cNvPr id="9218" name="Picture 2" descr="Sustainable Development: Vietnam Agriculture, Dr. Samran's Photos">
            <a:extLst>
              <a:ext uri="{FF2B5EF4-FFF2-40B4-BE49-F238E27FC236}">
                <a16:creationId xmlns:a16="http://schemas.microsoft.com/office/drawing/2014/main" id="{F0E173D6-969C-458B-AA40-5267A7BA97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04" r="12229" b="11111"/>
          <a:stretch/>
        </p:blipFill>
        <p:spPr bwMode="auto">
          <a:xfrm>
            <a:off x="6565321" y="1526582"/>
            <a:ext cx="5626679" cy="4587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348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DC30FE-9E05-4BD6-A42F-8319AA8306C4}"/>
              </a:ext>
            </a:extLst>
          </p:cNvPr>
          <p:cNvSpPr>
            <a:spLocks noGrp="1"/>
          </p:cNvSpPr>
          <p:nvPr>
            <p:ph type="sldNum" sz="quarter" idx="12"/>
          </p:nvPr>
        </p:nvSpPr>
        <p:spPr/>
        <p:txBody>
          <a:bodyPr/>
          <a:lstStyle/>
          <a:p>
            <a:fld id="{6D22F896-40B5-4ADD-8801-0D06FADFA095}" type="slidenum">
              <a:rPr lang="en-US" smtClean="0"/>
              <a:t>23</a:t>
            </a:fld>
            <a:endParaRPr lang="en-US" dirty="0"/>
          </a:p>
        </p:txBody>
      </p:sp>
      <p:pic>
        <p:nvPicPr>
          <p:cNvPr id="4" name="Picture 3">
            <a:extLst>
              <a:ext uri="{FF2B5EF4-FFF2-40B4-BE49-F238E27FC236}">
                <a16:creationId xmlns:a16="http://schemas.microsoft.com/office/drawing/2014/main" id="{D9E3C1A9-A515-482C-9638-11BAC023C219}"/>
              </a:ext>
            </a:extLst>
          </p:cNvPr>
          <p:cNvPicPr>
            <a:picLocks noChangeAspect="1"/>
          </p:cNvPicPr>
          <p:nvPr/>
        </p:nvPicPr>
        <p:blipFill rotWithShape="1">
          <a:blip r:embed="rId2"/>
          <a:srcRect l="30318" t="20904" r="24936" b="12768"/>
          <a:stretch/>
        </p:blipFill>
        <p:spPr>
          <a:xfrm>
            <a:off x="2430651" y="0"/>
            <a:ext cx="7330698" cy="6112388"/>
          </a:xfrm>
          <a:prstGeom prst="rect">
            <a:avLst/>
          </a:prstGeom>
        </p:spPr>
      </p:pic>
    </p:spTree>
    <p:extLst>
      <p:ext uri="{BB962C8B-B14F-4D97-AF65-F5344CB8AC3E}">
        <p14:creationId xmlns:p14="http://schemas.microsoft.com/office/powerpoint/2010/main" val="344361388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2154</TotalTime>
  <Words>1538</Words>
  <Application>Microsoft Office PowerPoint</Application>
  <PresentationFormat>Widescreen</PresentationFormat>
  <Paragraphs>146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Gill Sans MT</vt:lpstr>
      <vt:lpstr>Gallery</vt:lpstr>
      <vt:lpstr>Economy of vietnam</vt:lpstr>
      <vt:lpstr>PowerPoint Presentation</vt:lpstr>
      <vt:lpstr>PowerPoint Presentation</vt:lpstr>
      <vt:lpstr>PowerPoint Presentation</vt:lpstr>
      <vt:lpstr>PowerPoint Presentation</vt:lpstr>
      <vt:lpstr>PowerPoint Presentation</vt:lpstr>
      <vt:lpstr>Poverty reduction</vt:lpstr>
      <vt:lpstr>Poverty reduction</vt:lpstr>
      <vt:lpstr>Population and demographics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dc:title>
  <dc:creator>januar hakim</dc:creator>
  <cp:lastModifiedBy>januar hakim</cp:lastModifiedBy>
  <cp:revision>144</cp:revision>
  <dcterms:created xsi:type="dcterms:W3CDTF">2021-02-18T04:58:22Z</dcterms:created>
  <dcterms:modified xsi:type="dcterms:W3CDTF">2021-03-30T10:23:35Z</dcterms:modified>
</cp:coreProperties>
</file>