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9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109728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3941763"/>
            <a:ext cx="109728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©John Wiley &amp; Sons, Inc. 2007                  Huffman: Psychology in Action (8e)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fld id="{FF02FC8A-A826-43B3-825E-210CF1F6577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941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 to psychology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Methods of therapy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557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Agendas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3600" dirty="0" smtClean="0"/>
              <a:t>Psychotherapy</a:t>
            </a:r>
          </a:p>
          <a:p>
            <a:r>
              <a:rPr lang="en-AU" sz="3600" dirty="0" smtClean="0"/>
              <a:t>Insight Therapies</a:t>
            </a:r>
          </a:p>
          <a:p>
            <a:r>
              <a:rPr lang="en-AU" sz="3600" dirty="0" smtClean="0"/>
              <a:t>Behaviour Therapies</a:t>
            </a:r>
          </a:p>
          <a:p>
            <a:r>
              <a:rPr lang="en-AU" sz="3600" dirty="0" smtClean="0"/>
              <a:t>Biomedical Therapies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147070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Psychotherapy</a:t>
            </a:r>
            <a:endParaRPr lang="th-TH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800" dirty="0"/>
              <a:t>A </a:t>
            </a:r>
            <a:r>
              <a:rPr lang="en-US" sz="2800" b="1" dirty="0"/>
              <a:t>systematic interaction </a:t>
            </a:r>
            <a:r>
              <a:rPr lang="en-US" sz="2800" dirty="0"/>
              <a:t>between a therapist and a client </a:t>
            </a:r>
          </a:p>
          <a:p>
            <a:pPr eaLnBrk="1" hangingPunct="1">
              <a:defRPr/>
            </a:pPr>
            <a:endParaRPr lang="en-US" sz="2800" dirty="0"/>
          </a:p>
          <a:p>
            <a:pPr eaLnBrk="1" hangingPunct="1">
              <a:defRPr/>
            </a:pPr>
            <a:r>
              <a:rPr lang="en-US" sz="2800" dirty="0"/>
              <a:t>that uses </a:t>
            </a:r>
            <a:r>
              <a:rPr lang="en-US" sz="2800" b="1" dirty="0"/>
              <a:t>psychological principles </a:t>
            </a:r>
            <a:r>
              <a:rPr lang="en-US" sz="2800" dirty="0"/>
              <a:t>to influence the client’s </a:t>
            </a:r>
            <a:r>
              <a:rPr lang="en-US" sz="2800" b="1" dirty="0"/>
              <a:t>thoughts, feelings, or behavior</a:t>
            </a:r>
            <a:r>
              <a:rPr lang="en-US" sz="2800" dirty="0"/>
              <a:t> </a:t>
            </a:r>
          </a:p>
          <a:p>
            <a:pPr eaLnBrk="1" hangingPunct="1">
              <a:defRPr/>
            </a:pPr>
            <a:endParaRPr lang="en-US" sz="2800" dirty="0"/>
          </a:p>
          <a:p>
            <a:pPr eaLnBrk="1" hangingPunct="1">
              <a:defRPr/>
            </a:pPr>
            <a:r>
              <a:rPr lang="en-US" sz="2800" dirty="0"/>
              <a:t>to help them overcome </a:t>
            </a:r>
            <a:r>
              <a:rPr lang="en-US" sz="2800" b="1" dirty="0"/>
              <a:t>psychological disorders, adjust to problems in living, or develop as an individual</a:t>
            </a:r>
            <a:endParaRPr lang="th-TH" sz="2800" b="1" dirty="0"/>
          </a:p>
        </p:txBody>
      </p:sp>
    </p:spTree>
    <p:extLst>
      <p:ext uri="{BB962C8B-B14F-4D97-AF65-F5344CB8AC3E}">
        <p14:creationId xmlns:p14="http://schemas.microsoft.com/office/powerpoint/2010/main" val="1192349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History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800" dirty="0" smtClean="0"/>
              <a:t>Asylums  </a:t>
            </a:r>
          </a:p>
          <a:p>
            <a:pPr lvl="1">
              <a:defRPr/>
            </a:pPr>
            <a:r>
              <a:rPr lang="en-AU" sz="2400" dirty="0" smtClean="0"/>
              <a:t>Warehouse not a </a:t>
            </a:r>
            <a:r>
              <a:rPr lang="en-AU" sz="2400" dirty="0" smtClean="0"/>
              <a:t>treatment</a:t>
            </a:r>
            <a:endParaRPr lang="en-US" sz="2400" dirty="0" smtClean="0"/>
          </a:p>
          <a:p>
            <a:pPr eaLnBrk="1" hangingPunct="1">
              <a:defRPr/>
            </a:pPr>
            <a:r>
              <a:rPr lang="en-US" sz="2800" dirty="0" smtClean="0"/>
              <a:t>Mental Hospitals</a:t>
            </a:r>
          </a:p>
          <a:p>
            <a:pPr lvl="1">
              <a:defRPr/>
            </a:pPr>
            <a:r>
              <a:rPr lang="en-AU" sz="2400" dirty="0" smtClean="0"/>
              <a:t>Get </a:t>
            </a:r>
            <a:r>
              <a:rPr lang="en-AU" sz="2400" dirty="0" smtClean="0"/>
              <a:t>treatment</a:t>
            </a:r>
            <a:endParaRPr lang="en-US" sz="2800" dirty="0" smtClean="0"/>
          </a:p>
          <a:p>
            <a:pPr eaLnBrk="1" hangingPunct="1">
              <a:defRPr/>
            </a:pPr>
            <a:r>
              <a:rPr lang="en-US" sz="2800" dirty="0" smtClean="0"/>
              <a:t>Community Health Care Movement</a:t>
            </a:r>
          </a:p>
          <a:p>
            <a:pPr lvl="1">
              <a:defRPr/>
            </a:pPr>
            <a:r>
              <a:rPr lang="en-AU" sz="2400" dirty="0" smtClean="0"/>
              <a:t>Patients live in the </a:t>
            </a:r>
            <a:r>
              <a:rPr lang="en-AU" sz="2400" dirty="0" smtClean="0"/>
              <a:t>community</a:t>
            </a:r>
            <a:endParaRPr lang="th-TH" sz="2400" dirty="0" smtClean="0"/>
          </a:p>
        </p:txBody>
      </p:sp>
    </p:spTree>
    <p:extLst>
      <p:ext uri="{BB962C8B-B14F-4D97-AF65-F5344CB8AC3E}">
        <p14:creationId xmlns:p14="http://schemas.microsoft.com/office/powerpoint/2010/main" val="4038780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 Major Approaches to Therapy:</a:t>
            </a:r>
            <a:endParaRPr lang="en-US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2180496"/>
            <a:ext cx="11029615" cy="4112728"/>
          </a:xfrm>
        </p:spPr>
        <p:txBody>
          <a:bodyPr>
            <a:normAutofit/>
          </a:bodyPr>
          <a:lstStyle/>
          <a:p>
            <a:pPr lvl="1"/>
            <a:r>
              <a:rPr lang="en-US" sz="3200" dirty="0">
                <a:solidFill>
                  <a:schemeClr val="accent1"/>
                </a:solidFill>
              </a:rPr>
              <a:t>Insight</a:t>
            </a:r>
            <a:r>
              <a:rPr lang="en-US" sz="3200" dirty="0"/>
              <a:t> </a:t>
            </a:r>
            <a:r>
              <a:rPr lang="en-US" sz="3200" dirty="0"/>
              <a:t>(personal understanding)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Behavior</a:t>
            </a:r>
            <a:r>
              <a:rPr lang="en-US" sz="3200" dirty="0"/>
              <a:t> (maladaptive behaviors)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Biomedical </a:t>
            </a:r>
            <a:r>
              <a:rPr lang="en-US" sz="3200" dirty="0"/>
              <a:t>(mental illness and medical treatments, such as drugs</a:t>
            </a:r>
            <a:r>
              <a:rPr lang="en-US" sz="3200" dirty="0" smtClean="0"/>
              <a:t>)</a:t>
            </a:r>
            <a:endParaRPr lang="en-AU" sz="3200" dirty="0" smtClean="0"/>
          </a:p>
          <a:p>
            <a:pPr marL="324000" lvl="1" indent="0">
              <a:buNone/>
            </a:pPr>
            <a:endParaRPr lang="en-US" sz="2400" dirty="0" smtClean="0">
              <a:solidFill>
                <a:srgbClr val="6600CC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6600CC"/>
                </a:solidFill>
              </a:rPr>
              <a:t>Eclectic Approach</a:t>
            </a:r>
            <a:r>
              <a:rPr lang="en-US" sz="2800" dirty="0" smtClean="0"/>
              <a:t>: </a:t>
            </a:r>
            <a:r>
              <a:rPr lang="en-US" sz="2400" dirty="0" smtClean="0"/>
              <a:t>an </a:t>
            </a:r>
            <a:r>
              <a:rPr lang="en-US" sz="2400" dirty="0" smtClean="0"/>
              <a:t>approach to psychotherapy that, depending on the client’s problems, uses  techniques from various forms of </a:t>
            </a:r>
            <a:r>
              <a:rPr lang="en-US" sz="2400" dirty="0" smtClean="0"/>
              <a:t>therapy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70166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62" name="Picture 6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917" t="2702" r="1834" b="1352"/>
          <a:stretch>
            <a:fillRect/>
          </a:stretch>
        </p:blipFill>
        <p:spPr bwMode="auto">
          <a:xfrm>
            <a:off x="578225" y="685800"/>
            <a:ext cx="11040034" cy="579443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4312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Psychoanalytical Perspective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Psychoanalysis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412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Insight Therapies: Psychoanalysis/Psychodynamic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581193" y="2180496"/>
            <a:ext cx="6734008" cy="3678303"/>
          </a:xfrm>
        </p:spPr>
        <p:txBody>
          <a:bodyPr/>
          <a:lstStyle/>
          <a:p>
            <a:pPr marL="0" indent="0">
              <a:buNone/>
            </a:pPr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Psychoanalysis:  </a:t>
            </a:r>
            <a:r>
              <a:rPr lang="en-US" sz="3200" dirty="0"/>
              <a:t>Freudian therapy designed to bring unconscious conflicts into </a:t>
            </a:r>
            <a:r>
              <a:rPr lang="en-US" sz="3200" dirty="0" smtClean="0"/>
              <a:t>consciousness</a:t>
            </a:r>
          </a:p>
          <a:p>
            <a:endParaRPr lang="en-US" sz="3200" dirty="0"/>
          </a:p>
          <a:p>
            <a:pPr marL="0" indent="0">
              <a:buNone/>
            </a:pPr>
            <a:endParaRPr lang="en-US" sz="3200" dirty="0"/>
          </a:p>
        </p:txBody>
      </p:sp>
      <p:pic>
        <p:nvPicPr>
          <p:cNvPr id="176143" name="Picture 15" descr="MCBD10627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39317" y="2314967"/>
            <a:ext cx="3505200" cy="312420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87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Psychoanalysis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Catharsis: </a:t>
            </a:r>
            <a:r>
              <a:rPr lang="en-US" sz="3600" i="1" dirty="0" smtClean="0"/>
              <a:t>A </a:t>
            </a:r>
            <a:r>
              <a:rPr lang="en-US" sz="3600" i="1" dirty="0"/>
              <a:t>release of </a:t>
            </a:r>
            <a:r>
              <a:rPr lang="en-US" sz="3600" i="1" dirty="0" smtClean="0"/>
              <a:t>pent up emotions associated with </a:t>
            </a:r>
            <a:r>
              <a:rPr lang="en-US" sz="3600" i="1" dirty="0"/>
              <a:t>unconscious </a:t>
            </a:r>
            <a:r>
              <a:rPr lang="en-US" sz="3600" i="1" dirty="0" smtClean="0"/>
              <a:t>thoughts and </a:t>
            </a:r>
            <a:r>
              <a:rPr lang="en-US" sz="3600" i="1" dirty="0"/>
              <a:t>memories.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04241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Insight Therapies: </a:t>
            </a:r>
            <a:r>
              <a:rPr lang="en-US" dirty="0" err="1"/>
              <a:t>Psychoanalyis</a:t>
            </a:r>
            <a:r>
              <a:rPr lang="en-US" dirty="0"/>
              <a:t>/Psychodynamic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2180496"/>
            <a:ext cx="11029615" cy="416651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3200" b="1" dirty="0">
                <a:solidFill>
                  <a:schemeClr val="tx1"/>
                </a:solidFill>
              </a:rPr>
              <a:t>Five Major Techniques of Psychoanalysis: </a:t>
            </a:r>
            <a:endParaRPr lang="en-US" sz="3200" dirty="0">
              <a:solidFill>
                <a:schemeClr val="accent2"/>
              </a:solidFill>
            </a:endParaRP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3200" dirty="0">
                <a:solidFill>
                  <a:schemeClr val="accent1"/>
                </a:solidFill>
              </a:rPr>
              <a:t>Free association </a:t>
            </a:r>
            <a:r>
              <a:rPr lang="en-US" sz="3200" dirty="0"/>
              <a:t>talk about any topic that comes to mind. 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3200" dirty="0">
                <a:solidFill>
                  <a:schemeClr val="accent1"/>
                </a:solidFill>
              </a:rPr>
              <a:t>Dream analysis </a:t>
            </a:r>
            <a:r>
              <a:rPr lang="en-US" sz="3200" dirty="0"/>
              <a:t>the analyst’s noting supposed dream meanings in order to promote insight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3200" dirty="0">
                <a:solidFill>
                  <a:schemeClr val="accent1"/>
                </a:solidFill>
              </a:rPr>
              <a:t>Analyzing </a:t>
            </a:r>
            <a:r>
              <a:rPr lang="en-US" sz="3200" dirty="0">
                <a:solidFill>
                  <a:schemeClr val="accent1"/>
                </a:solidFill>
              </a:rPr>
              <a:t>resistance </a:t>
            </a:r>
            <a:r>
              <a:rPr lang="en-US" sz="3200" dirty="0"/>
              <a:t>blocking from consciousness of anxiety-laden material</a:t>
            </a:r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3200" dirty="0">
                <a:solidFill>
                  <a:schemeClr val="accent1"/>
                </a:solidFill>
              </a:rPr>
              <a:t>Analyzing </a:t>
            </a:r>
            <a:r>
              <a:rPr lang="en-US" sz="3200" dirty="0">
                <a:solidFill>
                  <a:schemeClr val="accent1"/>
                </a:solidFill>
              </a:rPr>
              <a:t>transference </a:t>
            </a:r>
            <a:r>
              <a:rPr lang="en-US" sz="3200" dirty="0"/>
              <a:t>the patient’s transfer to the analyst of emotions linked with other relationships e.g. love or hatred for a parent</a:t>
            </a:r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lnSpc>
                <a:spcPct val="90000"/>
              </a:lnSpc>
              <a:buFontTx/>
              <a:buAutoNum type="arabicPeriod"/>
            </a:pPr>
            <a:r>
              <a:rPr lang="en-US" sz="3200" dirty="0">
                <a:solidFill>
                  <a:schemeClr val="accent1"/>
                </a:solidFill>
              </a:rPr>
              <a:t>Interpretation </a:t>
            </a:r>
            <a:r>
              <a:rPr lang="en-US" sz="3200" dirty="0"/>
              <a:t>the analyst’s noting supposed dream meanings, resistances, and other significant behaviors in order to promote </a:t>
            </a:r>
            <a:r>
              <a:rPr lang="en-US" sz="3200" dirty="0" smtClean="0"/>
              <a:t>insight</a:t>
            </a:r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lnSpc>
                <a:spcPct val="90000"/>
              </a:lnSpc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0754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Insight Therapies: Psychoanalysis/Psychodynamic</a:t>
            </a:r>
          </a:p>
        </p:txBody>
      </p:sp>
      <p:sp>
        <p:nvSpPr>
          <p:cNvPr id="1873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chemeClr val="accent2"/>
                </a:solidFill>
              </a:rPr>
              <a:t>Evaluation of psychoanalysis: </a:t>
            </a:r>
            <a:r>
              <a:rPr lang="en-US" sz="3200" dirty="0"/>
              <a:t>Limited applicability and lack of scientific credibility</a:t>
            </a:r>
          </a:p>
          <a:p>
            <a:pPr marL="0" indent="0">
              <a:buNone/>
            </a:pPr>
            <a:endParaRPr lang="en-US" sz="1400" dirty="0">
              <a:solidFill>
                <a:schemeClr val="accent1"/>
              </a:solidFill>
            </a:endParaRPr>
          </a:p>
          <a:p>
            <a:r>
              <a:rPr lang="en-US" sz="3200" dirty="0">
                <a:solidFill>
                  <a:schemeClr val="accent1"/>
                </a:solidFill>
              </a:rPr>
              <a:t>Psychodynamic Therapy: </a:t>
            </a:r>
            <a:r>
              <a:rPr lang="en-US" sz="3200" dirty="0"/>
              <a:t>briefer, more directive, and more modern form of psychoanalysis that focuses on conscious processes and current problems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07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Cognitive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dirty="0" smtClean="0"/>
              <a:t>Rational-Emotive Behavioural Therapy (REBT)</a:t>
            </a:r>
          </a:p>
          <a:p>
            <a:r>
              <a:rPr lang="en-AU" dirty="0" smtClean="0"/>
              <a:t>Cognitive Therapy (CT)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991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Cognitive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accent1"/>
                </a:solidFill>
              </a:rPr>
              <a:t>Cognitive Therapy: </a:t>
            </a:r>
            <a:r>
              <a:rPr lang="en-US" sz="3200" dirty="0"/>
              <a:t>focuses on </a:t>
            </a:r>
            <a:r>
              <a:rPr lang="en-US" sz="3200" dirty="0"/>
              <a:t>faulty </a:t>
            </a:r>
            <a:r>
              <a:rPr lang="en-US" sz="3200" dirty="0"/>
              <a:t>thinking and beliefs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pPr lvl="1"/>
            <a:r>
              <a:rPr lang="en-US" sz="3200" dirty="0"/>
              <a:t>Improvement comes from insight into negative </a:t>
            </a:r>
            <a:r>
              <a:rPr lang="en-US" sz="3200" dirty="0">
                <a:solidFill>
                  <a:schemeClr val="accent1"/>
                </a:solidFill>
              </a:rPr>
              <a:t>self-talk</a:t>
            </a:r>
            <a:r>
              <a:rPr lang="en-US" sz="3200" b="1" dirty="0"/>
              <a:t> </a:t>
            </a:r>
            <a:r>
              <a:rPr lang="en-US" sz="3200" dirty="0"/>
              <a:t>(unrealistic things a person has been telling himself or herself) 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Cognitive Restructuring </a:t>
            </a:r>
            <a:r>
              <a:rPr lang="en-US" sz="3200" dirty="0"/>
              <a:t>(process of changing destructive thoughts</a:t>
            </a:r>
            <a:r>
              <a:rPr lang="en-US" sz="3200" b="1" dirty="0"/>
              <a:t> </a:t>
            </a:r>
            <a:r>
              <a:rPr lang="en-US" sz="3200" dirty="0"/>
              <a:t>or inappropriate interpretations) </a:t>
            </a:r>
          </a:p>
        </p:txBody>
      </p:sp>
    </p:spTree>
    <p:extLst>
      <p:ext uri="{BB962C8B-B14F-4D97-AF65-F5344CB8AC3E}">
        <p14:creationId xmlns:p14="http://schemas.microsoft.com/office/powerpoint/2010/main" val="320238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Insight Therapies: Cognitive (Continued)</a:t>
            </a:r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71500" indent="-571500"/>
            <a:r>
              <a:rPr lang="en-US" sz="3200" dirty="0">
                <a:solidFill>
                  <a:schemeClr val="accent2"/>
                </a:solidFill>
              </a:rPr>
              <a:t>Two Major Cognitive Therapies: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</a:p>
          <a:p>
            <a:pPr marL="571500" indent="-571500"/>
            <a:endParaRPr lang="en-US" sz="3200" dirty="0">
              <a:solidFill>
                <a:schemeClr val="accent1"/>
              </a:solidFill>
            </a:endParaRP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Albert 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</a:t>
            </a:r>
            <a:r>
              <a:rPr lang="en-US" sz="3200" dirty="0"/>
              <a:t>  </a:t>
            </a:r>
          </a:p>
          <a:p>
            <a:pPr marL="571500" indent="-571500">
              <a:buFont typeface="Wingdings" pitchFamily="2" charset="2"/>
              <a:buAutoNum type="arabicPeriod"/>
            </a:pPr>
            <a:endParaRPr lang="en-US" sz="32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3200" dirty="0"/>
              <a:t>Aaron Beck’s</a:t>
            </a:r>
            <a:r>
              <a:rPr lang="en-US" sz="3200" dirty="0">
                <a:solidFill>
                  <a:schemeClr val="accent1"/>
                </a:solidFill>
              </a:rPr>
              <a:t> </a:t>
            </a:r>
            <a:r>
              <a:rPr lang="en-US" sz="3200" dirty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</a:t>
            </a:r>
          </a:p>
        </p:txBody>
      </p:sp>
    </p:spTree>
    <p:extLst>
      <p:ext uri="{BB962C8B-B14F-4D97-AF65-F5344CB8AC3E}">
        <p14:creationId xmlns:p14="http://schemas.microsoft.com/office/powerpoint/2010/main" val="272440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57225" y="551329"/>
            <a:ext cx="11029950" cy="1986710"/>
          </a:xfrm>
        </p:spPr>
        <p:txBody>
          <a:bodyPr/>
          <a:lstStyle/>
          <a:p>
            <a:r>
              <a:rPr lang="en-US" sz="3200" dirty="0"/>
              <a:t>Ellis’s</a:t>
            </a:r>
            <a:r>
              <a:rPr lang="en-US" sz="3200" dirty="0">
                <a:solidFill>
                  <a:schemeClr val="accent1"/>
                </a:solidFill>
              </a:rPr>
              <a:t> Rational-Emotive Behavior Therapy (REBT): </a:t>
            </a:r>
            <a:r>
              <a:rPr lang="en-US" sz="3200" dirty="0"/>
              <a:t>eliminates self-defeating beliefs through rational examination</a:t>
            </a:r>
            <a:endParaRPr lang="en-US" dirty="0"/>
          </a:p>
        </p:txBody>
      </p:sp>
      <p:pic>
        <p:nvPicPr>
          <p:cNvPr id="154636" name="Picture 12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1129553" y="2390122"/>
            <a:ext cx="9802906" cy="3888432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0691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Cognitive Therapy </a:t>
            </a:r>
            <a:endParaRPr lang="en-US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2180496"/>
            <a:ext cx="11029615" cy="384097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/>
              <a:t>Beck’s </a:t>
            </a:r>
            <a:r>
              <a:rPr lang="en-US" sz="3200" dirty="0">
                <a:solidFill>
                  <a:schemeClr val="accent1"/>
                </a:solidFill>
              </a:rPr>
              <a:t>Cognitive </a:t>
            </a:r>
            <a:r>
              <a:rPr lang="en-US" sz="3200" dirty="0">
                <a:solidFill>
                  <a:schemeClr val="accent1"/>
                </a:solidFill>
              </a:rPr>
              <a:t>Therapy: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dirty="0"/>
              <a:t>confronts and changes behaviors associated with destructive cognitions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tx1"/>
                </a:solidFill>
              </a:rPr>
              <a:t>Depressive Thinking Patterns: 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selective perception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overgeneralization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magnification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all-or-nothing thinking</a:t>
            </a:r>
            <a:endParaRPr lang="en-US" sz="3200" dirty="0"/>
          </a:p>
        </p:txBody>
      </p:sp>
      <p:pic>
        <p:nvPicPr>
          <p:cNvPr id="156682" name="Picture 10" descr="MCPE06923_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394868">
            <a:off x="6934200" y="4114801"/>
            <a:ext cx="1519238" cy="1825625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56684" name="Picture 12" descr="MCPE06900_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15221">
            <a:off x="8686800" y="3124200"/>
            <a:ext cx="1709738" cy="160655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357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Evaluation of cognitive therapy: </a:t>
            </a:r>
            <a:endParaRPr lang="en-US" dirty="0"/>
          </a:p>
        </p:txBody>
      </p:sp>
      <p:sp>
        <p:nvSpPr>
          <p:cNvPr id="1894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solidFill>
                  <a:schemeClr val="accent2"/>
                </a:solidFill>
              </a:rPr>
              <a:t>Pro</a:t>
            </a:r>
            <a:r>
              <a:rPr lang="en-US" sz="3200" dirty="0">
                <a:solidFill>
                  <a:schemeClr val="accent2"/>
                </a:solidFill>
              </a:rPr>
              <a:t>: </a:t>
            </a:r>
            <a:r>
              <a:rPr lang="en-US" sz="3200" dirty="0"/>
              <a:t>Considerable success with a range of problems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Criticized for overemphasizing rationality, ignoring unconscious dynamics, minimizing importance of the past, etc.</a:t>
            </a:r>
          </a:p>
        </p:txBody>
      </p:sp>
    </p:spTree>
    <p:extLst>
      <p:ext uri="{BB962C8B-B14F-4D97-AF65-F5344CB8AC3E}">
        <p14:creationId xmlns:p14="http://schemas.microsoft.com/office/powerpoint/2010/main" val="334360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Humanistic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dirty="0" smtClean="0"/>
              <a:t>Client-centred Therapy</a:t>
            </a:r>
          </a:p>
          <a:p>
            <a:r>
              <a:rPr lang="en-AU" dirty="0" smtClean="0"/>
              <a:t>Gestalt Therapy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2435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Insight Therapies: Humanistic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Humanistic therapy: </a:t>
            </a:r>
            <a:r>
              <a:rPr lang="en-US" sz="3200" dirty="0"/>
              <a:t>Maximizes </a:t>
            </a:r>
            <a:r>
              <a:rPr lang="en-US" sz="3200" dirty="0"/>
              <a:t>personal growth                through affective restructuring </a:t>
            </a:r>
            <a:r>
              <a:rPr lang="en-US" sz="3200" dirty="0" smtClean="0"/>
              <a:t>(</a:t>
            </a:r>
            <a:r>
              <a:rPr lang="en-US" sz="3200" dirty="0"/>
              <a:t>emotional readjustment)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r>
              <a:rPr lang="en-US" sz="3200" dirty="0"/>
              <a:t> </a:t>
            </a:r>
            <a:r>
              <a:rPr lang="en-US" sz="3200" dirty="0">
                <a:solidFill>
                  <a:schemeClr val="accent2"/>
                </a:solidFill>
              </a:rPr>
              <a:t>Key assumption:</a:t>
            </a:r>
            <a:r>
              <a:rPr lang="en-US" sz="3200" dirty="0"/>
              <a:t> People with problems are suffering from a blockage or disruption of their normal growth potential, which leads to a defective self-concept.</a:t>
            </a:r>
          </a:p>
        </p:txBody>
      </p:sp>
    </p:spTree>
    <p:extLst>
      <p:ext uri="{BB962C8B-B14F-4D97-AF65-F5344CB8AC3E}">
        <p14:creationId xmlns:p14="http://schemas.microsoft.com/office/powerpoint/2010/main" val="219030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Client-Centered Therapy </a:t>
            </a:r>
            <a:endParaRPr lang="en-US" dirty="0"/>
          </a:p>
        </p:txBody>
      </p:sp>
      <p:sp>
        <p:nvSpPr>
          <p:cNvPr id="159747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2180496"/>
            <a:ext cx="11029615" cy="4179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Rogers’s Client-Centered Therapy: </a:t>
            </a:r>
            <a:r>
              <a:rPr lang="en-US" sz="3200" dirty="0"/>
              <a:t>emphasizes client’s natural tendency to become healthy and </a:t>
            </a:r>
            <a:r>
              <a:rPr lang="en-US" sz="3200" dirty="0" smtClean="0"/>
              <a:t>productive</a:t>
            </a:r>
            <a:endParaRPr lang="en-US" sz="1000" dirty="0"/>
          </a:p>
          <a:p>
            <a:pPr>
              <a:lnSpc>
                <a:spcPct val="90000"/>
              </a:lnSpc>
            </a:pPr>
            <a:endParaRPr lang="en-US" sz="1400" dirty="0"/>
          </a:p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tx1"/>
                </a:solidFill>
              </a:rPr>
              <a:t>Techniques include:</a:t>
            </a: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Empathy </a:t>
            </a:r>
            <a:r>
              <a:rPr lang="en-US" sz="3200" dirty="0"/>
              <a:t>Recognize client’s feelings, experiences from their point of view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Unconditional positive </a:t>
            </a:r>
            <a:r>
              <a:rPr lang="en-US" sz="3200" dirty="0">
                <a:solidFill>
                  <a:schemeClr val="accent1"/>
                </a:solidFill>
              </a:rPr>
              <a:t>regard </a:t>
            </a:r>
            <a:r>
              <a:rPr lang="en-US" sz="3200" dirty="0"/>
              <a:t>Accepting the value of another person, but not everything they do.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Genuineness </a:t>
            </a:r>
            <a:r>
              <a:rPr lang="en-US" sz="3200" dirty="0"/>
              <a:t>Openness and honesty in responding to the client.</a:t>
            </a:r>
            <a:endParaRPr lang="en-US" sz="3200" dirty="0">
              <a:solidFill>
                <a:schemeClr val="accent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3200" dirty="0">
                <a:solidFill>
                  <a:schemeClr val="accent1"/>
                </a:solidFill>
              </a:rPr>
              <a:t>Active </a:t>
            </a:r>
            <a:r>
              <a:rPr lang="en-US" sz="3200" dirty="0">
                <a:solidFill>
                  <a:schemeClr val="accent1"/>
                </a:solidFill>
              </a:rPr>
              <a:t>listening </a:t>
            </a:r>
            <a:r>
              <a:rPr lang="en-US" sz="3200" dirty="0">
                <a:solidFill>
                  <a:srgbClr val="6600CC"/>
                </a:solidFill>
              </a:rPr>
              <a:t>-</a:t>
            </a:r>
            <a:r>
              <a:rPr lang="en-US" sz="3200" dirty="0"/>
              <a:t>empathic listening in which the listener echoes, restates, and </a:t>
            </a:r>
            <a:r>
              <a:rPr lang="en-US" sz="3200" dirty="0" smtClean="0"/>
              <a:t>clarifies</a:t>
            </a:r>
            <a:endParaRPr lang="en-US" sz="3200" dirty="0">
              <a:solidFill>
                <a:schemeClr val="accent1"/>
              </a:solidFill>
            </a:endParaRPr>
          </a:p>
          <a:p>
            <a:pPr>
              <a:lnSpc>
                <a:spcPct val="90000"/>
              </a:lnSpc>
              <a:buFont typeface="Arial" charset="0"/>
              <a:buChar char="–"/>
            </a:pPr>
            <a:endParaRPr lang="en-US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648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Gestalt Therapy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2800" dirty="0"/>
              <a:t>Gestalt therapy (Fritz </a:t>
            </a:r>
            <a:r>
              <a:rPr lang="en-US" sz="2800" dirty="0" err="1"/>
              <a:t>Perls</a:t>
            </a:r>
            <a:r>
              <a:rPr lang="en-US" sz="2800" dirty="0"/>
              <a:t>)</a:t>
            </a:r>
          </a:p>
          <a:p>
            <a:pPr lvl="1">
              <a:defRPr/>
            </a:pPr>
            <a:r>
              <a:rPr lang="en-US" sz="2800" dirty="0"/>
              <a:t>Assumes people disown parts of themselves that were rejected (like client-centered therapy)</a:t>
            </a:r>
          </a:p>
          <a:p>
            <a:pPr lvl="1">
              <a:defRPr/>
            </a:pPr>
            <a:r>
              <a:rPr lang="en-US" sz="2800" dirty="0"/>
              <a:t>Tries to integrate conflicting parts of the personality through </a:t>
            </a:r>
            <a:r>
              <a:rPr lang="en-US" sz="2800" b="1" i="1" dirty="0"/>
              <a:t>directive methods </a:t>
            </a:r>
            <a:r>
              <a:rPr lang="en-US" sz="2800" dirty="0"/>
              <a:t>to help clients perceive their whole self.</a:t>
            </a:r>
          </a:p>
          <a:p>
            <a:pPr lvl="2">
              <a:defRPr/>
            </a:pPr>
            <a:r>
              <a:rPr lang="en-US" sz="2400" dirty="0"/>
              <a:t>No denial, repression, but make choices, and accept responsibility for them.  </a:t>
            </a:r>
          </a:p>
          <a:p>
            <a:pPr lvl="2">
              <a:defRPr/>
            </a:pPr>
            <a:r>
              <a:rPr lang="en-US" sz="2400" dirty="0"/>
              <a:t>Dialogue, playing the projection, I take responsibility, body language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3896948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Evaluation of humanistic therapy</a:t>
            </a:r>
            <a:r>
              <a:rPr lang="en-US" sz="3200" dirty="0">
                <a:solidFill>
                  <a:schemeClr val="accent1"/>
                </a:solidFill>
              </a:rPr>
              <a:t>:</a:t>
            </a:r>
            <a:r>
              <a:rPr lang="en-US" sz="3200" dirty="0">
                <a:solidFill>
                  <a:schemeClr val="accent2"/>
                </a:solidFill>
              </a:rPr>
              <a:t> </a:t>
            </a:r>
            <a:endParaRPr lang="en-US" sz="3800" dirty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Evidence for success</a:t>
            </a:r>
          </a:p>
          <a:p>
            <a:pPr marL="0" indent="0">
              <a:buNone/>
            </a:pPr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Basic tenets, such as self-actualization, difficult to test scientifically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40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Behavioural/ Learning Perspectives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6791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Behaviour Therapy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err="1">
                <a:solidFill>
                  <a:schemeClr val="accent1"/>
                </a:solidFill>
              </a:rPr>
              <a:t>Behaviour</a:t>
            </a:r>
            <a:r>
              <a:rPr lang="en-US" sz="3200" dirty="0">
                <a:solidFill>
                  <a:schemeClr val="accent1"/>
                </a:solidFill>
              </a:rPr>
              <a:t> Therapy: </a:t>
            </a:r>
            <a:r>
              <a:rPr lang="en-US" sz="3200" dirty="0"/>
              <a:t>group of techniques based on learning principles used to change maladaptive behaviors</a:t>
            </a:r>
          </a:p>
          <a:p>
            <a:endParaRPr lang="en-US" sz="1000" dirty="0"/>
          </a:p>
          <a:p>
            <a:r>
              <a:rPr lang="en-US" sz="3200" dirty="0">
                <a:solidFill>
                  <a:schemeClr val="tx1"/>
                </a:solidFill>
              </a:rPr>
              <a:t>Three foundations of behavior therapy</a:t>
            </a:r>
            <a:r>
              <a:rPr lang="en-US" sz="3200" dirty="0">
                <a:solidFill>
                  <a:schemeClr val="accent2"/>
                </a:solidFill>
              </a:rPr>
              <a:t>: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Classical conditioning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Operant conditioning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Observational learning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39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sz="3200" dirty="0">
              <a:solidFill>
                <a:schemeClr val="accent1"/>
              </a:solidFill>
            </a:endParaRPr>
          </a:p>
          <a:p>
            <a:r>
              <a:rPr lang="en-US" sz="3600" dirty="0">
                <a:solidFill>
                  <a:schemeClr val="accent1"/>
                </a:solidFill>
              </a:rPr>
              <a:t>Systematic Desensitization: 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/>
              <a:t>gradual process of extinguishing a learned fear (or phobia) by working through a hierarchy of fearful stimuli while remaining relaxed </a:t>
            </a:r>
          </a:p>
          <a:p>
            <a:pPr lvl="1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4609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8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3035" y="726140"/>
            <a:ext cx="10569389" cy="5727195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2242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Classical </a:t>
            </a:r>
            <a:r>
              <a:rPr lang="en-US" dirty="0"/>
              <a:t>Conditioning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1951896"/>
            <a:ext cx="11144643" cy="1342633"/>
          </a:xfrm>
        </p:spPr>
        <p:txBody>
          <a:bodyPr/>
          <a:lstStyle/>
          <a:p>
            <a:pPr marL="324000" lvl="1" indent="0" algn="ctr">
              <a:buNone/>
            </a:pPr>
            <a:r>
              <a:rPr lang="en-US" sz="3000" dirty="0">
                <a:solidFill>
                  <a:schemeClr val="accent1"/>
                </a:solidFill>
              </a:rPr>
              <a:t>Aversion Therapy: </a:t>
            </a:r>
            <a:r>
              <a:rPr lang="en-US" sz="2800" dirty="0"/>
              <a:t>pairing an aversive (unpleasant) stimulus with </a:t>
            </a:r>
            <a:endParaRPr lang="en-US" sz="2800" dirty="0" smtClean="0"/>
          </a:p>
          <a:p>
            <a:pPr marL="324000" lvl="1" indent="0" algn="ctr">
              <a:buNone/>
            </a:pPr>
            <a:r>
              <a:rPr lang="en-US" sz="2800" dirty="0" smtClean="0"/>
              <a:t>a </a:t>
            </a:r>
            <a:r>
              <a:rPr lang="en-US" sz="2800" dirty="0"/>
              <a:t>maladaptive behavior</a:t>
            </a:r>
          </a:p>
          <a:p>
            <a:pPr lvl="1"/>
            <a:endParaRPr lang="en-US" sz="2800" dirty="0"/>
          </a:p>
        </p:txBody>
      </p:sp>
      <p:pic>
        <p:nvPicPr>
          <p:cNvPr id="202756" name="Picture 4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2197151" y="3056964"/>
            <a:ext cx="8496944" cy="3485728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5546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/>
              <a:t>Operant Conditioning Techniques Used to </a:t>
            </a:r>
            <a:r>
              <a:rPr lang="en-US" sz="3200" u="sng" dirty="0"/>
              <a:t>INCREASE</a:t>
            </a:r>
            <a:r>
              <a:rPr lang="en-US" sz="3200" dirty="0"/>
              <a:t> Adaptive 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Shaping--</a:t>
            </a:r>
            <a:r>
              <a:rPr lang="en-US" sz="2800" dirty="0"/>
              <a:t>successive approximations of  target behavior are rewarded (</a:t>
            </a:r>
            <a:r>
              <a:rPr lang="en-US" sz="2800" dirty="0"/>
              <a:t>includes </a:t>
            </a:r>
            <a:r>
              <a:rPr lang="en-US" sz="2800" dirty="0"/>
              <a:t>role-playing, behavior rehearsal, assertiveness training)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Tokens: </a:t>
            </a:r>
            <a:r>
              <a:rPr lang="en-US" sz="2800" dirty="0"/>
              <a:t>symbolic rewards used to immediately reinforce desired behavior</a:t>
            </a:r>
          </a:p>
        </p:txBody>
      </p:sp>
    </p:spTree>
    <p:extLst>
      <p:ext uri="{BB962C8B-B14F-4D97-AF65-F5344CB8AC3E}">
        <p14:creationId xmlns:p14="http://schemas.microsoft.com/office/powerpoint/2010/main" val="249126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Operant </a:t>
            </a:r>
            <a:r>
              <a:rPr lang="en-US" dirty="0"/>
              <a:t>Conditioning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>
                <a:solidFill>
                  <a:schemeClr val="tx1"/>
                </a:solidFill>
              </a:rPr>
              <a:t>Operant Conditioning Techniques Used to </a:t>
            </a:r>
            <a:r>
              <a:rPr lang="en-US" sz="3200" dirty="0"/>
              <a:t>DECREASE Maladaptive</a:t>
            </a:r>
            <a:r>
              <a:rPr lang="en-US" sz="3200" dirty="0">
                <a:solidFill>
                  <a:schemeClr val="accent2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Behaviors: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1000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Extinction: </a:t>
            </a:r>
            <a:r>
              <a:rPr lang="en-US" sz="2800" dirty="0"/>
              <a:t>withdrawal of attention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2800" dirty="0">
                <a:solidFill>
                  <a:schemeClr val="accent1"/>
                </a:solidFill>
              </a:rPr>
              <a:t>Punishment: </a:t>
            </a:r>
            <a:r>
              <a:rPr lang="en-US" sz="2800" dirty="0"/>
              <a:t>adding or taking away something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(e.g., time-out)</a:t>
            </a:r>
          </a:p>
        </p:txBody>
      </p:sp>
    </p:spTree>
    <p:extLst>
      <p:ext uri="{BB962C8B-B14F-4D97-AF65-F5344CB8AC3E}">
        <p14:creationId xmlns:p14="http://schemas.microsoft.com/office/powerpoint/2010/main" val="3735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Observational </a:t>
            </a:r>
            <a:r>
              <a:rPr lang="en-US" dirty="0"/>
              <a:t>Learning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accent1"/>
                </a:solidFill>
              </a:rPr>
              <a:t>Modeling: </a:t>
            </a:r>
            <a:r>
              <a:rPr lang="en-US" sz="3200" dirty="0"/>
              <a:t>watching and imitating models that demonstrate desirable behaviors</a:t>
            </a:r>
          </a:p>
          <a:p>
            <a:pPr>
              <a:buFont typeface="Wingdings" pitchFamily="2" charset="2"/>
              <a:buNone/>
            </a:pPr>
            <a:endParaRPr lang="en-US" sz="3200" dirty="0"/>
          </a:p>
          <a:p>
            <a:r>
              <a:rPr lang="en-US" sz="3200" dirty="0">
                <a:solidFill>
                  <a:schemeClr val="accent1"/>
                </a:solidFill>
              </a:rPr>
              <a:t>Participant Modeling: </a:t>
            </a:r>
            <a:r>
              <a:rPr lang="en-US" sz="3200" dirty="0"/>
              <a:t>combining live modeling with direct and gradual practice</a:t>
            </a:r>
          </a:p>
        </p:txBody>
      </p:sp>
    </p:spTree>
    <p:extLst>
      <p:ext uri="{BB962C8B-B14F-4D97-AF65-F5344CB8AC3E}">
        <p14:creationId xmlns:p14="http://schemas.microsoft.com/office/powerpoint/2010/main" val="22498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Evaluation of behavior therapies: </a:t>
            </a:r>
            <a:endParaRPr lang="en-US" b="1" dirty="0"/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>
          <a:xfrm>
            <a:off x="581193" y="2272553"/>
            <a:ext cx="11029615" cy="3276964"/>
          </a:xfrm>
        </p:spPr>
        <p:txBody>
          <a:bodyPr/>
          <a:lstStyle/>
          <a:p>
            <a:pPr marL="0" indent="0">
              <a:buNone/>
            </a:pPr>
            <a:endParaRPr lang="en-US" sz="3200" dirty="0">
              <a:solidFill>
                <a:schemeClr val="accent2"/>
              </a:solidFill>
            </a:endParaRPr>
          </a:p>
          <a:p>
            <a:r>
              <a:rPr lang="en-US" sz="3200" dirty="0">
                <a:solidFill>
                  <a:schemeClr val="accent2"/>
                </a:solidFill>
              </a:rPr>
              <a:t>Pro: </a:t>
            </a:r>
            <a:r>
              <a:rPr lang="en-US" sz="3200" dirty="0"/>
              <a:t>Strong evidence for success with a wide range of problems</a:t>
            </a:r>
          </a:p>
          <a:p>
            <a:pPr marL="0" indent="0">
              <a:buNone/>
            </a:pPr>
            <a:endParaRPr lang="en-US" sz="3200" dirty="0"/>
          </a:p>
          <a:p>
            <a:r>
              <a:rPr lang="en-US" sz="3200" dirty="0">
                <a:solidFill>
                  <a:schemeClr val="accent2"/>
                </a:solidFill>
              </a:rPr>
              <a:t>Con:</a:t>
            </a:r>
            <a:r>
              <a:rPr lang="en-US" sz="3200" dirty="0"/>
              <a:t> Questioned and criticized </a:t>
            </a:r>
            <a:r>
              <a:rPr lang="en-US" sz="3200" dirty="0"/>
              <a:t>for generalizability </a:t>
            </a:r>
            <a:r>
              <a:rPr lang="en-US" sz="3200" dirty="0"/>
              <a:t>and ethics</a:t>
            </a:r>
          </a:p>
        </p:txBody>
      </p:sp>
    </p:spTree>
    <p:extLst>
      <p:ext uri="{BB962C8B-B14F-4D97-AF65-F5344CB8AC3E}">
        <p14:creationId xmlns:p14="http://schemas.microsoft.com/office/powerpoint/2010/main" val="40238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Group, Family, and Marital Therapies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accent1"/>
                </a:solidFill>
              </a:rPr>
              <a:t>Group Therapy: </a:t>
            </a:r>
            <a:r>
              <a:rPr lang="en-US" sz="2800" dirty="0"/>
              <a:t>a number of people meet together to work toward therapeutic goals</a:t>
            </a:r>
          </a:p>
          <a:p>
            <a:endParaRPr lang="en-US" sz="2800" dirty="0"/>
          </a:p>
          <a:p>
            <a:r>
              <a:rPr lang="en-US" sz="2800" dirty="0">
                <a:solidFill>
                  <a:schemeClr val="accent1"/>
                </a:solidFill>
              </a:rPr>
              <a:t>Family and Marital Therapies: </a:t>
            </a:r>
            <a:r>
              <a:rPr lang="en-US" sz="2800" dirty="0"/>
              <a:t>work to </a:t>
            </a:r>
            <a:r>
              <a:rPr lang="en-US" sz="2800" dirty="0" smtClean="0"/>
              <a:t>change maladaptive </a:t>
            </a:r>
            <a:r>
              <a:rPr lang="en-US" sz="2800" dirty="0"/>
              <a:t>family and couple interaction patterns</a:t>
            </a:r>
            <a:endParaRPr lang="en-US" sz="2800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882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Biological Perspectives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944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Biomedical Therapies  </a:t>
            </a:r>
            <a:br>
              <a:rPr lang="en-US"/>
            </a:br>
            <a:endParaRPr lang="en-US" sz="3000"/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581192" y="2180496"/>
            <a:ext cx="11029615" cy="3897575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Biomedical Therapy:</a:t>
            </a:r>
            <a:r>
              <a:rPr lang="en-US" sz="3200" dirty="0"/>
              <a:t> uses physiological interventions, such as drugs, to reduce or alleviate symptoms of psychological disorders</a:t>
            </a:r>
          </a:p>
          <a:p>
            <a:pPr>
              <a:buFont typeface="Wingdings" pitchFamily="2" charset="2"/>
              <a:buNone/>
            </a:pPr>
            <a:endParaRPr lang="en-US" sz="3200" dirty="0"/>
          </a:p>
          <a:p>
            <a:r>
              <a:rPr lang="en-US" sz="3200" dirty="0">
                <a:solidFill>
                  <a:schemeClr val="tx1"/>
                </a:solidFill>
              </a:rPr>
              <a:t>Three forms of biomedical therapy: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Psychopharmacology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Electroconvulsive therapy (ECT)</a:t>
            </a:r>
          </a:p>
          <a:p>
            <a:pPr lvl="1"/>
            <a:r>
              <a:rPr lang="en-US" sz="3200" dirty="0">
                <a:solidFill>
                  <a:schemeClr val="accent1"/>
                </a:solidFill>
              </a:rPr>
              <a:t>Psychosurgery</a:t>
            </a:r>
          </a:p>
        </p:txBody>
      </p:sp>
    </p:spTree>
    <p:extLst>
      <p:ext uri="{BB962C8B-B14F-4D97-AF65-F5344CB8AC3E}">
        <p14:creationId xmlns:p14="http://schemas.microsoft.com/office/powerpoint/2010/main" val="374924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Psychopharmacology</a:t>
            </a:r>
            <a:endParaRPr lang="en-US" dirty="0"/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solidFill>
                  <a:schemeClr val="tx1"/>
                </a:solidFill>
              </a:rPr>
              <a:t>Four major categories of drugs: </a:t>
            </a:r>
            <a:endParaRPr lang="en-US" sz="1000" dirty="0">
              <a:solidFill>
                <a:schemeClr val="tx1"/>
              </a:solidFill>
            </a:endParaRPr>
          </a:p>
          <a:p>
            <a:pPr>
              <a:buFontTx/>
              <a:buChar char="•"/>
            </a:pPr>
            <a:r>
              <a:rPr lang="en-US" sz="2800" dirty="0" err="1">
                <a:solidFill>
                  <a:schemeClr val="accent1"/>
                </a:solidFill>
              </a:rPr>
              <a:t>Antianxiety</a:t>
            </a:r>
            <a:r>
              <a:rPr lang="en-US" sz="2800" dirty="0">
                <a:solidFill>
                  <a:schemeClr val="accent1"/>
                </a:solidFill>
              </a:rPr>
              <a:t> </a:t>
            </a:r>
            <a:r>
              <a:rPr lang="en-US" sz="2800" dirty="0"/>
              <a:t>(increases relaxation, </a:t>
            </a:r>
            <a:r>
              <a:rPr lang="en-US" sz="2800" dirty="0"/>
              <a:t>reduces </a:t>
            </a:r>
            <a:r>
              <a:rPr lang="en-US" sz="2800" dirty="0"/>
              <a:t>anxiety and muscle tension)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Antipsychotic </a:t>
            </a:r>
            <a:r>
              <a:rPr lang="en-US" sz="2800" dirty="0"/>
              <a:t>(treats hallucinations </a:t>
            </a:r>
            <a:r>
              <a:rPr lang="en-US" sz="2800" dirty="0"/>
              <a:t>and </a:t>
            </a:r>
            <a:r>
              <a:rPr lang="en-US" sz="2800" dirty="0"/>
              <a:t>other symptoms of psychosis)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Mood Stabilizer </a:t>
            </a:r>
            <a:r>
              <a:rPr lang="en-US" sz="2800" dirty="0"/>
              <a:t>(treats manic </a:t>
            </a:r>
            <a:r>
              <a:rPr lang="en-US" sz="2800" dirty="0"/>
              <a:t>episodes </a:t>
            </a:r>
            <a:r>
              <a:rPr lang="en-US" sz="2800" dirty="0"/>
              <a:t>and depression) </a:t>
            </a:r>
          </a:p>
          <a:p>
            <a:pPr>
              <a:buFontTx/>
              <a:buChar char="•"/>
            </a:pPr>
            <a:r>
              <a:rPr lang="en-US" sz="2800" dirty="0">
                <a:solidFill>
                  <a:schemeClr val="accent1"/>
                </a:solidFill>
              </a:rPr>
              <a:t>Antidepressant </a:t>
            </a:r>
            <a:r>
              <a:rPr lang="en-US" sz="2800" dirty="0"/>
              <a:t>(treats symptoms of depression</a:t>
            </a:r>
            <a:r>
              <a:rPr lang="en-US" sz="2800" dirty="0" smtClean="0"/>
              <a:t>)</a:t>
            </a:r>
            <a:endParaRPr lang="en-US" sz="28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85448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0" y="2181225"/>
            <a:ext cx="11029950" cy="3678238"/>
          </a:xfrm>
        </p:spPr>
        <p:txBody>
          <a:bodyPr/>
          <a:lstStyle/>
          <a:p>
            <a:pPr>
              <a:buFontTx/>
              <a:buChar char="•"/>
            </a:pPr>
            <a:endParaRPr lang="en-US" sz="3200"/>
          </a:p>
          <a:p>
            <a:endParaRPr lang="en-US" sz="2600"/>
          </a:p>
        </p:txBody>
      </p:sp>
      <p:pic>
        <p:nvPicPr>
          <p:cNvPr id="199684" name="Picture 4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1666" r="2499" b="2817"/>
          <a:stretch>
            <a:fillRect/>
          </a:stretch>
        </p:blipFill>
        <p:spPr bwMode="auto">
          <a:xfrm>
            <a:off x="726141" y="672352"/>
            <a:ext cx="10542494" cy="5780983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503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Biomedical Therapies (Continued)</a:t>
            </a:r>
          </a:p>
        </p:txBody>
      </p:sp>
      <p:sp>
        <p:nvSpPr>
          <p:cNvPr id="163843" name="Rectangle 3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accent1"/>
                </a:solidFill>
              </a:rPr>
              <a:t>Electroconvulsive </a:t>
            </a:r>
            <a:r>
              <a:rPr lang="en-US" sz="3200" dirty="0">
                <a:solidFill>
                  <a:schemeClr val="accent1"/>
                </a:solidFill>
              </a:rPr>
              <a:t>Therapy (ECT):</a:t>
            </a:r>
            <a:r>
              <a:rPr lang="en-US" sz="3200" dirty="0"/>
              <a:t> </a:t>
            </a:r>
            <a:r>
              <a:rPr lang="en-US" sz="3200" dirty="0"/>
              <a:t>based on passing electrical current through the brain and used when other methods have not been successful</a:t>
            </a:r>
          </a:p>
          <a:p>
            <a:pPr>
              <a:buFont typeface="Wingdings" pitchFamily="2" charset="2"/>
              <a:buNone/>
            </a:pPr>
            <a:endParaRPr lang="en-US" sz="1400" dirty="0"/>
          </a:p>
          <a:p>
            <a:r>
              <a:rPr lang="en-US" sz="3200" dirty="0">
                <a:solidFill>
                  <a:schemeClr val="accent1"/>
                </a:solidFill>
              </a:rPr>
              <a:t>Psychosurgery</a:t>
            </a:r>
            <a:r>
              <a:rPr lang="en-US" sz="3200" dirty="0"/>
              <a:t>: operative procedures on the brain designed to relieve severe mental symptoms that have not responded to other forms of treatment </a:t>
            </a:r>
          </a:p>
        </p:txBody>
      </p:sp>
    </p:spTree>
    <p:extLst>
      <p:ext uri="{BB962C8B-B14F-4D97-AF65-F5344CB8AC3E}">
        <p14:creationId xmlns:p14="http://schemas.microsoft.com/office/powerpoint/2010/main" val="103657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4BEC0EAF-CF86-4D49-B83B-56CC62D3CFF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103</TotalTime>
  <Words>1001</Words>
  <Application>Microsoft Office PowerPoint</Application>
  <PresentationFormat>Widescreen</PresentationFormat>
  <Paragraphs>155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Cordia New</vt:lpstr>
      <vt:lpstr>Gill Sans MT</vt:lpstr>
      <vt:lpstr>Wingdings</vt:lpstr>
      <vt:lpstr>Wingdings 2</vt:lpstr>
      <vt:lpstr>Dividend</vt:lpstr>
      <vt:lpstr>Introduction to psychology</vt:lpstr>
      <vt:lpstr>Agendas</vt:lpstr>
      <vt:lpstr>Psychotherapy</vt:lpstr>
      <vt:lpstr>History</vt:lpstr>
      <vt:lpstr>Three Major Approaches to Therapy:</vt:lpstr>
      <vt:lpstr>PowerPoint Presentation</vt:lpstr>
      <vt:lpstr>Psychoanalytical Perspective</vt:lpstr>
      <vt:lpstr>Insight Therapies: Psychoanalysis/Psychodynamic</vt:lpstr>
      <vt:lpstr>Psychoanalysis</vt:lpstr>
      <vt:lpstr>Insight Therapies: Psychoanalyis/Psychodynamic</vt:lpstr>
      <vt:lpstr>Insight Therapies: Psychoanalysis/Psychodynamic</vt:lpstr>
      <vt:lpstr>Cognitive Perspectives</vt:lpstr>
      <vt:lpstr>Insight Therapies: Cognitive</vt:lpstr>
      <vt:lpstr>Insight Therapies: Cognitive (Continued)</vt:lpstr>
      <vt:lpstr>PowerPoint Presentation</vt:lpstr>
      <vt:lpstr>Cognitive Therapy </vt:lpstr>
      <vt:lpstr>Evaluation of cognitive therapy: </vt:lpstr>
      <vt:lpstr>Humanistic Perspectives</vt:lpstr>
      <vt:lpstr>Insight Therapies: Humanistic</vt:lpstr>
      <vt:lpstr>Client-Centered Therapy </vt:lpstr>
      <vt:lpstr>Gestalt Therapy</vt:lpstr>
      <vt:lpstr>Evaluation of humanistic therapy: </vt:lpstr>
      <vt:lpstr>Behavioural/ Learning Perspectives</vt:lpstr>
      <vt:lpstr>Behaviour Therapy</vt:lpstr>
      <vt:lpstr>Classical Conditioning</vt:lpstr>
      <vt:lpstr>PowerPoint Presentation</vt:lpstr>
      <vt:lpstr>Classical Conditioning</vt:lpstr>
      <vt:lpstr>Operant Conditioning</vt:lpstr>
      <vt:lpstr>Operant Conditioning</vt:lpstr>
      <vt:lpstr>Observational Learning</vt:lpstr>
      <vt:lpstr>Evaluation of behavior therapies: </vt:lpstr>
      <vt:lpstr>Group, Family, and Marital Therapies</vt:lpstr>
      <vt:lpstr>Biological Perspectives</vt:lpstr>
      <vt:lpstr>Biomedical Therapies   </vt:lpstr>
      <vt:lpstr>Psychopharmacology</vt:lpstr>
      <vt:lpstr>PowerPoint Presentation</vt:lpstr>
      <vt:lpstr>Biomedical Therapies (Continued)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psychology</dc:title>
  <dc:creator>Dell</dc:creator>
  <cp:lastModifiedBy>Dell</cp:lastModifiedBy>
  <cp:revision>6</cp:revision>
  <dcterms:created xsi:type="dcterms:W3CDTF">2015-04-03T13:12:33Z</dcterms:created>
  <dcterms:modified xsi:type="dcterms:W3CDTF">2015-04-03T14:55:36Z</dcterms:modified>
</cp:coreProperties>
</file>