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26"/>
  </p:notesMasterIdLst>
  <p:sldIdLst>
    <p:sldId id="256" r:id="rId2"/>
    <p:sldId id="279" r:id="rId3"/>
    <p:sldId id="257" r:id="rId4"/>
    <p:sldId id="258" r:id="rId5"/>
    <p:sldId id="260" r:id="rId6"/>
    <p:sldId id="261" r:id="rId7"/>
    <p:sldId id="259" r:id="rId8"/>
    <p:sldId id="262" r:id="rId9"/>
    <p:sldId id="263" r:id="rId10"/>
    <p:sldId id="264" r:id="rId11"/>
    <p:sldId id="265" r:id="rId12"/>
    <p:sldId id="266" r:id="rId13"/>
    <p:sldId id="267" r:id="rId14"/>
    <p:sldId id="270" r:id="rId15"/>
    <p:sldId id="269" r:id="rId16"/>
    <p:sldId id="268" r:id="rId17"/>
    <p:sldId id="277" r:id="rId18"/>
    <p:sldId id="271" r:id="rId19"/>
    <p:sldId id="272" r:id="rId20"/>
    <p:sldId id="273" r:id="rId21"/>
    <p:sldId id="274" r:id="rId22"/>
    <p:sldId id="275" r:id="rId23"/>
    <p:sldId id="278" r:id="rId24"/>
    <p:sldId id="276" r:id="rId2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0DF221-5AE5-4541-AF81-5ECA2194F504}" type="datetimeFigureOut">
              <a:rPr lang="th-TH" smtClean="0"/>
              <a:t>09/09/59</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0A1755-FA2E-49E6-BCC0-F917B02D97A1}" type="slidenum">
              <a:rPr lang="th-TH" smtClean="0"/>
              <a:t>‹#›</a:t>
            </a:fld>
            <a:endParaRPr lang="th-TH"/>
          </a:p>
        </p:txBody>
      </p:sp>
    </p:spTree>
    <p:extLst>
      <p:ext uri="{BB962C8B-B14F-4D97-AF65-F5344CB8AC3E}">
        <p14:creationId xmlns:p14="http://schemas.microsoft.com/office/powerpoint/2010/main" val="199652704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99DC8F7-94C6-46B7-84BF-62B7A75EE475}"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2005779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AC1204-C1A4-4DAB-8C7F-9BD141D66B25}"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4128021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40C384-D17A-47D9-8C82-FE65B2388D3A}"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96971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F1BFA3-13E2-466C-BFA9-FBF1CB800AF1}" type="datetime1">
              <a:rPr lang="th-TH" smtClean="0"/>
              <a:t>09/09/59</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39453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B8613DE-C131-4F1A-A86E-8AD2E3FA29AE}" type="datetime1">
              <a:rPr lang="th-TH" smtClean="0"/>
              <a:t>09/09/59</a:t>
            </a:fld>
            <a:endParaRPr lang="th-TH"/>
          </a:p>
        </p:txBody>
      </p:sp>
      <p:sp>
        <p:nvSpPr>
          <p:cNvPr id="8" name="Footer Placeholder 7"/>
          <p:cNvSpPr>
            <a:spLocks noGrp="1"/>
          </p:cNvSpPr>
          <p:nvPr>
            <p:ph type="ftr" sz="quarter" idx="11"/>
          </p:nvPr>
        </p:nvSpPr>
        <p:spPr/>
        <p:txBody>
          <a:bodyPr/>
          <a:lstStyle/>
          <a:p>
            <a:r>
              <a:rPr lang="en-US" smtClean="0"/>
              <a:t>Chanin Mephokee</a:t>
            </a:r>
            <a:endParaRPr lang="th-TH"/>
          </a:p>
        </p:txBody>
      </p:sp>
      <p:sp>
        <p:nvSpPr>
          <p:cNvPr id="9" name="Slide Number Placeholder 8"/>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2669096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851299E-6704-467B-B92D-7722CABFC199}" type="datetime1">
              <a:rPr lang="th-TH" smtClean="0"/>
              <a:t>09/09/59</a:t>
            </a:fld>
            <a:endParaRPr lang="th-TH"/>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4046087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784401-3872-434D-B508-BC2DF7E6DA4A}" type="datetime1">
              <a:rPr lang="th-TH" smtClean="0"/>
              <a:t>09/09/59</a:t>
            </a:fld>
            <a:endParaRPr lang="th-TH"/>
          </a:p>
        </p:txBody>
      </p:sp>
      <p:sp>
        <p:nvSpPr>
          <p:cNvPr id="3" name="Footer Placeholder 2"/>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87814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213813-6FEE-4A3E-AC80-54940E402CCF}" type="datetime1">
              <a:rPr lang="th-TH" smtClean="0"/>
              <a:t>09/09/59</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3593571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0ACBEC-448E-496B-861C-1F9A5D4EC813}" type="datetime1">
              <a:rPr lang="th-TH" smtClean="0"/>
              <a:t>09/09/59</a:t>
            </a:fld>
            <a:endParaRPr lang="th-TH"/>
          </a:p>
        </p:txBody>
      </p:sp>
      <p:sp>
        <p:nvSpPr>
          <p:cNvPr id="6" name="Footer Placeholder 5"/>
          <p:cNvSpPr>
            <a:spLocks noGrp="1"/>
          </p:cNvSpPr>
          <p:nvPr>
            <p:ph type="ftr" sz="quarter" idx="11"/>
          </p:nvPr>
        </p:nvSpPr>
        <p:spPr>
          <a:xfrm>
            <a:off x="533400" y="6172200"/>
            <a:ext cx="5811724" cy="365125"/>
          </a:xfrm>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126268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2C7634E0-ED64-49F7-A38C-1F7C22DB0198}" type="datetime1">
              <a:rPr lang="th-TH" smtClean="0"/>
              <a:t>09/09/59</a:t>
            </a:fld>
            <a:endParaRPr lang="th-TH"/>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2286199138"/>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7634E0-ED64-49F7-A38C-1F7C22DB0198}"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3419036584"/>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7634E0-ED64-49F7-A38C-1F7C22DB0198}"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28422665"/>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7634E0-ED64-49F7-A38C-1F7C22DB0198}"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734718325"/>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7634E0-ED64-49F7-A38C-1F7C22DB0198}"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53812128"/>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7634E0-ED64-49F7-A38C-1F7C22DB0198}"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930545501"/>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9D4E11-D965-444E-A5CC-0A9439EA6AA9}"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2889012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2C2B8-2DEE-499D-B6B9-0642686215CA}" type="datetime1">
              <a:rPr lang="th-TH" smtClean="0"/>
              <a:t>09/09/59</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830709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2C7634E0-ED64-49F7-A38C-1F7C22DB0198}" type="datetime1">
              <a:rPr lang="th-TH" smtClean="0"/>
              <a:t>09/09/59</a:t>
            </a:fld>
            <a:endParaRPr lang="th-TH"/>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r>
              <a:rPr lang="en-US" smtClean="0"/>
              <a:t>Chanin Mephokee</a:t>
            </a:r>
            <a:endParaRPr lang="th-TH"/>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9513DF21-E262-427D-85BE-E5A733402CA9}" type="slidenum">
              <a:rPr lang="th-TH" smtClean="0"/>
              <a:t>‹#›</a:t>
            </a:fld>
            <a:endParaRPr lang="th-TH"/>
          </a:p>
        </p:txBody>
      </p:sp>
    </p:spTree>
    <p:extLst>
      <p:ext uri="{BB962C8B-B14F-4D97-AF65-F5344CB8AC3E}">
        <p14:creationId xmlns:p14="http://schemas.microsoft.com/office/powerpoint/2010/main" val="2651492680"/>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hf hdr="0" dt="0"/>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Problems in the Industrialization Process in Thailand</a:t>
            </a:r>
            <a:endParaRPr lang="th-TH" dirty="0"/>
          </a:p>
        </p:txBody>
      </p:sp>
      <p:sp>
        <p:nvSpPr>
          <p:cNvPr id="3" name="Subtitle 2"/>
          <p:cNvSpPr>
            <a:spLocks noGrp="1"/>
          </p:cNvSpPr>
          <p:nvPr>
            <p:ph type="subTitle" idx="1"/>
          </p:nvPr>
        </p:nvSpPr>
        <p:spPr/>
        <p:txBody>
          <a:bodyPr>
            <a:normAutofit/>
          </a:bodyPr>
          <a:lstStyle/>
          <a:p>
            <a:r>
              <a:rPr lang="en-US" sz="2400" dirty="0" err="1" smtClean="0"/>
              <a:t>Chanin</a:t>
            </a:r>
            <a:r>
              <a:rPr lang="en-US" sz="2400" dirty="0" smtClean="0"/>
              <a:t> </a:t>
            </a:r>
            <a:r>
              <a:rPr lang="en-US" sz="2400" dirty="0" err="1" smtClean="0"/>
              <a:t>Mephokee</a:t>
            </a:r>
            <a:endParaRPr lang="en-US" sz="2400" dirty="0" smtClean="0"/>
          </a:p>
          <a:p>
            <a:r>
              <a:rPr lang="en-US" sz="2400" dirty="0" smtClean="0"/>
              <a:t> EE460</a:t>
            </a:r>
            <a:endParaRPr lang="th-TH" sz="2400"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1</a:t>
            </a:fld>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err="1" smtClean="0"/>
              <a:t>Somboon</a:t>
            </a:r>
            <a:r>
              <a:rPr lang="en-US" dirty="0" smtClean="0"/>
              <a:t> </a:t>
            </a:r>
            <a:r>
              <a:rPr lang="en-US" dirty="0" err="1" smtClean="0"/>
              <a:t>Siriprachai</a:t>
            </a:r>
            <a:r>
              <a:rPr lang="en-US" dirty="0" smtClean="0"/>
              <a:t> (2012), Industrialization with a Weak State: Thailand’s Development in Historical Perspective, Kyoto CSEAS Series on ASEAN Studies 6.</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a:t>
            </a:fld>
            <a:endParaRPr lang="th-TH"/>
          </a:p>
        </p:txBody>
      </p:sp>
    </p:spTree>
    <p:extLst>
      <p:ext uri="{BB962C8B-B14F-4D97-AF65-F5344CB8AC3E}">
        <p14:creationId xmlns:p14="http://schemas.microsoft.com/office/powerpoint/2010/main" val="862009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concepts</a:t>
            </a:r>
            <a:endParaRPr lang="th-TH" dirty="0"/>
          </a:p>
        </p:txBody>
      </p:sp>
      <p:sp>
        <p:nvSpPr>
          <p:cNvPr id="3" name="Content Placeholder 2"/>
          <p:cNvSpPr>
            <a:spLocks noGrp="1"/>
          </p:cNvSpPr>
          <p:nvPr>
            <p:ph idx="1"/>
          </p:nvPr>
        </p:nvSpPr>
        <p:spPr/>
        <p:txBody>
          <a:bodyPr/>
          <a:lstStyle/>
          <a:p>
            <a:r>
              <a:rPr lang="en-US" dirty="0" smtClean="0"/>
              <a:t>Thailand is regarded as a newly industrializing economy by the World Bank.</a:t>
            </a:r>
          </a:p>
          <a:p>
            <a:r>
              <a:rPr lang="en-US" dirty="0" smtClean="0"/>
              <a:t>The main point is that the economy policy reform in the 1980s was too little and too late to solve the problem of increasingly unbalanced growth, or to eradicate poverty in rural areas. </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History Background</a:t>
            </a:r>
            <a:endParaRPr lang="th-TH" dirty="0"/>
          </a:p>
        </p:txBody>
      </p:sp>
      <p:sp>
        <p:nvSpPr>
          <p:cNvPr id="3" name="Content Placeholder 2"/>
          <p:cNvSpPr>
            <a:spLocks noGrp="1"/>
          </p:cNvSpPr>
          <p:nvPr>
            <p:ph idx="1"/>
          </p:nvPr>
        </p:nvSpPr>
        <p:spPr/>
        <p:txBody>
          <a:bodyPr/>
          <a:lstStyle/>
          <a:p>
            <a:r>
              <a:rPr lang="en-US" dirty="0" smtClean="0"/>
              <a:t>Under the Bowring Treaty, Thailand became no different from a British colony. By the 1930s, 70 per cent of Thai trade was with Britain and 95 percent of the modern economic sector was foreign owned, mainly by Britain.</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lnSpcReduction="10000"/>
          </a:bodyPr>
          <a:lstStyle/>
          <a:p>
            <a:r>
              <a:rPr lang="en-US" dirty="0" smtClean="0"/>
              <a:t>The 1932 revolution resulted in substantial political and economic changes in Thailand.</a:t>
            </a:r>
          </a:p>
          <a:p>
            <a:r>
              <a:rPr lang="en-US" dirty="0" smtClean="0"/>
              <a:t>The state conceived that the economy should be in the hands of the Thai instead of being controlled by Chinese and European traders. Hence, up until 1956, the state actively intervened to establish state enterprises.</a:t>
            </a:r>
          </a:p>
          <a:p>
            <a:r>
              <a:rPr lang="en-US" dirty="0" smtClean="0"/>
              <a:t>In the 1940s and 1950s, Thailand was ruled by Field Marshall </a:t>
            </a:r>
            <a:r>
              <a:rPr lang="en-US" dirty="0" err="1" smtClean="0"/>
              <a:t>Phibun</a:t>
            </a:r>
            <a:r>
              <a:rPr lang="en-US" dirty="0" smtClean="0"/>
              <a:t> </a:t>
            </a:r>
            <a:r>
              <a:rPr lang="en-US" dirty="0" err="1" smtClean="0"/>
              <a:t>Songkhram</a:t>
            </a:r>
            <a:r>
              <a:rPr lang="en-US" dirty="0" smtClean="0"/>
              <a:t> Economic growth was promoted through state enterprises under the policies to encouraging industrial investments.</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state played a viral role in fostering industrialization through state-controlled enterprises.</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Industrialization 1945-71</a:t>
            </a:r>
            <a:endParaRPr lang="th-TH" dirty="0"/>
          </a:p>
        </p:txBody>
      </p:sp>
      <p:sp>
        <p:nvSpPr>
          <p:cNvPr id="3" name="Content Placeholder 2"/>
          <p:cNvSpPr>
            <a:spLocks noGrp="1"/>
          </p:cNvSpPr>
          <p:nvPr>
            <p:ph idx="1"/>
          </p:nvPr>
        </p:nvSpPr>
        <p:spPr/>
        <p:txBody>
          <a:bodyPr>
            <a:normAutofit/>
          </a:bodyPr>
          <a:lstStyle/>
          <a:p>
            <a:r>
              <a:rPr lang="en-US" dirty="0" smtClean="0"/>
              <a:t>Before the WW II, Thailand developed a very small manufacturing capacity which was mainly related to agricultural products such as rice and timber.</a:t>
            </a:r>
          </a:p>
          <a:p>
            <a:r>
              <a:rPr lang="en-US" dirty="0" smtClean="0"/>
              <a:t>Falling demand for rice caused the Thai government to change in position. The Industrial Promotion Act of 1954 was passed to induce foreign firms to invest in Thailand. The failure was likely due to the lack of credible commitment from the government. There was uncertainty about competition against state enterprises.</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7</a:t>
            </a:fld>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The World Bank and foreign investors were against the state enterprise industrial policy.</a:t>
            </a:r>
          </a:p>
          <a:p>
            <a:r>
              <a:rPr lang="en-US" dirty="0" smtClean="0"/>
              <a:t>Field Marshall </a:t>
            </a:r>
            <a:r>
              <a:rPr lang="en-US" dirty="0" err="1" smtClean="0"/>
              <a:t>Sarit</a:t>
            </a:r>
            <a:r>
              <a:rPr lang="en-US" dirty="0" smtClean="0"/>
              <a:t> </a:t>
            </a:r>
            <a:r>
              <a:rPr lang="en-US" dirty="0" err="1" smtClean="0"/>
              <a:t>Tanarat</a:t>
            </a:r>
            <a:r>
              <a:rPr lang="en-US" dirty="0" smtClean="0"/>
              <a:t> ousted the </a:t>
            </a:r>
            <a:r>
              <a:rPr lang="en-US" dirty="0" err="1" smtClean="0"/>
              <a:t>Pibun</a:t>
            </a:r>
            <a:r>
              <a:rPr lang="en-US" dirty="0" smtClean="0"/>
              <a:t> government by coup and became prime minister in 1959. The development policy was switched to an opposite approach which was pro-capitalism by private ownership and open trading regime. The market mechanism was applied and any intervention in industrial sector was kept at a minimum.</a:t>
            </a:r>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8</a:t>
            </a:fld>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Promotion of Industrial Investment Act of 1959 was passed and the Board of Investment (BOI) was set up, along with the Budget Bureau in 1959 and the Fiscal Policy Office in 1960.</a:t>
            </a:r>
          </a:p>
          <a:p>
            <a:r>
              <a:rPr lang="en-US" dirty="0" smtClean="0"/>
              <a:t>Investment incentives were given to selected import-substituting industries.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The revision of the Investment Promotion Act in 1962 showed the change of industrialization process by centering on laissez-faire policy. The government did not enter directly into production, leaving the field open to private enterprise. </a:t>
            </a:r>
            <a:endParaRPr lang="en-US" dirty="0"/>
          </a:p>
          <a:p>
            <a:r>
              <a:rPr lang="en-US" dirty="0" smtClean="0"/>
              <a:t>The role of the BOI was crucial as a symbol of the state’s commitment.</a:t>
            </a:r>
          </a:p>
          <a:p>
            <a:r>
              <a:rPr lang="en-US" dirty="0" smtClean="0"/>
              <a:t>The legacy of </a:t>
            </a:r>
            <a:r>
              <a:rPr lang="en-US" dirty="0" err="1" smtClean="0"/>
              <a:t>Sarit</a:t>
            </a:r>
            <a:r>
              <a:rPr lang="en-US" dirty="0" smtClean="0"/>
              <a:t> to Thai economic history was an increased role for technocrats in policy-making.</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10</a:t>
            </a:fld>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By 1970s, the strategy of import-substitution industrialization adopted by the </a:t>
            </a:r>
            <a:r>
              <a:rPr lang="en-US" dirty="0" err="1" smtClean="0"/>
              <a:t>Sarit</a:t>
            </a:r>
            <a:r>
              <a:rPr lang="en-US" dirty="0" smtClean="0"/>
              <a:t> government and its successors led the economy into structural difficulties in the subsequent period. The strategy did not help the Thai economy to avoid a chronic and growing  deficit trade balance and deficit balance of payment.</a:t>
            </a:r>
          </a:p>
          <a:p>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11</a:t>
            </a:fld>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policy affected the process in agricultural modernization and resulted in the expansion of the urban poor.</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Industrialization 1972-93</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Import-substitution industrialization created many problems. The structure of tariff rates was high, raging from 30 to 90 per cent during the 1960s and the 1970s.</a:t>
            </a:r>
          </a:p>
          <a:p>
            <a:r>
              <a:rPr lang="en-US" dirty="0" smtClean="0"/>
              <a:t>The export of manufacturing goods became more important, especially products of light industries and agro-industries.</a:t>
            </a:r>
          </a:p>
          <a:p>
            <a:r>
              <a:rPr lang="en-US" dirty="0" smtClean="0"/>
              <a:t>In imports, the share of consumer products declined significantly while the share of intermediated products increased over time.</a:t>
            </a:r>
          </a:p>
          <a:p>
            <a:r>
              <a:rPr lang="en-US" dirty="0" smtClean="0"/>
              <a:t>ISI began to encounter problems of excess capacity as the market became saturated in then late 1960s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A proposal for outward-oriented trade policies was discussed among Thai technocrats in the National Economic and Social Development Board (NESDB) in the late 1960s.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14</a:t>
            </a:fld>
            <a:endParaRPr lang="th-TH"/>
          </a:p>
        </p:txBody>
      </p:sp>
    </p:spTree>
    <p:extLst>
      <p:ext uri="{BB962C8B-B14F-4D97-AF65-F5344CB8AC3E}">
        <p14:creationId xmlns:p14="http://schemas.microsoft.com/office/powerpoint/2010/main" val="36538461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The Thai government showed initial signs of moving from ISI to export-oriented industrialization (EOI) with the revision of the Investment Promotion Law in 1972.</a:t>
            </a:r>
          </a:p>
          <a:p>
            <a:r>
              <a:rPr lang="en-US" dirty="0"/>
              <a:t>The BOI offered export incentives aimed at offsetting the cost-increasing effect of the protection on domestic prices of intermediate </a:t>
            </a:r>
            <a:r>
              <a:rPr lang="en-US" dirty="0" smtClean="0"/>
              <a:t>goods.</a:t>
            </a:r>
          </a:p>
          <a:p>
            <a:r>
              <a:rPr lang="en-US" dirty="0" smtClean="0"/>
              <a:t>From 1972, exporters were able to claim a refund of all duties and business taxes on imported inputs.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15</a:t>
            </a:fld>
            <a:endParaRPr lang="th-TH"/>
          </a:p>
        </p:txBody>
      </p:sp>
    </p:spTree>
    <p:extLst>
      <p:ext uri="{BB962C8B-B14F-4D97-AF65-F5344CB8AC3E}">
        <p14:creationId xmlns:p14="http://schemas.microsoft.com/office/powerpoint/2010/main" val="33463268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In the late 1970s, Thailand was affected by the second oil shock and the subsequent worldwide recession, partly because the country had become quite open to the world economy.</a:t>
            </a:r>
          </a:p>
          <a:p>
            <a:r>
              <a:rPr lang="en-US" dirty="0" smtClean="0"/>
              <a:t>The instruments of import protection existed simultaneously with instruments of export promotion.</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16</a:t>
            </a:fld>
            <a:endParaRPr lang="th-TH"/>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Push?</a:t>
            </a:r>
            <a:endParaRPr lang="th-TH" dirty="0"/>
          </a:p>
        </p:txBody>
      </p:sp>
      <p:sp>
        <p:nvSpPr>
          <p:cNvPr id="3" name="Content Placeholder 2"/>
          <p:cNvSpPr>
            <a:spLocks noGrp="1"/>
          </p:cNvSpPr>
          <p:nvPr>
            <p:ph idx="1"/>
          </p:nvPr>
        </p:nvSpPr>
        <p:spPr/>
        <p:txBody>
          <a:bodyPr/>
          <a:lstStyle/>
          <a:p>
            <a:r>
              <a:rPr lang="en-US" dirty="0" smtClean="0"/>
              <a:t>A large scale industrial development entitled the Eastern Seaboard Development Program was initiated in the early 1980s. The discovery of natural gas in the Gulf of Thailand made this big push possible. Natural gas would be the foundation for the petrochemical industry and fertilizer production.</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17</a:t>
            </a:fld>
            <a:endParaRPr lang="th-TH"/>
          </a:p>
        </p:txBody>
      </p:sp>
    </p:spTree>
    <p:extLst>
      <p:ext uri="{BB962C8B-B14F-4D97-AF65-F5344CB8AC3E}">
        <p14:creationId xmlns:p14="http://schemas.microsoft.com/office/powerpoint/2010/main" val="363987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In 1982, Thailand became a member of the GATT (General Agreement on Tariffs and Trade).</a:t>
            </a:r>
          </a:p>
          <a:p>
            <a:r>
              <a:rPr lang="en-US" dirty="0" smtClean="0"/>
              <a:t>Rent-seeking behaviors remained  as bureaucrats exercised power over trade and industrial policies, quotas, licensing and factory promotions. The rents kicked back to bureaucrats and their political masters.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18</a:t>
            </a:fld>
            <a:endParaRPr lang="th-TH"/>
          </a:p>
        </p:txBody>
      </p:sp>
    </p:spTree>
    <p:extLst>
      <p:ext uri="{BB962C8B-B14F-4D97-AF65-F5344CB8AC3E}">
        <p14:creationId xmlns:p14="http://schemas.microsoft.com/office/powerpoint/2010/main" val="4265340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20000"/>
          </a:bodyPr>
          <a:lstStyle/>
          <a:p>
            <a:r>
              <a:rPr lang="en-US" dirty="0" smtClean="0"/>
              <a:t>In the early 1990s, about 150 product categories were governed by export licenses, either automatic or non-automatic.</a:t>
            </a:r>
          </a:p>
          <a:p>
            <a:r>
              <a:rPr lang="en-US" dirty="0" smtClean="0"/>
              <a:t>The products included textiles and clothing, certain agricultural commodities, fuels, metals and metal products, wood and wood products, wild animals and their carcasses, pesticides, paper, and sacred status and images.</a:t>
            </a:r>
          </a:p>
          <a:p>
            <a:r>
              <a:rPr lang="en-US" dirty="0" smtClean="0"/>
              <a:t>Export quotas were still in place for sugar, cassava, and textiles.</a:t>
            </a:r>
          </a:p>
          <a:p>
            <a:r>
              <a:rPr lang="en-US" dirty="0" smtClean="0"/>
              <a:t>The Import and Export Commodity Act of 1979 empowered the Ministry of Commerce  to promulgate regulations imposing quantitative restrictions and other conditions on trade without the approval of the cabinet or parli</a:t>
            </a:r>
            <a:r>
              <a:rPr lang="en-US" i="1" dirty="0"/>
              <a:t>a</a:t>
            </a:r>
            <a:r>
              <a:rPr lang="en-US" dirty="0" smtClean="0"/>
              <a:t>ment.</a:t>
            </a:r>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19</a:t>
            </a:fld>
            <a:endParaRPr lang="th-TH"/>
          </a:p>
        </p:txBody>
      </p:sp>
    </p:spTree>
    <p:extLst>
      <p:ext uri="{BB962C8B-B14F-4D97-AF65-F5344CB8AC3E}">
        <p14:creationId xmlns:p14="http://schemas.microsoft.com/office/powerpoint/2010/main" val="33502013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Reform failed</a:t>
            </a:r>
            <a:endParaRPr lang="th-TH" dirty="0"/>
          </a:p>
        </p:txBody>
      </p:sp>
      <p:sp>
        <p:nvSpPr>
          <p:cNvPr id="3" name="Content Placeholder 2"/>
          <p:cNvSpPr>
            <a:spLocks noGrp="1"/>
          </p:cNvSpPr>
          <p:nvPr>
            <p:ph idx="1"/>
          </p:nvPr>
        </p:nvSpPr>
        <p:spPr/>
        <p:txBody>
          <a:bodyPr/>
          <a:lstStyle/>
          <a:p>
            <a:r>
              <a:rPr lang="en-US" dirty="0" smtClean="0"/>
              <a:t>The elected coalition government existed from 1975. Politicians spent money to win support from public to ensure re-election.</a:t>
            </a:r>
          </a:p>
          <a:p>
            <a:r>
              <a:rPr lang="en-US" dirty="0" smtClean="0"/>
              <a:t>The structural adjustment program imposed on Thailand in the early 1980s as a condition of the Structural Adjustment Loans of the World Bank and the standby arrangements of the IMF were ineffective in bringing reform. </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20</a:t>
            </a:fld>
            <a:endParaRPr lang="th-TH"/>
          </a:p>
        </p:txBody>
      </p:sp>
    </p:spTree>
    <p:extLst>
      <p:ext uri="{BB962C8B-B14F-4D97-AF65-F5344CB8AC3E}">
        <p14:creationId xmlns:p14="http://schemas.microsoft.com/office/powerpoint/2010/main" val="9044346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During the readjustment in the 1980s, government spending and the tax structure were reoriented to create an environment suitable for export-oriented industries in urban areas.</a:t>
            </a:r>
          </a:p>
          <a:p>
            <a:r>
              <a:rPr lang="en-US" dirty="0" smtClean="0"/>
              <a:t>The scale of land reform was very limited and ineffective at keeping poor farmers from becoming indebts.</a:t>
            </a:r>
          </a:p>
          <a:p>
            <a:r>
              <a:rPr lang="en-US" dirty="0" smtClean="0"/>
              <a:t>Privatization was very limited.</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21</a:t>
            </a:fld>
            <a:endParaRPr lang="th-TH"/>
          </a:p>
        </p:txBody>
      </p:sp>
    </p:spTree>
    <p:extLst>
      <p:ext uri="{BB962C8B-B14F-4D97-AF65-F5344CB8AC3E}">
        <p14:creationId xmlns:p14="http://schemas.microsoft.com/office/powerpoint/2010/main" val="37795557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10000"/>
          </a:bodyPr>
          <a:lstStyle/>
          <a:p>
            <a:r>
              <a:rPr lang="en-US" dirty="0" smtClean="0"/>
              <a:t>High growth over more than 30 years has taken place at the expense of the depletion of natural resources.</a:t>
            </a:r>
          </a:p>
          <a:p>
            <a:r>
              <a:rPr lang="en-US" dirty="0" smtClean="0"/>
              <a:t>Industrialization in urban area has been unable to bring about modernization in agricultural. Low productivity in agricultural sector led to rural poverty  and low domestic purchasing power for manufactured products.</a:t>
            </a:r>
          </a:p>
          <a:p>
            <a:r>
              <a:rPr lang="en-US" dirty="0" smtClean="0"/>
              <a:t>Industrialization has seemed to breed corruption and rent-seeking activities.</a:t>
            </a:r>
          </a:p>
          <a:p>
            <a:r>
              <a:rPr lang="en-US" dirty="0" smtClean="0"/>
              <a:t>Lack of Infrastructure and poor quality of the labor are bottlenecks.</a:t>
            </a:r>
          </a:p>
          <a:p>
            <a:r>
              <a:rPr lang="en-US" dirty="0" smtClean="0"/>
              <a:t>Thai government has focused more on economic growth than on income distribution.</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22</a:t>
            </a:fld>
            <a:endParaRPr lang="th-TH"/>
          </a:p>
        </p:txBody>
      </p:sp>
    </p:spTree>
    <p:extLst>
      <p:ext uri="{BB962C8B-B14F-4D97-AF65-F5344CB8AC3E}">
        <p14:creationId xmlns:p14="http://schemas.microsoft.com/office/powerpoint/2010/main" val="26181897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Concluding Remarks</a:t>
            </a:r>
            <a:endParaRPr lang="th-TH" dirty="0"/>
          </a:p>
        </p:txBody>
      </p:sp>
      <p:sp>
        <p:nvSpPr>
          <p:cNvPr id="3" name="Content Placeholder 2"/>
          <p:cNvSpPr>
            <a:spLocks noGrp="1"/>
          </p:cNvSpPr>
          <p:nvPr>
            <p:ph idx="1"/>
          </p:nvPr>
        </p:nvSpPr>
        <p:spPr/>
        <p:txBody>
          <a:bodyPr/>
          <a:lstStyle/>
          <a:p>
            <a:r>
              <a:rPr lang="en-US" dirty="0" smtClean="0"/>
              <a:t>Thailand began industrialization process with ISI and later shifted to an export-oriented strategy.</a:t>
            </a:r>
          </a:p>
          <a:p>
            <a:r>
              <a:rPr lang="en-US" dirty="0" smtClean="0"/>
              <a:t>The main problems are growing inequality in income distribution, an imbalanced structure of employment and production, resource depletion, environmental decline, and low quality of workers.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23</a:t>
            </a:fld>
            <a:endParaRPr lang="th-TH"/>
          </a:p>
        </p:txBody>
      </p:sp>
    </p:spTree>
    <p:extLst>
      <p:ext uri="{BB962C8B-B14F-4D97-AF65-F5344CB8AC3E}">
        <p14:creationId xmlns:p14="http://schemas.microsoft.com/office/powerpoint/2010/main" val="39366563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 from Thailand?</a:t>
            </a:r>
            <a:endParaRPr lang="th-TH" dirty="0"/>
          </a:p>
        </p:txBody>
      </p:sp>
      <p:sp>
        <p:nvSpPr>
          <p:cNvPr id="3" name="Content Placeholder 2"/>
          <p:cNvSpPr>
            <a:spLocks noGrp="1"/>
          </p:cNvSpPr>
          <p:nvPr>
            <p:ph idx="1"/>
          </p:nvPr>
        </p:nvSpPr>
        <p:spPr/>
        <p:txBody>
          <a:bodyPr/>
          <a:lstStyle/>
          <a:p>
            <a:r>
              <a:rPr lang="en-US" dirty="0" smtClean="0"/>
              <a:t>In sum, Thailand economy desperately needs economic, political, and institutional reforms.</a:t>
            </a:r>
          </a:p>
          <a:p>
            <a:r>
              <a:rPr lang="en-US" dirty="0" smtClean="0"/>
              <a:t>Rent-seeking and corruption should be kept at minimum by making administrative regulations clear and transparent.</a:t>
            </a:r>
          </a:p>
          <a:p>
            <a:r>
              <a:rPr lang="en-US" dirty="0" smtClean="0"/>
              <a:t>A regime of patron-client relationship acts as a major barrier to any reform must be removed.</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24</a:t>
            </a:fld>
            <a:endParaRPr lang="th-TH"/>
          </a:p>
        </p:txBody>
      </p:sp>
    </p:spTree>
    <p:extLst>
      <p:ext uri="{BB962C8B-B14F-4D97-AF65-F5344CB8AC3E}">
        <p14:creationId xmlns:p14="http://schemas.microsoft.com/office/powerpoint/2010/main" val="3274722025"/>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269</TotalTime>
  <Words>1352</Words>
  <Application>Microsoft Office PowerPoint</Application>
  <PresentationFormat>On-screen Show (4:3)</PresentationFormat>
  <Paragraphs>110</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Calibri</vt:lpstr>
      <vt:lpstr>Century Gothic</vt:lpstr>
      <vt:lpstr>Cordia New</vt:lpstr>
      <vt:lpstr>DilleniaUPC</vt:lpstr>
      <vt:lpstr>Wingdings 3</vt:lpstr>
      <vt:lpstr>Slice</vt:lpstr>
      <vt:lpstr>Problems in the Industrialization Process in Thailand</vt:lpstr>
      <vt:lpstr>PowerPoint Presentation</vt:lpstr>
      <vt:lpstr>concepts</vt:lpstr>
      <vt:lpstr>History Background</vt:lpstr>
      <vt:lpstr>PowerPoint Presentation</vt:lpstr>
      <vt:lpstr>PowerPoint Presentation</vt:lpstr>
      <vt:lpstr>Industrialization 1945-71</vt:lpstr>
      <vt:lpstr>PowerPoint Presentation</vt:lpstr>
      <vt:lpstr>PowerPoint Presentation</vt:lpstr>
      <vt:lpstr>PowerPoint Presentation</vt:lpstr>
      <vt:lpstr>PowerPoint Presentation</vt:lpstr>
      <vt:lpstr>PowerPoint Presentation</vt:lpstr>
      <vt:lpstr>Industrialization 1972-93</vt:lpstr>
      <vt:lpstr>PowerPoint Presentation</vt:lpstr>
      <vt:lpstr>PowerPoint Presentation</vt:lpstr>
      <vt:lpstr>PowerPoint Presentation</vt:lpstr>
      <vt:lpstr>Big Push?</vt:lpstr>
      <vt:lpstr>PowerPoint Presentation</vt:lpstr>
      <vt:lpstr>PowerPoint Presentation</vt:lpstr>
      <vt:lpstr>Reform failed</vt:lpstr>
      <vt:lpstr>PowerPoint Presentation</vt:lpstr>
      <vt:lpstr>PowerPoint Presentation</vt:lpstr>
      <vt:lpstr>Concluding Remarks</vt:lpstr>
      <vt:lpstr>Learn from Thailand?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Problems in the Industrialization Process in Thailand</dc:title>
  <dc:creator>Chanin</dc:creator>
  <cp:lastModifiedBy>chanin Mephokee</cp:lastModifiedBy>
  <cp:revision>26</cp:revision>
  <dcterms:created xsi:type="dcterms:W3CDTF">2015-02-16T15:05:18Z</dcterms:created>
  <dcterms:modified xsi:type="dcterms:W3CDTF">2016-09-09T05:19:47Z</dcterms:modified>
</cp:coreProperties>
</file>