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0" r:id="rId3"/>
    <p:sldId id="257" r:id="rId4"/>
    <p:sldId id="258" r:id="rId5"/>
    <p:sldId id="259"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4" d="100"/>
          <a:sy n="114" d="100"/>
        </p:scale>
        <p:origin x="-968"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printerSettings" Target="printerSettings/printerSettings1.bin"/><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9/8/16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9/8/16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9/8/16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9/8/16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9/8/16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9/8/16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9/8/16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9/8/16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Development Macroeconomics</a:t>
            </a:r>
            <a:endParaRPr lang="en-US" dirty="0"/>
          </a:p>
        </p:txBody>
      </p:sp>
      <p:sp>
        <p:nvSpPr>
          <p:cNvPr id="3" name="Subtitle 2"/>
          <p:cNvSpPr>
            <a:spLocks noGrp="1"/>
          </p:cNvSpPr>
          <p:nvPr>
            <p:ph type="subTitle" idx="1"/>
          </p:nvPr>
        </p:nvSpPr>
        <p:spPr/>
        <p:txBody>
          <a:bodyPr>
            <a:normAutofit fontScale="92500" lnSpcReduction="20000"/>
          </a:bodyPr>
          <a:lstStyle/>
          <a:p>
            <a:r>
              <a:rPr lang="en-US" dirty="0" smtClean="0"/>
              <a:t>Discussion Week 3</a:t>
            </a:r>
          </a:p>
          <a:p>
            <a:r>
              <a:rPr lang="en-US" dirty="0" smtClean="0"/>
              <a:t>Easterly and Levine: </a:t>
            </a:r>
          </a:p>
          <a:p>
            <a:r>
              <a:rPr lang="en-US" dirty="0" smtClean="0"/>
              <a:t>It’s Not Factor Accumulation: Stylized Facts and Growth Models</a:t>
            </a:r>
            <a:endParaRPr lang="en-US" dirty="0"/>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TFP</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A residual (after accounting for K and L)</a:t>
            </a:r>
          </a:p>
          <a:p>
            <a:endParaRPr lang="en-US" dirty="0"/>
          </a:p>
          <a:p>
            <a:r>
              <a:rPr lang="en-US" dirty="0" smtClean="0"/>
              <a:t>What is it?</a:t>
            </a:r>
          </a:p>
          <a:p>
            <a:endParaRPr lang="en-US" dirty="0"/>
          </a:p>
          <a:p>
            <a:pPr lvl="1"/>
            <a:r>
              <a:rPr lang="en-US" dirty="0" smtClean="0"/>
              <a:t>Technology</a:t>
            </a:r>
          </a:p>
          <a:p>
            <a:pPr lvl="2"/>
            <a:r>
              <a:rPr lang="en-US" dirty="0" smtClean="0"/>
              <a:t>instructions for producing goods and services</a:t>
            </a:r>
          </a:p>
          <a:p>
            <a:pPr lvl="1"/>
            <a:r>
              <a:rPr lang="en-US" dirty="0" smtClean="0"/>
              <a:t>Externalities</a:t>
            </a:r>
          </a:p>
          <a:p>
            <a:pPr lvl="2"/>
            <a:r>
              <a:rPr lang="en-US" dirty="0" smtClean="0"/>
              <a:t>Spillovers from production</a:t>
            </a:r>
          </a:p>
          <a:p>
            <a:pPr lvl="1"/>
            <a:r>
              <a:rPr lang="en-US" dirty="0" smtClean="0"/>
              <a:t>Change in sector composition of production</a:t>
            </a:r>
          </a:p>
          <a:p>
            <a:pPr lvl="2"/>
            <a:r>
              <a:rPr lang="en-US" dirty="0" smtClean="0"/>
              <a:t>from agriculture to industry (and services)</a:t>
            </a:r>
          </a:p>
          <a:p>
            <a:pPr lvl="1"/>
            <a:r>
              <a:rPr lang="en-US" dirty="0" smtClean="0"/>
              <a:t>Adoption of low-cost production methods</a:t>
            </a:r>
            <a:endParaRPr lang="en-US" dirty="0"/>
          </a:p>
        </p:txBody>
      </p:sp>
    </p:spTree>
    <p:extLst>
      <p:ext uri="{BB962C8B-B14F-4D97-AF65-F5344CB8AC3E}">
        <p14:creationId xmlns:p14="http://schemas.microsoft.com/office/powerpoint/2010/main" val="2439004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1 </a:t>
            </a:r>
            <a:endParaRPr lang="en-US" dirty="0"/>
          </a:p>
        </p:txBody>
      </p:sp>
      <p:sp>
        <p:nvSpPr>
          <p:cNvPr id="3" name="Content Placeholder 2"/>
          <p:cNvSpPr>
            <a:spLocks noGrp="1"/>
          </p:cNvSpPr>
          <p:nvPr>
            <p:ph idx="1"/>
          </p:nvPr>
        </p:nvSpPr>
        <p:spPr>
          <a:xfrm>
            <a:off x="457200" y="1600200"/>
            <a:ext cx="8229600" cy="5161718"/>
          </a:xfrm>
        </p:spPr>
        <p:txBody>
          <a:bodyPr>
            <a:normAutofit fontScale="62500" lnSpcReduction="20000"/>
          </a:bodyPr>
          <a:lstStyle/>
          <a:p>
            <a:r>
              <a:rPr lang="en-US" dirty="0" smtClean="0"/>
              <a:t>What is the authors’ main argument</a:t>
            </a:r>
            <a:r>
              <a:rPr lang="en-US" dirty="0" smtClean="0"/>
              <a:t>?</a:t>
            </a:r>
          </a:p>
          <a:p>
            <a:pPr lvl="1"/>
            <a:r>
              <a:rPr lang="en-US" dirty="0" smtClean="0"/>
              <a:t>That it is TFP or the something else in the residual of growth accounting that accounts for most of growth and not capital accumulation. Their view is in the title.</a:t>
            </a:r>
            <a:endParaRPr lang="en-US" dirty="0"/>
          </a:p>
          <a:p>
            <a:r>
              <a:rPr lang="en-US" dirty="0" smtClean="0"/>
              <a:t>How is it supported by the data in Table 1?</a:t>
            </a:r>
            <a:endParaRPr lang="en-US" dirty="0"/>
          </a:p>
          <a:p>
            <a:pPr lvl="1"/>
            <a:r>
              <a:rPr lang="en-US" dirty="0" smtClean="0"/>
              <a:t>This is drawn from other sources, not the authors’ work.  Table 1 mostly does not support their argument because capital accumulation accounts for more than TFP in all countries (except OECD 1947-1973 period and one other case).</a:t>
            </a:r>
          </a:p>
          <a:p>
            <a:r>
              <a:rPr lang="en-US" dirty="0" smtClean="0"/>
              <a:t>How </a:t>
            </a:r>
            <a:r>
              <a:rPr lang="en-US" dirty="0" smtClean="0"/>
              <a:t>is supported by the data in Figure 1?</a:t>
            </a:r>
          </a:p>
          <a:p>
            <a:pPr lvl="1"/>
            <a:r>
              <a:rPr lang="en-US" dirty="0"/>
              <a:t>T</a:t>
            </a:r>
            <a:r>
              <a:rPr lang="en-US" dirty="0" smtClean="0"/>
              <a:t>heir data, presented here, provide better support because the residual (TFP) is larger than capital for richest countries, although capital still very important and larger in some of the other income </a:t>
            </a:r>
            <a:r>
              <a:rPr lang="en-US" dirty="0" err="1" smtClean="0"/>
              <a:t>deciles</a:t>
            </a:r>
            <a:r>
              <a:rPr lang="en-US" dirty="0" smtClean="0"/>
              <a:t>.  </a:t>
            </a:r>
            <a:endParaRPr lang="en-US" dirty="0"/>
          </a:p>
          <a:p>
            <a:r>
              <a:rPr lang="en-US" dirty="0" smtClean="0"/>
              <a:t>What argument is made to justify the use of per capita figures instead of economy-wide output (level and growth) such as GDP</a:t>
            </a:r>
            <a:r>
              <a:rPr lang="en-US" dirty="0" smtClean="0"/>
              <a:t>?</a:t>
            </a:r>
          </a:p>
          <a:p>
            <a:pPr lvl="1"/>
            <a:r>
              <a:rPr lang="en-US" dirty="0" smtClean="0"/>
              <a:t>Difference between Table 1 and Figure 1 is the use of per capital figures in the latter which the authors say is better. They do not give reasons, but they just cite other sources that say it is better. The fact that data in Figure 1 is not presented on a country basis for full analysis by reader makes one suspicious. </a:t>
            </a:r>
            <a:endParaRPr lang="en-US" dirty="0"/>
          </a:p>
        </p:txBody>
      </p:sp>
    </p:spTree>
    <p:extLst>
      <p:ext uri="{BB962C8B-B14F-4D97-AF65-F5344CB8AC3E}">
        <p14:creationId xmlns:p14="http://schemas.microsoft.com/office/powerpoint/2010/main" val="975849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Questions for Discussion</a:t>
            </a:r>
            <a:br>
              <a:rPr lang="en-US" dirty="0"/>
            </a:br>
            <a:r>
              <a:rPr lang="en-US" sz="3100" dirty="0"/>
              <a:t>Round 2</a:t>
            </a:r>
            <a:r>
              <a:rPr lang="en-US" sz="3100" dirty="0" smtClean="0"/>
              <a:t> </a:t>
            </a:r>
            <a:endParaRPr lang="en-US" sz="3100" dirty="0"/>
          </a:p>
        </p:txBody>
      </p:sp>
      <p:sp>
        <p:nvSpPr>
          <p:cNvPr id="3" name="Content Placeholder 2"/>
          <p:cNvSpPr>
            <a:spLocks noGrp="1"/>
          </p:cNvSpPr>
          <p:nvPr>
            <p:ph idx="1"/>
          </p:nvPr>
        </p:nvSpPr>
        <p:spPr/>
        <p:txBody>
          <a:bodyPr>
            <a:normAutofit fontScale="92500"/>
          </a:bodyPr>
          <a:lstStyle/>
          <a:p>
            <a:endParaRPr lang="en-US" dirty="0" smtClean="0"/>
          </a:p>
          <a:p>
            <a:r>
              <a:rPr lang="en-US" dirty="0" smtClean="0"/>
              <a:t>What is the contribution of labor and education on growth</a:t>
            </a:r>
            <a:r>
              <a:rPr lang="en-US" dirty="0"/>
              <a:t>? What evidence is provided</a:t>
            </a:r>
            <a:r>
              <a:rPr lang="en-US" dirty="0" smtClean="0"/>
              <a:t>?</a:t>
            </a:r>
            <a:endParaRPr lang="en-US" dirty="0" smtClean="0"/>
          </a:p>
          <a:p>
            <a:pPr lvl="1"/>
            <a:r>
              <a:rPr lang="en-US" dirty="0" smtClean="0"/>
              <a:t>Labor input appears important for developing regions of Latin America and Asia in Table 1 but not for OECD. Table 2 suggests that adding human capital has little impact on their results which show that TFP is still </a:t>
            </a:r>
            <a:r>
              <a:rPr lang="en-US" dirty="0" smtClean="0"/>
              <a:t>most important. They are arguing against </a:t>
            </a:r>
            <a:r>
              <a:rPr lang="en-US" dirty="0" err="1" smtClean="0"/>
              <a:t>Mankiw</a:t>
            </a:r>
            <a:r>
              <a:rPr lang="en-US" dirty="0" smtClean="0"/>
              <a:t>, </a:t>
            </a:r>
            <a:r>
              <a:rPr lang="en-US" dirty="0" err="1" smtClean="0"/>
              <a:t>Romer</a:t>
            </a:r>
            <a:r>
              <a:rPr lang="en-US" dirty="0" smtClean="0"/>
              <a:t> and Weil (1992) who showed that the Solow model worked better by including human capital. </a:t>
            </a:r>
            <a:r>
              <a:rPr lang="en-US" dirty="0" smtClean="0"/>
              <a:t>  </a:t>
            </a:r>
            <a:endParaRPr lang="en-US" dirty="0"/>
          </a:p>
        </p:txBody>
      </p:sp>
    </p:spTree>
    <p:extLst>
      <p:ext uri="{BB962C8B-B14F-4D97-AF65-F5344CB8AC3E}">
        <p14:creationId xmlns:p14="http://schemas.microsoft.com/office/powerpoint/2010/main" val="129007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Questions for Discussion</a:t>
            </a:r>
            <a:br>
              <a:rPr lang="en-US" dirty="0"/>
            </a:br>
            <a:r>
              <a:rPr lang="en-US" sz="3100" dirty="0"/>
              <a:t>Round 3</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What does diminishing return to capital suggest about the growth rates of poorer vs. richer countries?</a:t>
            </a:r>
            <a:endParaRPr lang="en-US" dirty="0"/>
          </a:p>
          <a:p>
            <a:pPr lvl="1"/>
            <a:r>
              <a:rPr lang="en-US" dirty="0" smtClean="0"/>
              <a:t>Poor countries should grow faster and catch up or “converge” with the rich countries. </a:t>
            </a:r>
            <a:endParaRPr lang="en-US" dirty="0" smtClean="0"/>
          </a:p>
          <a:p>
            <a:r>
              <a:rPr lang="en-US" dirty="0" smtClean="0"/>
              <a:t>Is this supported by the evidence presented</a:t>
            </a:r>
            <a:r>
              <a:rPr lang="en-US" dirty="0" smtClean="0"/>
              <a:t>?</a:t>
            </a:r>
          </a:p>
          <a:p>
            <a:pPr lvl="1"/>
            <a:r>
              <a:rPr lang="en-US" dirty="0" smtClean="0"/>
              <a:t>Their evidence in Figure 3 (and that of others) shows that there is divergence in income levels and thus no (unconditional) convergence. </a:t>
            </a:r>
            <a:endParaRPr lang="en-US" dirty="0"/>
          </a:p>
          <a:p>
            <a:r>
              <a:rPr lang="en-US" dirty="0" smtClean="0"/>
              <a:t>In what way does the evidence given support or not support the authors’ main argument in the paper? </a:t>
            </a:r>
            <a:endParaRPr lang="en-US" dirty="0" smtClean="0"/>
          </a:p>
          <a:p>
            <a:pPr lvl="1"/>
            <a:r>
              <a:rPr lang="en-US" dirty="0" smtClean="0"/>
              <a:t>It supports the authors’ argument because if convergence is not taking place it may mean that capital is not so important to growth (even if diminishing returns to capital do in fact occur).</a:t>
            </a:r>
            <a:endParaRPr lang="en-US" dirty="0" smtClean="0"/>
          </a:p>
          <a:p>
            <a:endParaRPr lang="en-US" dirty="0"/>
          </a:p>
          <a:p>
            <a:endParaRPr lang="en-US" dirty="0" smtClean="0"/>
          </a:p>
          <a:p>
            <a:endParaRPr lang="en-US" dirty="0"/>
          </a:p>
          <a:p>
            <a:endParaRPr lang="en-US" dirty="0"/>
          </a:p>
        </p:txBody>
      </p:sp>
    </p:spTree>
    <p:extLst>
      <p:ext uri="{BB962C8B-B14F-4D97-AF65-F5344CB8AC3E}">
        <p14:creationId xmlns:p14="http://schemas.microsoft.com/office/powerpoint/2010/main" val="3587259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483</TotalTime>
  <Words>521</Words>
  <Application>Microsoft Macintosh PowerPoint</Application>
  <PresentationFormat>On-screen Show (4:3)</PresentationFormat>
  <Paragraphs>38</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Development Macroeconomics</vt:lpstr>
      <vt:lpstr>TFP</vt:lpstr>
      <vt:lpstr>Questions for Discussion Round 1 </vt:lpstr>
      <vt:lpstr>Questions for Discussion Round 2 </vt:lpstr>
      <vt:lpstr>Questions for Discussion 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20</cp:revision>
  <cp:lastPrinted>2016-09-02T01:32:46Z</cp:lastPrinted>
  <dcterms:created xsi:type="dcterms:W3CDTF">2016-08-17T11:19:23Z</dcterms:created>
  <dcterms:modified xsi:type="dcterms:W3CDTF">2016-09-08T08:46:48Z</dcterms:modified>
</cp:coreProperties>
</file>