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autoCompressPictures="0">
  <p:sldMasterIdLst>
    <p:sldMasterId id="2147483648" r:id="rId1"/>
  </p:sldMasterIdLst>
  <p:notesMasterIdLst>
    <p:notesMasterId r:id="rId21"/>
  </p:notesMasterIdLst>
  <p:sldIdLst>
    <p:sldId id="256" r:id="rId2"/>
    <p:sldId id="260" r:id="rId3"/>
    <p:sldId id="257" r:id="rId4"/>
    <p:sldId id="261" r:id="rId5"/>
    <p:sldId id="258" r:id="rId6"/>
    <p:sldId id="264" r:id="rId7"/>
    <p:sldId id="263" r:id="rId8"/>
    <p:sldId id="259" r:id="rId9"/>
    <p:sldId id="265" r:id="rId10"/>
    <p:sldId id="266" r:id="rId11"/>
    <p:sldId id="267" r:id="rId12"/>
    <p:sldId id="270" r:id="rId13"/>
    <p:sldId id="274" r:id="rId14"/>
    <p:sldId id="268" r:id="rId15"/>
    <p:sldId id="272" r:id="rId16"/>
    <p:sldId id="271" r:id="rId17"/>
    <p:sldId id="273" r:id="rId18"/>
    <p:sldId id="269" r:id="rId19"/>
    <p:sldId id="262" r:id="rId20"/>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93296810-A885-4BE3-A3E7-6D5BEEA58F35}" styleName="Medium Style 2 - Accent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 styleId="{073A0DAA-6AF3-43AB-8588-CEC1D06C72B9}" styleName="Medium Style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73" d="100"/>
          <a:sy n="73" d="100"/>
        </p:scale>
        <p:origin x="404" y="36"/>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notesMaster" Target="notesMasters/notesMaster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ID"/>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E33C309F-0D34-47D7-A5EC-1DA2E6755AB8}" type="datetimeFigureOut">
              <a:rPr lang="en-ID" smtClean="0"/>
              <a:t>23/02/2021</a:t>
            </a:fld>
            <a:endParaRPr lang="en-ID"/>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ID"/>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D"/>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ID"/>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A8EF651C-32D7-458D-BCD7-1E376D515D24}" type="slidenum">
              <a:rPr lang="en-ID" smtClean="0"/>
              <a:t>‹#›</a:t>
            </a:fld>
            <a:endParaRPr lang="en-ID"/>
          </a:p>
        </p:txBody>
      </p:sp>
    </p:spTree>
    <p:extLst>
      <p:ext uri="{BB962C8B-B14F-4D97-AF65-F5344CB8AC3E}">
        <p14:creationId xmlns:p14="http://schemas.microsoft.com/office/powerpoint/2010/main" val="360600375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2417779" y="802298"/>
            <a:ext cx="8637073" cy="2541431"/>
          </a:xfrm>
        </p:spPr>
        <p:txBody>
          <a:bodyPr bIns="0" anchor="b">
            <a:normAutofit/>
          </a:bodyPr>
          <a:lstStyle>
            <a:lvl1pPr algn="l">
              <a:defRPr sz="6600"/>
            </a:lvl1pPr>
          </a:lstStyle>
          <a:p>
            <a:r>
              <a:rPr lang="en-US"/>
              <a:t>Click to edit Master title style</a:t>
            </a:r>
            <a:endParaRPr lang="en-US" dirty="0"/>
          </a:p>
        </p:txBody>
      </p:sp>
      <p:sp>
        <p:nvSpPr>
          <p:cNvPr id="3" name="Subtitle 2"/>
          <p:cNvSpPr>
            <a:spLocks noGrp="1"/>
          </p:cNvSpPr>
          <p:nvPr>
            <p:ph type="subTitle" idx="1"/>
          </p:nvPr>
        </p:nvSpPr>
        <p:spPr>
          <a:xfrm>
            <a:off x="2417780" y="3531204"/>
            <a:ext cx="8637072" cy="977621"/>
          </a:xfrm>
        </p:spPr>
        <p:txBody>
          <a:bodyPr tIns="91440" bIns="91440">
            <a:normAutofit/>
          </a:bodyPr>
          <a:lstStyle>
            <a:lvl1pPr marL="0" indent="0" algn="l">
              <a:buNone/>
              <a:defRPr sz="1800" b="0" cap="all" baseline="0">
                <a:solidFill>
                  <a:schemeClr val="tx1"/>
                </a:solidFill>
              </a:defRPr>
            </a:lvl1pPr>
            <a:lvl2pPr marL="457200" indent="0" algn="ctr">
              <a:buNone/>
              <a:defRPr sz="18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D1A1303F-EA8B-4E3A-8650-86C1C4A1A416}" type="datetime1">
              <a:rPr lang="en-US" smtClean="0"/>
              <a:t>2/23/2021</a:t>
            </a:fld>
            <a:endParaRPr lang="en-US" dirty="0"/>
          </a:p>
        </p:txBody>
      </p:sp>
      <p:sp>
        <p:nvSpPr>
          <p:cNvPr id="5" name="Footer Placeholder 4"/>
          <p:cNvSpPr>
            <a:spLocks noGrp="1"/>
          </p:cNvSpPr>
          <p:nvPr>
            <p:ph type="ftr" sz="quarter" idx="11"/>
          </p:nvPr>
        </p:nvSpPr>
        <p:spPr>
          <a:xfrm>
            <a:off x="2416500" y="329307"/>
            <a:ext cx="4973915" cy="309201"/>
          </a:xfrm>
        </p:spPr>
        <p:txBody>
          <a:bodyPr/>
          <a:lstStyle/>
          <a:p>
            <a:endParaRPr lang="en-US" dirty="0"/>
          </a:p>
        </p:txBody>
      </p:sp>
      <p:sp>
        <p:nvSpPr>
          <p:cNvPr id="6" name="Slide Number Placeholder 5"/>
          <p:cNvSpPr>
            <a:spLocks noGrp="1"/>
          </p:cNvSpPr>
          <p:nvPr>
            <p:ph type="sldNum" sz="quarter" idx="12"/>
          </p:nvPr>
        </p:nvSpPr>
        <p:spPr>
          <a:xfrm>
            <a:off x="1437664" y="798973"/>
            <a:ext cx="811019" cy="503578"/>
          </a:xfrm>
        </p:spPr>
        <p:txBody>
          <a:bodyPr/>
          <a:lstStyle/>
          <a:p>
            <a:fld id="{6D22F896-40B5-4ADD-8801-0D06FADFA095}" type="slidenum">
              <a:rPr lang="en-US" dirty="0"/>
              <a:t>‹#›</a:t>
            </a:fld>
            <a:endParaRPr lang="en-US" dirty="0"/>
          </a:p>
        </p:txBody>
      </p:sp>
      <p:cxnSp>
        <p:nvCxnSpPr>
          <p:cNvPr id="15" name="Straight Connector 14"/>
          <p:cNvCxnSpPr/>
          <p:nvPr/>
        </p:nvCxnSpPr>
        <p:spPr>
          <a:xfrm>
            <a:off x="2417780" y="3528542"/>
            <a:ext cx="8637072" cy="0"/>
          </a:xfrm>
          <a:prstGeom prst="line">
            <a:avLst/>
          </a:prstGeom>
          <a:ln w="31750"/>
        </p:spPr>
        <p:style>
          <a:lnRef idx="3">
            <a:schemeClr val="accent1"/>
          </a:lnRef>
          <a:fillRef idx="0">
            <a:schemeClr val="accent1"/>
          </a:fillRef>
          <a:effectRef idx="2">
            <a:schemeClr val="accent1"/>
          </a:effectRef>
          <a:fontRef idx="minor">
            <a:schemeClr val="tx1"/>
          </a:fontRef>
        </p:style>
      </p:cxn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F934E5A2-9974-4C54-A66F-38D43AF1747A}" type="datetime1">
              <a:rPr lang="en-US" smtClean="0"/>
              <a:t>2/23/2021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dirty="0"/>
          </a:p>
        </p:txBody>
      </p:sp>
      <p:cxnSp>
        <p:nvCxnSpPr>
          <p:cNvPr id="33" name="Straight Connector 32"/>
          <p:cNvCxnSpPr/>
          <p:nvPr/>
        </p:nvCxnSpPr>
        <p:spPr>
          <a:xfrm>
            <a:off x="1453896" y="1847088"/>
            <a:ext cx="9607522" cy="0"/>
          </a:xfrm>
          <a:prstGeom prst="line">
            <a:avLst/>
          </a:prstGeom>
          <a:ln w="31750"/>
        </p:spPr>
        <p:style>
          <a:lnRef idx="3">
            <a:schemeClr val="accent1"/>
          </a:lnRef>
          <a:fillRef idx="0">
            <a:schemeClr val="accent1"/>
          </a:fillRef>
          <a:effectRef idx="2">
            <a:schemeClr val="accent1"/>
          </a:effectRef>
          <a:fontRef idx="minor">
            <a:schemeClr val="tx1"/>
          </a:fontRef>
        </p:style>
      </p:cxn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454239" y="1756130"/>
            <a:ext cx="8643154" cy="1887950"/>
          </a:xfrm>
        </p:spPr>
        <p:txBody>
          <a:bodyPr anchor="b">
            <a:normAutofit/>
          </a:bodyPr>
          <a:lstStyle>
            <a:lvl1pPr algn="l">
              <a:defRPr sz="3600"/>
            </a:lvl1pPr>
          </a:lstStyle>
          <a:p>
            <a:r>
              <a:rPr lang="en-US"/>
              <a:t>Click to edit Master title style</a:t>
            </a:r>
            <a:endParaRPr lang="en-US" dirty="0"/>
          </a:p>
        </p:txBody>
      </p:sp>
      <p:sp>
        <p:nvSpPr>
          <p:cNvPr id="3" name="Text Placeholder 2"/>
          <p:cNvSpPr>
            <a:spLocks noGrp="1"/>
          </p:cNvSpPr>
          <p:nvPr>
            <p:ph type="body" idx="1"/>
          </p:nvPr>
        </p:nvSpPr>
        <p:spPr>
          <a:xfrm>
            <a:off x="1454239" y="3806195"/>
            <a:ext cx="8630446" cy="1012929"/>
          </a:xfrm>
        </p:spPr>
        <p:txBody>
          <a:bodyPr tIns="91440">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CB22E66B-6E5D-4CC3-A9C7-9659E3848A40}" type="datetime1">
              <a:rPr lang="en-US" smtClean="0"/>
              <a:t>2/23/2021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dirty="0"/>
          </a:p>
        </p:txBody>
      </p:sp>
      <p:cxnSp>
        <p:nvCxnSpPr>
          <p:cNvPr id="15" name="Straight Connector 14"/>
          <p:cNvCxnSpPr/>
          <p:nvPr/>
        </p:nvCxnSpPr>
        <p:spPr>
          <a:xfrm>
            <a:off x="1454239" y="3804985"/>
            <a:ext cx="8630446" cy="0"/>
          </a:xfrm>
          <a:prstGeom prst="line">
            <a:avLst/>
          </a:prstGeom>
          <a:ln w="31750"/>
        </p:spPr>
        <p:style>
          <a:lnRef idx="3">
            <a:schemeClr val="accent1"/>
          </a:lnRef>
          <a:fillRef idx="0">
            <a:schemeClr val="accent1"/>
          </a:fillRef>
          <a:effectRef idx="2">
            <a:schemeClr val="accent1"/>
          </a:effectRef>
          <a:fontRef idx="minor">
            <a:schemeClr val="tx1"/>
          </a:fontRef>
        </p:style>
      </p:cxn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49217" y="804889"/>
            <a:ext cx="9605635" cy="1059305"/>
          </a:xfrm>
        </p:spPr>
        <p:txBody>
          <a:bodyPr/>
          <a:lstStyle/>
          <a:p>
            <a:r>
              <a:rPr lang="en-US"/>
              <a:t>Click to edit Master title style</a:t>
            </a:r>
            <a:endParaRPr lang="en-US" dirty="0"/>
          </a:p>
        </p:txBody>
      </p:sp>
      <p:sp>
        <p:nvSpPr>
          <p:cNvPr id="3" name="Content Placeholder 2"/>
          <p:cNvSpPr>
            <a:spLocks noGrp="1"/>
          </p:cNvSpPr>
          <p:nvPr>
            <p:ph sz="half" idx="1"/>
          </p:nvPr>
        </p:nvSpPr>
        <p:spPr>
          <a:xfrm>
            <a:off x="1447331" y="2010878"/>
            <a:ext cx="4645152" cy="344859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413771" y="2017343"/>
            <a:ext cx="4645152" cy="344152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EA0A7AEA-E5A4-4589-9B16-55670CBC0FC8}" type="datetime1">
              <a:rPr lang="en-US" smtClean="0"/>
              <a:t>2/23/2021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cxnSp>
        <p:nvCxnSpPr>
          <p:cNvPr id="35" name="Straight Connector 34"/>
          <p:cNvCxnSpPr/>
          <p:nvPr/>
        </p:nvCxnSpPr>
        <p:spPr>
          <a:xfrm>
            <a:off x="1453896" y="1847088"/>
            <a:ext cx="9607522" cy="0"/>
          </a:xfrm>
          <a:prstGeom prst="line">
            <a:avLst/>
          </a:prstGeom>
          <a:ln w="31750"/>
        </p:spPr>
        <p:style>
          <a:lnRef idx="3">
            <a:schemeClr val="accent1"/>
          </a:lnRef>
          <a:fillRef idx="0">
            <a:schemeClr val="accent1"/>
          </a:fillRef>
          <a:effectRef idx="2">
            <a:schemeClr val="accent1"/>
          </a:effectRef>
          <a:fontRef idx="minor">
            <a:schemeClr val="tx1"/>
          </a:fontRef>
        </p:style>
      </p:cxn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1447191" y="804163"/>
            <a:ext cx="9607661" cy="1056319"/>
          </a:xfrm>
        </p:spPr>
        <p:txBody>
          <a:bodyPr/>
          <a:lstStyle/>
          <a:p>
            <a:r>
              <a:rPr lang="en-US"/>
              <a:t>Click to edit Master title style</a:t>
            </a:r>
            <a:endParaRPr lang="en-US" dirty="0"/>
          </a:p>
        </p:txBody>
      </p:sp>
      <p:sp>
        <p:nvSpPr>
          <p:cNvPr id="3" name="Text Placeholder 2"/>
          <p:cNvSpPr>
            <a:spLocks noGrp="1"/>
          </p:cNvSpPr>
          <p:nvPr>
            <p:ph type="body" idx="1"/>
          </p:nvPr>
        </p:nvSpPr>
        <p:spPr>
          <a:xfrm>
            <a:off x="1447191" y="2019549"/>
            <a:ext cx="4645152" cy="801943"/>
          </a:xfrm>
        </p:spPr>
        <p:txBody>
          <a:bodyPr anchor="b">
            <a:normAutofit/>
          </a:bodyPr>
          <a:lstStyle>
            <a:lvl1pPr marL="0" indent="0">
              <a:lnSpc>
                <a:spcPct val="100000"/>
              </a:lnSpc>
              <a:buNone/>
              <a:defRPr sz="2200" b="0" cap="all" baseline="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447191" y="2824269"/>
            <a:ext cx="4645152" cy="2644457"/>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412362" y="2023003"/>
            <a:ext cx="4645152" cy="802237"/>
          </a:xfrm>
        </p:spPr>
        <p:txBody>
          <a:bodyPr anchor="b">
            <a:normAutofit/>
          </a:bodyPr>
          <a:lstStyle>
            <a:lvl1pPr marL="0" indent="0">
              <a:lnSpc>
                <a:spcPct val="100000"/>
              </a:lnSpc>
              <a:buNone/>
              <a:defRPr sz="2200" b="0" cap="all" baseline="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412362" y="2821491"/>
            <a:ext cx="4645152" cy="2637371"/>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D98E7381-59E0-44A7-BC22-568A98432EFA}" type="datetime1">
              <a:rPr lang="en-US" smtClean="0"/>
              <a:t>2/23/2021</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6D22F896-40B5-4ADD-8801-0D06FADFA095}" type="slidenum">
              <a:rPr lang="en-US" dirty="0"/>
              <a:t>‹#›</a:t>
            </a:fld>
            <a:endParaRPr lang="en-US" dirty="0"/>
          </a:p>
        </p:txBody>
      </p:sp>
      <p:cxnSp>
        <p:nvCxnSpPr>
          <p:cNvPr id="29" name="Straight Connector 28"/>
          <p:cNvCxnSpPr/>
          <p:nvPr/>
        </p:nvCxnSpPr>
        <p:spPr>
          <a:xfrm>
            <a:off x="1453896" y="1847088"/>
            <a:ext cx="9607522" cy="0"/>
          </a:xfrm>
          <a:prstGeom prst="line">
            <a:avLst/>
          </a:prstGeom>
          <a:ln w="31750"/>
        </p:spPr>
        <p:style>
          <a:lnRef idx="3">
            <a:schemeClr val="accent1"/>
          </a:lnRef>
          <a:fillRef idx="0">
            <a:schemeClr val="accent1"/>
          </a:fillRef>
          <a:effectRef idx="2">
            <a:schemeClr val="accent1"/>
          </a:effectRef>
          <a:fontRef idx="minor">
            <a:schemeClr val="tx1"/>
          </a:fontRef>
        </p:style>
      </p:cxn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30E7B282-5F9A-41C8-A4F3-08CDF5B0E1EA}" type="datetime1">
              <a:rPr lang="en-US" smtClean="0"/>
              <a:t>2/23/2021</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dirty="0"/>
              <a:t>‹#›</a:t>
            </a:fld>
            <a:endParaRPr lang="en-US" dirty="0"/>
          </a:p>
        </p:txBody>
      </p:sp>
      <p:cxnSp>
        <p:nvCxnSpPr>
          <p:cNvPr id="25" name="Straight Connector 24"/>
          <p:cNvCxnSpPr/>
          <p:nvPr/>
        </p:nvCxnSpPr>
        <p:spPr>
          <a:xfrm>
            <a:off x="1453896" y="1847088"/>
            <a:ext cx="9607522" cy="0"/>
          </a:xfrm>
          <a:prstGeom prst="line">
            <a:avLst/>
          </a:prstGeom>
          <a:ln w="31750"/>
        </p:spPr>
        <p:style>
          <a:lnRef idx="3">
            <a:schemeClr val="accent1"/>
          </a:lnRef>
          <a:fillRef idx="0">
            <a:schemeClr val="accent1"/>
          </a:fillRef>
          <a:effectRef idx="2">
            <a:schemeClr val="accent1"/>
          </a:effectRef>
          <a:fontRef idx="minor">
            <a:schemeClr val="tx1"/>
          </a:fontRef>
        </p:style>
      </p:cxn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C3F1FE67-C6C8-46E5-A782-D7B782EAB0D0}" type="datetime1">
              <a:rPr lang="en-US" smtClean="0"/>
              <a:t>2/23/2021</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44671" y="798973"/>
            <a:ext cx="3273099" cy="2247117"/>
          </a:xfrm>
        </p:spPr>
        <p:txBody>
          <a:bodyPr anchor="b">
            <a:normAutofit/>
          </a:bodyPr>
          <a:lstStyle>
            <a:lvl1pPr algn="l">
              <a:defRPr sz="2400"/>
            </a:lvl1pPr>
          </a:lstStyle>
          <a:p>
            <a:r>
              <a:rPr lang="en-US"/>
              <a:t>Click to edit Master title style</a:t>
            </a:r>
            <a:endParaRPr lang="en-US" dirty="0"/>
          </a:p>
        </p:txBody>
      </p:sp>
      <p:sp>
        <p:nvSpPr>
          <p:cNvPr id="3" name="Content Placeholder 2"/>
          <p:cNvSpPr>
            <a:spLocks noGrp="1"/>
          </p:cNvSpPr>
          <p:nvPr>
            <p:ph idx="1"/>
          </p:nvPr>
        </p:nvSpPr>
        <p:spPr>
          <a:xfrm>
            <a:off x="5043714" y="798974"/>
            <a:ext cx="6012470" cy="4658826"/>
          </a:xfrm>
        </p:spPr>
        <p:txBody>
          <a:bodyPr anchor="ct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444671" y="3205491"/>
            <a:ext cx="3275013" cy="2248181"/>
          </a:xfrm>
        </p:spPr>
        <p:txBody>
          <a:bodyPr/>
          <a:lstStyle>
            <a:lvl1pPr marL="0" indent="0" algn="l">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945DB9DD-B2F1-460A-992E-4107CFB3BAD2}" type="datetime1">
              <a:rPr lang="en-US" smtClean="0"/>
              <a:t>2/23/2021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cxnSp>
        <p:nvCxnSpPr>
          <p:cNvPr id="17" name="Straight Connector 16"/>
          <p:cNvCxnSpPr/>
          <p:nvPr/>
        </p:nvCxnSpPr>
        <p:spPr>
          <a:xfrm>
            <a:off x="1448280" y="3205491"/>
            <a:ext cx="3269490" cy="0"/>
          </a:xfrm>
          <a:prstGeom prst="line">
            <a:avLst/>
          </a:prstGeom>
          <a:ln w="31750"/>
        </p:spPr>
        <p:style>
          <a:lnRef idx="3">
            <a:schemeClr val="accent1"/>
          </a:lnRef>
          <a:fillRef idx="0">
            <a:schemeClr val="accent1"/>
          </a:fillRef>
          <a:effectRef idx="2">
            <a:schemeClr val="accent1"/>
          </a:effectRef>
          <a:fontRef idx="minor">
            <a:schemeClr val="tx1"/>
          </a:fontRef>
        </p:style>
      </p:cxn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grpSp>
        <p:nvGrpSpPr>
          <p:cNvPr id="8" name="Group 7"/>
          <p:cNvGrpSpPr/>
          <p:nvPr/>
        </p:nvGrpSpPr>
        <p:grpSpPr>
          <a:xfrm>
            <a:off x="7477387" y="482170"/>
            <a:ext cx="4074533" cy="5149101"/>
            <a:chOff x="7477387" y="482170"/>
            <a:chExt cx="4074533" cy="5149101"/>
          </a:xfrm>
        </p:grpSpPr>
        <p:sp>
          <p:nvSpPr>
            <p:cNvPr id="18" name="Rectangle 17"/>
            <p:cNvSpPr/>
            <p:nvPr/>
          </p:nvSpPr>
          <p:spPr bwMode="black">
            <a:xfrm>
              <a:off x="7477387" y="482170"/>
              <a:ext cx="4074533" cy="5149101"/>
            </a:xfrm>
            <a:prstGeom prst="rect">
              <a:avLst/>
            </a:prstGeom>
            <a:gradFill>
              <a:gsLst>
                <a:gs pos="0">
                  <a:srgbClr val="000001"/>
                </a:gs>
                <a:gs pos="100000">
                  <a:srgbClr val="191919"/>
                </a:gs>
              </a:gsLst>
            </a:gradFill>
            <a:ln w="76200" cmpd="sng">
              <a:noFill/>
              <a:miter lim="800000"/>
            </a:ln>
            <a:effectLst>
              <a:outerShdw blurRad="127000" dist="228600" dir="4740000" sx="98000" sy="98000" algn="tl" rotWithShape="0">
                <a:srgbClr val="000000">
                  <a:alpha val="34000"/>
                </a:srgbClr>
              </a:outerShdw>
            </a:effectLst>
            <a:scene3d>
              <a:camera prst="orthographicFront"/>
              <a:lightRig rig="threePt" dir="t"/>
            </a:scene3d>
            <a:sp3d>
              <a:bevelT w="152400" h="50800" prst="softRound"/>
            </a:sp3d>
          </p:spPr>
          <p:style>
            <a:lnRef idx="1">
              <a:schemeClr val="accent1"/>
            </a:lnRef>
            <a:fillRef idx="3">
              <a:schemeClr val="accent1"/>
            </a:fillRef>
            <a:effectRef idx="2">
              <a:schemeClr val="accent1"/>
            </a:effectRef>
            <a:fontRef idx="minor">
              <a:schemeClr val="lt1"/>
            </a:fontRef>
          </p:style>
        </p:sp>
        <p:sp>
          <p:nvSpPr>
            <p:cNvPr id="19" name="Rectangle 18"/>
            <p:cNvSpPr/>
            <p:nvPr/>
          </p:nvSpPr>
          <p:spPr bwMode="blackWhite">
            <a:xfrm>
              <a:off x="7790446" y="812506"/>
              <a:ext cx="3450289" cy="4466452"/>
            </a:xfrm>
            <a:prstGeom prst="rect">
              <a:avLst/>
            </a:prstGeom>
            <a:gradFill>
              <a:gsLst>
                <a:gs pos="0">
                  <a:srgbClr val="DADADA"/>
                </a:gs>
                <a:gs pos="100000">
                  <a:srgbClr val="FFFFFE"/>
                </a:gs>
              </a:gsLst>
              <a:lin ang="16200000" scaled="0"/>
            </a:gradFill>
            <a:ln w="50800" cmpd="sng">
              <a:solidFill>
                <a:srgbClr val="191919"/>
              </a:solidFill>
              <a:miter lim="800000"/>
            </a:ln>
            <a:effectLst>
              <a:innerShdw blurRad="63500" dist="88900" dir="14100000">
                <a:srgbClr val="000000">
                  <a:alpha val="30000"/>
                </a:srgbClr>
              </a:innerShdw>
            </a:effectLst>
            <a:scene3d>
              <a:camera prst="orthographicFront"/>
              <a:lightRig rig="threePt" dir="t"/>
            </a:scene3d>
            <a:sp3d>
              <a:bevelT prst="relaxedInset"/>
            </a:sp3d>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title"/>
          </p:nvPr>
        </p:nvSpPr>
        <p:spPr>
          <a:xfrm>
            <a:off x="1451206" y="1129513"/>
            <a:ext cx="5532328" cy="1830584"/>
          </a:xfrm>
        </p:spPr>
        <p:txBody>
          <a:bodyPr anchor="b">
            <a:normAutofit/>
          </a:bodyPr>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8124389" y="1122542"/>
            <a:ext cx="2791171" cy="3866327"/>
          </a:xfrm>
          <a:solidFill>
            <a:schemeClr val="bg1">
              <a:lumMod val="85000"/>
            </a:schemeClr>
          </a:solidFill>
          <a:ln w="9525" cap="sq">
            <a:noFill/>
            <a:miter lim="800000"/>
          </a:ln>
          <a:effectLst/>
        </p:spPr>
        <p:txBody>
          <a:bodyPr anchor="t"/>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1450329" y="3145992"/>
            <a:ext cx="5524404" cy="2003742"/>
          </a:xfrm>
        </p:spPr>
        <p:txBody>
          <a:bodyPr>
            <a:normAutofit/>
          </a:bodyPr>
          <a:lstStyle>
            <a:lvl1pPr marL="0" indent="0" algn="l">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a:xfrm>
            <a:off x="1447382" y="5469856"/>
            <a:ext cx="5527351" cy="320123"/>
          </a:xfrm>
        </p:spPr>
        <p:txBody>
          <a:bodyPr/>
          <a:lstStyle>
            <a:lvl1pPr algn="l">
              <a:defRPr/>
            </a:lvl1pPr>
          </a:lstStyle>
          <a:p>
            <a:fld id="{AAF3AA3E-CDBF-4600-ABD3-21DB90852543}" type="datetime1">
              <a:rPr lang="en-US" smtClean="0"/>
              <a:t>2/23/2021</a:t>
            </a:fld>
            <a:endParaRPr lang="en-US" dirty="0"/>
          </a:p>
        </p:txBody>
      </p:sp>
      <p:sp>
        <p:nvSpPr>
          <p:cNvPr id="6" name="Footer Placeholder 5"/>
          <p:cNvSpPr>
            <a:spLocks noGrp="1"/>
          </p:cNvSpPr>
          <p:nvPr>
            <p:ph type="ftr" sz="quarter" idx="11"/>
          </p:nvPr>
        </p:nvSpPr>
        <p:spPr>
          <a:xfrm>
            <a:off x="1447382" y="318640"/>
            <a:ext cx="5541004" cy="320931"/>
          </a:xfrm>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cxnSp>
        <p:nvCxnSpPr>
          <p:cNvPr id="31" name="Straight Connector 30"/>
          <p:cNvCxnSpPr/>
          <p:nvPr/>
        </p:nvCxnSpPr>
        <p:spPr>
          <a:xfrm>
            <a:off x="1447382" y="3143605"/>
            <a:ext cx="5527351" cy="0"/>
          </a:xfrm>
          <a:prstGeom prst="line">
            <a:avLst/>
          </a:prstGeom>
          <a:ln w="31750"/>
        </p:spPr>
        <p:style>
          <a:lnRef idx="3">
            <a:schemeClr val="accent1"/>
          </a:lnRef>
          <a:fillRef idx="0">
            <a:schemeClr val="accent1"/>
          </a:fillRef>
          <a:effectRef idx="2">
            <a:schemeClr val="accent1"/>
          </a:effectRef>
          <a:fontRef idx="minor">
            <a:schemeClr val="tx1"/>
          </a:fontRef>
        </p:style>
      </p:cxn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64FF251D-BEFE-4442-AA2B-5656E9C6BB24}" type="datetime1">
              <a:rPr lang="en-US" smtClean="0"/>
              <a:t>2/23/2021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dirty="0"/>
          </a:p>
        </p:txBody>
      </p:sp>
      <p:cxnSp>
        <p:nvCxnSpPr>
          <p:cNvPr id="26" name="Straight Connector 25"/>
          <p:cNvCxnSpPr/>
          <p:nvPr/>
        </p:nvCxnSpPr>
        <p:spPr>
          <a:xfrm>
            <a:off x="1453896" y="1847088"/>
            <a:ext cx="9607522" cy="0"/>
          </a:xfrm>
          <a:prstGeom prst="line">
            <a:avLst/>
          </a:prstGeom>
          <a:ln w="31750"/>
        </p:spPr>
        <p:style>
          <a:lnRef idx="3">
            <a:schemeClr val="accent1"/>
          </a:lnRef>
          <a:fillRef idx="0">
            <a:schemeClr val="accent1"/>
          </a:fillRef>
          <a:effectRef idx="2">
            <a:schemeClr val="accent1"/>
          </a:effectRef>
          <a:fontRef idx="minor">
            <a:schemeClr val="tx1"/>
          </a:fontRef>
        </p:style>
      </p:cxn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439111" y="798973"/>
            <a:ext cx="1615742" cy="4659889"/>
          </a:xfrm>
        </p:spPr>
        <p:txBody>
          <a:bodyPr vert="eaVert"/>
          <a:lstStyle>
            <a:lvl1pPr algn="l">
              <a:defRPr/>
            </a:lvl1pPr>
          </a:lstStyle>
          <a:p>
            <a:r>
              <a:rPr lang="en-US"/>
              <a:t>Click to edit Master title style</a:t>
            </a:r>
            <a:endParaRPr lang="en-US" dirty="0"/>
          </a:p>
        </p:txBody>
      </p:sp>
      <p:sp>
        <p:nvSpPr>
          <p:cNvPr id="3" name="Vertical Text Placeholder 2"/>
          <p:cNvSpPr>
            <a:spLocks noGrp="1"/>
          </p:cNvSpPr>
          <p:nvPr>
            <p:ph type="body" orient="vert" idx="1"/>
          </p:nvPr>
        </p:nvSpPr>
        <p:spPr>
          <a:xfrm>
            <a:off x="1444672" y="798973"/>
            <a:ext cx="7828830" cy="4659889"/>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CB8A7F57-B70D-498B-8FFF-0E1EEE1D74E0}" type="datetime1">
              <a:rPr lang="en-US" smtClean="0"/>
              <a:t>2/23/2021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dirty="0"/>
          </a:p>
        </p:txBody>
      </p:sp>
      <p:cxnSp>
        <p:nvCxnSpPr>
          <p:cNvPr id="15" name="Straight Connector 14"/>
          <p:cNvCxnSpPr/>
          <p:nvPr/>
        </p:nvCxnSpPr>
        <p:spPr>
          <a:xfrm>
            <a:off x="9439111" y="798973"/>
            <a:ext cx="0" cy="4659889"/>
          </a:xfrm>
          <a:prstGeom prst="line">
            <a:avLst/>
          </a:prstGeom>
          <a:ln w="31750"/>
        </p:spPr>
        <p:style>
          <a:lnRef idx="3">
            <a:schemeClr val="accent1"/>
          </a:lnRef>
          <a:fillRef idx="0">
            <a:schemeClr val="accent1"/>
          </a:fillRef>
          <a:effectRef idx="2">
            <a:schemeClr val="accent1"/>
          </a:effectRef>
          <a:fontRef idx="minor">
            <a:schemeClr val="tx1"/>
          </a:fontRef>
        </p:style>
      </p:cxn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8" name="Rectangle 7"/>
          <p:cNvSpPr/>
          <p:nvPr/>
        </p:nvSpPr>
        <p:spPr>
          <a:xfrm>
            <a:off x="0" y="2019476"/>
            <a:ext cx="12192000" cy="4105941"/>
          </a:xfrm>
          <a:prstGeom prst="rect">
            <a:avLst/>
          </a:prstGeom>
          <a:gradFill flip="none" rotWithShape="1">
            <a:gsLst>
              <a:gs pos="0">
                <a:schemeClr val="bg2">
                  <a:alpha val="0"/>
                </a:schemeClr>
              </a:gs>
              <a:gs pos="100000">
                <a:schemeClr val="bg2"/>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sp>
      <p:pic>
        <p:nvPicPr>
          <p:cNvPr id="7" name="Picture 6"/>
          <p:cNvPicPr>
            <a:picLocks noChangeAspect="1"/>
          </p:cNvPicPr>
          <p:nvPr/>
        </p:nvPicPr>
        <p:blipFill rotWithShape="1">
          <a:blip r:embed="rId13">
            <a:extLst>
              <a:ext uri="{28A0092B-C50C-407E-A947-70E740481C1C}">
                <a14:useLocalDpi xmlns:a14="http://schemas.microsoft.com/office/drawing/2010/main" val="0"/>
              </a:ext>
            </a:extLst>
          </a:blip>
          <a:srcRect t="1538" b="-1538"/>
          <a:stretch/>
        </p:blipFill>
        <p:spPr bwMode="black">
          <a:xfrm>
            <a:off x="0" y="6126480"/>
            <a:ext cx="12192000" cy="742950"/>
          </a:xfrm>
          <a:prstGeom prst="rect">
            <a:avLst/>
          </a:prstGeom>
        </p:spPr>
      </p:pic>
      <p:sp>
        <p:nvSpPr>
          <p:cNvPr id="2" name="Title Placeholder 1"/>
          <p:cNvSpPr>
            <a:spLocks noGrp="1"/>
          </p:cNvSpPr>
          <p:nvPr>
            <p:ph type="title"/>
          </p:nvPr>
        </p:nvSpPr>
        <p:spPr>
          <a:xfrm>
            <a:off x="1451579" y="804519"/>
            <a:ext cx="9603275" cy="1049235"/>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1451579" y="2015732"/>
            <a:ext cx="9603275" cy="345061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554138" y="330370"/>
            <a:ext cx="3500715" cy="309201"/>
          </a:xfrm>
          <a:prstGeom prst="rect">
            <a:avLst/>
          </a:prstGeom>
        </p:spPr>
        <p:txBody>
          <a:bodyPr vert="horz" lIns="91440" tIns="45720" rIns="91440" bIns="45720" rtlCol="0" anchor="ctr"/>
          <a:lstStyle>
            <a:lvl1pPr algn="r">
              <a:defRPr sz="1000">
                <a:solidFill>
                  <a:schemeClr val="tx1">
                    <a:tint val="75000"/>
                  </a:schemeClr>
                </a:solidFill>
              </a:defRPr>
            </a:lvl1pPr>
          </a:lstStyle>
          <a:p>
            <a:fld id="{21D2E5DE-747A-436E-8054-46FF4F96691F}" type="datetime1">
              <a:rPr lang="en-US" smtClean="0"/>
              <a:t>2/23/2021</a:t>
            </a:fld>
            <a:endParaRPr lang="en-US" dirty="0"/>
          </a:p>
        </p:txBody>
      </p:sp>
      <p:sp>
        <p:nvSpPr>
          <p:cNvPr id="5" name="Footer Placeholder 4"/>
          <p:cNvSpPr>
            <a:spLocks noGrp="1"/>
          </p:cNvSpPr>
          <p:nvPr>
            <p:ph type="ftr" sz="quarter" idx="3"/>
          </p:nvPr>
        </p:nvSpPr>
        <p:spPr>
          <a:xfrm>
            <a:off x="1451579" y="329307"/>
            <a:ext cx="5938836" cy="309201"/>
          </a:xfrm>
          <a:prstGeom prst="rect">
            <a:avLst/>
          </a:prstGeom>
        </p:spPr>
        <p:txBody>
          <a:bodyPr vert="horz" lIns="91440" tIns="45720" rIns="91440" bIns="45720" rtlCol="0" anchor="ctr"/>
          <a:lstStyle>
            <a:lvl1pPr algn="l">
              <a:defRPr sz="10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480060" y="798973"/>
            <a:ext cx="811019" cy="503578"/>
          </a:xfrm>
          <a:prstGeom prst="rect">
            <a:avLst/>
          </a:prstGeom>
        </p:spPr>
        <p:txBody>
          <a:bodyPr vert="horz" lIns="91440" tIns="45720" rIns="91440" bIns="45720" rtlCol="0" anchor="t"/>
          <a:lstStyle>
            <a:lvl1pPr algn="r">
              <a:defRPr sz="2800">
                <a:solidFill>
                  <a:schemeClr val="accent1"/>
                </a:solidFill>
              </a:defRPr>
            </a:lvl1pPr>
          </a:lstStyle>
          <a:p>
            <a:fld id="{6D22F896-40B5-4ADD-8801-0D06FADFA095}" type="slidenum">
              <a:rPr lang="en-US" dirty="0"/>
              <a:pPr/>
              <a:t>‹#›</a:t>
            </a:fld>
            <a:endParaRPr lang="en-US" dirty="0"/>
          </a:p>
        </p:txBody>
      </p:sp>
      <p:cxnSp>
        <p:nvCxnSpPr>
          <p:cNvPr id="10" name="Straight Connector 9"/>
          <p:cNvCxnSpPr/>
          <p:nvPr/>
        </p:nvCxnSpPr>
        <p:spPr>
          <a:xfrm>
            <a:off x="0" y="6128413"/>
            <a:ext cx="12192000" cy="0"/>
          </a:xfrm>
          <a:prstGeom prst="line">
            <a:avLst/>
          </a:prstGeom>
          <a:ln w="12700">
            <a:solidFill>
              <a:srgbClr val="000001">
                <a:alpha val="20000"/>
              </a:srgbClr>
            </a:solidFill>
          </a:ln>
        </p:spPr>
        <p:style>
          <a:lnRef idx="1">
            <a:schemeClr val="accent1"/>
          </a:lnRef>
          <a:fillRef idx="0">
            <a:schemeClr val="accent1"/>
          </a:fillRef>
          <a:effectRef idx="0">
            <a:schemeClr val="accent1"/>
          </a:effectRef>
          <a:fontRef idx="minor">
            <a:schemeClr val="tx1"/>
          </a:fontRef>
        </p:style>
      </p:cxn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hdr="0" ftr="0" dt="0"/>
  <p:txStyles>
    <p:titleStyle>
      <a:lvl1pPr algn="l" defTabSz="914400" rtl="0" eaLnBrk="1" latinLnBrk="0" hangingPunct="1">
        <a:lnSpc>
          <a:spcPct val="90000"/>
        </a:lnSpc>
        <a:spcBef>
          <a:spcPct val="0"/>
        </a:spcBef>
        <a:buNone/>
        <a:defRPr sz="3200" b="0" i="0" kern="1200" cap="all">
          <a:solidFill>
            <a:schemeClr val="tx1"/>
          </a:solidFill>
          <a:effectLst/>
          <a:latin typeface="+mj-lt"/>
          <a:ea typeface="+mj-ea"/>
          <a:cs typeface="+mj-cs"/>
        </a:defRPr>
      </a:lvl1pPr>
    </p:titleStyle>
    <p:bodyStyle>
      <a:lvl1pPr marL="228600" indent="-228600" algn="l" defTabSz="914400" rtl="0" eaLnBrk="1" latinLnBrk="0" hangingPunct="1">
        <a:lnSpc>
          <a:spcPct val="120000"/>
        </a:lnSpc>
        <a:spcBef>
          <a:spcPts val="1000"/>
        </a:spcBef>
        <a:buClr>
          <a:schemeClr val="accent1"/>
        </a:buClr>
        <a:buSzPct val="100000"/>
        <a:buFont typeface="Arial" panose="020B0604020202020204" pitchFamily="34" charset="0"/>
        <a:buChar char="•"/>
        <a:defRPr sz="2000" kern="120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800" kern="1200" cap="none"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600" kern="120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400" kern="1200" cap="none"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baseline="0">
          <a:solidFill>
            <a:schemeClr val="tx1"/>
          </a:solidFill>
          <a:effectLst/>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6.xml"/></Relationships>
</file>

<file path=ppt/slides/_rels/slide3.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3.jpeg"/><Relationship Id="rId1" Type="http://schemas.openxmlformats.org/officeDocument/2006/relationships/slideLayout" Target="../slideLayouts/slideLayout6.xml"/></Relationships>
</file>

<file path=ppt/slides/_rels/slide4.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jpeg"/><Relationship Id="rId1" Type="http://schemas.openxmlformats.org/officeDocument/2006/relationships/slideLayout" Target="../slideLayouts/slideLayout7.xml"/><Relationship Id="rId5" Type="http://schemas.openxmlformats.org/officeDocument/2006/relationships/image" Target="../media/image8.jpeg"/><Relationship Id="rId4" Type="http://schemas.openxmlformats.org/officeDocument/2006/relationships/image" Target="../media/image7.png"/></Relationships>
</file>

<file path=ppt/slides/_rels/slide5.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6.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3" Type="http://schemas.openxmlformats.org/officeDocument/2006/relationships/image" Target="../media/image11.jpeg"/><Relationship Id="rId7" Type="http://schemas.openxmlformats.org/officeDocument/2006/relationships/image" Target="../media/image15.jpeg"/><Relationship Id="rId2" Type="http://schemas.openxmlformats.org/officeDocument/2006/relationships/image" Target="../media/image10.jpeg"/><Relationship Id="rId1" Type="http://schemas.openxmlformats.org/officeDocument/2006/relationships/slideLayout" Target="../slideLayouts/slideLayout7.xml"/><Relationship Id="rId6" Type="http://schemas.openxmlformats.org/officeDocument/2006/relationships/image" Target="../media/image14.jpeg"/><Relationship Id="rId5" Type="http://schemas.openxmlformats.org/officeDocument/2006/relationships/image" Target="../media/image13.jpeg"/><Relationship Id="rId4" Type="http://schemas.openxmlformats.org/officeDocument/2006/relationships/image" Target="../media/image12.jpe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9.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6.png"/><Relationship Id="rId1" Type="http://schemas.openxmlformats.org/officeDocument/2006/relationships/slideLayout" Target="../slideLayouts/slideLayout7.xml"/><Relationship Id="rId5" Type="http://schemas.openxmlformats.org/officeDocument/2006/relationships/image" Target="../media/image19.png"/><Relationship Id="rId4" Type="http://schemas.openxmlformats.org/officeDocument/2006/relationships/image" Target="../media/image18.pn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image" Target="../media/image20.jpeg"/><Relationship Id="rId1" Type="http://schemas.openxmlformats.org/officeDocument/2006/relationships/slideLayout" Target="../slideLayouts/slideLayout6.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3.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image" Target="../media/image24.jpeg"/><Relationship Id="rId1" Type="http://schemas.openxmlformats.org/officeDocument/2006/relationships/slideLayout" Target="../slideLayouts/slideLayout6.xml"/></Relationships>
</file>

<file path=ppt/slides/_rels/slide15.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image" Target="../media/image26.jpeg"/><Relationship Id="rId1" Type="http://schemas.openxmlformats.org/officeDocument/2006/relationships/slideLayout" Target="../slideLayouts/slideLayout6.xml"/><Relationship Id="rId4" Type="http://schemas.openxmlformats.org/officeDocument/2006/relationships/image" Target="../media/image28.jpeg"/></Relationships>
</file>

<file path=ppt/slides/_rels/slide16.xml.rels><?xml version="1.0" encoding="UTF-8" standalone="yes"?>
<Relationships xmlns="http://schemas.openxmlformats.org/package/2006/relationships"><Relationship Id="rId3" Type="http://schemas.openxmlformats.org/officeDocument/2006/relationships/image" Target="../media/image30.jpeg"/><Relationship Id="rId2" Type="http://schemas.openxmlformats.org/officeDocument/2006/relationships/image" Target="../media/image29.jpeg"/><Relationship Id="rId1" Type="http://schemas.openxmlformats.org/officeDocument/2006/relationships/slideLayout" Target="../slideLayouts/slideLayout6.xml"/></Relationships>
</file>

<file path=ppt/slides/_rels/slide17.xml.rels><?xml version="1.0" encoding="UTF-8" standalone="yes"?>
<Relationships xmlns="http://schemas.openxmlformats.org/package/2006/relationships"><Relationship Id="rId3" Type="http://schemas.openxmlformats.org/officeDocument/2006/relationships/image" Target="../media/image32.jpeg"/><Relationship Id="rId2" Type="http://schemas.openxmlformats.org/officeDocument/2006/relationships/image" Target="../media/image31.jpeg"/><Relationship Id="rId1" Type="http://schemas.openxmlformats.org/officeDocument/2006/relationships/slideLayout" Target="../slideLayouts/slideLayout6.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9.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E3CC44A-5ACA-4112-91E5-D3CBF143BBA5}"/>
              </a:ext>
            </a:extLst>
          </p:cNvPr>
          <p:cNvSpPr>
            <a:spLocks noGrp="1"/>
          </p:cNvSpPr>
          <p:nvPr>
            <p:ph type="ctrTitle"/>
          </p:nvPr>
        </p:nvSpPr>
        <p:spPr/>
        <p:txBody>
          <a:bodyPr>
            <a:normAutofit/>
          </a:bodyPr>
          <a:lstStyle/>
          <a:p>
            <a:r>
              <a:rPr lang="en-US" sz="4000" dirty="0"/>
              <a:t>Urban development in CLMV</a:t>
            </a:r>
            <a:endParaRPr lang="en-ID" sz="4000" dirty="0"/>
          </a:p>
        </p:txBody>
      </p:sp>
      <p:sp>
        <p:nvSpPr>
          <p:cNvPr id="4" name="Subtitle 2">
            <a:extLst>
              <a:ext uri="{FF2B5EF4-FFF2-40B4-BE49-F238E27FC236}">
                <a16:creationId xmlns:a16="http://schemas.microsoft.com/office/drawing/2014/main" id="{C835E47D-C83A-4320-B6F0-407C21D6689E}"/>
              </a:ext>
            </a:extLst>
          </p:cNvPr>
          <p:cNvSpPr>
            <a:spLocks noGrp="1"/>
          </p:cNvSpPr>
          <p:nvPr>
            <p:ph type="subTitle" idx="1"/>
          </p:nvPr>
        </p:nvSpPr>
        <p:spPr>
          <a:xfrm>
            <a:off x="2417763" y="3530600"/>
            <a:ext cx="8637587" cy="977900"/>
          </a:xfrm>
        </p:spPr>
        <p:txBody>
          <a:bodyPr>
            <a:noAutofit/>
          </a:bodyPr>
          <a:lstStyle/>
          <a:p>
            <a:pPr>
              <a:lnSpc>
                <a:spcPct val="80000"/>
              </a:lnSpc>
            </a:pPr>
            <a:r>
              <a:rPr lang="en-US" dirty="0"/>
              <a:t>EE463 Globalization and international development</a:t>
            </a:r>
          </a:p>
          <a:p>
            <a:pPr>
              <a:lnSpc>
                <a:spcPct val="80000"/>
              </a:lnSpc>
            </a:pPr>
            <a:r>
              <a:rPr lang="en-US" dirty="0"/>
              <a:t>Faculty of economics</a:t>
            </a:r>
          </a:p>
          <a:p>
            <a:pPr>
              <a:lnSpc>
                <a:spcPct val="80000"/>
              </a:lnSpc>
            </a:pPr>
            <a:r>
              <a:rPr lang="en-US" dirty="0"/>
              <a:t>Thammasat university</a:t>
            </a:r>
            <a:endParaRPr lang="en-ID" dirty="0"/>
          </a:p>
        </p:txBody>
      </p:sp>
    </p:spTree>
    <p:extLst>
      <p:ext uri="{BB962C8B-B14F-4D97-AF65-F5344CB8AC3E}">
        <p14:creationId xmlns:p14="http://schemas.microsoft.com/office/powerpoint/2010/main" val="144883655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9F9C582-6E4C-4498-BB58-2101B329777F}"/>
              </a:ext>
            </a:extLst>
          </p:cNvPr>
          <p:cNvSpPr>
            <a:spLocks noGrp="1"/>
          </p:cNvSpPr>
          <p:nvPr>
            <p:ph type="title"/>
          </p:nvPr>
        </p:nvSpPr>
        <p:spPr/>
        <p:txBody>
          <a:bodyPr/>
          <a:lstStyle/>
          <a:p>
            <a:r>
              <a:rPr lang="en-US" dirty="0"/>
              <a:t>The Rural transition in </a:t>
            </a:r>
            <a:r>
              <a:rPr lang="en-US" dirty="0" err="1"/>
              <a:t>clmv</a:t>
            </a:r>
            <a:endParaRPr lang="en-ID" dirty="0"/>
          </a:p>
        </p:txBody>
      </p:sp>
      <p:sp>
        <p:nvSpPr>
          <p:cNvPr id="3" name="TextBox 2">
            <a:extLst>
              <a:ext uri="{FF2B5EF4-FFF2-40B4-BE49-F238E27FC236}">
                <a16:creationId xmlns:a16="http://schemas.microsoft.com/office/drawing/2014/main" id="{04C1B9B5-C00B-4DA1-BE15-A1E7B8836A22}"/>
              </a:ext>
            </a:extLst>
          </p:cNvPr>
          <p:cNvSpPr txBox="1"/>
          <p:nvPr/>
        </p:nvSpPr>
        <p:spPr>
          <a:xfrm>
            <a:off x="1390619" y="1853753"/>
            <a:ext cx="5132101" cy="3477875"/>
          </a:xfrm>
          <a:prstGeom prst="rect">
            <a:avLst/>
          </a:prstGeom>
          <a:noFill/>
        </p:spPr>
        <p:txBody>
          <a:bodyPr wrap="square" rtlCol="0">
            <a:spAutoFit/>
          </a:bodyPr>
          <a:lstStyle/>
          <a:p>
            <a:r>
              <a:rPr lang="en-US" sz="2200" dirty="0"/>
              <a:t>Although CLMV countries are agriculture-based and most of the population live in rural areas, there is a gradual shift from farm work to non-farm activities</a:t>
            </a:r>
          </a:p>
          <a:p>
            <a:endParaRPr lang="en-US" sz="2200" dirty="0"/>
          </a:p>
          <a:p>
            <a:r>
              <a:rPr lang="en-US" sz="2200" dirty="0"/>
              <a:t>Labor productivity is relatively low</a:t>
            </a:r>
          </a:p>
          <a:p>
            <a:endParaRPr lang="en-US" sz="2200" dirty="0"/>
          </a:p>
          <a:p>
            <a:endParaRPr lang="en-US" sz="2200" dirty="0"/>
          </a:p>
          <a:p>
            <a:endParaRPr lang="en-US" sz="2200" dirty="0"/>
          </a:p>
          <a:p>
            <a:endParaRPr lang="en-ID" sz="2200" dirty="0"/>
          </a:p>
        </p:txBody>
      </p:sp>
      <p:pic>
        <p:nvPicPr>
          <p:cNvPr id="2054" name="Picture 6" descr="Image result for rural market">
            <a:extLst>
              <a:ext uri="{FF2B5EF4-FFF2-40B4-BE49-F238E27FC236}">
                <a16:creationId xmlns:a16="http://schemas.microsoft.com/office/drawing/2014/main" id="{36D29814-082C-409F-BC6D-953A357AA75E}"/>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887804" y="1853753"/>
            <a:ext cx="5304196" cy="4285791"/>
          </a:xfrm>
          <a:prstGeom prst="rect">
            <a:avLst/>
          </a:prstGeom>
          <a:noFill/>
          <a:extLst>
            <a:ext uri="{909E8E84-426E-40DD-AFC4-6F175D3DCCD1}">
              <a14:hiddenFill xmlns:a14="http://schemas.microsoft.com/office/drawing/2010/main">
                <a:solidFill>
                  <a:srgbClr val="FFFFFF"/>
                </a:solidFill>
              </a14:hiddenFill>
            </a:ext>
          </a:extLst>
        </p:spPr>
      </p:pic>
      <p:sp>
        <p:nvSpPr>
          <p:cNvPr id="9" name="TextBox 8">
            <a:extLst>
              <a:ext uri="{FF2B5EF4-FFF2-40B4-BE49-F238E27FC236}">
                <a16:creationId xmlns:a16="http://schemas.microsoft.com/office/drawing/2014/main" id="{451F0FDC-A46F-4719-BE67-97FCBB91E8CC}"/>
              </a:ext>
            </a:extLst>
          </p:cNvPr>
          <p:cNvSpPr txBox="1"/>
          <p:nvPr/>
        </p:nvSpPr>
        <p:spPr>
          <a:xfrm>
            <a:off x="1390619" y="3996648"/>
            <a:ext cx="5210478" cy="2462213"/>
          </a:xfrm>
          <a:prstGeom prst="rect">
            <a:avLst/>
          </a:prstGeom>
          <a:noFill/>
        </p:spPr>
        <p:txBody>
          <a:bodyPr wrap="square" rtlCol="0">
            <a:spAutoFit/>
          </a:bodyPr>
          <a:lstStyle/>
          <a:p>
            <a:r>
              <a:rPr lang="en-US" sz="2200" dirty="0"/>
              <a:t>Rural residents are engaged in farm and more often, in non-farm activities. The rapid rural diversification and  agriculture transformation has implications on urban development and urban-rural linkages </a:t>
            </a:r>
          </a:p>
          <a:p>
            <a:endParaRPr lang="en-US" sz="2200" dirty="0"/>
          </a:p>
          <a:p>
            <a:endParaRPr lang="en-ID" sz="2200" dirty="0"/>
          </a:p>
        </p:txBody>
      </p:sp>
      <p:sp>
        <p:nvSpPr>
          <p:cNvPr id="4" name="Slide Number Placeholder 3">
            <a:extLst>
              <a:ext uri="{FF2B5EF4-FFF2-40B4-BE49-F238E27FC236}">
                <a16:creationId xmlns:a16="http://schemas.microsoft.com/office/drawing/2014/main" id="{39685EE5-1989-4189-8E53-8AA34813AFEB}"/>
              </a:ext>
            </a:extLst>
          </p:cNvPr>
          <p:cNvSpPr>
            <a:spLocks noGrp="1"/>
          </p:cNvSpPr>
          <p:nvPr>
            <p:ph type="sldNum" sz="quarter" idx="12"/>
          </p:nvPr>
        </p:nvSpPr>
        <p:spPr/>
        <p:txBody>
          <a:bodyPr/>
          <a:lstStyle/>
          <a:p>
            <a:fld id="{6D22F896-40B5-4ADD-8801-0D06FADFA095}" type="slidenum">
              <a:rPr lang="en-US" smtClean="0"/>
              <a:t>2</a:t>
            </a:fld>
            <a:endParaRPr lang="en-US" dirty="0"/>
          </a:p>
        </p:txBody>
      </p:sp>
    </p:spTree>
    <p:extLst>
      <p:ext uri="{BB962C8B-B14F-4D97-AF65-F5344CB8AC3E}">
        <p14:creationId xmlns:p14="http://schemas.microsoft.com/office/powerpoint/2010/main" val="203508155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BBFB24DF-363A-4489-905E-A546401CD2CF}"/>
              </a:ext>
            </a:extLst>
          </p:cNvPr>
          <p:cNvSpPr txBox="1"/>
          <p:nvPr/>
        </p:nvSpPr>
        <p:spPr>
          <a:xfrm>
            <a:off x="1451580" y="1898497"/>
            <a:ext cx="5576237" cy="4493538"/>
          </a:xfrm>
          <a:prstGeom prst="rect">
            <a:avLst/>
          </a:prstGeom>
          <a:noFill/>
        </p:spPr>
        <p:txBody>
          <a:bodyPr wrap="square" rtlCol="0">
            <a:spAutoFit/>
          </a:bodyPr>
          <a:lstStyle/>
          <a:p>
            <a:r>
              <a:rPr lang="en-US" sz="2200" dirty="0"/>
              <a:t>With increasing urbanization, CLMV is making the transition from land abundance to land scarcity. This stems from ongoing developments: </a:t>
            </a:r>
          </a:p>
          <a:p>
            <a:endParaRPr lang="en-US" sz="2200" dirty="0"/>
          </a:p>
          <a:p>
            <a:pPr marL="342900" indent="-342900">
              <a:buFont typeface="Arial" panose="020B0604020202020204" pitchFamily="34" charset="0"/>
              <a:buChar char="•"/>
            </a:pPr>
            <a:r>
              <a:rPr lang="en-US" sz="2200" dirty="0"/>
              <a:t>Where land is abundant, the soil is of poor quality and difficult to develop; and therefore unutilized; much of fertile land area has been utilized </a:t>
            </a:r>
          </a:p>
          <a:p>
            <a:pPr marL="342900" indent="-342900">
              <a:buFont typeface="Arial" panose="020B0604020202020204" pitchFamily="34" charset="0"/>
              <a:buChar char="•"/>
            </a:pPr>
            <a:endParaRPr lang="en-US" sz="2200" dirty="0"/>
          </a:p>
          <a:p>
            <a:pPr marL="342900" indent="-342900">
              <a:buFont typeface="Arial" panose="020B0604020202020204" pitchFamily="34" charset="0"/>
              <a:buChar char="•"/>
            </a:pPr>
            <a:r>
              <a:rPr lang="en-US" sz="2200" dirty="0"/>
              <a:t>Improved transportation has increased mobility of people and access to once remote areas</a:t>
            </a:r>
          </a:p>
          <a:p>
            <a:endParaRPr lang="en-US" sz="2200" dirty="0"/>
          </a:p>
        </p:txBody>
      </p:sp>
      <p:sp>
        <p:nvSpPr>
          <p:cNvPr id="7" name="Title 1">
            <a:extLst>
              <a:ext uri="{FF2B5EF4-FFF2-40B4-BE49-F238E27FC236}">
                <a16:creationId xmlns:a16="http://schemas.microsoft.com/office/drawing/2014/main" id="{9001DC6E-4DBF-4A22-9DCC-323D48B448AF}"/>
              </a:ext>
            </a:extLst>
          </p:cNvPr>
          <p:cNvSpPr>
            <a:spLocks noGrp="1"/>
          </p:cNvSpPr>
          <p:nvPr>
            <p:ph type="title"/>
          </p:nvPr>
        </p:nvSpPr>
        <p:spPr>
          <a:xfrm>
            <a:off x="1450975" y="804863"/>
            <a:ext cx="9604375" cy="1049337"/>
          </a:xfrm>
        </p:spPr>
        <p:txBody>
          <a:bodyPr/>
          <a:lstStyle/>
          <a:p>
            <a:r>
              <a:rPr lang="en-US" dirty="0"/>
              <a:t>The Rural transition in </a:t>
            </a:r>
            <a:r>
              <a:rPr lang="en-US" dirty="0" err="1"/>
              <a:t>clmv</a:t>
            </a:r>
            <a:endParaRPr lang="en-ID" dirty="0"/>
          </a:p>
        </p:txBody>
      </p:sp>
      <p:pic>
        <p:nvPicPr>
          <p:cNvPr id="9" name="Picture 2" descr="Image result for rural urban transition cambodia">
            <a:extLst>
              <a:ext uri="{FF2B5EF4-FFF2-40B4-BE49-F238E27FC236}">
                <a16:creationId xmlns:a16="http://schemas.microsoft.com/office/drawing/2014/main" id="{C0DE43B3-65FF-4E3B-BEFD-BD8A126035A0}"/>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t="11564"/>
          <a:stretch/>
        </p:blipFill>
        <p:spPr bwMode="auto">
          <a:xfrm>
            <a:off x="7158447" y="1854199"/>
            <a:ext cx="5033554" cy="2547199"/>
          </a:xfrm>
          <a:prstGeom prst="rect">
            <a:avLst/>
          </a:prstGeom>
          <a:noFill/>
          <a:extLst>
            <a:ext uri="{909E8E84-426E-40DD-AFC4-6F175D3DCCD1}">
              <a14:hiddenFill xmlns:a14="http://schemas.microsoft.com/office/drawing/2010/main">
                <a:solidFill>
                  <a:srgbClr val="FFFFFF"/>
                </a:solidFill>
              </a14:hiddenFill>
            </a:ext>
          </a:extLst>
        </p:spPr>
      </p:pic>
      <p:pic>
        <p:nvPicPr>
          <p:cNvPr id="10" name="Picture 2" descr="Image result for arable land in viet nam">
            <a:extLst>
              <a:ext uri="{FF2B5EF4-FFF2-40B4-BE49-F238E27FC236}">
                <a16:creationId xmlns:a16="http://schemas.microsoft.com/office/drawing/2014/main" id="{9FA2FA5A-A89F-414E-982A-C120BEFE3D5D}"/>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7371"/>
          <a:stretch/>
        </p:blipFill>
        <p:spPr bwMode="auto">
          <a:xfrm>
            <a:off x="7158446" y="4401244"/>
            <a:ext cx="5033554" cy="2456756"/>
          </a:xfrm>
          <a:prstGeom prst="rect">
            <a:avLst/>
          </a:prstGeom>
          <a:noFill/>
          <a:extLst>
            <a:ext uri="{909E8E84-426E-40DD-AFC4-6F175D3DCCD1}">
              <a14:hiddenFill xmlns:a14="http://schemas.microsoft.com/office/drawing/2010/main">
                <a:solidFill>
                  <a:srgbClr val="FFFFFF"/>
                </a:solidFill>
              </a14:hiddenFill>
            </a:ext>
          </a:extLst>
        </p:spPr>
      </p:pic>
      <p:sp>
        <p:nvSpPr>
          <p:cNvPr id="6" name="Slide Number Placeholder 5">
            <a:extLst>
              <a:ext uri="{FF2B5EF4-FFF2-40B4-BE49-F238E27FC236}">
                <a16:creationId xmlns:a16="http://schemas.microsoft.com/office/drawing/2014/main" id="{63E54511-D73C-4C0C-A0F6-FBEF33038BE1}"/>
              </a:ext>
            </a:extLst>
          </p:cNvPr>
          <p:cNvSpPr>
            <a:spLocks noGrp="1"/>
          </p:cNvSpPr>
          <p:nvPr>
            <p:ph type="sldNum" sz="quarter" idx="12"/>
          </p:nvPr>
        </p:nvSpPr>
        <p:spPr/>
        <p:txBody>
          <a:bodyPr/>
          <a:lstStyle/>
          <a:p>
            <a:fld id="{6D22F896-40B5-4ADD-8801-0D06FADFA095}" type="slidenum">
              <a:rPr lang="en-US" smtClean="0"/>
              <a:t>3</a:t>
            </a:fld>
            <a:endParaRPr lang="en-US" dirty="0"/>
          </a:p>
        </p:txBody>
      </p:sp>
    </p:spTree>
    <p:extLst>
      <p:ext uri="{BB962C8B-B14F-4D97-AF65-F5344CB8AC3E}">
        <p14:creationId xmlns:p14="http://schemas.microsoft.com/office/powerpoint/2010/main" val="21841300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6" name="Picture 4" descr="Image result for arable land in viet nam">
            <a:extLst>
              <a:ext uri="{FF2B5EF4-FFF2-40B4-BE49-F238E27FC236}">
                <a16:creationId xmlns:a16="http://schemas.microsoft.com/office/drawing/2014/main" id="{E73A3079-3730-48C4-A11A-2269CD353E24}"/>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9084" t="8974" r="5043" b="5491"/>
          <a:stretch/>
        </p:blipFill>
        <p:spPr bwMode="auto">
          <a:xfrm>
            <a:off x="7837714" y="0"/>
            <a:ext cx="4354286" cy="6134421"/>
          </a:xfrm>
          <a:prstGeom prst="rect">
            <a:avLst/>
          </a:prstGeom>
          <a:noFill/>
          <a:extLst>
            <a:ext uri="{909E8E84-426E-40DD-AFC4-6F175D3DCCD1}">
              <a14:hiddenFill xmlns:a14="http://schemas.microsoft.com/office/drawing/2010/main">
                <a:solidFill>
                  <a:srgbClr val="FFFFFF"/>
                </a:solidFill>
              </a14:hiddenFill>
            </a:ext>
          </a:extLst>
        </p:spPr>
      </p:pic>
      <p:pic>
        <p:nvPicPr>
          <p:cNvPr id="3078" name="Picture 6" descr="Image result for arable land in myanmar map">
            <a:extLst>
              <a:ext uri="{FF2B5EF4-FFF2-40B4-BE49-F238E27FC236}">
                <a16:creationId xmlns:a16="http://schemas.microsoft.com/office/drawing/2014/main" id="{002D56BB-5A52-4F8F-8850-D39259A82168}"/>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 y="0"/>
            <a:ext cx="4119465" cy="6134420"/>
          </a:xfrm>
          <a:prstGeom prst="rect">
            <a:avLst/>
          </a:prstGeom>
          <a:noFill/>
          <a:extLst>
            <a:ext uri="{909E8E84-426E-40DD-AFC4-6F175D3DCCD1}">
              <a14:hiddenFill xmlns:a14="http://schemas.microsoft.com/office/drawing/2010/main">
                <a:solidFill>
                  <a:srgbClr val="FFFFFF"/>
                </a:solidFill>
              </a14:hiddenFill>
            </a:ext>
          </a:extLst>
        </p:spPr>
      </p:pic>
      <p:pic>
        <p:nvPicPr>
          <p:cNvPr id="3080" name="Picture 8" descr="Image result for arable land in lao pdr map">
            <a:extLst>
              <a:ext uri="{FF2B5EF4-FFF2-40B4-BE49-F238E27FC236}">
                <a16:creationId xmlns:a16="http://schemas.microsoft.com/office/drawing/2014/main" id="{071781B4-CDAB-472A-83C4-B7AE4C0B1849}"/>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119464" y="2673531"/>
            <a:ext cx="3691901" cy="2450695"/>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2" descr="Image result for arable land in cambodia">
            <a:extLst>
              <a:ext uri="{FF2B5EF4-FFF2-40B4-BE49-F238E27FC236}">
                <a16:creationId xmlns:a16="http://schemas.microsoft.com/office/drawing/2014/main" id="{2C14184E-297F-4460-B3E5-2E1367FDA691}"/>
              </a:ext>
            </a:extLst>
          </p:cNvPr>
          <p:cNvPicPr>
            <a:picLocks noChangeAspect="1" noChangeArrowheads="1"/>
          </p:cNvPicPr>
          <p:nvPr/>
        </p:nvPicPr>
        <p:blipFill rotWithShape="1">
          <a:blip r:embed="rId5">
            <a:extLst>
              <a:ext uri="{28A0092B-C50C-407E-A947-70E740481C1C}">
                <a14:useLocalDpi xmlns:a14="http://schemas.microsoft.com/office/drawing/2010/main" val="0"/>
              </a:ext>
            </a:extLst>
          </a:blip>
          <a:srcRect l="3917" t="3183"/>
          <a:stretch/>
        </p:blipFill>
        <p:spPr bwMode="auto">
          <a:xfrm>
            <a:off x="4119464" y="0"/>
            <a:ext cx="3667363" cy="2673531"/>
          </a:xfrm>
          <a:prstGeom prst="rect">
            <a:avLst/>
          </a:prstGeom>
          <a:noFill/>
          <a:extLst>
            <a:ext uri="{909E8E84-426E-40DD-AFC4-6F175D3DCCD1}">
              <a14:hiddenFill xmlns:a14="http://schemas.microsoft.com/office/drawing/2010/main">
                <a:solidFill>
                  <a:srgbClr val="FFFFFF"/>
                </a:solidFill>
              </a14:hiddenFill>
            </a:ext>
          </a:extLst>
        </p:spPr>
      </p:pic>
      <p:sp>
        <p:nvSpPr>
          <p:cNvPr id="2" name="TextBox 1">
            <a:extLst>
              <a:ext uri="{FF2B5EF4-FFF2-40B4-BE49-F238E27FC236}">
                <a16:creationId xmlns:a16="http://schemas.microsoft.com/office/drawing/2014/main" id="{BEF665E1-1810-4697-B889-623021FF8121}"/>
              </a:ext>
            </a:extLst>
          </p:cNvPr>
          <p:cNvSpPr txBox="1"/>
          <p:nvPr/>
        </p:nvSpPr>
        <p:spPr>
          <a:xfrm>
            <a:off x="4432663" y="5259977"/>
            <a:ext cx="3004457" cy="646331"/>
          </a:xfrm>
          <a:prstGeom prst="rect">
            <a:avLst/>
          </a:prstGeom>
          <a:noFill/>
        </p:spPr>
        <p:txBody>
          <a:bodyPr wrap="square" rtlCol="0">
            <a:spAutoFit/>
          </a:bodyPr>
          <a:lstStyle/>
          <a:p>
            <a:r>
              <a:rPr lang="en-US" dirty="0"/>
              <a:t>Arable land in Cambodia, Lao PDR, Myanmar and Viet Nam</a:t>
            </a:r>
            <a:endParaRPr lang="en-ID" dirty="0"/>
          </a:p>
        </p:txBody>
      </p:sp>
      <p:sp>
        <p:nvSpPr>
          <p:cNvPr id="3" name="Slide Number Placeholder 2">
            <a:extLst>
              <a:ext uri="{FF2B5EF4-FFF2-40B4-BE49-F238E27FC236}">
                <a16:creationId xmlns:a16="http://schemas.microsoft.com/office/drawing/2014/main" id="{D216B53E-E0A6-4D34-BC04-1B714F20F694}"/>
              </a:ext>
            </a:extLst>
          </p:cNvPr>
          <p:cNvSpPr>
            <a:spLocks noGrp="1"/>
          </p:cNvSpPr>
          <p:nvPr>
            <p:ph type="sldNum" sz="quarter" idx="12"/>
          </p:nvPr>
        </p:nvSpPr>
        <p:spPr/>
        <p:txBody>
          <a:bodyPr/>
          <a:lstStyle/>
          <a:p>
            <a:fld id="{6D22F896-40B5-4ADD-8801-0D06FADFA095}" type="slidenum">
              <a:rPr lang="en-US" smtClean="0"/>
              <a:t>4</a:t>
            </a:fld>
            <a:endParaRPr lang="en-US" dirty="0"/>
          </a:p>
        </p:txBody>
      </p:sp>
    </p:spTree>
    <p:extLst>
      <p:ext uri="{BB962C8B-B14F-4D97-AF65-F5344CB8AC3E}">
        <p14:creationId xmlns:p14="http://schemas.microsoft.com/office/powerpoint/2010/main" val="282367057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2516B407-4911-4352-B526-5FDC0AD47CA3}"/>
              </a:ext>
            </a:extLst>
          </p:cNvPr>
          <p:cNvSpPr txBox="1"/>
          <p:nvPr/>
        </p:nvSpPr>
        <p:spPr>
          <a:xfrm>
            <a:off x="1451580" y="1898497"/>
            <a:ext cx="5314980" cy="4154984"/>
          </a:xfrm>
          <a:prstGeom prst="rect">
            <a:avLst/>
          </a:prstGeom>
          <a:noFill/>
        </p:spPr>
        <p:txBody>
          <a:bodyPr wrap="square" rtlCol="0">
            <a:spAutoFit/>
          </a:bodyPr>
          <a:lstStyle/>
          <a:p>
            <a:pPr marL="342900" indent="-342900">
              <a:buFont typeface="Arial" panose="020B0604020202020204" pitchFamily="34" charset="0"/>
              <a:buChar char="•"/>
            </a:pPr>
            <a:r>
              <a:rPr lang="en-US" sz="2200" dirty="0"/>
              <a:t>Social change, particularly among the young population is occurring because of advancements in communication and more widespread education; thereby raising expectations</a:t>
            </a:r>
          </a:p>
          <a:p>
            <a:pPr marL="342900" indent="-342900">
              <a:buFont typeface="Arial" panose="020B0604020202020204" pitchFamily="34" charset="0"/>
              <a:buChar char="•"/>
            </a:pPr>
            <a:endParaRPr lang="en-US" sz="2200" dirty="0"/>
          </a:p>
          <a:p>
            <a:pPr marL="342900" indent="-342900">
              <a:buFont typeface="Arial" panose="020B0604020202020204" pitchFamily="34" charset="0"/>
              <a:buChar char="•"/>
            </a:pPr>
            <a:r>
              <a:rPr lang="en-US" sz="2200" dirty="0"/>
              <a:t>Farming is no longer attractive for many rural residents; opportunities for non-farm work has become an alternative to farming</a:t>
            </a:r>
          </a:p>
          <a:p>
            <a:pPr marL="342900" indent="-342900">
              <a:buFont typeface="Arial" panose="020B0604020202020204" pitchFamily="34" charset="0"/>
              <a:buChar char="•"/>
            </a:pPr>
            <a:endParaRPr lang="en-US" sz="2200" dirty="0"/>
          </a:p>
          <a:p>
            <a:endParaRPr lang="en-ID" sz="2200" dirty="0"/>
          </a:p>
        </p:txBody>
      </p:sp>
      <p:pic>
        <p:nvPicPr>
          <p:cNvPr id="5" name="Picture 2" descr="Image result for arable land in cambodia">
            <a:extLst>
              <a:ext uri="{FF2B5EF4-FFF2-40B4-BE49-F238E27FC236}">
                <a16:creationId xmlns:a16="http://schemas.microsoft.com/office/drawing/2014/main" id="{6DDE355A-5573-463D-8CF7-8ED0D8845985}"/>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657438" y="1854200"/>
            <a:ext cx="5534562" cy="3774440"/>
          </a:xfrm>
          <a:prstGeom prst="rect">
            <a:avLst/>
          </a:prstGeom>
          <a:noFill/>
          <a:extLst>
            <a:ext uri="{909E8E84-426E-40DD-AFC4-6F175D3DCCD1}">
              <a14:hiddenFill xmlns:a14="http://schemas.microsoft.com/office/drawing/2010/main">
                <a:solidFill>
                  <a:srgbClr val="FFFFFF"/>
                </a:solidFill>
              </a14:hiddenFill>
            </a:ext>
          </a:extLst>
        </p:spPr>
      </p:pic>
      <p:sp>
        <p:nvSpPr>
          <p:cNvPr id="7" name="Title 1">
            <a:extLst>
              <a:ext uri="{FF2B5EF4-FFF2-40B4-BE49-F238E27FC236}">
                <a16:creationId xmlns:a16="http://schemas.microsoft.com/office/drawing/2014/main" id="{77095D6C-9593-4937-AFBB-02B8FB086C4C}"/>
              </a:ext>
            </a:extLst>
          </p:cNvPr>
          <p:cNvSpPr>
            <a:spLocks noGrp="1"/>
          </p:cNvSpPr>
          <p:nvPr>
            <p:ph type="title"/>
          </p:nvPr>
        </p:nvSpPr>
        <p:spPr>
          <a:xfrm>
            <a:off x="1450975" y="804863"/>
            <a:ext cx="9604375" cy="1049337"/>
          </a:xfrm>
        </p:spPr>
        <p:txBody>
          <a:bodyPr/>
          <a:lstStyle/>
          <a:p>
            <a:r>
              <a:rPr lang="en-US" dirty="0"/>
              <a:t>The Rural transition in </a:t>
            </a:r>
            <a:r>
              <a:rPr lang="en-US" dirty="0" err="1"/>
              <a:t>clmv</a:t>
            </a:r>
            <a:endParaRPr lang="en-ID" dirty="0"/>
          </a:p>
        </p:txBody>
      </p:sp>
      <p:sp>
        <p:nvSpPr>
          <p:cNvPr id="8" name="Slide Number Placeholder 7">
            <a:extLst>
              <a:ext uri="{FF2B5EF4-FFF2-40B4-BE49-F238E27FC236}">
                <a16:creationId xmlns:a16="http://schemas.microsoft.com/office/drawing/2014/main" id="{E5197051-2A74-4CBE-B56E-4C7428E22E31}"/>
              </a:ext>
            </a:extLst>
          </p:cNvPr>
          <p:cNvSpPr>
            <a:spLocks noGrp="1"/>
          </p:cNvSpPr>
          <p:nvPr>
            <p:ph type="sldNum" sz="quarter" idx="12"/>
          </p:nvPr>
        </p:nvSpPr>
        <p:spPr/>
        <p:txBody>
          <a:bodyPr/>
          <a:lstStyle/>
          <a:p>
            <a:fld id="{6D22F896-40B5-4ADD-8801-0D06FADFA095}" type="slidenum">
              <a:rPr lang="en-US" smtClean="0"/>
              <a:t>5</a:t>
            </a:fld>
            <a:endParaRPr lang="en-US" dirty="0"/>
          </a:p>
        </p:txBody>
      </p:sp>
    </p:spTree>
    <p:extLst>
      <p:ext uri="{BB962C8B-B14F-4D97-AF65-F5344CB8AC3E}">
        <p14:creationId xmlns:p14="http://schemas.microsoft.com/office/powerpoint/2010/main" val="413470156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A0ACC6E-09B8-480C-8597-12E90B080384}"/>
              </a:ext>
            </a:extLst>
          </p:cNvPr>
          <p:cNvSpPr>
            <a:spLocks noGrp="1"/>
          </p:cNvSpPr>
          <p:nvPr>
            <p:ph type="title"/>
          </p:nvPr>
        </p:nvSpPr>
        <p:spPr/>
        <p:txBody>
          <a:bodyPr/>
          <a:lstStyle/>
          <a:p>
            <a:r>
              <a:rPr lang="en-US" dirty="0"/>
              <a:t>Types of non-farm work</a:t>
            </a:r>
            <a:endParaRPr lang="en-ID" dirty="0"/>
          </a:p>
        </p:txBody>
      </p:sp>
      <p:graphicFrame>
        <p:nvGraphicFramePr>
          <p:cNvPr id="3" name="Table 3">
            <a:extLst>
              <a:ext uri="{FF2B5EF4-FFF2-40B4-BE49-F238E27FC236}">
                <a16:creationId xmlns:a16="http://schemas.microsoft.com/office/drawing/2014/main" id="{B23334F3-E497-44EC-9820-562F7DDDD3A5}"/>
              </a:ext>
            </a:extLst>
          </p:cNvPr>
          <p:cNvGraphicFramePr>
            <a:graphicFrameLocks noGrp="1"/>
          </p:cNvGraphicFramePr>
          <p:nvPr/>
        </p:nvGraphicFramePr>
        <p:xfrm>
          <a:off x="1451579" y="1918485"/>
          <a:ext cx="9603275" cy="4206240"/>
        </p:xfrm>
        <a:graphic>
          <a:graphicData uri="http://schemas.openxmlformats.org/drawingml/2006/table">
            <a:tbl>
              <a:tblPr firstRow="1" bandRow="1">
                <a:tableStyleId>{7DF18680-E054-41AD-8BC1-D1AEF772440D}</a:tableStyleId>
              </a:tblPr>
              <a:tblGrid>
                <a:gridCol w="1920655">
                  <a:extLst>
                    <a:ext uri="{9D8B030D-6E8A-4147-A177-3AD203B41FA5}">
                      <a16:colId xmlns:a16="http://schemas.microsoft.com/office/drawing/2014/main" val="1540563195"/>
                    </a:ext>
                  </a:extLst>
                </a:gridCol>
                <a:gridCol w="2061103">
                  <a:extLst>
                    <a:ext uri="{9D8B030D-6E8A-4147-A177-3AD203B41FA5}">
                      <a16:colId xmlns:a16="http://schemas.microsoft.com/office/drawing/2014/main" val="590363538"/>
                    </a:ext>
                  </a:extLst>
                </a:gridCol>
                <a:gridCol w="1780207">
                  <a:extLst>
                    <a:ext uri="{9D8B030D-6E8A-4147-A177-3AD203B41FA5}">
                      <a16:colId xmlns:a16="http://schemas.microsoft.com/office/drawing/2014/main" val="223400754"/>
                    </a:ext>
                  </a:extLst>
                </a:gridCol>
                <a:gridCol w="1920655">
                  <a:extLst>
                    <a:ext uri="{9D8B030D-6E8A-4147-A177-3AD203B41FA5}">
                      <a16:colId xmlns:a16="http://schemas.microsoft.com/office/drawing/2014/main" val="787508093"/>
                    </a:ext>
                  </a:extLst>
                </a:gridCol>
                <a:gridCol w="1920655">
                  <a:extLst>
                    <a:ext uri="{9D8B030D-6E8A-4147-A177-3AD203B41FA5}">
                      <a16:colId xmlns:a16="http://schemas.microsoft.com/office/drawing/2014/main" val="3056747565"/>
                    </a:ext>
                  </a:extLst>
                </a:gridCol>
              </a:tblGrid>
              <a:tr h="582084">
                <a:tc>
                  <a:txBody>
                    <a:bodyPr/>
                    <a:lstStyle/>
                    <a:p>
                      <a:pPr algn="ctr"/>
                      <a:r>
                        <a:rPr lang="en-US" dirty="0"/>
                        <a:t>Household type</a:t>
                      </a:r>
                      <a:endParaRPr lang="en-ID" dirty="0"/>
                    </a:p>
                  </a:txBody>
                  <a:tcPr/>
                </a:tc>
                <a:tc>
                  <a:txBody>
                    <a:bodyPr/>
                    <a:lstStyle/>
                    <a:p>
                      <a:pPr algn="ctr"/>
                      <a:r>
                        <a:rPr lang="en-US" dirty="0"/>
                        <a:t>Occupation</a:t>
                      </a:r>
                      <a:endParaRPr lang="en-ID" dirty="0"/>
                    </a:p>
                  </a:txBody>
                  <a:tcPr/>
                </a:tc>
                <a:tc>
                  <a:txBody>
                    <a:bodyPr/>
                    <a:lstStyle/>
                    <a:p>
                      <a:pPr algn="ctr"/>
                      <a:r>
                        <a:rPr lang="en-US" dirty="0"/>
                        <a:t>Skills and capital</a:t>
                      </a:r>
                      <a:endParaRPr lang="en-ID" dirty="0"/>
                    </a:p>
                  </a:txBody>
                  <a:tcPr/>
                </a:tc>
                <a:tc>
                  <a:txBody>
                    <a:bodyPr/>
                    <a:lstStyle/>
                    <a:p>
                      <a:pPr algn="ctr"/>
                      <a:r>
                        <a:rPr lang="en-US" dirty="0"/>
                        <a:t>Entry</a:t>
                      </a:r>
                      <a:endParaRPr lang="en-ID" dirty="0"/>
                    </a:p>
                  </a:txBody>
                  <a:tcPr/>
                </a:tc>
                <a:tc>
                  <a:txBody>
                    <a:bodyPr/>
                    <a:lstStyle/>
                    <a:p>
                      <a:pPr algn="ctr"/>
                      <a:r>
                        <a:rPr lang="en-US" dirty="0"/>
                        <a:t>Strategy</a:t>
                      </a:r>
                      <a:endParaRPr lang="en-ID" dirty="0"/>
                    </a:p>
                  </a:txBody>
                  <a:tcPr/>
                </a:tc>
                <a:extLst>
                  <a:ext uri="{0D108BD9-81ED-4DB2-BD59-A6C34878D82A}">
                    <a16:rowId xmlns:a16="http://schemas.microsoft.com/office/drawing/2014/main" val="371341227"/>
                  </a:ext>
                </a:extLst>
              </a:tr>
              <a:tr h="582084">
                <a:tc>
                  <a:txBody>
                    <a:bodyPr/>
                    <a:lstStyle/>
                    <a:p>
                      <a:r>
                        <a:rPr lang="en-US" dirty="0"/>
                        <a:t>Landless farmers</a:t>
                      </a:r>
                      <a:endParaRPr lang="en-ID" dirty="0"/>
                    </a:p>
                  </a:txBody>
                  <a:tcPr/>
                </a:tc>
                <a:tc>
                  <a:txBody>
                    <a:bodyPr/>
                    <a:lstStyle/>
                    <a:p>
                      <a:r>
                        <a:rPr lang="en-US" dirty="0"/>
                        <a:t>Petty trading</a:t>
                      </a:r>
                    </a:p>
                    <a:p>
                      <a:r>
                        <a:rPr lang="en-US" dirty="0"/>
                        <a:t>Basket weaving</a:t>
                      </a:r>
                    </a:p>
                    <a:p>
                      <a:r>
                        <a:rPr lang="en-US" dirty="0"/>
                        <a:t>Garbage picking</a:t>
                      </a:r>
                    </a:p>
                    <a:p>
                      <a:r>
                        <a:rPr lang="en-US" dirty="0"/>
                        <a:t>Construction</a:t>
                      </a:r>
                      <a:endParaRPr lang="en-ID" dirty="0"/>
                    </a:p>
                  </a:txBody>
                  <a:tcPr/>
                </a:tc>
                <a:tc>
                  <a:txBody>
                    <a:bodyPr/>
                    <a:lstStyle/>
                    <a:p>
                      <a:r>
                        <a:rPr lang="en-US" dirty="0"/>
                        <a:t>Unskilled, little or no capital required</a:t>
                      </a:r>
                      <a:endParaRPr lang="en-ID" dirty="0"/>
                    </a:p>
                  </a:txBody>
                  <a:tcPr/>
                </a:tc>
                <a:tc>
                  <a:txBody>
                    <a:bodyPr/>
                    <a:lstStyle/>
                    <a:p>
                      <a:r>
                        <a:rPr lang="en-US" dirty="0"/>
                        <a:t>Relatively easy entry</a:t>
                      </a:r>
                      <a:endParaRPr lang="en-ID" dirty="0"/>
                    </a:p>
                  </a:txBody>
                  <a:tcPr/>
                </a:tc>
                <a:tc>
                  <a:txBody>
                    <a:bodyPr/>
                    <a:lstStyle/>
                    <a:p>
                      <a:r>
                        <a:rPr lang="en-US" dirty="0"/>
                        <a:t>Survival</a:t>
                      </a:r>
                      <a:endParaRPr lang="en-ID" dirty="0"/>
                    </a:p>
                  </a:txBody>
                  <a:tcPr/>
                </a:tc>
                <a:extLst>
                  <a:ext uri="{0D108BD9-81ED-4DB2-BD59-A6C34878D82A}">
                    <a16:rowId xmlns:a16="http://schemas.microsoft.com/office/drawing/2014/main" val="2359208438"/>
                  </a:ext>
                </a:extLst>
              </a:tr>
              <a:tr h="582084">
                <a:tc>
                  <a:txBody>
                    <a:bodyPr/>
                    <a:lstStyle/>
                    <a:p>
                      <a:r>
                        <a:rPr lang="en-US" dirty="0"/>
                        <a:t>Middle income households</a:t>
                      </a:r>
                      <a:endParaRPr lang="en-ID" dirty="0"/>
                    </a:p>
                  </a:txBody>
                  <a:tcPr/>
                </a:tc>
                <a:tc>
                  <a:txBody>
                    <a:bodyPr/>
                    <a:lstStyle/>
                    <a:p>
                      <a:r>
                        <a:rPr lang="en-US" dirty="0"/>
                        <a:t>Transport services</a:t>
                      </a:r>
                    </a:p>
                    <a:p>
                      <a:r>
                        <a:rPr lang="en-US" dirty="0"/>
                        <a:t>Food stall operator</a:t>
                      </a:r>
                    </a:p>
                    <a:p>
                      <a:r>
                        <a:rPr lang="en-US" dirty="0"/>
                        <a:t>Factory work</a:t>
                      </a:r>
                    </a:p>
                    <a:p>
                      <a:r>
                        <a:rPr lang="en-US" dirty="0"/>
                        <a:t>Construction</a:t>
                      </a:r>
                      <a:endParaRPr lang="en-ID" dirty="0"/>
                    </a:p>
                  </a:txBody>
                  <a:tcPr/>
                </a:tc>
                <a:tc>
                  <a:txBody>
                    <a:bodyPr/>
                    <a:lstStyle/>
                    <a:p>
                      <a:r>
                        <a:rPr lang="en-US" dirty="0"/>
                        <a:t>Some skills required, little or no capital required</a:t>
                      </a:r>
                      <a:endParaRPr lang="en-ID" dirty="0"/>
                    </a:p>
                  </a:txBody>
                  <a:tcPr/>
                </a:tc>
                <a:tc>
                  <a:txBody>
                    <a:bodyPr/>
                    <a:lstStyle/>
                    <a:p>
                      <a:r>
                        <a:rPr lang="en-US" dirty="0"/>
                        <a:t>Contracts required</a:t>
                      </a:r>
                      <a:endParaRPr lang="en-ID" dirty="0"/>
                    </a:p>
                  </a:txBody>
                  <a:tcPr/>
                </a:tc>
                <a:tc>
                  <a:txBody>
                    <a:bodyPr/>
                    <a:lstStyle/>
                    <a:p>
                      <a:r>
                        <a:rPr lang="en-US" dirty="0"/>
                        <a:t>Consolidation and some accumulation</a:t>
                      </a:r>
                      <a:endParaRPr lang="en-ID" dirty="0"/>
                    </a:p>
                  </a:txBody>
                  <a:tcPr/>
                </a:tc>
                <a:extLst>
                  <a:ext uri="{0D108BD9-81ED-4DB2-BD59-A6C34878D82A}">
                    <a16:rowId xmlns:a16="http://schemas.microsoft.com/office/drawing/2014/main" val="1774666652"/>
                  </a:ext>
                </a:extLst>
              </a:tr>
              <a:tr h="582084">
                <a:tc>
                  <a:txBody>
                    <a:bodyPr/>
                    <a:lstStyle/>
                    <a:p>
                      <a:r>
                        <a:rPr lang="en-US" dirty="0"/>
                        <a:t>Rich households</a:t>
                      </a:r>
                      <a:endParaRPr lang="en-ID" dirty="0"/>
                    </a:p>
                  </a:txBody>
                  <a:tcPr/>
                </a:tc>
                <a:tc>
                  <a:txBody>
                    <a:bodyPr/>
                    <a:lstStyle/>
                    <a:p>
                      <a:r>
                        <a:rPr lang="en-US" dirty="0"/>
                        <a:t>Large scale trade</a:t>
                      </a:r>
                    </a:p>
                    <a:p>
                      <a:r>
                        <a:rPr lang="en-US" dirty="0"/>
                        <a:t>Taxi/bus ownership</a:t>
                      </a:r>
                      <a:endParaRPr lang="en-ID" dirty="0"/>
                    </a:p>
                  </a:txBody>
                  <a:tcPr/>
                </a:tc>
                <a:tc>
                  <a:txBody>
                    <a:bodyPr/>
                    <a:lstStyle/>
                    <a:p>
                      <a:endParaRPr lang="en-ID"/>
                    </a:p>
                  </a:txBody>
                  <a:tcPr/>
                </a:tc>
                <a:tc>
                  <a:txBody>
                    <a:bodyPr/>
                    <a:lstStyle/>
                    <a:p>
                      <a:r>
                        <a:rPr lang="en-US" dirty="0"/>
                        <a:t>Skills, entrepreneurship and considerable capital required</a:t>
                      </a:r>
                      <a:endParaRPr lang="en-ID" dirty="0"/>
                    </a:p>
                  </a:txBody>
                  <a:tcPr/>
                </a:tc>
                <a:tc>
                  <a:txBody>
                    <a:bodyPr/>
                    <a:lstStyle/>
                    <a:p>
                      <a:r>
                        <a:rPr lang="en-US" dirty="0"/>
                        <a:t>Accumulation</a:t>
                      </a:r>
                      <a:endParaRPr lang="en-ID" dirty="0"/>
                    </a:p>
                  </a:txBody>
                  <a:tcPr/>
                </a:tc>
                <a:extLst>
                  <a:ext uri="{0D108BD9-81ED-4DB2-BD59-A6C34878D82A}">
                    <a16:rowId xmlns:a16="http://schemas.microsoft.com/office/drawing/2014/main" val="1638314315"/>
                  </a:ext>
                </a:extLst>
              </a:tr>
            </a:tbl>
          </a:graphicData>
        </a:graphic>
      </p:graphicFrame>
      <p:sp>
        <p:nvSpPr>
          <p:cNvPr id="4" name="Slide Number Placeholder 3">
            <a:extLst>
              <a:ext uri="{FF2B5EF4-FFF2-40B4-BE49-F238E27FC236}">
                <a16:creationId xmlns:a16="http://schemas.microsoft.com/office/drawing/2014/main" id="{5F4669CD-19A9-4A56-88AE-19A26A90CF82}"/>
              </a:ext>
            </a:extLst>
          </p:cNvPr>
          <p:cNvSpPr>
            <a:spLocks noGrp="1"/>
          </p:cNvSpPr>
          <p:nvPr>
            <p:ph type="sldNum" sz="quarter" idx="12"/>
          </p:nvPr>
        </p:nvSpPr>
        <p:spPr/>
        <p:txBody>
          <a:bodyPr/>
          <a:lstStyle/>
          <a:p>
            <a:fld id="{6D22F896-40B5-4ADD-8801-0D06FADFA095}" type="slidenum">
              <a:rPr lang="en-US" smtClean="0"/>
              <a:t>6</a:t>
            </a:fld>
            <a:endParaRPr lang="en-US" dirty="0"/>
          </a:p>
        </p:txBody>
      </p:sp>
    </p:spTree>
    <p:extLst>
      <p:ext uri="{BB962C8B-B14F-4D97-AF65-F5344CB8AC3E}">
        <p14:creationId xmlns:p14="http://schemas.microsoft.com/office/powerpoint/2010/main" val="330027854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descr="Image result for motorbike repair">
            <a:extLst>
              <a:ext uri="{FF2B5EF4-FFF2-40B4-BE49-F238E27FC236}">
                <a16:creationId xmlns:a16="http://schemas.microsoft.com/office/drawing/2014/main" id="{85F4D692-2A9B-4D59-AB9F-9D7AC04A5053}"/>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t="7862" b="7926"/>
          <a:stretch/>
        </p:blipFill>
        <p:spPr bwMode="auto">
          <a:xfrm>
            <a:off x="9196251" y="0"/>
            <a:ext cx="2995749" cy="4010962"/>
          </a:xfrm>
          <a:prstGeom prst="rect">
            <a:avLst/>
          </a:prstGeom>
          <a:noFill/>
          <a:extLst>
            <a:ext uri="{909E8E84-426E-40DD-AFC4-6F175D3DCCD1}">
              <a14:hiddenFill xmlns:a14="http://schemas.microsoft.com/office/drawing/2010/main">
                <a:solidFill>
                  <a:srgbClr val="FFFFFF"/>
                </a:solidFill>
              </a14:hiddenFill>
            </a:ext>
          </a:extLst>
        </p:spPr>
      </p:pic>
      <p:pic>
        <p:nvPicPr>
          <p:cNvPr id="6148" name="Picture 4" descr="Image result for rural market">
            <a:extLst>
              <a:ext uri="{FF2B5EF4-FFF2-40B4-BE49-F238E27FC236}">
                <a16:creationId xmlns:a16="http://schemas.microsoft.com/office/drawing/2014/main" id="{4A1EABAB-93E3-49CD-8B69-0C7625AD950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889161" y="0"/>
            <a:ext cx="4173874" cy="3126377"/>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4" descr="Image result for non farm work viet nam">
            <a:extLst>
              <a:ext uri="{FF2B5EF4-FFF2-40B4-BE49-F238E27FC236}">
                <a16:creationId xmlns:a16="http://schemas.microsoft.com/office/drawing/2014/main" id="{318FA9D4-7EF6-4270-A264-37D1933DCF0D}"/>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b="11159"/>
          <a:stretch/>
        </p:blipFill>
        <p:spPr bwMode="auto">
          <a:xfrm>
            <a:off x="8081554" y="4122685"/>
            <a:ext cx="4110446" cy="2735316"/>
          </a:xfrm>
          <a:prstGeom prst="rect">
            <a:avLst/>
          </a:prstGeom>
          <a:noFill/>
          <a:extLst>
            <a:ext uri="{909E8E84-426E-40DD-AFC4-6F175D3DCCD1}">
              <a14:hiddenFill xmlns:a14="http://schemas.microsoft.com/office/drawing/2010/main">
                <a:solidFill>
                  <a:srgbClr val="FFFFFF"/>
                </a:solidFill>
              </a14:hiddenFill>
            </a:ext>
          </a:extLst>
        </p:spPr>
      </p:pic>
      <p:pic>
        <p:nvPicPr>
          <p:cNvPr id="6150" name="Picture 6" descr="Image result for weaving">
            <a:extLst>
              <a:ext uri="{FF2B5EF4-FFF2-40B4-BE49-F238E27FC236}">
                <a16:creationId xmlns:a16="http://schemas.microsoft.com/office/drawing/2014/main" id="{D4278C66-0254-4A76-AD26-72B5B7B57428}"/>
              </a:ext>
            </a:extLst>
          </p:cNvPr>
          <p:cNvPicPr>
            <a:picLocks noChangeAspect="1" noChangeArrowheads="1"/>
          </p:cNvPicPr>
          <p:nvPr/>
        </p:nvPicPr>
        <p:blipFill rotWithShape="1">
          <a:blip r:embed="rId5">
            <a:extLst>
              <a:ext uri="{28A0092B-C50C-407E-A947-70E740481C1C}">
                <a14:useLocalDpi xmlns:a14="http://schemas.microsoft.com/office/drawing/2010/main" val="0"/>
              </a:ext>
            </a:extLst>
          </a:blip>
          <a:srcRect l="30976"/>
          <a:stretch/>
        </p:blipFill>
        <p:spPr bwMode="auto">
          <a:xfrm>
            <a:off x="4889161" y="3230878"/>
            <a:ext cx="3036390" cy="2927379"/>
          </a:xfrm>
          <a:prstGeom prst="rect">
            <a:avLst/>
          </a:prstGeom>
          <a:noFill/>
          <a:extLst>
            <a:ext uri="{909E8E84-426E-40DD-AFC4-6F175D3DCCD1}">
              <a14:hiddenFill xmlns:a14="http://schemas.microsoft.com/office/drawing/2010/main">
                <a:solidFill>
                  <a:srgbClr val="FFFFFF"/>
                </a:solidFill>
              </a14:hiddenFill>
            </a:ext>
          </a:extLst>
        </p:spPr>
      </p:pic>
      <p:pic>
        <p:nvPicPr>
          <p:cNvPr id="6154" name="Picture 10" descr="Image result for brick making vietnam">
            <a:extLst>
              <a:ext uri="{FF2B5EF4-FFF2-40B4-BE49-F238E27FC236}">
                <a16:creationId xmlns:a16="http://schemas.microsoft.com/office/drawing/2014/main" id="{797917F9-A23D-41CE-8C9F-D733735F0130}"/>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 y="0"/>
            <a:ext cx="4746171" cy="3126377"/>
          </a:xfrm>
          <a:prstGeom prst="rect">
            <a:avLst/>
          </a:prstGeom>
          <a:noFill/>
          <a:extLst>
            <a:ext uri="{909E8E84-426E-40DD-AFC4-6F175D3DCCD1}">
              <a14:hiddenFill xmlns:a14="http://schemas.microsoft.com/office/drawing/2010/main">
                <a:solidFill>
                  <a:srgbClr val="FFFFFF"/>
                </a:solidFill>
              </a14:hiddenFill>
            </a:ext>
          </a:extLst>
        </p:spPr>
      </p:pic>
      <p:pic>
        <p:nvPicPr>
          <p:cNvPr id="6156" name="Picture 12" descr="Image result for rural minivan enterprise cambodia">
            <a:extLst>
              <a:ext uri="{FF2B5EF4-FFF2-40B4-BE49-F238E27FC236}">
                <a16:creationId xmlns:a16="http://schemas.microsoft.com/office/drawing/2014/main" id="{0B82AAF5-2008-4DF1-AA1D-A08E45638DB6}"/>
              </a:ext>
            </a:extLst>
          </p:cNvPr>
          <p:cNvPicPr>
            <a:picLocks noChangeAspect="1" noChangeArrowheads="1"/>
          </p:cNvPicPr>
          <p:nvPr/>
        </p:nvPicPr>
        <p:blipFill rotWithShape="1">
          <a:blip r:embed="rId7">
            <a:extLst>
              <a:ext uri="{28A0092B-C50C-407E-A947-70E740481C1C}">
                <a14:useLocalDpi xmlns:a14="http://schemas.microsoft.com/office/drawing/2010/main" val="0"/>
              </a:ext>
            </a:extLst>
          </a:blip>
          <a:srcRect t="8570" b="7153"/>
          <a:stretch/>
        </p:blipFill>
        <p:spPr bwMode="auto">
          <a:xfrm>
            <a:off x="13011" y="3230878"/>
            <a:ext cx="4733159" cy="2987869"/>
          </a:xfrm>
          <a:prstGeom prst="rect">
            <a:avLst/>
          </a:prstGeom>
          <a:noFill/>
          <a:extLst>
            <a:ext uri="{909E8E84-426E-40DD-AFC4-6F175D3DCCD1}">
              <a14:hiddenFill xmlns:a14="http://schemas.microsoft.com/office/drawing/2010/main">
                <a:solidFill>
                  <a:srgbClr val="FFFFFF"/>
                </a:solidFill>
              </a14:hiddenFill>
            </a:ext>
          </a:extLst>
        </p:spPr>
      </p:pic>
      <p:sp>
        <p:nvSpPr>
          <p:cNvPr id="3" name="Slide Number Placeholder 2">
            <a:extLst>
              <a:ext uri="{FF2B5EF4-FFF2-40B4-BE49-F238E27FC236}">
                <a16:creationId xmlns:a16="http://schemas.microsoft.com/office/drawing/2014/main" id="{305196C2-E39A-4806-A950-4EF3E3CE54C1}"/>
              </a:ext>
            </a:extLst>
          </p:cNvPr>
          <p:cNvSpPr>
            <a:spLocks noGrp="1"/>
          </p:cNvSpPr>
          <p:nvPr>
            <p:ph type="sldNum" sz="quarter" idx="12"/>
          </p:nvPr>
        </p:nvSpPr>
        <p:spPr/>
        <p:txBody>
          <a:bodyPr/>
          <a:lstStyle/>
          <a:p>
            <a:fld id="{6D22F896-40B5-4ADD-8801-0D06FADFA095}" type="slidenum">
              <a:rPr lang="en-US" smtClean="0"/>
              <a:t>7</a:t>
            </a:fld>
            <a:endParaRPr lang="en-US" dirty="0"/>
          </a:p>
        </p:txBody>
      </p:sp>
    </p:spTree>
    <p:extLst>
      <p:ext uri="{BB962C8B-B14F-4D97-AF65-F5344CB8AC3E}">
        <p14:creationId xmlns:p14="http://schemas.microsoft.com/office/powerpoint/2010/main" val="365149553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0549961-6CB9-47FA-ACAB-623EB53FE6CA}"/>
              </a:ext>
            </a:extLst>
          </p:cNvPr>
          <p:cNvSpPr>
            <a:spLocks noGrp="1"/>
          </p:cNvSpPr>
          <p:nvPr>
            <p:ph type="title"/>
          </p:nvPr>
        </p:nvSpPr>
        <p:spPr/>
        <p:txBody>
          <a:bodyPr/>
          <a:lstStyle/>
          <a:p>
            <a:r>
              <a:rPr lang="en-US" dirty="0"/>
              <a:t> </a:t>
            </a:r>
            <a:endParaRPr lang="en-ID" dirty="0"/>
          </a:p>
        </p:txBody>
      </p:sp>
      <p:sp>
        <p:nvSpPr>
          <p:cNvPr id="3" name="TextBox 2">
            <a:extLst>
              <a:ext uri="{FF2B5EF4-FFF2-40B4-BE49-F238E27FC236}">
                <a16:creationId xmlns:a16="http://schemas.microsoft.com/office/drawing/2014/main" id="{D371088A-AD26-4046-B4CA-8E94B493DF4C}"/>
              </a:ext>
            </a:extLst>
          </p:cNvPr>
          <p:cNvSpPr txBox="1"/>
          <p:nvPr/>
        </p:nvSpPr>
        <p:spPr>
          <a:xfrm>
            <a:off x="1451580" y="1939002"/>
            <a:ext cx="9603274" cy="2800767"/>
          </a:xfrm>
          <a:prstGeom prst="rect">
            <a:avLst/>
          </a:prstGeom>
          <a:noFill/>
        </p:spPr>
        <p:txBody>
          <a:bodyPr wrap="square" rtlCol="0">
            <a:spAutoFit/>
          </a:bodyPr>
          <a:lstStyle/>
          <a:p>
            <a:r>
              <a:rPr lang="en-US" sz="2200" dirty="0"/>
              <a:t>Urbanization parallels economic growth in CLMV</a:t>
            </a:r>
          </a:p>
          <a:p>
            <a:endParaRPr lang="en-US" sz="2200" dirty="0"/>
          </a:p>
          <a:p>
            <a:endParaRPr lang="en-US" sz="2200" dirty="0"/>
          </a:p>
          <a:p>
            <a:endParaRPr lang="en-US" sz="2200" dirty="0"/>
          </a:p>
          <a:p>
            <a:endParaRPr lang="en-US" sz="2200" dirty="0"/>
          </a:p>
          <a:p>
            <a:endParaRPr lang="en-US" sz="2200" dirty="0"/>
          </a:p>
          <a:p>
            <a:endParaRPr lang="en-US" sz="2200" dirty="0"/>
          </a:p>
          <a:p>
            <a:endParaRPr lang="en-US" sz="2200" dirty="0"/>
          </a:p>
        </p:txBody>
      </p:sp>
      <p:sp>
        <p:nvSpPr>
          <p:cNvPr id="5" name="Title 1">
            <a:extLst>
              <a:ext uri="{FF2B5EF4-FFF2-40B4-BE49-F238E27FC236}">
                <a16:creationId xmlns:a16="http://schemas.microsoft.com/office/drawing/2014/main" id="{E5429179-F8F4-4978-B807-3050AF2D7135}"/>
              </a:ext>
            </a:extLst>
          </p:cNvPr>
          <p:cNvSpPr txBox="1">
            <a:spLocks/>
          </p:cNvSpPr>
          <p:nvPr/>
        </p:nvSpPr>
        <p:spPr>
          <a:xfrm>
            <a:off x="1450975" y="804863"/>
            <a:ext cx="9604375" cy="1049337"/>
          </a:xfrm>
          <a:prstGeom prst="rect">
            <a:avLst/>
          </a:prstGeom>
        </p:spPr>
        <p:txBody>
          <a:bodyPr vert="horz" lIns="91440" tIns="45720" rIns="91440" bIns="45720" rtlCol="0" anchor="t">
            <a:normAutofit/>
          </a:bodyPr>
          <a:lstStyle>
            <a:lvl1pPr algn="l" defTabSz="914400" rtl="0" eaLnBrk="1" latinLnBrk="0" hangingPunct="1">
              <a:lnSpc>
                <a:spcPct val="90000"/>
              </a:lnSpc>
              <a:spcBef>
                <a:spcPct val="0"/>
              </a:spcBef>
              <a:buNone/>
              <a:defRPr sz="3200" b="0" i="0" kern="1200" cap="all">
                <a:solidFill>
                  <a:schemeClr val="tx1"/>
                </a:solidFill>
                <a:effectLst/>
                <a:latin typeface="+mj-lt"/>
                <a:ea typeface="+mj-ea"/>
                <a:cs typeface="+mj-cs"/>
              </a:defRPr>
            </a:lvl1pPr>
          </a:lstStyle>
          <a:p>
            <a:r>
              <a:rPr lang="en-US"/>
              <a:t>Characteristics of urbanization in clmv</a:t>
            </a:r>
            <a:endParaRPr lang="en-ID" dirty="0"/>
          </a:p>
        </p:txBody>
      </p:sp>
      <p:sp>
        <p:nvSpPr>
          <p:cNvPr id="4" name="Slide Number Placeholder 3">
            <a:extLst>
              <a:ext uri="{FF2B5EF4-FFF2-40B4-BE49-F238E27FC236}">
                <a16:creationId xmlns:a16="http://schemas.microsoft.com/office/drawing/2014/main" id="{BF0BA1DD-CE8E-497C-AF05-32CBFD63948C}"/>
              </a:ext>
            </a:extLst>
          </p:cNvPr>
          <p:cNvSpPr>
            <a:spLocks noGrp="1"/>
          </p:cNvSpPr>
          <p:nvPr>
            <p:ph type="sldNum" sz="quarter" idx="12"/>
          </p:nvPr>
        </p:nvSpPr>
        <p:spPr/>
        <p:txBody>
          <a:bodyPr/>
          <a:lstStyle/>
          <a:p>
            <a:fld id="{6D22F896-40B5-4ADD-8801-0D06FADFA095}" type="slidenum">
              <a:rPr lang="en-US" smtClean="0"/>
              <a:t>8</a:t>
            </a:fld>
            <a:endParaRPr lang="en-US" dirty="0"/>
          </a:p>
        </p:txBody>
      </p:sp>
      <p:graphicFrame>
        <p:nvGraphicFramePr>
          <p:cNvPr id="6" name="Table 6">
            <a:extLst>
              <a:ext uri="{FF2B5EF4-FFF2-40B4-BE49-F238E27FC236}">
                <a16:creationId xmlns:a16="http://schemas.microsoft.com/office/drawing/2014/main" id="{173BE3AC-6278-41B8-9746-75D974EE0AD8}"/>
              </a:ext>
            </a:extLst>
          </p:cNvPr>
          <p:cNvGraphicFramePr>
            <a:graphicFrameLocks noGrp="1"/>
          </p:cNvGraphicFramePr>
          <p:nvPr>
            <p:extLst>
              <p:ext uri="{D42A27DB-BD31-4B8C-83A1-F6EECF244321}">
                <p14:modId xmlns:p14="http://schemas.microsoft.com/office/powerpoint/2010/main" val="1895708603"/>
              </p:ext>
            </p:extLst>
          </p:nvPr>
        </p:nvGraphicFramePr>
        <p:xfrm>
          <a:off x="1544320" y="2486660"/>
          <a:ext cx="9357360" cy="4206240"/>
        </p:xfrm>
        <a:graphic>
          <a:graphicData uri="http://schemas.openxmlformats.org/drawingml/2006/table">
            <a:tbl>
              <a:tblPr firstRow="1" bandRow="1">
                <a:tableStyleId>{7DF18680-E054-41AD-8BC1-D1AEF772440D}</a:tableStyleId>
              </a:tblPr>
              <a:tblGrid>
                <a:gridCol w="4678680">
                  <a:extLst>
                    <a:ext uri="{9D8B030D-6E8A-4147-A177-3AD203B41FA5}">
                      <a16:colId xmlns:a16="http://schemas.microsoft.com/office/drawing/2014/main" val="1272702190"/>
                    </a:ext>
                  </a:extLst>
                </a:gridCol>
                <a:gridCol w="4678680">
                  <a:extLst>
                    <a:ext uri="{9D8B030D-6E8A-4147-A177-3AD203B41FA5}">
                      <a16:colId xmlns:a16="http://schemas.microsoft.com/office/drawing/2014/main" val="4015701486"/>
                    </a:ext>
                  </a:extLst>
                </a:gridCol>
              </a:tblGrid>
              <a:tr h="0">
                <a:tc>
                  <a:txBody>
                    <a:bodyPr/>
                    <a:lstStyle/>
                    <a:p>
                      <a:r>
                        <a:rPr lang="en-US" dirty="0"/>
                        <a:t>Economic development</a:t>
                      </a:r>
                      <a:endParaRPr lang="en-ID" dirty="0"/>
                    </a:p>
                  </a:txBody>
                  <a:tcPr/>
                </a:tc>
                <a:tc>
                  <a:txBody>
                    <a:bodyPr/>
                    <a:lstStyle/>
                    <a:p>
                      <a:r>
                        <a:rPr lang="en-US" dirty="0"/>
                        <a:t>Urban development </a:t>
                      </a:r>
                      <a:endParaRPr lang="en-ID" dirty="0"/>
                    </a:p>
                  </a:txBody>
                  <a:tcPr/>
                </a:tc>
                <a:extLst>
                  <a:ext uri="{0D108BD9-81ED-4DB2-BD59-A6C34878D82A}">
                    <a16:rowId xmlns:a16="http://schemas.microsoft.com/office/drawing/2014/main" val="538601475"/>
                  </a:ext>
                </a:extLst>
              </a:tr>
              <a:tr h="37084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800" dirty="0"/>
                        <a:t>1980s</a:t>
                      </a:r>
                    </a:p>
                    <a:p>
                      <a:pPr marL="285750" marR="0" lvl="0" indent="-285750" algn="l" defTabSz="914400" rtl="0" eaLnBrk="1" fontAlgn="auto" latinLnBrk="0" hangingPunct="1">
                        <a:lnSpc>
                          <a:spcPct val="100000"/>
                        </a:lnSpc>
                        <a:spcBef>
                          <a:spcPts val="0"/>
                        </a:spcBef>
                        <a:spcAft>
                          <a:spcPts val="0"/>
                        </a:spcAft>
                        <a:buClrTx/>
                        <a:buSzTx/>
                        <a:buFontTx/>
                        <a:buChar char="-"/>
                        <a:tabLst/>
                        <a:defRPr/>
                      </a:pPr>
                      <a:r>
                        <a:rPr lang="en-US" sz="1800" dirty="0"/>
                        <a:t>period of economic and political reforms; shift from state-led to market based approach</a:t>
                      </a:r>
                    </a:p>
                  </a:txBody>
                  <a:tcPr/>
                </a:tc>
                <a:tc>
                  <a:txBody>
                    <a:bodyPr/>
                    <a:lstStyle/>
                    <a:p>
                      <a:endParaRPr lang="en-US" dirty="0"/>
                    </a:p>
                    <a:p>
                      <a:r>
                        <a:rPr lang="en-US" dirty="0"/>
                        <a:t>- increased diversification of rural employment; more non-farm activities</a:t>
                      </a:r>
                      <a:endParaRPr lang="en-ID" dirty="0"/>
                    </a:p>
                  </a:txBody>
                  <a:tcPr/>
                </a:tc>
                <a:extLst>
                  <a:ext uri="{0D108BD9-81ED-4DB2-BD59-A6C34878D82A}">
                    <a16:rowId xmlns:a16="http://schemas.microsoft.com/office/drawing/2014/main" val="4225925941"/>
                  </a:ext>
                </a:extLst>
              </a:tr>
              <a:tr h="37084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800" dirty="0"/>
                        <a:t>1990s</a:t>
                      </a:r>
                    </a:p>
                    <a:p>
                      <a:pPr marL="285750" marR="0" lvl="0" indent="-285750" algn="l" defTabSz="914400" rtl="0" eaLnBrk="1" fontAlgn="auto" latinLnBrk="0" hangingPunct="1">
                        <a:lnSpc>
                          <a:spcPct val="100000"/>
                        </a:lnSpc>
                        <a:spcBef>
                          <a:spcPts val="0"/>
                        </a:spcBef>
                        <a:spcAft>
                          <a:spcPts val="0"/>
                        </a:spcAft>
                        <a:buClrTx/>
                        <a:buSzTx/>
                        <a:buFontTx/>
                        <a:buChar char="-"/>
                        <a:tabLst/>
                        <a:defRPr/>
                      </a:pPr>
                      <a:r>
                        <a:rPr lang="en-US" sz="1800" dirty="0"/>
                        <a:t>opening up of economies to outside world</a:t>
                      </a:r>
                    </a:p>
                    <a:p>
                      <a:pPr marL="285750" marR="0" lvl="0" indent="-285750" algn="l" defTabSz="914400" rtl="0" eaLnBrk="1" fontAlgn="auto" latinLnBrk="0" hangingPunct="1">
                        <a:lnSpc>
                          <a:spcPct val="100000"/>
                        </a:lnSpc>
                        <a:spcBef>
                          <a:spcPts val="0"/>
                        </a:spcBef>
                        <a:spcAft>
                          <a:spcPts val="0"/>
                        </a:spcAft>
                        <a:buClrTx/>
                        <a:buSzTx/>
                        <a:buFontTx/>
                        <a:buChar char="-"/>
                        <a:tabLst/>
                        <a:defRPr/>
                      </a:pPr>
                      <a:r>
                        <a:rPr lang="en-US" sz="1800" dirty="0"/>
                        <a:t>gradual inflow of foreign aid</a:t>
                      </a:r>
                    </a:p>
                    <a:p>
                      <a:pPr marL="285750" marR="0" lvl="0" indent="-285750" algn="l" defTabSz="914400" rtl="0" eaLnBrk="1" fontAlgn="auto" latinLnBrk="0" hangingPunct="1">
                        <a:lnSpc>
                          <a:spcPct val="100000"/>
                        </a:lnSpc>
                        <a:spcBef>
                          <a:spcPts val="0"/>
                        </a:spcBef>
                        <a:spcAft>
                          <a:spcPts val="0"/>
                        </a:spcAft>
                        <a:buClrTx/>
                        <a:buSzTx/>
                        <a:buFontTx/>
                        <a:buChar char="-"/>
                        <a:tabLst/>
                        <a:defRPr/>
                      </a:pPr>
                      <a:r>
                        <a:rPr lang="en-US" sz="1800" dirty="0"/>
                        <a:t>improvements in road transportation</a:t>
                      </a:r>
                    </a:p>
                  </a:txBody>
                  <a:tcPr/>
                </a:tc>
                <a:tc>
                  <a:txBody>
                    <a:bodyPr/>
                    <a:lstStyle/>
                    <a:p>
                      <a:endParaRPr lang="en-US" dirty="0"/>
                    </a:p>
                    <a:p>
                      <a:pPr marL="285750" indent="-285750">
                        <a:buFontTx/>
                        <a:buChar char="-"/>
                      </a:pPr>
                      <a:r>
                        <a:rPr lang="en-US" dirty="0"/>
                        <a:t>more job opportunities in urban areas</a:t>
                      </a:r>
                    </a:p>
                    <a:p>
                      <a:pPr marL="285750" indent="-285750">
                        <a:buFontTx/>
                        <a:buChar char="-"/>
                      </a:pPr>
                      <a:endParaRPr lang="en-US" dirty="0"/>
                    </a:p>
                    <a:p>
                      <a:pPr marL="285750" indent="-285750">
                        <a:buFontTx/>
                        <a:buChar char="-"/>
                      </a:pPr>
                      <a:r>
                        <a:rPr lang="en-US" dirty="0"/>
                        <a:t>Increased mobility and rural-urban migration</a:t>
                      </a:r>
                      <a:endParaRPr lang="en-ID" dirty="0"/>
                    </a:p>
                  </a:txBody>
                  <a:tcPr/>
                </a:tc>
                <a:extLst>
                  <a:ext uri="{0D108BD9-81ED-4DB2-BD59-A6C34878D82A}">
                    <a16:rowId xmlns:a16="http://schemas.microsoft.com/office/drawing/2014/main" val="1950098955"/>
                  </a:ext>
                </a:extLst>
              </a:tr>
              <a:tr h="370840">
                <a:tc>
                  <a:txBody>
                    <a:bodyPr/>
                    <a:lstStyle/>
                    <a:p>
                      <a:r>
                        <a:rPr lang="en-US" dirty="0"/>
                        <a:t>2000s</a:t>
                      </a:r>
                    </a:p>
                    <a:p>
                      <a:r>
                        <a:rPr lang="en-ID" dirty="0"/>
                        <a:t>Further sector reforms, development of special economic zones, increased foreign direct investment, easement of cross-border movements, rise in tourism</a:t>
                      </a:r>
                    </a:p>
                  </a:txBody>
                  <a:tcPr/>
                </a:tc>
                <a:tc>
                  <a:txBody>
                    <a:bodyPr/>
                    <a:lstStyle/>
                    <a:p>
                      <a:endParaRPr lang="en-US" dirty="0"/>
                    </a:p>
                    <a:p>
                      <a:pPr marL="285750" indent="-285750">
                        <a:buFontTx/>
                        <a:buChar char="-"/>
                      </a:pPr>
                      <a:r>
                        <a:rPr lang="en-ID" dirty="0"/>
                        <a:t>Increased urban-rural linkages</a:t>
                      </a:r>
                    </a:p>
                    <a:p>
                      <a:pPr marL="285750" indent="-285750">
                        <a:buFontTx/>
                        <a:buChar char="-"/>
                      </a:pPr>
                      <a:r>
                        <a:rPr lang="en-ID" dirty="0"/>
                        <a:t>Improved urban infrastructure and services</a:t>
                      </a:r>
                    </a:p>
                    <a:p>
                      <a:pPr marL="285750" indent="-285750">
                        <a:buFontTx/>
                        <a:buChar char="-"/>
                      </a:pPr>
                      <a:r>
                        <a:rPr lang="en-ID" dirty="0"/>
                        <a:t>Increased congestion, environmental pollution  </a:t>
                      </a:r>
                    </a:p>
                  </a:txBody>
                  <a:tcPr/>
                </a:tc>
                <a:extLst>
                  <a:ext uri="{0D108BD9-81ED-4DB2-BD59-A6C34878D82A}">
                    <a16:rowId xmlns:a16="http://schemas.microsoft.com/office/drawing/2014/main" val="2419591999"/>
                  </a:ext>
                </a:extLst>
              </a:tr>
            </a:tbl>
          </a:graphicData>
        </a:graphic>
      </p:graphicFrame>
    </p:spTree>
    <p:extLst>
      <p:ext uri="{BB962C8B-B14F-4D97-AF65-F5344CB8AC3E}">
        <p14:creationId xmlns:p14="http://schemas.microsoft.com/office/powerpoint/2010/main" val="118298815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3F1571DF-786D-4A4C-B1D9-1EB35D4C99B5}"/>
              </a:ext>
            </a:extLst>
          </p:cNvPr>
          <p:cNvPicPr/>
          <p:nvPr/>
        </p:nvPicPr>
        <p:blipFill rotWithShape="1">
          <a:blip r:embed="rId2"/>
          <a:srcRect l="3810" t="26296" r="52430" b="9144"/>
          <a:stretch/>
        </p:blipFill>
        <p:spPr>
          <a:xfrm>
            <a:off x="3744686" y="0"/>
            <a:ext cx="4441371" cy="3429000"/>
          </a:xfrm>
          <a:prstGeom prst="rect">
            <a:avLst/>
          </a:prstGeom>
        </p:spPr>
      </p:pic>
      <p:pic>
        <p:nvPicPr>
          <p:cNvPr id="4" name="Picture 3">
            <a:extLst>
              <a:ext uri="{FF2B5EF4-FFF2-40B4-BE49-F238E27FC236}">
                <a16:creationId xmlns:a16="http://schemas.microsoft.com/office/drawing/2014/main" id="{8384DE1F-9E88-4421-B543-75576839503D}"/>
              </a:ext>
            </a:extLst>
          </p:cNvPr>
          <p:cNvPicPr/>
          <p:nvPr/>
        </p:nvPicPr>
        <p:blipFill rotWithShape="1">
          <a:blip r:embed="rId3"/>
          <a:srcRect l="5025" t="26838" r="53395" b="8333"/>
          <a:stretch/>
        </p:blipFill>
        <p:spPr>
          <a:xfrm>
            <a:off x="3744685" y="3570514"/>
            <a:ext cx="4441371" cy="3287484"/>
          </a:xfrm>
          <a:prstGeom prst="rect">
            <a:avLst/>
          </a:prstGeom>
        </p:spPr>
      </p:pic>
      <p:pic>
        <p:nvPicPr>
          <p:cNvPr id="5" name="Picture 4">
            <a:extLst>
              <a:ext uri="{FF2B5EF4-FFF2-40B4-BE49-F238E27FC236}">
                <a16:creationId xmlns:a16="http://schemas.microsoft.com/office/drawing/2014/main" id="{DB81AA3F-0451-4132-BE8E-1FB38F76565B}"/>
              </a:ext>
            </a:extLst>
          </p:cNvPr>
          <p:cNvPicPr/>
          <p:nvPr/>
        </p:nvPicPr>
        <p:blipFill rotWithShape="1">
          <a:blip r:embed="rId4"/>
          <a:srcRect l="3647" t="26026" r="51986" b="8872"/>
          <a:stretch/>
        </p:blipFill>
        <p:spPr>
          <a:xfrm>
            <a:off x="8342811" y="-1"/>
            <a:ext cx="3849189" cy="3428999"/>
          </a:xfrm>
          <a:prstGeom prst="rect">
            <a:avLst/>
          </a:prstGeom>
        </p:spPr>
      </p:pic>
      <p:sp>
        <p:nvSpPr>
          <p:cNvPr id="6" name="TextBox 5">
            <a:extLst>
              <a:ext uri="{FF2B5EF4-FFF2-40B4-BE49-F238E27FC236}">
                <a16:creationId xmlns:a16="http://schemas.microsoft.com/office/drawing/2014/main" id="{8421C248-124E-4ECC-813D-E71A6A7FA53B}"/>
              </a:ext>
            </a:extLst>
          </p:cNvPr>
          <p:cNvSpPr txBox="1"/>
          <p:nvPr/>
        </p:nvSpPr>
        <p:spPr>
          <a:xfrm>
            <a:off x="4602480" y="3130731"/>
            <a:ext cx="2987040" cy="369332"/>
          </a:xfrm>
          <a:prstGeom prst="rect">
            <a:avLst/>
          </a:prstGeom>
          <a:noFill/>
        </p:spPr>
        <p:txBody>
          <a:bodyPr wrap="square" rtlCol="0">
            <a:spAutoFit/>
          </a:bodyPr>
          <a:lstStyle/>
          <a:p>
            <a:r>
              <a:rPr lang="en-US" dirty="0" err="1"/>
              <a:t>Camboda</a:t>
            </a:r>
            <a:endParaRPr lang="en-ID" dirty="0"/>
          </a:p>
        </p:txBody>
      </p:sp>
      <p:sp>
        <p:nvSpPr>
          <p:cNvPr id="3" name="TextBox 2">
            <a:extLst>
              <a:ext uri="{FF2B5EF4-FFF2-40B4-BE49-F238E27FC236}">
                <a16:creationId xmlns:a16="http://schemas.microsoft.com/office/drawing/2014/main" id="{590C0C0D-29A2-4104-ADC6-6AF44BC62A93}"/>
              </a:ext>
            </a:extLst>
          </p:cNvPr>
          <p:cNvSpPr txBox="1"/>
          <p:nvPr/>
        </p:nvSpPr>
        <p:spPr>
          <a:xfrm>
            <a:off x="4911636" y="6571397"/>
            <a:ext cx="2987040" cy="369332"/>
          </a:xfrm>
          <a:prstGeom prst="rect">
            <a:avLst/>
          </a:prstGeom>
          <a:noFill/>
        </p:spPr>
        <p:txBody>
          <a:bodyPr wrap="square" rtlCol="0">
            <a:spAutoFit/>
          </a:bodyPr>
          <a:lstStyle/>
          <a:p>
            <a:r>
              <a:rPr lang="en-US" dirty="0"/>
              <a:t>Lao PDR</a:t>
            </a:r>
            <a:endParaRPr lang="en-ID" dirty="0"/>
          </a:p>
        </p:txBody>
      </p:sp>
      <p:sp>
        <p:nvSpPr>
          <p:cNvPr id="7" name="TextBox 6">
            <a:extLst>
              <a:ext uri="{FF2B5EF4-FFF2-40B4-BE49-F238E27FC236}">
                <a16:creationId xmlns:a16="http://schemas.microsoft.com/office/drawing/2014/main" id="{A2625B52-E0A3-4535-B341-6256D4C121C5}"/>
              </a:ext>
            </a:extLst>
          </p:cNvPr>
          <p:cNvSpPr txBox="1"/>
          <p:nvPr/>
        </p:nvSpPr>
        <p:spPr>
          <a:xfrm>
            <a:off x="9270276" y="3124200"/>
            <a:ext cx="2987040" cy="369332"/>
          </a:xfrm>
          <a:prstGeom prst="rect">
            <a:avLst/>
          </a:prstGeom>
          <a:noFill/>
        </p:spPr>
        <p:txBody>
          <a:bodyPr wrap="square" rtlCol="0">
            <a:spAutoFit/>
          </a:bodyPr>
          <a:lstStyle/>
          <a:p>
            <a:r>
              <a:rPr lang="en-US" dirty="0"/>
              <a:t>Myanmar</a:t>
            </a:r>
            <a:endParaRPr lang="en-ID" dirty="0"/>
          </a:p>
        </p:txBody>
      </p:sp>
      <p:pic>
        <p:nvPicPr>
          <p:cNvPr id="8" name="Picture 7">
            <a:extLst>
              <a:ext uri="{FF2B5EF4-FFF2-40B4-BE49-F238E27FC236}">
                <a16:creationId xmlns:a16="http://schemas.microsoft.com/office/drawing/2014/main" id="{E744F92F-4AB7-4901-AA56-6A38AC3F5807}"/>
              </a:ext>
            </a:extLst>
          </p:cNvPr>
          <p:cNvPicPr/>
          <p:nvPr/>
        </p:nvPicPr>
        <p:blipFill rotWithShape="1">
          <a:blip r:embed="rId5"/>
          <a:srcRect l="3506" t="27647" r="51216" b="8063"/>
          <a:stretch/>
        </p:blipFill>
        <p:spPr>
          <a:xfrm>
            <a:off x="8342810" y="3570514"/>
            <a:ext cx="3849189" cy="3287484"/>
          </a:xfrm>
          <a:prstGeom prst="rect">
            <a:avLst/>
          </a:prstGeom>
        </p:spPr>
      </p:pic>
      <p:sp>
        <p:nvSpPr>
          <p:cNvPr id="10" name="TextBox 9">
            <a:extLst>
              <a:ext uri="{FF2B5EF4-FFF2-40B4-BE49-F238E27FC236}">
                <a16:creationId xmlns:a16="http://schemas.microsoft.com/office/drawing/2014/main" id="{79F1CAA7-77A9-4E4A-BB1D-81B3918599A7}"/>
              </a:ext>
            </a:extLst>
          </p:cNvPr>
          <p:cNvSpPr txBox="1"/>
          <p:nvPr/>
        </p:nvSpPr>
        <p:spPr>
          <a:xfrm>
            <a:off x="9361713" y="6564085"/>
            <a:ext cx="2987040" cy="369332"/>
          </a:xfrm>
          <a:prstGeom prst="rect">
            <a:avLst/>
          </a:prstGeom>
          <a:noFill/>
        </p:spPr>
        <p:txBody>
          <a:bodyPr wrap="square" rtlCol="0">
            <a:spAutoFit/>
          </a:bodyPr>
          <a:lstStyle/>
          <a:p>
            <a:r>
              <a:rPr lang="en-US" dirty="0"/>
              <a:t>Viet Nam</a:t>
            </a:r>
            <a:endParaRPr lang="en-ID" dirty="0"/>
          </a:p>
        </p:txBody>
      </p:sp>
      <p:sp>
        <p:nvSpPr>
          <p:cNvPr id="11" name="TextBox 10">
            <a:extLst>
              <a:ext uri="{FF2B5EF4-FFF2-40B4-BE49-F238E27FC236}">
                <a16:creationId xmlns:a16="http://schemas.microsoft.com/office/drawing/2014/main" id="{86585071-DC82-41D6-AD9F-C904DFA7BD6B}"/>
              </a:ext>
            </a:extLst>
          </p:cNvPr>
          <p:cNvSpPr txBox="1"/>
          <p:nvPr/>
        </p:nvSpPr>
        <p:spPr>
          <a:xfrm>
            <a:off x="365760" y="487681"/>
            <a:ext cx="3313610" cy="1015663"/>
          </a:xfrm>
          <a:prstGeom prst="rect">
            <a:avLst/>
          </a:prstGeom>
          <a:noFill/>
        </p:spPr>
        <p:txBody>
          <a:bodyPr wrap="square" rtlCol="0">
            <a:spAutoFit/>
          </a:bodyPr>
          <a:lstStyle/>
          <a:p>
            <a:r>
              <a:rPr lang="en-US" sz="2000" dirty="0"/>
              <a:t>URBAN GROWTH IN CLMV 2018</a:t>
            </a:r>
          </a:p>
          <a:p>
            <a:endParaRPr lang="en-ID" sz="2000" dirty="0"/>
          </a:p>
        </p:txBody>
      </p:sp>
      <p:graphicFrame>
        <p:nvGraphicFramePr>
          <p:cNvPr id="12" name="Table 12">
            <a:extLst>
              <a:ext uri="{FF2B5EF4-FFF2-40B4-BE49-F238E27FC236}">
                <a16:creationId xmlns:a16="http://schemas.microsoft.com/office/drawing/2014/main" id="{BF0DA476-56C0-4801-BEFD-820FCEA5ABAC}"/>
              </a:ext>
            </a:extLst>
          </p:cNvPr>
          <p:cNvGraphicFramePr>
            <a:graphicFrameLocks noGrp="1"/>
          </p:cNvGraphicFramePr>
          <p:nvPr>
            <p:extLst>
              <p:ext uri="{D42A27DB-BD31-4B8C-83A1-F6EECF244321}">
                <p14:modId xmlns:p14="http://schemas.microsoft.com/office/powerpoint/2010/main" val="1117597071"/>
              </p:ext>
            </p:extLst>
          </p:nvPr>
        </p:nvGraphicFramePr>
        <p:xfrm>
          <a:off x="365760" y="1503344"/>
          <a:ext cx="3187337" cy="2433320"/>
        </p:xfrm>
        <a:graphic>
          <a:graphicData uri="http://schemas.openxmlformats.org/drawingml/2006/table">
            <a:tbl>
              <a:tblPr firstRow="1" bandRow="1">
                <a:tableStyleId>{7DF18680-E054-41AD-8BC1-D1AEF772440D}</a:tableStyleId>
              </a:tblPr>
              <a:tblGrid>
                <a:gridCol w="1506583">
                  <a:extLst>
                    <a:ext uri="{9D8B030D-6E8A-4147-A177-3AD203B41FA5}">
                      <a16:colId xmlns:a16="http://schemas.microsoft.com/office/drawing/2014/main" val="1617375892"/>
                    </a:ext>
                  </a:extLst>
                </a:gridCol>
                <a:gridCol w="792480">
                  <a:extLst>
                    <a:ext uri="{9D8B030D-6E8A-4147-A177-3AD203B41FA5}">
                      <a16:colId xmlns:a16="http://schemas.microsoft.com/office/drawing/2014/main" val="1156926099"/>
                    </a:ext>
                  </a:extLst>
                </a:gridCol>
                <a:gridCol w="888274">
                  <a:extLst>
                    <a:ext uri="{9D8B030D-6E8A-4147-A177-3AD203B41FA5}">
                      <a16:colId xmlns:a16="http://schemas.microsoft.com/office/drawing/2014/main" val="768786063"/>
                    </a:ext>
                  </a:extLst>
                </a:gridCol>
              </a:tblGrid>
              <a:tr h="370840">
                <a:tc>
                  <a:txBody>
                    <a:bodyPr/>
                    <a:lstStyle/>
                    <a:p>
                      <a:pPr algn="ctr"/>
                      <a:r>
                        <a:rPr lang="en-US" sz="1600" dirty="0"/>
                        <a:t>Country</a:t>
                      </a:r>
                      <a:endParaRPr lang="en-ID" sz="1600" dirty="0"/>
                    </a:p>
                  </a:txBody>
                  <a:tcPr/>
                </a:tc>
                <a:tc>
                  <a:txBody>
                    <a:bodyPr/>
                    <a:lstStyle/>
                    <a:p>
                      <a:pPr algn="ctr"/>
                      <a:r>
                        <a:rPr lang="en-US" sz="1600" dirty="0"/>
                        <a:t>% urban</a:t>
                      </a:r>
                      <a:endParaRPr lang="en-ID" sz="1600" dirty="0"/>
                    </a:p>
                  </a:txBody>
                  <a:tcPr/>
                </a:tc>
                <a:tc>
                  <a:txBody>
                    <a:bodyPr/>
                    <a:lstStyle/>
                    <a:p>
                      <a:pPr algn="ctr"/>
                      <a:r>
                        <a:rPr lang="en-US" sz="1600" dirty="0"/>
                        <a:t>%  rural</a:t>
                      </a:r>
                      <a:endParaRPr lang="en-ID" sz="1600" dirty="0"/>
                    </a:p>
                  </a:txBody>
                  <a:tcPr/>
                </a:tc>
                <a:extLst>
                  <a:ext uri="{0D108BD9-81ED-4DB2-BD59-A6C34878D82A}">
                    <a16:rowId xmlns:a16="http://schemas.microsoft.com/office/drawing/2014/main" val="2081208061"/>
                  </a:ext>
                </a:extLst>
              </a:tr>
              <a:tr h="370840">
                <a:tc>
                  <a:txBody>
                    <a:bodyPr/>
                    <a:lstStyle/>
                    <a:p>
                      <a:r>
                        <a:rPr lang="en-US" dirty="0"/>
                        <a:t>Cambodia</a:t>
                      </a:r>
                      <a:endParaRPr lang="en-ID" dirty="0"/>
                    </a:p>
                  </a:txBody>
                  <a:tcPr/>
                </a:tc>
                <a:tc>
                  <a:txBody>
                    <a:bodyPr/>
                    <a:lstStyle/>
                    <a:p>
                      <a:r>
                        <a:rPr lang="en-US" dirty="0"/>
                        <a:t>22%</a:t>
                      </a:r>
                      <a:endParaRPr lang="en-ID" dirty="0"/>
                    </a:p>
                  </a:txBody>
                  <a:tcPr/>
                </a:tc>
                <a:tc>
                  <a:txBody>
                    <a:bodyPr/>
                    <a:lstStyle/>
                    <a:p>
                      <a:r>
                        <a:rPr lang="en-US" dirty="0"/>
                        <a:t>78%</a:t>
                      </a:r>
                      <a:endParaRPr lang="en-ID" dirty="0"/>
                    </a:p>
                  </a:txBody>
                  <a:tcPr/>
                </a:tc>
                <a:extLst>
                  <a:ext uri="{0D108BD9-81ED-4DB2-BD59-A6C34878D82A}">
                    <a16:rowId xmlns:a16="http://schemas.microsoft.com/office/drawing/2014/main" val="819952717"/>
                  </a:ext>
                </a:extLst>
              </a:tr>
              <a:tr h="370840">
                <a:tc>
                  <a:txBody>
                    <a:bodyPr/>
                    <a:lstStyle/>
                    <a:p>
                      <a:r>
                        <a:rPr lang="en-US" dirty="0"/>
                        <a:t>Lao PDR</a:t>
                      </a:r>
                      <a:endParaRPr lang="en-ID" dirty="0"/>
                    </a:p>
                  </a:txBody>
                  <a:tcPr/>
                </a:tc>
                <a:tc>
                  <a:txBody>
                    <a:bodyPr/>
                    <a:lstStyle/>
                    <a:p>
                      <a:r>
                        <a:rPr lang="en-US" dirty="0"/>
                        <a:t>35%</a:t>
                      </a:r>
                      <a:endParaRPr lang="en-ID" dirty="0"/>
                    </a:p>
                  </a:txBody>
                  <a:tcPr/>
                </a:tc>
                <a:tc>
                  <a:txBody>
                    <a:bodyPr/>
                    <a:lstStyle/>
                    <a:p>
                      <a:r>
                        <a:rPr lang="en-US" dirty="0"/>
                        <a:t>65%</a:t>
                      </a:r>
                      <a:endParaRPr lang="en-ID" dirty="0"/>
                    </a:p>
                  </a:txBody>
                  <a:tcPr/>
                </a:tc>
                <a:extLst>
                  <a:ext uri="{0D108BD9-81ED-4DB2-BD59-A6C34878D82A}">
                    <a16:rowId xmlns:a16="http://schemas.microsoft.com/office/drawing/2014/main" val="1002192773"/>
                  </a:ext>
                </a:extLst>
              </a:tr>
              <a:tr h="370840">
                <a:tc>
                  <a:txBody>
                    <a:bodyPr/>
                    <a:lstStyle/>
                    <a:p>
                      <a:r>
                        <a:rPr lang="en-US" dirty="0"/>
                        <a:t>Myanmar</a:t>
                      </a:r>
                      <a:endParaRPr lang="en-ID" dirty="0"/>
                    </a:p>
                  </a:txBody>
                  <a:tcPr/>
                </a:tc>
                <a:tc>
                  <a:txBody>
                    <a:bodyPr/>
                    <a:lstStyle/>
                    <a:p>
                      <a:r>
                        <a:rPr lang="en-US" dirty="0"/>
                        <a:t>30%</a:t>
                      </a:r>
                      <a:endParaRPr lang="en-ID" dirty="0"/>
                    </a:p>
                  </a:txBody>
                  <a:tcPr/>
                </a:tc>
                <a:tc>
                  <a:txBody>
                    <a:bodyPr/>
                    <a:lstStyle/>
                    <a:p>
                      <a:r>
                        <a:rPr lang="en-US" dirty="0"/>
                        <a:t>70%</a:t>
                      </a:r>
                      <a:endParaRPr lang="en-ID" dirty="0"/>
                    </a:p>
                  </a:txBody>
                  <a:tcPr/>
                </a:tc>
                <a:extLst>
                  <a:ext uri="{0D108BD9-81ED-4DB2-BD59-A6C34878D82A}">
                    <a16:rowId xmlns:a16="http://schemas.microsoft.com/office/drawing/2014/main" val="646231415"/>
                  </a:ext>
                </a:extLst>
              </a:tr>
              <a:tr h="370840">
                <a:tc>
                  <a:txBody>
                    <a:bodyPr/>
                    <a:lstStyle/>
                    <a:p>
                      <a:r>
                        <a:rPr lang="en-US" dirty="0"/>
                        <a:t>Viet Nam</a:t>
                      </a:r>
                      <a:endParaRPr lang="en-ID" dirty="0"/>
                    </a:p>
                  </a:txBody>
                  <a:tcPr/>
                </a:tc>
                <a:tc>
                  <a:txBody>
                    <a:bodyPr/>
                    <a:lstStyle/>
                    <a:p>
                      <a:r>
                        <a:rPr lang="en-US" dirty="0"/>
                        <a:t>35%</a:t>
                      </a:r>
                      <a:endParaRPr lang="en-ID" dirty="0"/>
                    </a:p>
                  </a:txBody>
                  <a:tcPr/>
                </a:tc>
                <a:tc>
                  <a:txBody>
                    <a:bodyPr/>
                    <a:lstStyle/>
                    <a:p>
                      <a:r>
                        <a:rPr lang="en-US" dirty="0"/>
                        <a:t>65%</a:t>
                      </a:r>
                      <a:endParaRPr lang="en-ID" dirty="0"/>
                    </a:p>
                  </a:txBody>
                  <a:tcPr/>
                </a:tc>
                <a:extLst>
                  <a:ext uri="{0D108BD9-81ED-4DB2-BD59-A6C34878D82A}">
                    <a16:rowId xmlns:a16="http://schemas.microsoft.com/office/drawing/2014/main" val="492217284"/>
                  </a:ext>
                </a:extLst>
              </a:tr>
              <a:tr h="370840">
                <a:tc>
                  <a:txBody>
                    <a:bodyPr/>
                    <a:lstStyle/>
                    <a:p>
                      <a:endParaRPr lang="en-ID" dirty="0"/>
                    </a:p>
                  </a:txBody>
                  <a:tcPr/>
                </a:tc>
                <a:tc>
                  <a:txBody>
                    <a:bodyPr/>
                    <a:lstStyle/>
                    <a:p>
                      <a:endParaRPr lang="en-ID"/>
                    </a:p>
                  </a:txBody>
                  <a:tcPr/>
                </a:tc>
                <a:tc>
                  <a:txBody>
                    <a:bodyPr/>
                    <a:lstStyle/>
                    <a:p>
                      <a:endParaRPr lang="en-ID" dirty="0"/>
                    </a:p>
                  </a:txBody>
                  <a:tcPr/>
                </a:tc>
                <a:extLst>
                  <a:ext uri="{0D108BD9-81ED-4DB2-BD59-A6C34878D82A}">
                    <a16:rowId xmlns:a16="http://schemas.microsoft.com/office/drawing/2014/main" val="1714995987"/>
                  </a:ext>
                </a:extLst>
              </a:tr>
            </a:tbl>
          </a:graphicData>
        </a:graphic>
      </p:graphicFrame>
      <p:sp>
        <p:nvSpPr>
          <p:cNvPr id="13" name="Slide Number Placeholder 12">
            <a:extLst>
              <a:ext uri="{FF2B5EF4-FFF2-40B4-BE49-F238E27FC236}">
                <a16:creationId xmlns:a16="http://schemas.microsoft.com/office/drawing/2014/main" id="{6559FB1B-5EB0-4713-B33C-43DA5DF6381C}"/>
              </a:ext>
            </a:extLst>
          </p:cNvPr>
          <p:cNvSpPr>
            <a:spLocks noGrp="1"/>
          </p:cNvSpPr>
          <p:nvPr>
            <p:ph type="sldNum" sz="quarter" idx="12"/>
          </p:nvPr>
        </p:nvSpPr>
        <p:spPr/>
        <p:txBody>
          <a:bodyPr/>
          <a:lstStyle/>
          <a:p>
            <a:fld id="{6D22F896-40B5-4ADD-8801-0D06FADFA095}" type="slidenum">
              <a:rPr lang="en-US" smtClean="0"/>
              <a:t>9</a:t>
            </a:fld>
            <a:endParaRPr lang="en-US" dirty="0"/>
          </a:p>
        </p:txBody>
      </p:sp>
    </p:spTree>
    <p:extLst>
      <p:ext uri="{BB962C8B-B14F-4D97-AF65-F5344CB8AC3E}">
        <p14:creationId xmlns:p14="http://schemas.microsoft.com/office/powerpoint/2010/main" val="281460085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Rectangle 14">
            <a:extLst>
              <a:ext uri="{FF2B5EF4-FFF2-40B4-BE49-F238E27FC236}">
                <a16:creationId xmlns:a16="http://schemas.microsoft.com/office/drawing/2014/main" id="{4E00D870-2594-4684-9A40-ADFF4ED3F87C}"/>
              </a:ext>
            </a:extLst>
          </p:cNvPr>
          <p:cNvSpPr/>
          <p:nvPr/>
        </p:nvSpPr>
        <p:spPr>
          <a:xfrm>
            <a:off x="4545874" y="2440578"/>
            <a:ext cx="3139708" cy="1979023"/>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grpSp>
        <p:nvGrpSpPr>
          <p:cNvPr id="12" name="Group 11">
            <a:extLst>
              <a:ext uri="{FF2B5EF4-FFF2-40B4-BE49-F238E27FC236}">
                <a16:creationId xmlns:a16="http://schemas.microsoft.com/office/drawing/2014/main" id="{0FAB1118-F97C-404E-9702-F00A7C02799F}"/>
              </a:ext>
            </a:extLst>
          </p:cNvPr>
          <p:cNvGrpSpPr/>
          <p:nvPr/>
        </p:nvGrpSpPr>
        <p:grpSpPr>
          <a:xfrm>
            <a:off x="3124200" y="1402778"/>
            <a:ext cx="6096000" cy="4196834"/>
            <a:chOff x="3124200" y="1402778"/>
            <a:chExt cx="6096000" cy="4196834"/>
          </a:xfrm>
        </p:grpSpPr>
        <p:sp>
          <p:nvSpPr>
            <p:cNvPr id="2" name="Rectangle 2">
              <a:extLst>
                <a:ext uri="{FF2B5EF4-FFF2-40B4-BE49-F238E27FC236}">
                  <a16:creationId xmlns:a16="http://schemas.microsoft.com/office/drawing/2014/main" id="{EFC6B8FD-6E46-4675-BB44-6C942A1936A3}"/>
                </a:ext>
              </a:extLst>
            </p:cNvPr>
            <p:cNvSpPr>
              <a:spLocks noChangeArrowheads="1"/>
            </p:cNvSpPr>
            <p:nvPr/>
          </p:nvSpPr>
          <p:spPr bwMode="auto">
            <a:xfrm>
              <a:off x="4038600" y="1408612"/>
              <a:ext cx="4114800" cy="4191000"/>
            </a:xfrm>
            <a:prstGeom prst="rect">
              <a:avLst/>
            </a:prstGeom>
            <a:noFill/>
            <a:ln w="12700" algn="ctr">
              <a:solidFill>
                <a:schemeClr val="tx1"/>
              </a:solidFill>
              <a:round/>
              <a:headEnd type="none" w="sm" len="sm"/>
              <a:tailEnd type="none" w="sm" len="sm"/>
            </a:ln>
            <a:extLst>
              <a:ext uri="{909E8E84-426E-40DD-AFC4-6F175D3DCCD1}">
                <a14:hiddenFill xmlns:a14="http://schemas.microsoft.com/office/drawing/2010/main">
                  <a:solidFill>
                    <a:srgbClr val="FFFFFF"/>
                  </a:solidFill>
                </a14:hiddenFill>
              </a:ext>
            </a:extLst>
          </p:spPr>
          <p:txBody>
            <a:bodyPr/>
            <a:lstStyle>
              <a:lvl1pPr>
                <a:spcBef>
                  <a:spcPct val="20000"/>
                </a:spcBef>
                <a:spcAft>
                  <a:spcPct val="20000"/>
                </a:spcAft>
                <a:buClr>
                  <a:srgbClr val="FFFF00"/>
                </a:buClr>
                <a:defRPr kumimoji="1" sz="3600">
                  <a:solidFill>
                    <a:srgbClr val="FFFFFF"/>
                  </a:solidFill>
                  <a:latin typeface="Tahoma" panose="020B0604030504040204" pitchFamily="34" charset="0"/>
                </a:defRPr>
              </a:lvl1pPr>
              <a:lvl2pPr marL="742950" indent="-285750">
                <a:spcBef>
                  <a:spcPct val="20000"/>
                </a:spcBef>
                <a:spcAft>
                  <a:spcPct val="20000"/>
                </a:spcAft>
                <a:buClr>
                  <a:srgbClr val="FFFF00"/>
                </a:buClr>
                <a:buChar char="•"/>
                <a:defRPr kumimoji="1" sz="3600">
                  <a:solidFill>
                    <a:srgbClr val="FFFFFF"/>
                  </a:solidFill>
                  <a:latin typeface="Tahoma" panose="020B0604030504040204" pitchFamily="34" charset="0"/>
                </a:defRPr>
              </a:lvl2pPr>
              <a:lvl3pPr marL="1143000" indent="-228600">
                <a:spcBef>
                  <a:spcPct val="20000"/>
                </a:spcBef>
                <a:spcAft>
                  <a:spcPct val="20000"/>
                </a:spcAft>
                <a:buClr>
                  <a:srgbClr val="FFFF00"/>
                </a:buClr>
                <a:buChar char="•"/>
                <a:defRPr kumimoji="1" sz="3600">
                  <a:solidFill>
                    <a:srgbClr val="FFFFFF"/>
                  </a:solidFill>
                  <a:latin typeface="Tahoma" panose="020B0604030504040204" pitchFamily="34" charset="0"/>
                </a:defRPr>
              </a:lvl3pPr>
              <a:lvl4pPr marL="1600200" indent="-228600">
                <a:spcBef>
                  <a:spcPct val="20000"/>
                </a:spcBef>
                <a:buClr>
                  <a:srgbClr val="FFCC00"/>
                </a:buClr>
                <a:buChar char="•"/>
                <a:defRPr kumimoji="1" sz="3200">
                  <a:solidFill>
                    <a:srgbClr val="FFFFFF"/>
                  </a:solidFill>
                  <a:latin typeface="Tahoma" panose="020B0604030504040204" pitchFamily="34" charset="0"/>
                </a:defRPr>
              </a:lvl4pPr>
              <a:lvl5pPr marL="2057400" indent="-228600">
                <a:spcBef>
                  <a:spcPct val="20000"/>
                </a:spcBef>
                <a:buClr>
                  <a:srgbClr val="FFCC00"/>
                </a:buClr>
                <a:buChar char="•"/>
                <a:defRPr kumimoji="1" sz="3200">
                  <a:solidFill>
                    <a:srgbClr val="FFFFFF"/>
                  </a:solidFill>
                  <a:latin typeface="Tahoma" panose="020B0604030504040204" pitchFamily="34" charset="0"/>
                </a:defRPr>
              </a:lvl5pPr>
              <a:lvl6pPr marL="2514600" indent="-228600" eaLnBrk="0" fontAlgn="base" hangingPunct="0">
                <a:spcBef>
                  <a:spcPct val="20000"/>
                </a:spcBef>
                <a:spcAft>
                  <a:spcPct val="0"/>
                </a:spcAft>
                <a:buClr>
                  <a:srgbClr val="FFCC00"/>
                </a:buClr>
                <a:buChar char="•"/>
                <a:defRPr kumimoji="1" sz="3200">
                  <a:solidFill>
                    <a:srgbClr val="FFFFFF"/>
                  </a:solidFill>
                  <a:latin typeface="Tahoma" panose="020B0604030504040204" pitchFamily="34" charset="0"/>
                </a:defRPr>
              </a:lvl6pPr>
              <a:lvl7pPr marL="2971800" indent="-228600" eaLnBrk="0" fontAlgn="base" hangingPunct="0">
                <a:spcBef>
                  <a:spcPct val="20000"/>
                </a:spcBef>
                <a:spcAft>
                  <a:spcPct val="0"/>
                </a:spcAft>
                <a:buClr>
                  <a:srgbClr val="FFCC00"/>
                </a:buClr>
                <a:buChar char="•"/>
                <a:defRPr kumimoji="1" sz="3200">
                  <a:solidFill>
                    <a:srgbClr val="FFFFFF"/>
                  </a:solidFill>
                  <a:latin typeface="Tahoma" panose="020B0604030504040204" pitchFamily="34" charset="0"/>
                </a:defRPr>
              </a:lvl7pPr>
              <a:lvl8pPr marL="3429000" indent="-228600" eaLnBrk="0" fontAlgn="base" hangingPunct="0">
                <a:spcBef>
                  <a:spcPct val="20000"/>
                </a:spcBef>
                <a:spcAft>
                  <a:spcPct val="0"/>
                </a:spcAft>
                <a:buClr>
                  <a:srgbClr val="FFCC00"/>
                </a:buClr>
                <a:buChar char="•"/>
                <a:defRPr kumimoji="1" sz="3200">
                  <a:solidFill>
                    <a:srgbClr val="FFFFFF"/>
                  </a:solidFill>
                  <a:latin typeface="Tahoma" panose="020B0604030504040204" pitchFamily="34" charset="0"/>
                </a:defRPr>
              </a:lvl8pPr>
              <a:lvl9pPr marL="3886200" indent="-228600" eaLnBrk="0" fontAlgn="base" hangingPunct="0">
                <a:spcBef>
                  <a:spcPct val="20000"/>
                </a:spcBef>
                <a:spcAft>
                  <a:spcPct val="0"/>
                </a:spcAft>
                <a:buClr>
                  <a:srgbClr val="FFCC00"/>
                </a:buClr>
                <a:buChar char="•"/>
                <a:defRPr kumimoji="1" sz="3200">
                  <a:solidFill>
                    <a:srgbClr val="FFFFFF"/>
                  </a:solidFill>
                  <a:latin typeface="Tahoma" panose="020B0604030504040204" pitchFamily="34" charset="0"/>
                </a:defRPr>
              </a:lvl9pPr>
            </a:lstStyle>
            <a:p>
              <a:pPr>
                <a:spcBef>
                  <a:spcPct val="0"/>
                </a:spcBef>
                <a:spcAft>
                  <a:spcPct val="0"/>
                </a:spcAft>
                <a:buClrTx/>
              </a:pPr>
              <a:endParaRPr kumimoji="0" lang="en-US" altLang="en-US" sz="3200">
                <a:solidFill>
                  <a:schemeClr val="tx1"/>
                </a:solidFill>
                <a:latin typeface="Times New Roman" panose="02020603050405020304" pitchFamily="18" charset="0"/>
              </a:endParaRPr>
            </a:p>
          </p:txBody>
        </p:sp>
        <p:sp>
          <p:nvSpPr>
            <p:cNvPr id="3" name="Rectangle 3">
              <a:extLst>
                <a:ext uri="{FF2B5EF4-FFF2-40B4-BE49-F238E27FC236}">
                  <a16:creationId xmlns:a16="http://schemas.microsoft.com/office/drawing/2014/main" id="{310E83CB-6C14-4413-BBCE-705963F8F0D6}"/>
                </a:ext>
              </a:extLst>
            </p:cNvPr>
            <p:cNvSpPr>
              <a:spLocks noChangeArrowheads="1"/>
            </p:cNvSpPr>
            <p:nvPr/>
          </p:nvSpPr>
          <p:spPr bwMode="auto">
            <a:xfrm>
              <a:off x="4267200" y="1942012"/>
              <a:ext cx="3657600" cy="3124200"/>
            </a:xfrm>
            <a:prstGeom prst="rect">
              <a:avLst/>
            </a:prstGeom>
            <a:noFill/>
            <a:ln w="12700" algn="ctr">
              <a:solidFill>
                <a:schemeClr val="tx1"/>
              </a:solidFill>
              <a:round/>
              <a:headEnd type="none" w="sm" len="sm"/>
              <a:tailEnd type="none" w="sm" len="sm"/>
            </a:ln>
            <a:extLst>
              <a:ext uri="{909E8E84-426E-40DD-AFC4-6F175D3DCCD1}">
                <a14:hiddenFill xmlns:a14="http://schemas.microsoft.com/office/drawing/2010/main">
                  <a:solidFill>
                    <a:srgbClr val="FFFFFF"/>
                  </a:solidFill>
                </a14:hiddenFill>
              </a:ext>
            </a:extLst>
          </p:spPr>
          <p:txBody>
            <a:bodyPr/>
            <a:lstStyle>
              <a:lvl1pPr>
                <a:spcBef>
                  <a:spcPct val="20000"/>
                </a:spcBef>
                <a:spcAft>
                  <a:spcPct val="20000"/>
                </a:spcAft>
                <a:buClr>
                  <a:srgbClr val="FFFF00"/>
                </a:buClr>
                <a:defRPr kumimoji="1" sz="3600">
                  <a:solidFill>
                    <a:srgbClr val="FFFFFF"/>
                  </a:solidFill>
                  <a:latin typeface="Tahoma" panose="020B0604030504040204" pitchFamily="34" charset="0"/>
                </a:defRPr>
              </a:lvl1pPr>
              <a:lvl2pPr marL="742950" indent="-285750">
                <a:spcBef>
                  <a:spcPct val="20000"/>
                </a:spcBef>
                <a:spcAft>
                  <a:spcPct val="20000"/>
                </a:spcAft>
                <a:buClr>
                  <a:srgbClr val="FFFF00"/>
                </a:buClr>
                <a:buChar char="•"/>
                <a:defRPr kumimoji="1" sz="3600">
                  <a:solidFill>
                    <a:srgbClr val="FFFFFF"/>
                  </a:solidFill>
                  <a:latin typeface="Tahoma" panose="020B0604030504040204" pitchFamily="34" charset="0"/>
                </a:defRPr>
              </a:lvl2pPr>
              <a:lvl3pPr marL="1143000" indent="-228600">
                <a:spcBef>
                  <a:spcPct val="20000"/>
                </a:spcBef>
                <a:spcAft>
                  <a:spcPct val="20000"/>
                </a:spcAft>
                <a:buClr>
                  <a:srgbClr val="FFFF00"/>
                </a:buClr>
                <a:buChar char="•"/>
                <a:defRPr kumimoji="1" sz="3600">
                  <a:solidFill>
                    <a:srgbClr val="FFFFFF"/>
                  </a:solidFill>
                  <a:latin typeface="Tahoma" panose="020B0604030504040204" pitchFamily="34" charset="0"/>
                </a:defRPr>
              </a:lvl3pPr>
              <a:lvl4pPr marL="1600200" indent="-228600">
                <a:spcBef>
                  <a:spcPct val="20000"/>
                </a:spcBef>
                <a:buClr>
                  <a:srgbClr val="FFCC00"/>
                </a:buClr>
                <a:buChar char="•"/>
                <a:defRPr kumimoji="1" sz="3200">
                  <a:solidFill>
                    <a:srgbClr val="FFFFFF"/>
                  </a:solidFill>
                  <a:latin typeface="Tahoma" panose="020B0604030504040204" pitchFamily="34" charset="0"/>
                </a:defRPr>
              </a:lvl4pPr>
              <a:lvl5pPr marL="2057400" indent="-228600">
                <a:spcBef>
                  <a:spcPct val="20000"/>
                </a:spcBef>
                <a:buClr>
                  <a:srgbClr val="FFCC00"/>
                </a:buClr>
                <a:buChar char="•"/>
                <a:defRPr kumimoji="1" sz="3200">
                  <a:solidFill>
                    <a:srgbClr val="FFFFFF"/>
                  </a:solidFill>
                  <a:latin typeface="Tahoma" panose="020B0604030504040204" pitchFamily="34" charset="0"/>
                </a:defRPr>
              </a:lvl5pPr>
              <a:lvl6pPr marL="2514600" indent="-228600" eaLnBrk="0" fontAlgn="base" hangingPunct="0">
                <a:spcBef>
                  <a:spcPct val="20000"/>
                </a:spcBef>
                <a:spcAft>
                  <a:spcPct val="0"/>
                </a:spcAft>
                <a:buClr>
                  <a:srgbClr val="FFCC00"/>
                </a:buClr>
                <a:buChar char="•"/>
                <a:defRPr kumimoji="1" sz="3200">
                  <a:solidFill>
                    <a:srgbClr val="FFFFFF"/>
                  </a:solidFill>
                  <a:latin typeface="Tahoma" panose="020B0604030504040204" pitchFamily="34" charset="0"/>
                </a:defRPr>
              </a:lvl6pPr>
              <a:lvl7pPr marL="2971800" indent="-228600" eaLnBrk="0" fontAlgn="base" hangingPunct="0">
                <a:spcBef>
                  <a:spcPct val="20000"/>
                </a:spcBef>
                <a:spcAft>
                  <a:spcPct val="0"/>
                </a:spcAft>
                <a:buClr>
                  <a:srgbClr val="FFCC00"/>
                </a:buClr>
                <a:buChar char="•"/>
                <a:defRPr kumimoji="1" sz="3200">
                  <a:solidFill>
                    <a:srgbClr val="FFFFFF"/>
                  </a:solidFill>
                  <a:latin typeface="Tahoma" panose="020B0604030504040204" pitchFamily="34" charset="0"/>
                </a:defRPr>
              </a:lvl7pPr>
              <a:lvl8pPr marL="3429000" indent="-228600" eaLnBrk="0" fontAlgn="base" hangingPunct="0">
                <a:spcBef>
                  <a:spcPct val="20000"/>
                </a:spcBef>
                <a:spcAft>
                  <a:spcPct val="0"/>
                </a:spcAft>
                <a:buClr>
                  <a:srgbClr val="FFCC00"/>
                </a:buClr>
                <a:buChar char="•"/>
                <a:defRPr kumimoji="1" sz="3200">
                  <a:solidFill>
                    <a:srgbClr val="FFFFFF"/>
                  </a:solidFill>
                  <a:latin typeface="Tahoma" panose="020B0604030504040204" pitchFamily="34" charset="0"/>
                </a:defRPr>
              </a:lvl8pPr>
              <a:lvl9pPr marL="3886200" indent="-228600" eaLnBrk="0" fontAlgn="base" hangingPunct="0">
                <a:spcBef>
                  <a:spcPct val="20000"/>
                </a:spcBef>
                <a:spcAft>
                  <a:spcPct val="0"/>
                </a:spcAft>
                <a:buClr>
                  <a:srgbClr val="FFCC00"/>
                </a:buClr>
                <a:buChar char="•"/>
                <a:defRPr kumimoji="1" sz="3200">
                  <a:solidFill>
                    <a:srgbClr val="FFFFFF"/>
                  </a:solidFill>
                  <a:latin typeface="Tahoma" panose="020B0604030504040204" pitchFamily="34" charset="0"/>
                </a:defRPr>
              </a:lvl9pPr>
            </a:lstStyle>
            <a:p>
              <a:pPr>
                <a:spcBef>
                  <a:spcPct val="0"/>
                </a:spcBef>
                <a:spcAft>
                  <a:spcPct val="0"/>
                </a:spcAft>
                <a:buClrTx/>
              </a:pPr>
              <a:endParaRPr kumimoji="0" lang="en-US" altLang="en-US" sz="3200">
                <a:solidFill>
                  <a:schemeClr val="tx1"/>
                </a:solidFill>
                <a:latin typeface="Times New Roman" panose="02020603050405020304" pitchFamily="18" charset="0"/>
              </a:endParaRPr>
            </a:p>
          </p:txBody>
        </p:sp>
        <p:sp>
          <p:nvSpPr>
            <p:cNvPr id="4" name="TextBox 3">
              <a:extLst>
                <a:ext uri="{FF2B5EF4-FFF2-40B4-BE49-F238E27FC236}">
                  <a16:creationId xmlns:a16="http://schemas.microsoft.com/office/drawing/2014/main" id="{3CBB5437-F32B-4BDB-89D8-6FC125664084}"/>
                </a:ext>
              </a:extLst>
            </p:cNvPr>
            <p:cNvSpPr txBox="1"/>
            <p:nvPr/>
          </p:nvSpPr>
          <p:spPr bwMode="auto">
            <a:xfrm>
              <a:off x="3124200" y="3107356"/>
              <a:ext cx="1905000" cy="861774"/>
            </a:xfrm>
            <a:prstGeom prst="rect">
              <a:avLst/>
            </a:prstGeom>
            <a:solidFill>
              <a:schemeClr val="bg1">
                <a:lumMod val="20000"/>
                <a:lumOff val="80000"/>
              </a:schemeClr>
            </a:solidFill>
            <a:ln>
              <a:solidFill>
                <a:schemeClr val="accent1"/>
              </a:solidFill>
            </a:ln>
          </p:spPr>
          <p:txBody>
            <a:bodyPr anchor="ctr">
              <a:spAutoFit/>
            </a:bodyPr>
            <a:lstStyle/>
            <a:p>
              <a:pPr algn="ctr">
                <a:defRPr/>
              </a:pPr>
              <a:r>
                <a:rPr lang="en-US" b="1" dirty="0">
                  <a:latin typeface="Arial" pitchFamily="34" charset="0"/>
                  <a:cs typeface="Arial" pitchFamily="34" charset="0"/>
                </a:rPr>
                <a:t>Urban</a:t>
              </a:r>
            </a:p>
            <a:p>
              <a:pPr algn="ctr">
                <a:defRPr/>
              </a:pPr>
              <a:r>
                <a:rPr lang="en-US" sz="1600" b="1" dirty="0">
                  <a:latin typeface="Arial" pitchFamily="34" charset="0"/>
                  <a:cs typeface="Arial" pitchFamily="34" charset="0"/>
                </a:rPr>
                <a:t>market, capital</a:t>
              </a:r>
            </a:p>
            <a:p>
              <a:pPr>
                <a:defRPr/>
              </a:pPr>
              <a:endParaRPr lang="en-US" sz="1600" dirty="0">
                <a:latin typeface="Arial" pitchFamily="34" charset="0"/>
                <a:cs typeface="Arial" pitchFamily="34" charset="0"/>
              </a:endParaRPr>
            </a:p>
          </p:txBody>
        </p:sp>
        <p:sp>
          <p:nvSpPr>
            <p:cNvPr id="5" name="TextBox 4">
              <a:extLst>
                <a:ext uri="{FF2B5EF4-FFF2-40B4-BE49-F238E27FC236}">
                  <a16:creationId xmlns:a16="http://schemas.microsoft.com/office/drawing/2014/main" id="{FCBF42B9-EE89-4BB9-9F28-4D5B44471F5D}"/>
                </a:ext>
              </a:extLst>
            </p:cNvPr>
            <p:cNvSpPr txBox="1"/>
            <p:nvPr/>
          </p:nvSpPr>
          <p:spPr bwMode="auto">
            <a:xfrm>
              <a:off x="7315200" y="3077372"/>
              <a:ext cx="1905000" cy="923330"/>
            </a:xfrm>
            <a:prstGeom prst="rect">
              <a:avLst/>
            </a:prstGeom>
            <a:solidFill>
              <a:schemeClr val="bg1">
                <a:lumMod val="20000"/>
                <a:lumOff val="80000"/>
              </a:schemeClr>
            </a:solidFill>
            <a:ln>
              <a:solidFill>
                <a:schemeClr val="accent1"/>
              </a:solidFill>
            </a:ln>
          </p:spPr>
          <p:txBody>
            <a:bodyPr anchor="ctr">
              <a:spAutoFit/>
            </a:bodyPr>
            <a:lstStyle/>
            <a:p>
              <a:pPr algn="ctr">
                <a:defRPr/>
              </a:pPr>
              <a:r>
                <a:rPr lang="en-US" b="1" dirty="0">
                  <a:latin typeface="Arial" pitchFamily="34" charset="0"/>
                  <a:cs typeface="Arial" pitchFamily="34" charset="0"/>
                </a:rPr>
                <a:t>Rural</a:t>
              </a:r>
            </a:p>
            <a:p>
              <a:pPr algn="ctr">
                <a:defRPr/>
              </a:pPr>
              <a:r>
                <a:rPr lang="en-US" sz="1600" b="1" dirty="0">
                  <a:latin typeface="Arial" pitchFamily="34" charset="0"/>
                  <a:cs typeface="Arial" pitchFamily="34" charset="0"/>
                </a:rPr>
                <a:t>land, labor</a:t>
              </a:r>
            </a:p>
            <a:p>
              <a:pPr>
                <a:defRPr/>
              </a:pPr>
              <a:endParaRPr lang="en-US" sz="2000" dirty="0">
                <a:latin typeface="Arial" pitchFamily="34" charset="0"/>
                <a:cs typeface="Arial" pitchFamily="34" charset="0"/>
              </a:endParaRPr>
            </a:p>
          </p:txBody>
        </p:sp>
        <p:sp>
          <p:nvSpPr>
            <p:cNvPr id="6" name="Rectangle 13">
              <a:extLst>
                <a:ext uri="{FF2B5EF4-FFF2-40B4-BE49-F238E27FC236}">
                  <a16:creationId xmlns:a16="http://schemas.microsoft.com/office/drawing/2014/main" id="{9C2503BD-02BE-4001-B4FE-64ECEA4D7B08}"/>
                </a:ext>
              </a:extLst>
            </p:cNvPr>
            <p:cNvSpPr>
              <a:spLocks noChangeArrowheads="1"/>
            </p:cNvSpPr>
            <p:nvPr/>
          </p:nvSpPr>
          <p:spPr bwMode="auto">
            <a:xfrm>
              <a:off x="4843620" y="2388670"/>
              <a:ext cx="2746265"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spcAft>
                  <a:spcPct val="20000"/>
                </a:spcAft>
                <a:buClr>
                  <a:srgbClr val="FFFF00"/>
                </a:buClr>
                <a:defRPr kumimoji="1" sz="3600">
                  <a:solidFill>
                    <a:srgbClr val="FFFFFF"/>
                  </a:solidFill>
                  <a:latin typeface="Tahoma" panose="020B0604030504040204" pitchFamily="34" charset="0"/>
                </a:defRPr>
              </a:lvl1pPr>
              <a:lvl2pPr marL="742950" indent="-285750">
                <a:spcBef>
                  <a:spcPct val="20000"/>
                </a:spcBef>
                <a:spcAft>
                  <a:spcPct val="20000"/>
                </a:spcAft>
                <a:buClr>
                  <a:srgbClr val="FFFF00"/>
                </a:buClr>
                <a:buChar char="•"/>
                <a:defRPr kumimoji="1" sz="3600">
                  <a:solidFill>
                    <a:srgbClr val="FFFFFF"/>
                  </a:solidFill>
                  <a:latin typeface="Tahoma" panose="020B0604030504040204" pitchFamily="34" charset="0"/>
                </a:defRPr>
              </a:lvl2pPr>
              <a:lvl3pPr marL="1143000" indent="-228600">
                <a:spcBef>
                  <a:spcPct val="20000"/>
                </a:spcBef>
                <a:spcAft>
                  <a:spcPct val="20000"/>
                </a:spcAft>
                <a:buClr>
                  <a:srgbClr val="FFFF00"/>
                </a:buClr>
                <a:buChar char="•"/>
                <a:defRPr kumimoji="1" sz="3600">
                  <a:solidFill>
                    <a:srgbClr val="FFFFFF"/>
                  </a:solidFill>
                  <a:latin typeface="Tahoma" panose="020B0604030504040204" pitchFamily="34" charset="0"/>
                </a:defRPr>
              </a:lvl3pPr>
              <a:lvl4pPr marL="1600200" indent="-228600">
                <a:spcBef>
                  <a:spcPct val="20000"/>
                </a:spcBef>
                <a:buClr>
                  <a:srgbClr val="FFCC00"/>
                </a:buClr>
                <a:buChar char="•"/>
                <a:defRPr kumimoji="1" sz="3200">
                  <a:solidFill>
                    <a:srgbClr val="FFFFFF"/>
                  </a:solidFill>
                  <a:latin typeface="Tahoma" panose="020B0604030504040204" pitchFamily="34" charset="0"/>
                </a:defRPr>
              </a:lvl4pPr>
              <a:lvl5pPr marL="2057400" indent="-228600">
                <a:spcBef>
                  <a:spcPct val="20000"/>
                </a:spcBef>
                <a:buClr>
                  <a:srgbClr val="FFCC00"/>
                </a:buClr>
                <a:buChar char="•"/>
                <a:defRPr kumimoji="1" sz="3200">
                  <a:solidFill>
                    <a:srgbClr val="FFFFFF"/>
                  </a:solidFill>
                  <a:latin typeface="Tahoma" panose="020B0604030504040204" pitchFamily="34" charset="0"/>
                </a:defRPr>
              </a:lvl5pPr>
              <a:lvl6pPr marL="2514600" indent="-228600" eaLnBrk="0" fontAlgn="base" hangingPunct="0">
                <a:spcBef>
                  <a:spcPct val="20000"/>
                </a:spcBef>
                <a:spcAft>
                  <a:spcPct val="0"/>
                </a:spcAft>
                <a:buClr>
                  <a:srgbClr val="FFCC00"/>
                </a:buClr>
                <a:buChar char="•"/>
                <a:defRPr kumimoji="1" sz="3200">
                  <a:solidFill>
                    <a:srgbClr val="FFFFFF"/>
                  </a:solidFill>
                  <a:latin typeface="Tahoma" panose="020B0604030504040204" pitchFamily="34" charset="0"/>
                </a:defRPr>
              </a:lvl6pPr>
              <a:lvl7pPr marL="2971800" indent="-228600" eaLnBrk="0" fontAlgn="base" hangingPunct="0">
                <a:spcBef>
                  <a:spcPct val="20000"/>
                </a:spcBef>
                <a:spcAft>
                  <a:spcPct val="0"/>
                </a:spcAft>
                <a:buClr>
                  <a:srgbClr val="FFCC00"/>
                </a:buClr>
                <a:buChar char="•"/>
                <a:defRPr kumimoji="1" sz="3200">
                  <a:solidFill>
                    <a:srgbClr val="FFFFFF"/>
                  </a:solidFill>
                  <a:latin typeface="Tahoma" panose="020B0604030504040204" pitchFamily="34" charset="0"/>
                </a:defRPr>
              </a:lvl7pPr>
              <a:lvl8pPr marL="3429000" indent="-228600" eaLnBrk="0" fontAlgn="base" hangingPunct="0">
                <a:spcBef>
                  <a:spcPct val="20000"/>
                </a:spcBef>
                <a:spcAft>
                  <a:spcPct val="0"/>
                </a:spcAft>
                <a:buClr>
                  <a:srgbClr val="FFCC00"/>
                </a:buClr>
                <a:buChar char="•"/>
                <a:defRPr kumimoji="1" sz="3200">
                  <a:solidFill>
                    <a:srgbClr val="FFFFFF"/>
                  </a:solidFill>
                  <a:latin typeface="Tahoma" panose="020B0604030504040204" pitchFamily="34" charset="0"/>
                </a:defRPr>
              </a:lvl8pPr>
              <a:lvl9pPr marL="3886200" indent="-228600" eaLnBrk="0" fontAlgn="base" hangingPunct="0">
                <a:spcBef>
                  <a:spcPct val="20000"/>
                </a:spcBef>
                <a:spcAft>
                  <a:spcPct val="0"/>
                </a:spcAft>
                <a:buClr>
                  <a:srgbClr val="FFCC00"/>
                </a:buClr>
                <a:buChar char="•"/>
                <a:defRPr kumimoji="1" sz="3200">
                  <a:solidFill>
                    <a:srgbClr val="FFFFFF"/>
                  </a:solidFill>
                  <a:latin typeface="Tahoma" panose="020B0604030504040204" pitchFamily="34" charset="0"/>
                </a:defRPr>
              </a:lvl9pPr>
            </a:lstStyle>
            <a:p>
              <a:pPr>
                <a:spcBef>
                  <a:spcPct val="0"/>
                </a:spcBef>
                <a:spcAft>
                  <a:spcPct val="0"/>
                </a:spcAft>
                <a:buClrTx/>
              </a:pPr>
              <a:r>
                <a:rPr kumimoji="0" lang="en-US" altLang="en-US" sz="1400" b="1" dirty="0">
                  <a:solidFill>
                    <a:schemeClr val="tx1"/>
                  </a:solidFill>
                  <a:latin typeface="Arial" panose="020B0604020202020204" pitchFamily="34" charset="0"/>
                  <a:cs typeface="Arial" panose="020B0604020202020204" pitchFamily="34" charset="0"/>
                </a:rPr>
                <a:t>agricultural production/output</a:t>
              </a:r>
              <a:endParaRPr kumimoji="0" lang="en-US" altLang="en-US" sz="1400" b="1" dirty="0">
                <a:solidFill>
                  <a:schemeClr val="tx1"/>
                </a:solidFill>
                <a:latin typeface="Times New Roman" panose="02020603050405020304" pitchFamily="18" charset="0"/>
              </a:endParaRPr>
            </a:p>
          </p:txBody>
        </p:sp>
        <p:sp>
          <p:nvSpPr>
            <p:cNvPr id="7" name="Rectangle 14">
              <a:extLst>
                <a:ext uri="{FF2B5EF4-FFF2-40B4-BE49-F238E27FC236}">
                  <a16:creationId xmlns:a16="http://schemas.microsoft.com/office/drawing/2014/main" id="{AB0718AA-56C3-44B4-95FA-13420EBABCC3}"/>
                </a:ext>
              </a:extLst>
            </p:cNvPr>
            <p:cNvSpPr>
              <a:spLocks noChangeArrowheads="1"/>
            </p:cNvSpPr>
            <p:nvPr/>
          </p:nvSpPr>
          <p:spPr bwMode="auto">
            <a:xfrm>
              <a:off x="5332121" y="4132236"/>
              <a:ext cx="1744388"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spcAft>
                  <a:spcPct val="20000"/>
                </a:spcAft>
                <a:buClr>
                  <a:srgbClr val="FFFF00"/>
                </a:buClr>
                <a:defRPr kumimoji="1" sz="3600">
                  <a:solidFill>
                    <a:srgbClr val="FFFFFF"/>
                  </a:solidFill>
                  <a:latin typeface="Tahoma" panose="020B0604030504040204" pitchFamily="34" charset="0"/>
                </a:defRPr>
              </a:lvl1pPr>
              <a:lvl2pPr marL="742950" indent="-285750">
                <a:spcBef>
                  <a:spcPct val="20000"/>
                </a:spcBef>
                <a:spcAft>
                  <a:spcPct val="20000"/>
                </a:spcAft>
                <a:buClr>
                  <a:srgbClr val="FFFF00"/>
                </a:buClr>
                <a:buChar char="•"/>
                <a:defRPr kumimoji="1" sz="3600">
                  <a:solidFill>
                    <a:srgbClr val="FFFFFF"/>
                  </a:solidFill>
                  <a:latin typeface="Tahoma" panose="020B0604030504040204" pitchFamily="34" charset="0"/>
                </a:defRPr>
              </a:lvl2pPr>
              <a:lvl3pPr marL="1143000" indent="-228600">
                <a:spcBef>
                  <a:spcPct val="20000"/>
                </a:spcBef>
                <a:spcAft>
                  <a:spcPct val="20000"/>
                </a:spcAft>
                <a:buClr>
                  <a:srgbClr val="FFFF00"/>
                </a:buClr>
                <a:buChar char="•"/>
                <a:defRPr kumimoji="1" sz="3600">
                  <a:solidFill>
                    <a:srgbClr val="FFFFFF"/>
                  </a:solidFill>
                  <a:latin typeface="Tahoma" panose="020B0604030504040204" pitchFamily="34" charset="0"/>
                </a:defRPr>
              </a:lvl3pPr>
              <a:lvl4pPr marL="1600200" indent="-228600">
                <a:spcBef>
                  <a:spcPct val="20000"/>
                </a:spcBef>
                <a:buClr>
                  <a:srgbClr val="FFCC00"/>
                </a:buClr>
                <a:buChar char="•"/>
                <a:defRPr kumimoji="1" sz="3200">
                  <a:solidFill>
                    <a:srgbClr val="FFFFFF"/>
                  </a:solidFill>
                  <a:latin typeface="Tahoma" panose="020B0604030504040204" pitchFamily="34" charset="0"/>
                </a:defRPr>
              </a:lvl4pPr>
              <a:lvl5pPr marL="2057400" indent="-228600">
                <a:spcBef>
                  <a:spcPct val="20000"/>
                </a:spcBef>
                <a:buClr>
                  <a:srgbClr val="FFCC00"/>
                </a:buClr>
                <a:buChar char="•"/>
                <a:defRPr kumimoji="1" sz="3200">
                  <a:solidFill>
                    <a:srgbClr val="FFFFFF"/>
                  </a:solidFill>
                  <a:latin typeface="Tahoma" panose="020B0604030504040204" pitchFamily="34" charset="0"/>
                </a:defRPr>
              </a:lvl5pPr>
              <a:lvl6pPr marL="2514600" indent="-228600" eaLnBrk="0" fontAlgn="base" hangingPunct="0">
                <a:spcBef>
                  <a:spcPct val="20000"/>
                </a:spcBef>
                <a:spcAft>
                  <a:spcPct val="0"/>
                </a:spcAft>
                <a:buClr>
                  <a:srgbClr val="FFCC00"/>
                </a:buClr>
                <a:buChar char="•"/>
                <a:defRPr kumimoji="1" sz="3200">
                  <a:solidFill>
                    <a:srgbClr val="FFFFFF"/>
                  </a:solidFill>
                  <a:latin typeface="Tahoma" panose="020B0604030504040204" pitchFamily="34" charset="0"/>
                </a:defRPr>
              </a:lvl6pPr>
              <a:lvl7pPr marL="2971800" indent="-228600" eaLnBrk="0" fontAlgn="base" hangingPunct="0">
                <a:spcBef>
                  <a:spcPct val="20000"/>
                </a:spcBef>
                <a:spcAft>
                  <a:spcPct val="0"/>
                </a:spcAft>
                <a:buClr>
                  <a:srgbClr val="FFCC00"/>
                </a:buClr>
                <a:buChar char="•"/>
                <a:defRPr kumimoji="1" sz="3200">
                  <a:solidFill>
                    <a:srgbClr val="FFFFFF"/>
                  </a:solidFill>
                  <a:latin typeface="Tahoma" panose="020B0604030504040204" pitchFamily="34" charset="0"/>
                </a:defRPr>
              </a:lvl7pPr>
              <a:lvl8pPr marL="3429000" indent="-228600" eaLnBrk="0" fontAlgn="base" hangingPunct="0">
                <a:spcBef>
                  <a:spcPct val="20000"/>
                </a:spcBef>
                <a:spcAft>
                  <a:spcPct val="0"/>
                </a:spcAft>
                <a:buClr>
                  <a:srgbClr val="FFCC00"/>
                </a:buClr>
                <a:buChar char="•"/>
                <a:defRPr kumimoji="1" sz="3200">
                  <a:solidFill>
                    <a:srgbClr val="FFFFFF"/>
                  </a:solidFill>
                  <a:latin typeface="Tahoma" panose="020B0604030504040204" pitchFamily="34" charset="0"/>
                </a:defRPr>
              </a:lvl8pPr>
              <a:lvl9pPr marL="3886200" indent="-228600" eaLnBrk="0" fontAlgn="base" hangingPunct="0">
                <a:spcBef>
                  <a:spcPct val="20000"/>
                </a:spcBef>
                <a:spcAft>
                  <a:spcPct val="0"/>
                </a:spcAft>
                <a:buClr>
                  <a:srgbClr val="FFCC00"/>
                </a:buClr>
                <a:buChar char="•"/>
                <a:defRPr kumimoji="1" sz="3200">
                  <a:solidFill>
                    <a:srgbClr val="FFFFFF"/>
                  </a:solidFill>
                  <a:latin typeface="Tahoma" panose="020B0604030504040204" pitchFamily="34" charset="0"/>
                </a:defRPr>
              </a:lvl9pPr>
            </a:lstStyle>
            <a:p>
              <a:pPr>
                <a:spcBef>
                  <a:spcPct val="0"/>
                </a:spcBef>
                <a:spcAft>
                  <a:spcPct val="0"/>
                </a:spcAft>
                <a:buClrTx/>
              </a:pPr>
              <a:r>
                <a:rPr kumimoji="0" lang="en-US" altLang="en-US" sz="1400" b="1" dirty="0">
                  <a:solidFill>
                    <a:schemeClr val="tx1"/>
                  </a:solidFill>
                  <a:latin typeface="Arial" panose="020B0604020202020204" pitchFamily="34" charset="0"/>
                  <a:cs typeface="Arial" panose="020B0604020202020204" pitchFamily="34" charset="0"/>
                </a:rPr>
                <a:t>agricultural inputs</a:t>
              </a:r>
              <a:endParaRPr kumimoji="0" lang="en-US" altLang="en-US" sz="1400" b="1" dirty="0">
                <a:solidFill>
                  <a:schemeClr val="tx1"/>
                </a:solidFill>
                <a:latin typeface="Times New Roman" panose="02020603050405020304" pitchFamily="18" charset="0"/>
              </a:endParaRPr>
            </a:p>
          </p:txBody>
        </p:sp>
        <p:sp>
          <p:nvSpPr>
            <p:cNvPr id="8" name="Rectangle 15">
              <a:extLst>
                <a:ext uri="{FF2B5EF4-FFF2-40B4-BE49-F238E27FC236}">
                  <a16:creationId xmlns:a16="http://schemas.microsoft.com/office/drawing/2014/main" id="{4B5AD4E8-EBB0-47AF-B702-CF223AFE2832}"/>
                </a:ext>
              </a:extLst>
            </p:cNvPr>
            <p:cNvSpPr>
              <a:spLocks noChangeArrowheads="1"/>
            </p:cNvSpPr>
            <p:nvPr/>
          </p:nvSpPr>
          <p:spPr bwMode="auto">
            <a:xfrm>
              <a:off x="4758978" y="1897423"/>
              <a:ext cx="2946640"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spcAft>
                  <a:spcPct val="20000"/>
                </a:spcAft>
                <a:buClr>
                  <a:srgbClr val="FFFF00"/>
                </a:buClr>
                <a:defRPr kumimoji="1" sz="3600">
                  <a:solidFill>
                    <a:srgbClr val="FFFFFF"/>
                  </a:solidFill>
                  <a:latin typeface="Tahoma" panose="020B0604030504040204" pitchFamily="34" charset="0"/>
                </a:defRPr>
              </a:lvl1pPr>
              <a:lvl2pPr marL="742950" indent="-285750">
                <a:spcBef>
                  <a:spcPct val="20000"/>
                </a:spcBef>
                <a:spcAft>
                  <a:spcPct val="20000"/>
                </a:spcAft>
                <a:buClr>
                  <a:srgbClr val="FFFF00"/>
                </a:buClr>
                <a:buChar char="•"/>
                <a:defRPr kumimoji="1" sz="3600">
                  <a:solidFill>
                    <a:srgbClr val="FFFFFF"/>
                  </a:solidFill>
                  <a:latin typeface="Tahoma" panose="020B0604030504040204" pitchFamily="34" charset="0"/>
                </a:defRPr>
              </a:lvl2pPr>
              <a:lvl3pPr marL="1143000" indent="-228600">
                <a:spcBef>
                  <a:spcPct val="20000"/>
                </a:spcBef>
                <a:spcAft>
                  <a:spcPct val="20000"/>
                </a:spcAft>
                <a:buClr>
                  <a:srgbClr val="FFFF00"/>
                </a:buClr>
                <a:buChar char="•"/>
                <a:defRPr kumimoji="1" sz="3600">
                  <a:solidFill>
                    <a:srgbClr val="FFFFFF"/>
                  </a:solidFill>
                  <a:latin typeface="Tahoma" panose="020B0604030504040204" pitchFamily="34" charset="0"/>
                </a:defRPr>
              </a:lvl3pPr>
              <a:lvl4pPr marL="1600200" indent="-228600">
                <a:spcBef>
                  <a:spcPct val="20000"/>
                </a:spcBef>
                <a:buClr>
                  <a:srgbClr val="FFCC00"/>
                </a:buClr>
                <a:buChar char="•"/>
                <a:defRPr kumimoji="1" sz="3200">
                  <a:solidFill>
                    <a:srgbClr val="FFFFFF"/>
                  </a:solidFill>
                  <a:latin typeface="Tahoma" panose="020B0604030504040204" pitchFamily="34" charset="0"/>
                </a:defRPr>
              </a:lvl4pPr>
              <a:lvl5pPr marL="2057400" indent="-228600">
                <a:spcBef>
                  <a:spcPct val="20000"/>
                </a:spcBef>
                <a:buClr>
                  <a:srgbClr val="FFCC00"/>
                </a:buClr>
                <a:buChar char="•"/>
                <a:defRPr kumimoji="1" sz="3200">
                  <a:solidFill>
                    <a:srgbClr val="FFFFFF"/>
                  </a:solidFill>
                  <a:latin typeface="Tahoma" panose="020B0604030504040204" pitchFamily="34" charset="0"/>
                </a:defRPr>
              </a:lvl5pPr>
              <a:lvl6pPr marL="2514600" indent="-228600" eaLnBrk="0" fontAlgn="base" hangingPunct="0">
                <a:spcBef>
                  <a:spcPct val="20000"/>
                </a:spcBef>
                <a:spcAft>
                  <a:spcPct val="0"/>
                </a:spcAft>
                <a:buClr>
                  <a:srgbClr val="FFCC00"/>
                </a:buClr>
                <a:buChar char="•"/>
                <a:defRPr kumimoji="1" sz="3200">
                  <a:solidFill>
                    <a:srgbClr val="FFFFFF"/>
                  </a:solidFill>
                  <a:latin typeface="Tahoma" panose="020B0604030504040204" pitchFamily="34" charset="0"/>
                </a:defRPr>
              </a:lvl6pPr>
              <a:lvl7pPr marL="2971800" indent="-228600" eaLnBrk="0" fontAlgn="base" hangingPunct="0">
                <a:spcBef>
                  <a:spcPct val="20000"/>
                </a:spcBef>
                <a:spcAft>
                  <a:spcPct val="0"/>
                </a:spcAft>
                <a:buClr>
                  <a:srgbClr val="FFCC00"/>
                </a:buClr>
                <a:buChar char="•"/>
                <a:defRPr kumimoji="1" sz="3200">
                  <a:solidFill>
                    <a:srgbClr val="FFFFFF"/>
                  </a:solidFill>
                  <a:latin typeface="Tahoma" panose="020B0604030504040204" pitchFamily="34" charset="0"/>
                </a:defRPr>
              </a:lvl7pPr>
              <a:lvl8pPr marL="3429000" indent="-228600" eaLnBrk="0" fontAlgn="base" hangingPunct="0">
                <a:spcBef>
                  <a:spcPct val="20000"/>
                </a:spcBef>
                <a:spcAft>
                  <a:spcPct val="0"/>
                </a:spcAft>
                <a:buClr>
                  <a:srgbClr val="FFCC00"/>
                </a:buClr>
                <a:buChar char="•"/>
                <a:defRPr kumimoji="1" sz="3200">
                  <a:solidFill>
                    <a:srgbClr val="FFFFFF"/>
                  </a:solidFill>
                  <a:latin typeface="Tahoma" panose="020B0604030504040204" pitchFamily="34" charset="0"/>
                </a:defRPr>
              </a:lvl8pPr>
              <a:lvl9pPr marL="3886200" indent="-228600" eaLnBrk="0" fontAlgn="base" hangingPunct="0">
                <a:spcBef>
                  <a:spcPct val="20000"/>
                </a:spcBef>
                <a:spcAft>
                  <a:spcPct val="0"/>
                </a:spcAft>
                <a:buClr>
                  <a:srgbClr val="FFCC00"/>
                </a:buClr>
                <a:buChar char="•"/>
                <a:defRPr kumimoji="1" sz="3200">
                  <a:solidFill>
                    <a:srgbClr val="FFFFFF"/>
                  </a:solidFill>
                  <a:latin typeface="Tahoma" panose="020B0604030504040204" pitchFamily="34" charset="0"/>
                </a:defRPr>
              </a:lvl9pPr>
            </a:lstStyle>
            <a:p>
              <a:pPr>
                <a:spcBef>
                  <a:spcPct val="0"/>
                </a:spcBef>
                <a:spcAft>
                  <a:spcPct val="0"/>
                </a:spcAft>
                <a:buClrTx/>
              </a:pPr>
              <a:r>
                <a:rPr kumimoji="0" lang="en-US" altLang="en-US" sz="1400" b="1" dirty="0">
                  <a:solidFill>
                    <a:schemeClr val="tx1"/>
                  </a:solidFill>
                  <a:latin typeface="Arial" panose="020B0604020202020204" pitchFamily="34" charset="0"/>
                  <a:cs typeface="Arial" panose="020B0604020202020204" pitchFamily="34" charset="0"/>
                </a:rPr>
                <a:t>increased/diversified production</a:t>
              </a:r>
              <a:endParaRPr kumimoji="0" lang="en-US" altLang="en-US" sz="1400" b="1" dirty="0">
                <a:solidFill>
                  <a:schemeClr val="tx1"/>
                </a:solidFill>
                <a:latin typeface="Times New Roman" panose="02020603050405020304" pitchFamily="18" charset="0"/>
              </a:endParaRPr>
            </a:p>
          </p:txBody>
        </p:sp>
        <p:sp>
          <p:nvSpPr>
            <p:cNvPr id="9" name="Rectangle 16">
              <a:extLst>
                <a:ext uri="{FF2B5EF4-FFF2-40B4-BE49-F238E27FC236}">
                  <a16:creationId xmlns:a16="http://schemas.microsoft.com/office/drawing/2014/main" id="{CBE32AE9-E5BB-4CD8-9A99-8685B0682DD8}"/>
                </a:ext>
              </a:extLst>
            </p:cNvPr>
            <p:cNvSpPr>
              <a:spLocks noChangeArrowheads="1"/>
            </p:cNvSpPr>
            <p:nvPr/>
          </p:nvSpPr>
          <p:spPr bwMode="auto">
            <a:xfrm>
              <a:off x="4718101" y="1402778"/>
              <a:ext cx="3028393"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spcAft>
                  <a:spcPct val="20000"/>
                </a:spcAft>
                <a:buClr>
                  <a:srgbClr val="FFFF00"/>
                </a:buClr>
                <a:defRPr kumimoji="1" sz="3600">
                  <a:solidFill>
                    <a:srgbClr val="FFFFFF"/>
                  </a:solidFill>
                  <a:latin typeface="Tahoma" panose="020B0604030504040204" pitchFamily="34" charset="0"/>
                </a:defRPr>
              </a:lvl1pPr>
              <a:lvl2pPr marL="742950" indent="-285750">
                <a:spcBef>
                  <a:spcPct val="20000"/>
                </a:spcBef>
                <a:spcAft>
                  <a:spcPct val="20000"/>
                </a:spcAft>
                <a:buClr>
                  <a:srgbClr val="FFFF00"/>
                </a:buClr>
                <a:buChar char="•"/>
                <a:defRPr kumimoji="1" sz="3600">
                  <a:solidFill>
                    <a:srgbClr val="FFFFFF"/>
                  </a:solidFill>
                  <a:latin typeface="Tahoma" panose="020B0604030504040204" pitchFamily="34" charset="0"/>
                </a:defRPr>
              </a:lvl2pPr>
              <a:lvl3pPr marL="1143000" indent="-228600">
                <a:spcBef>
                  <a:spcPct val="20000"/>
                </a:spcBef>
                <a:spcAft>
                  <a:spcPct val="20000"/>
                </a:spcAft>
                <a:buClr>
                  <a:srgbClr val="FFFF00"/>
                </a:buClr>
                <a:buChar char="•"/>
                <a:defRPr kumimoji="1" sz="3600">
                  <a:solidFill>
                    <a:srgbClr val="FFFFFF"/>
                  </a:solidFill>
                  <a:latin typeface="Tahoma" panose="020B0604030504040204" pitchFamily="34" charset="0"/>
                </a:defRPr>
              </a:lvl3pPr>
              <a:lvl4pPr marL="1600200" indent="-228600">
                <a:spcBef>
                  <a:spcPct val="20000"/>
                </a:spcBef>
                <a:buClr>
                  <a:srgbClr val="FFCC00"/>
                </a:buClr>
                <a:buChar char="•"/>
                <a:defRPr kumimoji="1" sz="3200">
                  <a:solidFill>
                    <a:srgbClr val="FFFFFF"/>
                  </a:solidFill>
                  <a:latin typeface="Tahoma" panose="020B0604030504040204" pitchFamily="34" charset="0"/>
                </a:defRPr>
              </a:lvl4pPr>
              <a:lvl5pPr marL="2057400" indent="-228600">
                <a:spcBef>
                  <a:spcPct val="20000"/>
                </a:spcBef>
                <a:buClr>
                  <a:srgbClr val="FFCC00"/>
                </a:buClr>
                <a:buChar char="•"/>
                <a:defRPr kumimoji="1" sz="3200">
                  <a:solidFill>
                    <a:srgbClr val="FFFFFF"/>
                  </a:solidFill>
                  <a:latin typeface="Tahoma" panose="020B0604030504040204" pitchFamily="34" charset="0"/>
                </a:defRPr>
              </a:lvl5pPr>
              <a:lvl6pPr marL="2514600" indent="-228600" eaLnBrk="0" fontAlgn="base" hangingPunct="0">
                <a:spcBef>
                  <a:spcPct val="20000"/>
                </a:spcBef>
                <a:spcAft>
                  <a:spcPct val="0"/>
                </a:spcAft>
                <a:buClr>
                  <a:srgbClr val="FFCC00"/>
                </a:buClr>
                <a:buChar char="•"/>
                <a:defRPr kumimoji="1" sz="3200">
                  <a:solidFill>
                    <a:srgbClr val="FFFFFF"/>
                  </a:solidFill>
                  <a:latin typeface="Tahoma" panose="020B0604030504040204" pitchFamily="34" charset="0"/>
                </a:defRPr>
              </a:lvl6pPr>
              <a:lvl7pPr marL="2971800" indent="-228600" eaLnBrk="0" fontAlgn="base" hangingPunct="0">
                <a:spcBef>
                  <a:spcPct val="20000"/>
                </a:spcBef>
                <a:spcAft>
                  <a:spcPct val="0"/>
                </a:spcAft>
                <a:buClr>
                  <a:srgbClr val="FFCC00"/>
                </a:buClr>
                <a:buChar char="•"/>
                <a:defRPr kumimoji="1" sz="3200">
                  <a:solidFill>
                    <a:srgbClr val="FFFFFF"/>
                  </a:solidFill>
                  <a:latin typeface="Tahoma" panose="020B0604030504040204" pitchFamily="34" charset="0"/>
                </a:defRPr>
              </a:lvl7pPr>
              <a:lvl8pPr marL="3429000" indent="-228600" eaLnBrk="0" fontAlgn="base" hangingPunct="0">
                <a:spcBef>
                  <a:spcPct val="20000"/>
                </a:spcBef>
                <a:spcAft>
                  <a:spcPct val="0"/>
                </a:spcAft>
                <a:buClr>
                  <a:srgbClr val="FFCC00"/>
                </a:buClr>
                <a:buChar char="•"/>
                <a:defRPr kumimoji="1" sz="3200">
                  <a:solidFill>
                    <a:srgbClr val="FFFFFF"/>
                  </a:solidFill>
                  <a:latin typeface="Tahoma" panose="020B0604030504040204" pitchFamily="34" charset="0"/>
                </a:defRPr>
              </a:lvl8pPr>
              <a:lvl9pPr marL="3886200" indent="-228600" eaLnBrk="0" fontAlgn="base" hangingPunct="0">
                <a:spcBef>
                  <a:spcPct val="20000"/>
                </a:spcBef>
                <a:spcAft>
                  <a:spcPct val="0"/>
                </a:spcAft>
                <a:buClr>
                  <a:srgbClr val="FFCC00"/>
                </a:buClr>
                <a:buChar char="•"/>
                <a:defRPr kumimoji="1" sz="3200">
                  <a:solidFill>
                    <a:srgbClr val="FFFFFF"/>
                  </a:solidFill>
                  <a:latin typeface="Tahoma" panose="020B0604030504040204" pitchFamily="34" charset="0"/>
                </a:defRPr>
              </a:lvl9pPr>
            </a:lstStyle>
            <a:p>
              <a:pPr>
                <a:spcBef>
                  <a:spcPct val="0"/>
                </a:spcBef>
                <a:spcAft>
                  <a:spcPct val="0"/>
                </a:spcAft>
                <a:buClrTx/>
              </a:pPr>
              <a:r>
                <a:rPr kumimoji="0" lang="en-US" altLang="en-US" sz="1400" b="1" dirty="0">
                  <a:solidFill>
                    <a:schemeClr val="tx1"/>
                  </a:solidFill>
                  <a:latin typeface="Arial" panose="020B0604020202020204" pitchFamily="34" charset="0"/>
                  <a:cs typeface="Arial" panose="020B0604020202020204" pitchFamily="34" charset="0"/>
                </a:rPr>
                <a:t>creation of non-farm employment</a:t>
              </a:r>
              <a:endParaRPr kumimoji="0" lang="en-US" altLang="en-US" sz="1400" b="1" dirty="0">
                <a:solidFill>
                  <a:schemeClr val="tx1"/>
                </a:solidFill>
                <a:latin typeface="Times New Roman" panose="02020603050405020304" pitchFamily="18" charset="0"/>
              </a:endParaRPr>
            </a:p>
          </p:txBody>
        </p:sp>
        <p:sp>
          <p:nvSpPr>
            <p:cNvPr id="10" name="Rectangle 17">
              <a:extLst>
                <a:ext uri="{FF2B5EF4-FFF2-40B4-BE49-F238E27FC236}">
                  <a16:creationId xmlns:a16="http://schemas.microsoft.com/office/drawing/2014/main" id="{1E1340BC-02EA-4609-B75E-D165963257FF}"/>
                </a:ext>
              </a:extLst>
            </p:cNvPr>
            <p:cNvSpPr>
              <a:spLocks noChangeArrowheads="1"/>
            </p:cNvSpPr>
            <p:nvPr/>
          </p:nvSpPr>
          <p:spPr bwMode="auto">
            <a:xfrm>
              <a:off x="5172623" y="4762158"/>
              <a:ext cx="2063385"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spcAft>
                  <a:spcPct val="20000"/>
                </a:spcAft>
                <a:buClr>
                  <a:srgbClr val="FFFF00"/>
                </a:buClr>
                <a:defRPr kumimoji="1" sz="3600">
                  <a:solidFill>
                    <a:srgbClr val="FFFFFF"/>
                  </a:solidFill>
                  <a:latin typeface="Tahoma" panose="020B0604030504040204" pitchFamily="34" charset="0"/>
                </a:defRPr>
              </a:lvl1pPr>
              <a:lvl2pPr marL="742950" indent="-285750">
                <a:spcBef>
                  <a:spcPct val="20000"/>
                </a:spcBef>
                <a:spcAft>
                  <a:spcPct val="20000"/>
                </a:spcAft>
                <a:buClr>
                  <a:srgbClr val="FFFF00"/>
                </a:buClr>
                <a:buChar char="•"/>
                <a:defRPr kumimoji="1" sz="3600">
                  <a:solidFill>
                    <a:srgbClr val="FFFFFF"/>
                  </a:solidFill>
                  <a:latin typeface="Tahoma" panose="020B0604030504040204" pitchFamily="34" charset="0"/>
                </a:defRPr>
              </a:lvl2pPr>
              <a:lvl3pPr marL="1143000" indent="-228600">
                <a:spcBef>
                  <a:spcPct val="20000"/>
                </a:spcBef>
                <a:spcAft>
                  <a:spcPct val="20000"/>
                </a:spcAft>
                <a:buClr>
                  <a:srgbClr val="FFFF00"/>
                </a:buClr>
                <a:buChar char="•"/>
                <a:defRPr kumimoji="1" sz="3600">
                  <a:solidFill>
                    <a:srgbClr val="FFFFFF"/>
                  </a:solidFill>
                  <a:latin typeface="Tahoma" panose="020B0604030504040204" pitchFamily="34" charset="0"/>
                </a:defRPr>
              </a:lvl3pPr>
              <a:lvl4pPr marL="1600200" indent="-228600">
                <a:spcBef>
                  <a:spcPct val="20000"/>
                </a:spcBef>
                <a:buClr>
                  <a:srgbClr val="FFCC00"/>
                </a:buClr>
                <a:buChar char="•"/>
                <a:defRPr kumimoji="1" sz="3200">
                  <a:solidFill>
                    <a:srgbClr val="FFFFFF"/>
                  </a:solidFill>
                  <a:latin typeface="Tahoma" panose="020B0604030504040204" pitchFamily="34" charset="0"/>
                </a:defRPr>
              </a:lvl4pPr>
              <a:lvl5pPr marL="2057400" indent="-228600">
                <a:spcBef>
                  <a:spcPct val="20000"/>
                </a:spcBef>
                <a:buClr>
                  <a:srgbClr val="FFCC00"/>
                </a:buClr>
                <a:buChar char="•"/>
                <a:defRPr kumimoji="1" sz="3200">
                  <a:solidFill>
                    <a:srgbClr val="FFFFFF"/>
                  </a:solidFill>
                  <a:latin typeface="Tahoma" panose="020B0604030504040204" pitchFamily="34" charset="0"/>
                </a:defRPr>
              </a:lvl5pPr>
              <a:lvl6pPr marL="2514600" indent="-228600" eaLnBrk="0" fontAlgn="base" hangingPunct="0">
                <a:spcBef>
                  <a:spcPct val="20000"/>
                </a:spcBef>
                <a:spcAft>
                  <a:spcPct val="0"/>
                </a:spcAft>
                <a:buClr>
                  <a:srgbClr val="FFCC00"/>
                </a:buClr>
                <a:buChar char="•"/>
                <a:defRPr kumimoji="1" sz="3200">
                  <a:solidFill>
                    <a:srgbClr val="FFFFFF"/>
                  </a:solidFill>
                  <a:latin typeface="Tahoma" panose="020B0604030504040204" pitchFamily="34" charset="0"/>
                </a:defRPr>
              </a:lvl6pPr>
              <a:lvl7pPr marL="2971800" indent="-228600" eaLnBrk="0" fontAlgn="base" hangingPunct="0">
                <a:spcBef>
                  <a:spcPct val="20000"/>
                </a:spcBef>
                <a:spcAft>
                  <a:spcPct val="0"/>
                </a:spcAft>
                <a:buClr>
                  <a:srgbClr val="FFCC00"/>
                </a:buClr>
                <a:buChar char="•"/>
                <a:defRPr kumimoji="1" sz="3200">
                  <a:solidFill>
                    <a:srgbClr val="FFFFFF"/>
                  </a:solidFill>
                  <a:latin typeface="Tahoma" panose="020B0604030504040204" pitchFamily="34" charset="0"/>
                </a:defRPr>
              </a:lvl7pPr>
              <a:lvl8pPr marL="3429000" indent="-228600" eaLnBrk="0" fontAlgn="base" hangingPunct="0">
                <a:spcBef>
                  <a:spcPct val="20000"/>
                </a:spcBef>
                <a:spcAft>
                  <a:spcPct val="0"/>
                </a:spcAft>
                <a:buClr>
                  <a:srgbClr val="FFCC00"/>
                </a:buClr>
                <a:buChar char="•"/>
                <a:defRPr kumimoji="1" sz="3200">
                  <a:solidFill>
                    <a:srgbClr val="FFFFFF"/>
                  </a:solidFill>
                  <a:latin typeface="Tahoma" panose="020B0604030504040204" pitchFamily="34" charset="0"/>
                </a:defRPr>
              </a:lvl8pPr>
              <a:lvl9pPr marL="3886200" indent="-228600" eaLnBrk="0" fontAlgn="base" hangingPunct="0">
                <a:spcBef>
                  <a:spcPct val="20000"/>
                </a:spcBef>
                <a:spcAft>
                  <a:spcPct val="0"/>
                </a:spcAft>
                <a:buClr>
                  <a:srgbClr val="FFCC00"/>
                </a:buClr>
                <a:buChar char="•"/>
                <a:defRPr kumimoji="1" sz="3200">
                  <a:solidFill>
                    <a:srgbClr val="FFFFFF"/>
                  </a:solidFill>
                  <a:latin typeface="Tahoma" panose="020B0604030504040204" pitchFamily="34" charset="0"/>
                </a:defRPr>
              </a:lvl9pPr>
            </a:lstStyle>
            <a:p>
              <a:pPr>
                <a:spcBef>
                  <a:spcPct val="0"/>
                </a:spcBef>
                <a:spcAft>
                  <a:spcPct val="0"/>
                </a:spcAft>
                <a:buClrTx/>
              </a:pPr>
              <a:r>
                <a:rPr kumimoji="0" lang="en-US" altLang="en-US" sz="1400" b="1" dirty="0">
                  <a:solidFill>
                    <a:schemeClr val="tx1"/>
                  </a:solidFill>
                  <a:latin typeface="Arial" panose="020B0604020202020204" pitchFamily="34" charset="0"/>
                  <a:cs typeface="Arial" panose="020B0604020202020204" pitchFamily="34" charset="0"/>
                </a:rPr>
                <a:t>increased investment </a:t>
              </a:r>
              <a:endParaRPr kumimoji="0" lang="en-US" altLang="en-US" sz="1400" b="1" dirty="0">
                <a:solidFill>
                  <a:schemeClr val="tx1"/>
                </a:solidFill>
                <a:latin typeface="Times New Roman" panose="02020603050405020304" pitchFamily="18" charset="0"/>
              </a:endParaRPr>
            </a:p>
          </p:txBody>
        </p:sp>
        <p:sp>
          <p:nvSpPr>
            <p:cNvPr id="11" name="Rectangle 18">
              <a:extLst>
                <a:ext uri="{FF2B5EF4-FFF2-40B4-BE49-F238E27FC236}">
                  <a16:creationId xmlns:a16="http://schemas.microsoft.com/office/drawing/2014/main" id="{10DBEFE5-6B5A-4B79-996F-8AF1A16AA83B}"/>
                </a:ext>
              </a:extLst>
            </p:cNvPr>
            <p:cNvSpPr>
              <a:spLocks noChangeArrowheads="1"/>
            </p:cNvSpPr>
            <p:nvPr/>
          </p:nvSpPr>
          <p:spPr bwMode="auto">
            <a:xfrm>
              <a:off x="4708968" y="5284388"/>
              <a:ext cx="3172663"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spcAft>
                  <a:spcPct val="20000"/>
                </a:spcAft>
                <a:buClr>
                  <a:srgbClr val="FFFF00"/>
                </a:buClr>
                <a:defRPr kumimoji="1" sz="3600">
                  <a:solidFill>
                    <a:srgbClr val="FFFFFF"/>
                  </a:solidFill>
                  <a:latin typeface="Tahoma" panose="020B0604030504040204" pitchFamily="34" charset="0"/>
                </a:defRPr>
              </a:lvl1pPr>
              <a:lvl2pPr marL="742950" indent="-285750">
                <a:spcBef>
                  <a:spcPct val="20000"/>
                </a:spcBef>
                <a:spcAft>
                  <a:spcPct val="20000"/>
                </a:spcAft>
                <a:buClr>
                  <a:srgbClr val="FFFF00"/>
                </a:buClr>
                <a:buChar char="•"/>
                <a:defRPr kumimoji="1" sz="3600">
                  <a:solidFill>
                    <a:srgbClr val="FFFFFF"/>
                  </a:solidFill>
                  <a:latin typeface="Tahoma" panose="020B0604030504040204" pitchFamily="34" charset="0"/>
                </a:defRPr>
              </a:lvl2pPr>
              <a:lvl3pPr marL="1143000" indent="-228600">
                <a:spcBef>
                  <a:spcPct val="20000"/>
                </a:spcBef>
                <a:spcAft>
                  <a:spcPct val="20000"/>
                </a:spcAft>
                <a:buClr>
                  <a:srgbClr val="FFFF00"/>
                </a:buClr>
                <a:buChar char="•"/>
                <a:defRPr kumimoji="1" sz="3600">
                  <a:solidFill>
                    <a:srgbClr val="FFFFFF"/>
                  </a:solidFill>
                  <a:latin typeface="Tahoma" panose="020B0604030504040204" pitchFamily="34" charset="0"/>
                </a:defRPr>
              </a:lvl3pPr>
              <a:lvl4pPr marL="1600200" indent="-228600">
                <a:spcBef>
                  <a:spcPct val="20000"/>
                </a:spcBef>
                <a:buClr>
                  <a:srgbClr val="FFCC00"/>
                </a:buClr>
                <a:buChar char="•"/>
                <a:defRPr kumimoji="1" sz="3200">
                  <a:solidFill>
                    <a:srgbClr val="FFFFFF"/>
                  </a:solidFill>
                  <a:latin typeface="Tahoma" panose="020B0604030504040204" pitchFamily="34" charset="0"/>
                </a:defRPr>
              </a:lvl4pPr>
              <a:lvl5pPr marL="2057400" indent="-228600">
                <a:spcBef>
                  <a:spcPct val="20000"/>
                </a:spcBef>
                <a:buClr>
                  <a:srgbClr val="FFCC00"/>
                </a:buClr>
                <a:buChar char="•"/>
                <a:defRPr kumimoji="1" sz="3200">
                  <a:solidFill>
                    <a:srgbClr val="FFFFFF"/>
                  </a:solidFill>
                  <a:latin typeface="Tahoma" panose="020B0604030504040204" pitchFamily="34" charset="0"/>
                </a:defRPr>
              </a:lvl5pPr>
              <a:lvl6pPr marL="2514600" indent="-228600" eaLnBrk="0" fontAlgn="base" hangingPunct="0">
                <a:spcBef>
                  <a:spcPct val="20000"/>
                </a:spcBef>
                <a:spcAft>
                  <a:spcPct val="0"/>
                </a:spcAft>
                <a:buClr>
                  <a:srgbClr val="FFCC00"/>
                </a:buClr>
                <a:buChar char="•"/>
                <a:defRPr kumimoji="1" sz="3200">
                  <a:solidFill>
                    <a:srgbClr val="FFFFFF"/>
                  </a:solidFill>
                  <a:latin typeface="Tahoma" panose="020B0604030504040204" pitchFamily="34" charset="0"/>
                </a:defRPr>
              </a:lvl6pPr>
              <a:lvl7pPr marL="2971800" indent="-228600" eaLnBrk="0" fontAlgn="base" hangingPunct="0">
                <a:spcBef>
                  <a:spcPct val="20000"/>
                </a:spcBef>
                <a:spcAft>
                  <a:spcPct val="0"/>
                </a:spcAft>
                <a:buClr>
                  <a:srgbClr val="FFCC00"/>
                </a:buClr>
                <a:buChar char="•"/>
                <a:defRPr kumimoji="1" sz="3200">
                  <a:solidFill>
                    <a:srgbClr val="FFFFFF"/>
                  </a:solidFill>
                  <a:latin typeface="Tahoma" panose="020B0604030504040204" pitchFamily="34" charset="0"/>
                </a:defRPr>
              </a:lvl7pPr>
              <a:lvl8pPr marL="3429000" indent="-228600" eaLnBrk="0" fontAlgn="base" hangingPunct="0">
                <a:spcBef>
                  <a:spcPct val="20000"/>
                </a:spcBef>
                <a:spcAft>
                  <a:spcPct val="0"/>
                </a:spcAft>
                <a:buClr>
                  <a:srgbClr val="FFCC00"/>
                </a:buClr>
                <a:buChar char="•"/>
                <a:defRPr kumimoji="1" sz="3200">
                  <a:solidFill>
                    <a:srgbClr val="FFFFFF"/>
                  </a:solidFill>
                  <a:latin typeface="Tahoma" panose="020B0604030504040204" pitchFamily="34" charset="0"/>
                </a:defRPr>
              </a:lvl8pPr>
              <a:lvl9pPr marL="3886200" indent="-228600" eaLnBrk="0" fontAlgn="base" hangingPunct="0">
                <a:spcBef>
                  <a:spcPct val="20000"/>
                </a:spcBef>
                <a:spcAft>
                  <a:spcPct val="0"/>
                </a:spcAft>
                <a:buClr>
                  <a:srgbClr val="FFCC00"/>
                </a:buClr>
                <a:buChar char="•"/>
                <a:defRPr kumimoji="1" sz="3200">
                  <a:solidFill>
                    <a:srgbClr val="FFFFFF"/>
                  </a:solidFill>
                  <a:latin typeface="Tahoma" panose="020B0604030504040204" pitchFamily="34" charset="0"/>
                </a:defRPr>
              </a:lvl9pPr>
            </a:lstStyle>
            <a:p>
              <a:pPr>
                <a:spcBef>
                  <a:spcPct val="0"/>
                </a:spcBef>
                <a:spcAft>
                  <a:spcPct val="0"/>
                </a:spcAft>
                <a:buClrTx/>
              </a:pPr>
              <a:r>
                <a:rPr kumimoji="0" lang="en-US" altLang="en-US" sz="1400" b="1" dirty="0">
                  <a:solidFill>
                    <a:schemeClr val="tx1"/>
                  </a:solidFill>
                  <a:latin typeface="Arial" panose="020B0604020202020204" pitchFamily="34" charset="0"/>
                  <a:cs typeface="Arial" panose="020B0604020202020204" pitchFamily="34" charset="0"/>
                </a:rPr>
                <a:t>technology transfer and innovation</a:t>
              </a:r>
              <a:endParaRPr kumimoji="0" lang="en-US" altLang="en-US" sz="1400" b="1" dirty="0">
                <a:solidFill>
                  <a:schemeClr val="tx1"/>
                </a:solidFill>
                <a:latin typeface="Times New Roman" panose="02020603050405020304" pitchFamily="18" charset="0"/>
              </a:endParaRPr>
            </a:p>
          </p:txBody>
        </p:sp>
      </p:grpSp>
      <p:sp>
        <p:nvSpPr>
          <p:cNvPr id="16" name="Flowchart: Merge 15">
            <a:extLst>
              <a:ext uri="{FF2B5EF4-FFF2-40B4-BE49-F238E27FC236}">
                <a16:creationId xmlns:a16="http://schemas.microsoft.com/office/drawing/2014/main" id="{C5F60062-2E7B-4A64-A45A-2A98AD4CA7EE}"/>
              </a:ext>
            </a:extLst>
          </p:cNvPr>
          <p:cNvSpPr/>
          <p:nvPr/>
        </p:nvSpPr>
        <p:spPr>
          <a:xfrm>
            <a:off x="4434114" y="2869339"/>
            <a:ext cx="223520" cy="208033"/>
          </a:xfrm>
          <a:prstGeom prst="flowChartMerg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sp>
        <p:nvSpPr>
          <p:cNvPr id="17" name="Flowchart: Merge 16">
            <a:extLst>
              <a:ext uri="{FF2B5EF4-FFF2-40B4-BE49-F238E27FC236}">
                <a16:creationId xmlns:a16="http://schemas.microsoft.com/office/drawing/2014/main" id="{CE2643A9-8060-4246-9727-98B7C7388FAC}"/>
              </a:ext>
            </a:extLst>
          </p:cNvPr>
          <p:cNvSpPr/>
          <p:nvPr/>
        </p:nvSpPr>
        <p:spPr>
          <a:xfrm>
            <a:off x="3959134" y="2887610"/>
            <a:ext cx="223520" cy="208033"/>
          </a:xfrm>
          <a:prstGeom prst="flowChartMerg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sp>
        <p:nvSpPr>
          <p:cNvPr id="18" name="Flowchart: Merge 17">
            <a:extLst>
              <a:ext uri="{FF2B5EF4-FFF2-40B4-BE49-F238E27FC236}">
                <a16:creationId xmlns:a16="http://schemas.microsoft.com/office/drawing/2014/main" id="{8B01D9B2-6EDC-4E9C-AC88-2C2533F533D1}"/>
              </a:ext>
            </a:extLst>
          </p:cNvPr>
          <p:cNvSpPr/>
          <p:nvPr/>
        </p:nvSpPr>
        <p:spPr>
          <a:xfrm>
            <a:off x="4154714" y="2887611"/>
            <a:ext cx="223520" cy="208033"/>
          </a:xfrm>
          <a:prstGeom prst="flowChartMerg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sp>
        <p:nvSpPr>
          <p:cNvPr id="19" name="Flowchart: Merge 18">
            <a:extLst>
              <a:ext uri="{FF2B5EF4-FFF2-40B4-BE49-F238E27FC236}">
                <a16:creationId xmlns:a16="http://schemas.microsoft.com/office/drawing/2014/main" id="{99F87E0A-9740-4D01-B35B-797B3470BA0F}"/>
              </a:ext>
            </a:extLst>
          </p:cNvPr>
          <p:cNvSpPr/>
          <p:nvPr/>
        </p:nvSpPr>
        <p:spPr>
          <a:xfrm rot="10800000">
            <a:off x="7581671" y="4000702"/>
            <a:ext cx="223520" cy="208033"/>
          </a:xfrm>
          <a:prstGeom prst="flowChartMerg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sp>
        <p:nvSpPr>
          <p:cNvPr id="20" name="Flowchart: Merge 19">
            <a:extLst>
              <a:ext uri="{FF2B5EF4-FFF2-40B4-BE49-F238E27FC236}">
                <a16:creationId xmlns:a16="http://schemas.microsoft.com/office/drawing/2014/main" id="{74DE487C-6CB8-4174-BBB3-49D49150EC05}"/>
              </a:ext>
            </a:extLst>
          </p:cNvPr>
          <p:cNvSpPr/>
          <p:nvPr/>
        </p:nvSpPr>
        <p:spPr>
          <a:xfrm rot="10800000">
            <a:off x="7820889" y="4007122"/>
            <a:ext cx="223520" cy="208033"/>
          </a:xfrm>
          <a:prstGeom prst="flowChartMerg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sp>
        <p:nvSpPr>
          <p:cNvPr id="21" name="Rectangle 22">
            <a:extLst>
              <a:ext uri="{FF2B5EF4-FFF2-40B4-BE49-F238E27FC236}">
                <a16:creationId xmlns:a16="http://schemas.microsoft.com/office/drawing/2014/main" id="{671E165F-6CE0-4422-BF7D-34B2D830FB18}"/>
              </a:ext>
            </a:extLst>
          </p:cNvPr>
          <p:cNvSpPr>
            <a:spLocks noChangeArrowheads="1"/>
          </p:cNvSpPr>
          <p:nvPr/>
        </p:nvSpPr>
        <p:spPr bwMode="auto">
          <a:xfrm>
            <a:off x="6807200" y="5855390"/>
            <a:ext cx="4572000" cy="276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spcAft>
                <a:spcPct val="20000"/>
              </a:spcAft>
              <a:buClr>
                <a:srgbClr val="FFFF00"/>
              </a:buClr>
              <a:defRPr kumimoji="1" sz="3600">
                <a:solidFill>
                  <a:srgbClr val="FFFFFF"/>
                </a:solidFill>
                <a:latin typeface="Tahoma" panose="020B0604030504040204" pitchFamily="34" charset="0"/>
              </a:defRPr>
            </a:lvl1pPr>
            <a:lvl2pPr marL="742950" indent="-285750">
              <a:spcBef>
                <a:spcPct val="20000"/>
              </a:spcBef>
              <a:spcAft>
                <a:spcPct val="20000"/>
              </a:spcAft>
              <a:buClr>
                <a:srgbClr val="FFFF00"/>
              </a:buClr>
              <a:buChar char="•"/>
              <a:defRPr kumimoji="1" sz="3600">
                <a:solidFill>
                  <a:srgbClr val="FFFFFF"/>
                </a:solidFill>
                <a:latin typeface="Tahoma" panose="020B0604030504040204" pitchFamily="34" charset="0"/>
              </a:defRPr>
            </a:lvl2pPr>
            <a:lvl3pPr marL="1143000" indent="-228600">
              <a:spcBef>
                <a:spcPct val="20000"/>
              </a:spcBef>
              <a:spcAft>
                <a:spcPct val="20000"/>
              </a:spcAft>
              <a:buClr>
                <a:srgbClr val="FFFF00"/>
              </a:buClr>
              <a:buChar char="•"/>
              <a:defRPr kumimoji="1" sz="3600">
                <a:solidFill>
                  <a:srgbClr val="FFFFFF"/>
                </a:solidFill>
                <a:latin typeface="Tahoma" panose="020B0604030504040204" pitchFamily="34" charset="0"/>
              </a:defRPr>
            </a:lvl3pPr>
            <a:lvl4pPr marL="1600200" indent="-228600">
              <a:spcBef>
                <a:spcPct val="20000"/>
              </a:spcBef>
              <a:buClr>
                <a:srgbClr val="FFCC00"/>
              </a:buClr>
              <a:buChar char="•"/>
              <a:defRPr kumimoji="1" sz="3200">
                <a:solidFill>
                  <a:srgbClr val="FFFFFF"/>
                </a:solidFill>
                <a:latin typeface="Tahoma" panose="020B0604030504040204" pitchFamily="34" charset="0"/>
              </a:defRPr>
            </a:lvl4pPr>
            <a:lvl5pPr marL="2057400" indent="-228600">
              <a:spcBef>
                <a:spcPct val="20000"/>
              </a:spcBef>
              <a:buClr>
                <a:srgbClr val="FFCC00"/>
              </a:buClr>
              <a:buChar char="•"/>
              <a:defRPr kumimoji="1" sz="3200">
                <a:solidFill>
                  <a:srgbClr val="FFFFFF"/>
                </a:solidFill>
                <a:latin typeface="Tahoma" panose="020B0604030504040204" pitchFamily="34" charset="0"/>
              </a:defRPr>
            </a:lvl5pPr>
            <a:lvl6pPr marL="2514600" indent="-228600" eaLnBrk="0" fontAlgn="base" hangingPunct="0">
              <a:spcBef>
                <a:spcPct val="20000"/>
              </a:spcBef>
              <a:spcAft>
                <a:spcPct val="0"/>
              </a:spcAft>
              <a:buClr>
                <a:srgbClr val="FFCC00"/>
              </a:buClr>
              <a:buChar char="•"/>
              <a:defRPr kumimoji="1" sz="3200">
                <a:solidFill>
                  <a:srgbClr val="FFFFFF"/>
                </a:solidFill>
                <a:latin typeface="Tahoma" panose="020B0604030504040204" pitchFamily="34" charset="0"/>
              </a:defRPr>
            </a:lvl6pPr>
            <a:lvl7pPr marL="2971800" indent="-228600" eaLnBrk="0" fontAlgn="base" hangingPunct="0">
              <a:spcBef>
                <a:spcPct val="20000"/>
              </a:spcBef>
              <a:spcAft>
                <a:spcPct val="0"/>
              </a:spcAft>
              <a:buClr>
                <a:srgbClr val="FFCC00"/>
              </a:buClr>
              <a:buChar char="•"/>
              <a:defRPr kumimoji="1" sz="3200">
                <a:solidFill>
                  <a:srgbClr val="FFFFFF"/>
                </a:solidFill>
                <a:latin typeface="Tahoma" panose="020B0604030504040204" pitchFamily="34" charset="0"/>
              </a:defRPr>
            </a:lvl7pPr>
            <a:lvl8pPr marL="3429000" indent="-228600" eaLnBrk="0" fontAlgn="base" hangingPunct="0">
              <a:spcBef>
                <a:spcPct val="20000"/>
              </a:spcBef>
              <a:spcAft>
                <a:spcPct val="0"/>
              </a:spcAft>
              <a:buClr>
                <a:srgbClr val="FFCC00"/>
              </a:buClr>
              <a:buChar char="•"/>
              <a:defRPr kumimoji="1" sz="3200">
                <a:solidFill>
                  <a:srgbClr val="FFFFFF"/>
                </a:solidFill>
                <a:latin typeface="Tahoma" panose="020B0604030504040204" pitchFamily="34" charset="0"/>
              </a:defRPr>
            </a:lvl8pPr>
            <a:lvl9pPr marL="3886200" indent="-228600" eaLnBrk="0" fontAlgn="base" hangingPunct="0">
              <a:spcBef>
                <a:spcPct val="20000"/>
              </a:spcBef>
              <a:spcAft>
                <a:spcPct val="0"/>
              </a:spcAft>
              <a:buClr>
                <a:srgbClr val="FFCC00"/>
              </a:buClr>
              <a:buChar char="•"/>
              <a:defRPr kumimoji="1" sz="3200">
                <a:solidFill>
                  <a:srgbClr val="FFFFFF"/>
                </a:solidFill>
                <a:latin typeface="Tahoma" panose="020B0604030504040204" pitchFamily="34" charset="0"/>
              </a:defRPr>
            </a:lvl9pPr>
          </a:lstStyle>
          <a:p>
            <a:pPr>
              <a:spcBef>
                <a:spcPct val="0"/>
              </a:spcBef>
              <a:spcAft>
                <a:spcPct val="0"/>
              </a:spcAft>
              <a:buClrTx/>
            </a:pPr>
            <a:r>
              <a:rPr kumimoji="0" lang="en-US" altLang="en-US" sz="1200" dirty="0">
                <a:solidFill>
                  <a:schemeClr val="tx1"/>
                </a:solidFill>
                <a:latin typeface="Arial" panose="020B0604020202020204" pitchFamily="34" charset="0"/>
                <a:cs typeface="Arial" panose="020B0604020202020204" pitchFamily="34" charset="0"/>
              </a:rPr>
              <a:t>Based on Douglass (1998) and Satterthwaite and </a:t>
            </a:r>
            <a:r>
              <a:rPr kumimoji="0" lang="en-US" altLang="en-US" sz="1200" dirty="0" err="1">
                <a:solidFill>
                  <a:schemeClr val="tx1"/>
                </a:solidFill>
                <a:latin typeface="Arial" panose="020B0604020202020204" pitchFamily="34" charset="0"/>
                <a:cs typeface="Arial" panose="020B0604020202020204" pitchFamily="34" charset="0"/>
              </a:rPr>
              <a:t>Tacoli</a:t>
            </a:r>
            <a:r>
              <a:rPr kumimoji="0" lang="en-US" altLang="en-US" sz="1200" dirty="0">
                <a:solidFill>
                  <a:schemeClr val="tx1"/>
                </a:solidFill>
                <a:latin typeface="Arial" panose="020B0604020202020204" pitchFamily="34" charset="0"/>
                <a:cs typeface="Arial" panose="020B0604020202020204" pitchFamily="34" charset="0"/>
              </a:rPr>
              <a:t> (2003)</a:t>
            </a:r>
            <a:endParaRPr kumimoji="0" lang="en-US" altLang="en-US" sz="1200" dirty="0">
              <a:solidFill>
                <a:schemeClr val="tx1"/>
              </a:solidFill>
              <a:latin typeface="Times New Roman" panose="02020603050405020304" pitchFamily="18" charset="0"/>
            </a:endParaRPr>
          </a:p>
        </p:txBody>
      </p:sp>
      <p:sp>
        <p:nvSpPr>
          <p:cNvPr id="22" name="Flowchart: Merge 21">
            <a:extLst>
              <a:ext uri="{FF2B5EF4-FFF2-40B4-BE49-F238E27FC236}">
                <a16:creationId xmlns:a16="http://schemas.microsoft.com/office/drawing/2014/main" id="{5C3D1C47-C556-4295-B25E-722341384519}"/>
              </a:ext>
            </a:extLst>
          </p:cNvPr>
          <p:cNvSpPr/>
          <p:nvPr/>
        </p:nvSpPr>
        <p:spPr>
          <a:xfrm rot="10800000">
            <a:off x="8067955" y="4024574"/>
            <a:ext cx="223520" cy="208033"/>
          </a:xfrm>
          <a:prstGeom prst="flowChartMerg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sp>
        <p:nvSpPr>
          <p:cNvPr id="23" name="TextBox 22">
            <a:extLst>
              <a:ext uri="{FF2B5EF4-FFF2-40B4-BE49-F238E27FC236}">
                <a16:creationId xmlns:a16="http://schemas.microsoft.com/office/drawing/2014/main" id="{37BE6104-DEBB-4261-9A6F-1E317570453A}"/>
              </a:ext>
            </a:extLst>
          </p:cNvPr>
          <p:cNvSpPr txBox="1"/>
          <p:nvPr/>
        </p:nvSpPr>
        <p:spPr>
          <a:xfrm>
            <a:off x="2839720" y="466493"/>
            <a:ext cx="7493000" cy="523220"/>
          </a:xfrm>
          <a:prstGeom prst="rect">
            <a:avLst/>
          </a:prstGeom>
          <a:noFill/>
        </p:spPr>
        <p:txBody>
          <a:bodyPr wrap="square" rtlCol="0">
            <a:spAutoFit/>
          </a:bodyPr>
          <a:lstStyle/>
          <a:p>
            <a:r>
              <a:rPr lang="en-US" sz="2800" dirty="0"/>
              <a:t>DIAGRAM OF URBAN-RURAL LINKAGES</a:t>
            </a:r>
            <a:endParaRPr lang="en-ID" sz="2800" dirty="0"/>
          </a:p>
        </p:txBody>
      </p:sp>
      <p:sp>
        <p:nvSpPr>
          <p:cNvPr id="24" name="TextBox 23">
            <a:extLst>
              <a:ext uri="{FF2B5EF4-FFF2-40B4-BE49-F238E27FC236}">
                <a16:creationId xmlns:a16="http://schemas.microsoft.com/office/drawing/2014/main" id="{6D696DC5-19F9-4314-BA6B-E22E5C045E05}"/>
              </a:ext>
            </a:extLst>
          </p:cNvPr>
          <p:cNvSpPr txBox="1"/>
          <p:nvPr/>
        </p:nvSpPr>
        <p:spPr>
          <a:xfrm>
            <a:off x="6048306" y="2661682"/>
            <a:ext cx="609600" cy="369332"/>
          </a:xfrm>
          <a:prstGeom prst="rect">
            <a:avLst/>
          </a:prstGeom>
          <a:noFill/>
        </p:spPr>
        <p:txBody>
          <a:bodyPr wrap="square" rtlCol="0">
            <a:spAutoFit/>
          </a:bodyPr>
          <a:lstStyle/>
          <a:p>
            <a:r>
              <a:rPr lang="en-US" b="1" dirty="0"/>
              <a:t>1</a:t>
            </a:r>
            <a:endParaRPr lang="en-ID" b="1" dirty="0"/>
          </a:p>
        </p:txBody>
      </p:sp>
      <p:sp>
        <p:nvSpPr>
          <p:cNvPr id="25" name="TextBox 24">
            <a:extLst>
              <a:ext uri="{FF2B5EF4-FFF2-40B4-BE49-F238E27FC236}">
                <a16:creationId xmlns:a16="http://schemas.microsoft.com/office/drawing/2014/main" id="{B6F67FB0-B888-4CC5-B1B5-31B16D0BF340}"/>
              </a:ext>
            </a:extLst>
          </p:cNvPr>
          <p:cNvSpPr txBox="1"/>
          <p:nvPr/>
        </p:nvSpPr>
        <p:spPr>
          <a:xfrm>
            <a:off x="6051412" y="3830304"/>
            <a:ext cx="609600" cy="369332"/>
          </a:xfrm>
          <a:prstGeom prst="rect">
            <a:avLst/>
          </a:prstGeom>
          <a:noFill/>
        </p:spPr>
        <p:txBody>
          <a:bodyPr wrap="square" rtlCol="0">
            <a:spAutoFit/>
          </a:bodyPr>
          <a:lstStyle/>
          <a:p>
            <a:r>
              <a:rPr lang="en-US" b="1" dirty="0"/>
              <a:t>2</a:t>
            </a:r>
            <a:endParaRPr lang="en-ID" b="1" dirty="0"/>
          </a:p>
        </p:txBody>
      </p:sp>
      <p:sp>
        <p:nvSpPr>
          <p:cNvPr id="27" name="TextBox 26">
            <a:extLst>
              <a:ext uri="{FF2B5EF4-FFF2-40B4-BE49-F238E27FC236}">
                <a16:creationId xmlns:a16="http://schemas.microsoft.com/office/drawing/2014/main" id="{66BD2DA0-8623-4202-BABD-457A646C7984}"/>
              </a:ext>
            </a:extLst>
          </p:cNvPr>
          <p:cNvSpPr txBox="1"/>
          <p:nvPr/>
        </p:nvSpPr>
        <p:spPr>
          <a:xfrm>
            <a:off x="6040036" y="1595068"/>
            <a:ext cx="609600" cy="369332"/>
          </a:xfrm>
          <a:prstGeom prst="rect">
            <a:avLst/>
          </a:prstGeom>
          <a:noFill/>
        </p:spPr>
        <p:txBody>
          <a:bodyPr wrap="square" rtlCol="0">
            <a:spAutoFit/>
          </a:bodyPr>
          <a:lstStyle/>
          <a:p>
            <a:r>
              <a:rPr lang="en-US" b="1" dirty="0"/>
              <a:t>5</a:t>
            </a:r>
            <a:endParaRPr lang="en-ID" b="1" dirty="0"/>
          </a:p>
        </p:txBody>
      </p:sp>
      <p:sp>
        <p:nvSpPr>
          <p:cNvPr id="28" name="TextBox 27">
            <a:extLst>
              <a:ext uri="{FF2B5EF4-FFF2-40B4-BE49-F238E27FC236}">
                <a16:creationId xmlns:a16="http://schemas.microsoft.com/office/drawing/2014/main" id="{040C4391-4B23-4BD3-A287-B5DC90264532}"/>
              </a:ext>
            </a:extLst>
          </p:cNvPr>
          <p:cNvSpPr txBox="1"/>
          <p:nvPr/>
        </p:nvSpPr>
        <p:spPr>
          <a:xfrm>
            <a:off x="6096000" y="4510544"/>
            <a:ext cx="609600" cy="369332"/>
          </a:xfrm>
          <a:prstGeom prst="rect">
            <a:avLst/>
          </a:prstGeom>
          <a:noFill/>
        </p:spPr>
        <p:txBody>
          <a:bodyPr wrap="square" rtlCol="0">
            <a:spAutoFit/>
          </a:bodyPr>
          <a:lstStyle/>
          <a:p>
            <a:r>
              <a:rPr lang="en-US" b="1" dirty="0"/>
              <a:t>4</a:t>
            </a:r>
            <a:endParaRPr lang="en-ID" b="1" dirty="0"/>
          </a:p>
        </p:txBody>
      </p:sp>
      <p:sp>
        <p:nvSpPr>
          <p:cNvPr id="29" name="TextBox 28">
            <a:extLst>
              <a:ext uri="{FF2B5EF4-FFF2-40B4-BE49-F238E27FC236}">
                <a16:creationId xmlns:a16="http://schemas.microsoft.com/office/drawing/2014/main" id="{B4B70C60-A7F5-458F-825A-B183D746EBD9}"/>
              </a:ext>
            </a:extLst>
          </p:cNvPr>
          <p:cNvSpPr txBox="1"/>
          <p:nvPr/>
        </p:nvSpPr>
        <p:spPr>
          <a:xfrm>
            <a:off x="6046332" y="2092817"/>
            <a:ext cx="609600" cy="369332"/>
          </a:xfrm>
          <a:prstGeom prst="rect">
            <a:avLst/>
          </a:prstGeom>
          <a:noFill/>
        </p:spPr>
        <p:txBody>
          <a:bodyPr wrap="square" rtlCol="0">
            <a:spAutoFit/>
          </a:bodyPr>
          <a:lstStyle/>
          <a:p>
            <a:r>
              <a:rPr lang="en-US" b="1" dirty="0"/>
              <a:t>3</a:t>
            </a:r>
            <a:endParaRPr lang="en-ID" b="1" dirty="0"/>
          </a:p>
        </p:txBody>
      </p:sp>
      <p:sp>
        <p:nvSpPr>
          <p:cNvPr id="30" name="TextBox 29">
            <a:extLst>
              <a:ext uri="{FF2B5EF4-FFF2-40B4-BE49-F238E27FC236}">
                <a16:creationId xmlns:a16="http://schemas.microsoft.com/office/drawing/2014/main" id="{60C02558-E167-441D-89BE-E08124D519AA}"/>
              </a:ext>
            </a:extLst>
          </p:cNvPr>
          <p:cNvSpPr txBox="1"/>
          <p:nvPr/>
        </p:nvSpPr>
        <p:spPr>
          <a:xfrm>
            <a:off x="6115728" y="5089848"/>
            <a:ext cx="609600" cy="369332"/>
          </a:xfrm>
          <a:prstGeom prst="rect">
            <a:avLst/>
          </a:prstGeom>
          <a:noFill/>
        </p:spPr>
        <p:txBody>
          <a:bodyPr wrap="square" rtlCol="0">
            <a:spAutoFit/>
          </a:bodyPr>
          <a:lstStyle/>
          <a:p>
            <a:r>
              <a:rPr lang="en-US" b="1" dirty="0"/>
              <a:t>6</a:t>
            </a:r>
            <a:endParaRPr lang="en-ID" b="1" dirty="0"/>
          </a:p>
        </p:txBody>
      </p:sp>
      <p:sp>
        <p:nvSpPr>
          <p:cNvPr id="31" name="Slide Number Placeholder 30">
            <a:extLst>
              <a:ext uri="{FF2B5EF4-FFF2-40B4-BE49-F238E27FC236}">
                <a16:creationId xmlns:a16="http://schemas.microsoft.com/office/drawing/2014/main" id="{E7583B8B-8A6C-4473-B1A7-A3A0EA76A394}"/>
              </a:ext>
            </a:extLst>
          </p:cNvPr>
          <p:cNvSpPr>
            <a:spLocks noGrp="1"/>
          </p:cNvSpPr>
          <p:nvPr>
            <p:ph type="sldNum" sz="quarter" idx="12"/>
          </p:nvPr>
        </p:nvSpPr>
        <p:spPr/>
        <p:txBody>
          <a:bodyPr/>
          <a:lstStyle/>
          <a:p>
            <a:fld id="{6D22F896-40B5-4ADD-8801-0D06FADFA095}" type="slidenum">
              <a:rPr lang="en-US" smtClean="0"/>
              <a:t>10</a:t>
            </a:fld>
            <a:endParaRPr lang="en-US" dirty="0"/>
          </a:p>
        </p:txBody>
      </p:sp>
    </p:spTree>
    <p:extLst>
      <p:ext uri="{BB962C8B-B14F-4D97-AF65-F5344CB8AC3E}">
        <p14:creationId xmlns:p14="http://schemas.microsoft.com/office/powerpoint/2010/main" val="337714310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863FF77-17A8-4F12-A1BB-FE19FA77F9D3}"/>
              </a:ext>
            </a:extLst>
          </p:cNvPr>
          <p:cNvSpPr>
            <a:spLocks noGrp="1"/>
          </p:cNvSpPr>
          <p:nvPr>
            <p:ph type="title"/>
          </p:nvPr>
        </p:nvSpPr>
        <p:spPr/>
        <p:txBody>
          <a:bodyPr/>
          <a:lstStyle/>
          <a:p>
            <a:r>
              <a:rPr lang="en-US" dirty="0"/>
              <a:t>Patterns of urbanization in </a:t>
            </a:r>
            <a:r>
              <a:rPr lang="en-US" dirty="0" err="1"/>
              <a:t>clmv</a:t>
            </a:r>
            <a:endParaRPr lang="en-ID" dirty="0"/>
          </a:p>
        </p:txBody>
      </p:sp>
      <p:sp>
        <p:nvSpPr>
          <p:cNvPr id="3" name="Slide Number Placeholder 2">
            <a:extLst>
              <a:ext uri="{FF2B5EF4-FFF2-40B4-BE49-F238E27FC236}">
                <a16:creationId xmlns:a16="http://schemas.microsoft.com/office/drawing/2014/main" id="{FE63BCFB-57AA-4357-9E63-181272B835E2}"/>
              </a:ext>
            </a:extLst>
          </p:cNvPr>
          <p:cNvSpPr>
            <a:spLocks noGrp="1"/>
          </p:cNvSpPr>
          <p:nvPr>
            <p:ph type="sldNum" sz="quarter" idx="12"/>
          </p:nvPr>
        </p:nvSpPr>
        <p:spPr/>
        <p:txBody>
          <a:bodyPr/>
          <a:lstStyle/>
          <a:p>
            <a:fld id="{6D22F896-40B5-4ADD-8801-0D06FADFA095}" type="slidenum">
              <a:rPr lang="en-US" smtClean="0"/>
              <a:t>11</a:t>
            </a:fld>
            <a:endParaRPr lang="en-US" dirty="0"/>
          </a:p>
        </p:txBody>
      </p:sp>
      <p:sp>
        <p:nvSpPr>
          <p:cNvPr id="4" name="TextBox 3">
            <a:extLst>
              <a:ext uri="{FF2B5EF4-FFF2-40B4-BE49-F238E27FC236}">
                <a16:creationId xmlns:a16="http://schemas.microsoft.com/office/drawing/2014/main" id="{D4BF71E7-B4C6-443A-9991-A1A92E5AFFCC}"/>
              </a:ext>
            </a:extLst>
          </p:cNvPr>
          <p:cNvSpPr txBox="1"/>
          <p:nvPr/>
        </p:nvSpPr>
        <p:spPr>
          <a:xfrm>
            <a:off x="1370299" y="1853754"/>
            <a:ext cx="6280181" cy="5047536"/>
          </a:xfrm>
          <a:prstGeom prst="rect">
            <a:avLst/>
          </a:prstGeom>
          <a:noFill/>
        </p:spPr>
        <p:txBody>
          <a:bodyPr wrap="square" rtlCol="0">
            <a:spAutoFit/>
          </a:bodyPr>
          <a:lstStyle/>
          <a:p>
            <a:r>
              <a:rPr lang="en-US" sz="2200" b="1" dirty="0"/>
              <a:t>Continued dominance of primary cities</a:t>
            </a:r>
            <a:r>
              <a:rPr lang="en-US" sz="2200" dirty="0"/>
              <a:t>. The largest cities in CLMV will continue to grow as these are the centers of finance, business and administration. With more migration and the need to expand, cities will annex more land in the outlying districts. Problems of infrastructure and urban services will increase</a:t>
            </a:r>
          </a:p>
          <a:p>
            <a:endParaRPr lang="en-US" sz="2200" dirty="0"/>
          </a:p>
          <a:p>
            <a:r>
              <a:rPr lang="en-US" sz="2200" b="1" dirty="0"/>
              <a:t>Development of small and medium towns </a:t>
            </a:r>
            <a:r>
              <a:rPr lang="en-US" sz="2200" dirty="0"/>
              <a:t>as potential engines of </a:t>
            </a:r>
            <a:r>
              <a:rPr lang="en-US" sz="2200" dirty="0" err="1"/>
              <a:t>growthas</a:t>
            </a:r>
            <a:r>
              <a:rPr lang="en-US" sz="2200" dirty="0"/>
              <a:t> markets for agricultural goods to their surrounding areas, employment and links between rural and regional markets</a:t>
            </a:r>
          </a:p>
          <a:p>
            <a:endParaRPr lang="en-US" sz="2200" dirty="0"/>
          </a:p>
          <a:p>
            <a:endParaRPr lang="en-US" dirty="0"/>
          </a:p>
          <a:p>
            <a:endParaRPr lang="en-ID" dirty="0"/>
          </a:p>
        </p:txBody>
      </p:sp>
      <p:pic>
        <p:nvPicPr>
          <p:cNvPr id="8194" name="Picture 2" descr="Image result for phnom penh">
            <a:extLst>
              <a:ext uri="{FF2B5EF4-FFF2-40B4-BE49-F238E27FC236}">
                <a16:creationId xmlns:a16="http://schemas.microsoft.com/office/drawing/2014/main" id="{E26B5AB5-AC7B-42D3-8C4B-C352D6092AE7}"/>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757041" y="1853754"/>
            <a:ext cx="4434959" cy="2108646"/>
          </a:xfrm>
          <a:prstGeom prst="rect">
            <a:avLst/>
          </a:prstGeom>
          <a:noFill/>
          <a:extLst>
            <a:ext uri="{909E8E84-426E-40DD-AFC4-6F175D3DCCD1}">
              <a14:hiddenFill xmlns:a14="http://schemas.microsoft.com/office/drawing/2010/main">
                <a:solidFill>
                  <a:srgbClr val="FFFFFF"/>
                </a:solidFill>
              </a14:hiddenFill>
            </a:ext>
          </a:extLst>
        </p:spPr>
      </p:pic>
      <p:pic>
        <p:nvPicPr>
          <p:cNvPr id="8196" name="Picture 4" descr="Image result for da nang vietnam">
            <a:extLst>
              <a:ext uri="{FF2B5EF4-FFF2-40B4-BE49-F238E27FC236}">
                <a16:creationId xmlns:a16="http://schemas.microsoft.com/office/drawing/2014/main" id="{A88A6454-CCAB-49CB-8D16-5327F97FC428}"/>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757041" y="3962400"/>
            <a:ext cx="4434959" cy="295126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81941512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a:extLst>
              <a:ext uri="{FF2B5EF4-FFF2-40B4-BE49-F238E27FC236}">
                <a16:creationId xmlns:a16="http://schemas.microsoft.com/office/drawing/2014/main" id="{6FAD1271-12C9-40C9-8BDB-5B8F199BC998}"/>
              </a:ext>
            </a:extLst>
          </p:cNvPr>
          <p:cNvSpPr>
            <a:spLocks noGrp="1"/>
          </p:cNvSpPr>
          <p:nvPr>
            <p:ph type="sldNum" sz="quarter" idx="12"/>
          </p:nvPr>
        </p:nvSpPr>
        <p:spPr/>
        <p:txBody>
          <a:bodyPr/>
          <a:lstStyle/>
          <a:p>
            <a:fld id="{6D22F896-40B5-4ADD-8801-0D06FADFA095}" type="slidenum">
              <a:rPr lang="en-US" smtClean="0"/>
              <a:t>12</a:t>
            </a:fld>
            <a:endParaRPr lang="en-US" dirty="0"/>
          </a:p>
        </p:txBody>
      </p:sp>
      <p:sp>
        <p:nvSpPr>
          <p:cNvPr id="4" name="Title 1">
            <a:extLst>
              <a:ext uri="{FF2B5EF4-FFF2-40B4-BE49-F238E27FC236}">
                <a16:creationId xmlns:a16="http://schemas.microsoft.com/office/drawing/2014/main" id="{D22890BF-FACE-4510-BF12-EFFA49A9DAA9}"/>
              </a:ext>
            </a:extLst>
          </p:cNvPr>
          <p:cNvSpPr>
            <a:spLocks noGrp="1"/>
          </p:cNvSpPr>
          <p:nvPr>
            <p:ph type="title"/>
          </p:nvPr>
        </p:nvSpPr>
        <p:spPr>
          <a:xfrm>
            <a:off x="1450975" y="804863"/>
            <a:ext cx="9604375" cy="1049337"/>
          </a:xfrm>
        </p:spPr>
        <p:txBody>
          <a:bodyPr/>
          <a:lstStyle/>
          <a:p>
            <a:r>
              <a:rPr lang="en-US" dirty="0"/>
              <a:t>Patterns of urbanization in </a:t>
            </a:r>
            <a:r>
              <a:rPr lang="en-US" dirty="0" err="1"/>
              <a:t>clmv</a:t>
            </a:r>
            <a:endParaRPr lang="en-ID" dirty="0"/>
          </a:p>
        </p:txBody>
      </p:sp>
      <p:sp>
        <p:nvSpPr>
          <p:cNvPr id="5" name="TextBox 4">
            <a:extLst>
              <a:ext uri="{FF2B5EF4-FFF2-40B4-BE49-F238E27FC236}">
                <a16:creationId xmlns:a16="http://schemas.microsoft.com/office/drawing/2014/main" id="{D21F6B38-C6E4-4673-9CAB-DD6EA93C8FE4}"/>
              </a:ext>
            </a:extLst>
          </p:cNvPr>
          <p:cNvSpPr txBox="1"/>
          <p:nvPr/>
        </p:nvSpPr>
        <p:spPr>
          <a:xfrm>
            <a:off x="1370299" y="1853754"/>
            <a:ext cx="6666261" cy="4093428"/>
          </a:xfrm>
          <a:prstGeom prst="rect">
            <a:avLst/>
          </a:prstGeom>
          <a:noFill/>
        </p:spPr>
        <p:txBody>
          <a:bodyPr wrap="square" rtlCol="0">
            <a:spAutoFit/>
          </a:bodyPr>
          <a:lstStyle/>
          <a:p>
            <a:r>
              <a:rPr lang="en-US" sz="2200" b="1" dirty="0"/>
              <a:t>Increased urban-rural linkages</a:t>
            </a:r>
            <a:r>
              <a:rPr lang="en-US" sz="2200" dirty="0"/>
              <a:t>. As agriculture will still paly a major role in the economy of CLMV countries, urban-rural links will intensify well in the future. </a:t>
            </a:r>
          </a:p>
          <a:p>
            <a:endParaRPr lang="en-US" sz="2200" dirty="0"/>
          </a:p>
          <a:p>
            <a:r>
              <a:rPr lang="en-US" sz="2200" b="1" dirty="0"/>
              <a:t>Emerging urban growth centers</a:t>
            </a:r>
            <a:r>
              <a:rPr lang="en-US" sz="2200" dirty="0"/>
              <a:t>. Several types of towns are expected to grow quickly while others will decline. Among towns that have  the potential to grow quickly are border towns, towns along economic corridors, tourist towns and towns that serve as logistics centers and special economic zones</a:t>
            </a:r>
          </a:p>
          <a:p>
            <a:endParaRPr lang="en-US" sz="2200" dirty="0"/>
          </a:p>
          <a:p>
            <a:endParaRPr lang="en-ID" dirty="0"/>
          </a:p>
        </p:txBody>
      </p:sp>
    </p:spTree>
    <p:extLst>
      <p:ext uri="{BB962C8B-B14F-4D97-AF65-F5344CB8AC3E}">
        <p14:creationId xmlns:p14="http://schemas.microsoft.com/office/powerpoint/2010/main" val="388913367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78056279-73F4-4E18-845E-262C34154371}"/>
              </a:ext>
            </a:extLst>
          </p:cNvPr>
          <p:cNvSpPr>
            <a:spLocks noGrp="1"/>
          </p:cNvSpPr>
          <p:nvPr>
            <p:ph type="sldNum" sz="quarter" idx="12"/>
          </p:nvPr>
        </p:nvSpPr>
        <p:spPr/>
        <p:txBody>
          <a:bodyPr/>
          <a:lstStyle/>
          <a:p>
            <a:fld id="{6D22F896-40B5-4ADD-8801-0D06FADFA095}" type="slidenum">
              <a:rPr lang="en-US" smtClean="0"/>
              <a:t>13</a:t>
            </a:fld>
            <a:endParaRPr lang="en-US" dirty="0"/>
          </a:p>
        </p:txBody>
      </p:sp>
      <p:pic>
        <p:nvPicPr>
          <p:cNvPr id="3" name="Picture 2" descr="Image result for landsat imagery phnom penh">
            <a:extLst>
              <a:ext uri="{FF2B5EF4-FFF2-40B4-BE49-F238E27FC236}">
                <a16:creationId xmlns:a16="http://schemas.microsoft.com/office/drawing/2014/main" id="{0737995B-86C1-4547-A8FB-0FDCFD98E1D7}"/>
              </a:ext>
            </a:extLst>
          </p:cNvPr>
          <p:cNvPicPr/>
          <p:nvPr/>
        </p:nvPicPr>
        <p:blipFill rotWithShape="1">
          <a:blip r:embed="rId2">
            <a:extLst>
              <a:ext uri="{28A0092B-C50C-407E-A947-70E740481C1C}">
                <a14:useLocalDpi xmlns:a14="http://schemas.microsoft.com/office/drawing/2010/main" val="0"/>
              </a:ext>
            </a:extLst>
          </a:blip>
          <a:srcRect l="13315" t="18706" r="26770" b="24746"/>
          <a:stretch/>
        </p:blipFill>
        <p:spPr bwMode="auto">
          <a:xfrm>
            <a:off x="1576068" y="1776214"/>
            <a:ext cx="4794252" cy="3870960"/>
          </a:xfrm>
          <a:prstGeom prst="rect">
            <a:avLst/>
          </a:prstGeom>
          <a:noFill/>
          <a:ln>
            <a:noFill/>
          </a:ln>
          <a:extLst>
            <a:ext uri="{53640926-AAD7-44D8-BBD7-CCE9431645EC}">
              <a14:shadowObscured xmlns:a14="http://schemas.microsoft.com/office/drawing/2010/main"/>
            </a:ext>
          </a:extLst>
        </p:spPr>
      </p:pic>
      <p:pic>
        <p:nvPicPr>
          <p:cNvPr id="4" name="Picture 3" descr="Image result for landsat imagery phnom penh">
            <a:extLst>
              <a:ext uri="{FF2B5EF4-FFF2-40B4-BE49-F238E27FC236}">
                <a16:creationId xmlns:a16="http://schemas.microsoft.com/office/drawing/2014/main" id="{62315747-9052-4AAB-A5E5-D1D7799DC99C}"/>
              </a:ext>
            </a:extLst>
          </p:cNvPr>
          <p:cNvPicPr/>
          <p:nvPr/>
        </p:nvPicPr>
        <p:blipFill rotWithShape="1">
          <a:blip r:embed="rId3">
            <a:extLst>
              <a:ext uri="{28A0092B-C50C-407E-A947-70E740481C1C}">
                <a14:useLocalDpi xmlns:a14="http://schemas.microsoft.com/office/drawing/2010/main" val="0"/>
              </a:ext>
            </a:extLst>
          </a:blip>
          <a:srcRect l="7160"/>
          <a:stretch/>
        </p:blipFill>
        <p:spPr bwMode="auto">
          <a:xfrm>
            <a:off x="7122160" y="1706880"/>
            <a:ext cx="5069840" cy="3870960"/>
          </a:xfrm>
          <a:prstGeom prst="rect">
            <a:avLst/>
          </a:prstGeom>
          <a:noFill/>
          <a:ln>
            <a:noFill/>
          </a:ln>
        </p:spPr>
      </p:pic>
      <p:sp>
        <p:nvSpPr>
          <p:cNvPr id="5" name="Title 1">
            <a:extLst>
              <a:ext uri="{FF2B5EF4-FFF2-40B4-BE49-F238E27FC236}">
                <a16:creationId xmlns:a16="http://schemas.microsoft.com/office/drawing/2014/main" id="{FFAFA253-7B27-4B0E-A3F4-DE944E141722}"/>
              </a:ext>
            </a:extLst>
          </p:cNvPr>
          <p:cNvSpPr txBox="1">
            <a:spLocks/>
          </p:cNvSpPr>
          <p:nvPr/>
        </p:nvSpPr>
        <p:spPr>
          <a:xfrm>
            <a:off x="1451579" y="804519"/>
            <a:ext cx="9988581" cy="1049235"/>
          </a:xfrm>
          <a:prstGeom prst="rect">
            <a:avLst/>
          </a:prstGeom>
        </p:spPr>
        <p:txBody>
          <a:bodyPr/>
          <a:lstStyle>
            <a:lvl1pPr algn="l" defTabSz="914400" rtl="0" eaLnBrk="1" latinLnBrk="0" hangingPunct="1">
              <a:lnSpc>
                <a:spcPct val="90000"/>
              </a:lnSpc>
              <a:spcBef>
                <a:spcPct val="0"/>
              </a:spcBef>
              <a:buNone/>
              <a:defRPr sz="3200" b="0" i="0" kern="1200" cap="all">
                <a:solidFill>
                  <a:schemeClr val="tx1"/>
                </a:solidFill>
                <a:effectLst/>
                <a:latin typeface="+mj-lt"/>
                <a:ea typeface="+mj-ea"/>
                <a:cs typeface="+mj-cs"/>
              </a:defRPr>
            </a:lvl1pPr>
          </a:lstStyle>
          <a:p>
            <a:r>
              <a:rPr lang="en-US" dirty="0" err="1"/>
              <a:t>Built-UP</a:t>
            </a:r>
            <a:r>
              <a:rPr lang="en-US" dirty="0"/>
              <a:t> area of Phnom Penh, 2001-2015</a:t>
            </a:r>
            <a:endParaRPr lang="en-ID" dirty="0"/>
          </a:p>
        </p:txBody>
      </p:sp>
      <p:sp>
        <p:nvSpPr>
          <p:cNvPr id="6" name="TextBox 5">
            <a:extLst>
              <a:ext uri="{FF2B5EF4-FFF2-40B4-BE49-F238E27FC236}">
                <a16:creationId xmlns:a16="http://schemas.microsoft.com/office/drawing/2014/main" id="{E58F0473-D5BD-47AB-8E46-A38EED3CDDE6}"/>
              </a:ext>
            </a:extLst>
          </p:cNvPr>
          <p:cNvSpPr txBox="1"/>
          <p:nvPr/>
        </p:nvSpPr>
        <p:spPr>
          <a:xfrm>
            <a:off x="3108960" y="5647174"/>
            <a:ext cx="2133600" cy="430887"/>
          </a:xfrm>
          <a:prstGeom prst="rect">
            <a:avLst/>
          </a:prstGeom>
          <a:noFill/>
        </p:spPr>
        <p:txBody>
          <a:bodyPr wrap="square" rtlCol="0">
            <a:spAutoFit/>
          </a:bodyPr>
          <a:lstStyle/>
          <a:p>
            <a:r>
              <a:rPr lang="en-US" sz="2200" dirty="0"/>
              <a:t>2001</a:t>
            </a:r>
            <a:endParaRPr lang="en-ID" sz="2200" dirty="0"/>
          </a:p>
        </p:txBody>
      </p:sp>
      <p:sp>
        <p:nvSpPr>
          <p:cNvPr id="7" name="TextBox 6">
            <a:extLst>
              <a:ext uri="{FF2B5EF4-FFF2-40B4-BE49-F238E27FC236}">
                <a16:creationId xmlns:a16="http://schemas.microsoft.com/office/drawing/2014/main" id="{331DA3B6-5A0C-4948-981F-218F36CBE15E}"/>
              </a:ext>
            </a:extLst>
          </p:cNvPr>
          <p:cNvSpPr txBox="1"/>
          <p:nvPr/>
        </p:nvSpPr>
        <p:spPr>
          <a:xfrm>
            <a:off x="9550400" y="5647174"/>
            <a:ext cx="2133600" cy="430887"/>
          </a:xfrm>
          <a:prstGeom prst="rect">
            <a:avLst/>
          </a:prstGeom>
          <a:noFill/>
        </p:spPr>
        <p:txBody>
          <a:bodyPr wrap="square" rtlCol="0">
            <a:spAutoFit/>
          </a:bodyPr>
          <a:lstStyle/>
          <a:p>
            <a:r>
              <a:rPr lang="en-US" sz="2200" dirty="0"/>
              <a:t>2015</a:t>
            </a:r>
            <a:endParaRPr lang="en-ID" sz="2200" dirty="0"/>
          </a:p>
        </p:txBody>
      </p:sp>
    </p:spTree>
    <p:extLst>
      <p:ext uri="{BB962C8B-B14F-4D97-AF65-F5344CB8AC3E}">
        <p14:creationId xmlns:p14="http://schemas.microsoft.com/office/powerpoint/2010/main" val="24229184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25182AC-4523-48B3-83FF-71DC8E56B5A3}"/>
              </a:ext>
            </a:extLst>
          </p:cNvPr>
          <p:cNvSpPr>
            <a:spLocks noGrp="1"/>
          </p:cNvSpPr>
          <p:nvPr>
            <p:ph type="title"/>
          </p:nvPr>
        </p:nvSpPr>
        <p:spPr/>
        <p:txBody>
          <a:bodyPr/>
          <a:lstStyle/>
          <a:p>
            <a:r>
              <a:rPr lang="en-US" dirty="0"/>
              <a:t>Emerging urban growth centers</a:t>
            </a:r>
            <a:endParaRPr lang="en-ID" dirty="0"/>
          </a:p>
        </p:txBody>
      </p:sp>
      <p:sp>
        <p:nvSpPr>
          <p:cNvPr id="3" name="Slide Number Placeholder 2">
            <a:extLst>
              <a:ext uri="{FF2B5EF4-FFF2-40B4-BE49-F238E27FC236}">
                <a16:creationId xmlns:a16="http://schemas.microsoft.com/office/drawing/2014/main" id="{FCE52A4A-5E5A-4EE2-A7A0-BCB772B9DF90}"/>
              </a:ext>
            </a:extLst>
          </p:cNvPr>
          <p:cNvSpPr>
            <a:spLocks noGrp="1"/>
          </p:cNvSpPr>
          <p:nvPr>
            <p:ph type="sldNum" sz="quarter" idx="12"/>
          </p:nvPr>
        </p:nvSpPr>
        <p:spPr/>
        <p:txBody>
          <a:bodyPr/>
          <a:lstStyle/>
          <a:p>
            <a:fld id="{6D22F896-40B5-4ADD-8801-0D06FADFA095}" type="slidenum">
              <a:rPr lang="en-US" smtClean="0"/>
              <a:t>14</a:t>
            </a:fld>
            <a:endParaRPr lang="en-US" dirty="0"/>
          </a:p>
        </p:txBody>
      </p:sp>
      <p:sp>
        <p:nvSpPr>
          <p:cNvPr id="4" name="TextBox 3">
            <a:extLst>
              <a:ext uri="{FF2B5EF4-FFF2-40B4-BE49-F238E27FC236}">
                <a16:creationId xmlns:a16="http://schemas.microsoft.com/office/drawing/2014/main" id="{B209DA7C-0C9E-4E7C-889E-7CF969AA71F5}"/>
              </a:ext>
            </a:extLst>
          </p:cNvPr>
          <p:cNvSpPr txBox="1"/>
          <p:nvPr/>
        </p:nvSpPr>
        <p:spPr>
          <a:xfrm>
            <a:off x="1451579" y="1899167"/>
            <a:ext cx="5640101" cy="4770537"/>
          </a:xfrm>
          <a:prstGeom prst="rect">
            <a:avLst/>
          </a:prstGeom>
          <a:noFill/>
        </p:spPr>
        <p:txBody>
          <a:bodyPr wrap="square" rtlCol="0">
            <a:spAutoFit/>
          </a:bodyPr>
          <a:lstStyle/>
          <a:p>
            <a:r>
              <a:rPr lang="en-US" sz="2200" b="1" dirty="0"/>
              <a:t>Border towns</a:t>
            </a:r>
          </a:p>
          <a:p>
            <a:r>
              <a:rPr lang="en-US" sz="2200" dirty="0"/>
              <a:t>Increased inter regional trade and improvements in transportation have created opportunities for the development of border towns. Examples: </a:t>
            </a:r>
          </a:p>
          <a:p>
            <a:r>
              <a:rPr lang="en-US" sz="2200" dirty="0" err="1"/>
              <a:t>Savannakhet</a:t>
            </a:r>
            <a:r>
              <a:rPr lang="en-US" sz="2200" dirty="0"/>
              <a:t>-Mukdahan,</a:t>
            </a:r>
          </a:p>
          <a:p>
            <a:pPr marL="342900" indent="-342900">
              <a:buFont typeface="Arial" panose="020B0604020202020204" pitchFamily="34" charset="0"/>
              <a:buChar char="•"/>
            </a:pPr>
            <a:r>
              <a:rPr lang="en-US" sz="2200" dirty="0"/>
              <a:t>Lao Bao-</a:t>
            </a:r>
            <a:r>
              <a:rPr lang="en-US" sz="2200" dirty="0" err="1"/>
              <a:t>Dansavanh</a:t>
            </a:r>
            <a:r>
              <a:rPr lang="en-US" sz="2200" dirty="0"/>
              <a:t> (Laos-Viet Nam)</a:t>
            </a:r>
          </a:p>
          <a:p>
            <a:pPr marL="342900" indent="-342900">
              <a:buFont typeface="Arial" panose="020B0604020202020204" pitchFamily="34" charset="0"/>
              <a:buChar char="•"/>
            </a:pPr>
            <a:r>
              <a:rPr lang="en-US" sz="2200" dirty="0"/>
              <a:t>Mae Sot-Myawaddy (Thailand-Myanmar)</a:t>
            </a:r>
          </a:p>
          <a:p>
            <a:pPr marL="342900" indent="-342900">
              <a:buFont typeface="Arial" panose="020B0604020202020204" pitchFamily="34" charset="0"/>
              <a:buChar char="•"/>
            </a:pPr>
            <a:r>
              <a:rPr lang="en-US" sz="2200" dirty="0" err="1"/>
              <a:t>Poipet</a:t>
            </a:r>
            <a:r>
              <a:rPr lang="en-US" sz="2200" dirty="0"/>
              <a:t>-Aranyaprathet (Cambodia-Thailand)</a:t>
            </a:r>
          </a:p>
          <a:p>
            <a:pPr marL="342900" indent="-342900">
              <a:buFont typeface="Arial" panose="020B0604020202020204" pitchFamily="34" charset="0"/>
              <a:buChar char="•"/>
            </a:pPr>
            <a:r>
              <a:rPr lang="en-US" sz="2200" dirty="0" err="1"/>
              <a:t>Bavet-Moc</a:t>
            </a:r>
            <a:r>
              <a:rPr lang="en-US" sz="2200" dirty="0"/>
              <a:t> Bai (Cambodia-Viet Nam)</a:t>
            </a:r>
          </a:p>
          <a:p>
            <a:pPr marL="342900" indent="-342900">
              <a:buFont typeface="Arial" panose="020B0604020202020204" pitchFamily="34" charset="0"/>
              <a:buChar char="•"/>
            </a:pPr>
            <a:r>
              <a:rPr lang="en-US" sz="2200" dirty="0"/>
              <a:t>Lao Cai-</a:t>
            </a:r>
            <a:r>
              <a:rPr lang="en-US" sz="2200" dirty="0" err="1"/>
              <a:t>Hekou</a:t>
            </a:r>
            <a:r>
              <a:rPr lang="en-US" sz="2200" dirty="0"/>
              <a:t> (Viet Nam-China)</a:t>
            </a:r>
          </a:p>
          <a:p>
            <a:endParaRPr lang="en-US" sz="2200" b="1" dirty="0"/>
          </a:p>
          <a:p>
            <a:endParaRPr lang="en-US" sz="2200" b="1" dirty="0"/>
          </a:p>
          <a:p>
            <a:endParaRPr lang="en-ID" dirty="0"/>
          </a:p>
        </p:txBody>
      </p:sp>
      <p:pic>
        <p:nvPicPr>
          <p:cNvPr id="5" name="Picture 2" descr="Image result for border towns in southeast asia">
            <a:extLst>
              <a:ext uri="{FF2B5EF4-FFF2-40B4-BE49-F238E27FC236}">
                <a16:creationId xmlns:a16="http://schemas.microsoft.com/office/drawing/2014/main" id="{7D891B0E-EAA3-432C-A381-D6DFC389069C}"/>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276230" y="1853754"/>
            <a:ext cx="3915770" cy="2596326"/>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4" descr="Image result for sopecial economic zones vietnam">
            <a:extLst>
              <a:ext uri="{FF2B5EF4-FFF2-40B4-BE49-F238E27FC236}">
                <a16:creationId xmlns:a16="http://schemas.microsoft.com/office/drawing/2014/main" id="{B0C5BDC8-FD9B-4941-81DF-B854F177E997}"/>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b="7593"/>
          <a:stretch/>
        </p:blipFill>
        <p:spPr bwMode="auto">
          <a:xfrm>
            <a:off x="8276231" y="4450081"/>
            <a:ext cx="3915770" cy="240792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4863675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a:extLst>
              <a:ext uri="{FF2B5EF4-FFF2-40B4-BE49-F238E27FC236}">
                <a16:creationId xmlns:a16="http://schemas.microsoft.com/office/drawing/2014/main" id="{8423D78D-75FC-4CC4-8DF9-A92F86E34B98}"/>
              </a:ext>
            </a:extLst>
          </p:cNvPr>
          <p:cNvSpPr>
            <a:spLocks noGrp="1"/>
          </p:cNvSpPr>
          <p:nvPr>
            <p:ph type="sldNum" sz="quarter" idx="12"/>
          </p:nvPr>
        </p:nvSpPr>
        <p:spPr/>
        <p:txBody>
          <a:bodyPr/>
          <a:lstStyle/>
          <a:p>
            <a:fld id="{6D22F896-40B5-4ADD-8801-0D06FADFA095}" type="slidenum">
              <a:rPr lang="en-US" smtClean="0"/>
              <a:t>15</a:t>
            </a:fld>
            <a:endParaRPr lang="en-US" dirty="0"/>
          </a:p>
        </p:txBody>
      </p:sp>
      <p:sp>
        <p:nvSpPr>
          <p:cNvPr id="4" name="Title 1">
            <a:extLst>
              <a:ext uri="{FF2B5EF4-FFF2-40B4-BE49-F238E27FC236}">
                <a16:creationId xmlns:a16="http://schemas.microsoft.com/office/drawing/2014/main" id="{533DE5B7-87A5-455E-B834-F20091A4BA8B}"/>
              </a:ext>
            </a:extLst>
          </p:cNvPr>
          <p:cNvSpPr>
            <a:spLocks noGrp="1"/>
          </p:cNvSpPr>
          <p:nvPr>
            <p:ph type="title"/>
          </p:nvPr>
        </p:nvSpPr>
        <p:spPr>
          <a:xfrm>
            <a:off x="1450975" y="804863"/>
            <a:ext cx="9604375" cy="1049337"/>
          </a:xfrm>
        </p:spPr>
        <p:txBody>
          <a:bodyPr/>
          <a:lstStyle/>
          <a:p>
            <a:r>
              <a:rPr lang="en-US" dirty="0"/>
              <a:t>Emerging urban growth centers</a:t>
            </a:r>
            <a:endParaRPr lang="en-ID" dirty="0"/>
          </a:p>
        </p:txBody>
      </p:sp>
      <p:sp>
        <p:nvSpPr>
          <p:cNvPr id="5" name="TextBox 4">
            <a:extLst>
              <a:ext uri="{FF2B5EF4-FFF2-40B4-BE49-F238E27FC236}">
                <a16:creationId xmlns:a16="http://schemas.microsoft.com/office/drawing/2014/main" id="{9A04C638-EA3B-4ADB-9400-413D4C723023}"/>
              </a:ext>
            </a:extLst>
          </p:cNvPr>
          <p:cNvSpPr txBox="1"/>
          <p:nvPr/>
        </p:nvSpPr>
        <p:spPr>
          <a:xfrm>
            <a:off x="1375061" y="1898153"/>
            <a:ext cx="5330539" cy="3816429"/>
          </a:xfrm>
          <a:prstGeom prst="rect">
            <a:avLst/>
          </a:prstGeom>
          <a:noFill/>
        </p:spPr>
        <p:txBody>
          <a:bodyPr wrap="square" rtlCol="0">
            <a:spAutoFit/>
          </a:bodyPr>
          <a:lstStyle/>
          <a:p>
            <a:r>
              <a:rPr lang="en-US" sz="2200" b="1" dirty="0"/>
              <a:t>Tourism-based towns</a:t>
            </a:r>
          </a:p>
          <a:p>
            <a:r>
              <a:rPr lang="en-US" sz="2200" dirty="0"/>
              <a:t>With improved connectivity and transportation, ease of access, relative security and more disposable incomes, intra-regional tourism has transformed various historical and cultural sites into tourist areas. These include:</a:t>
            </a:r>
          </a:p>
          <a:p>
            <a:pPr marL="342900" indent="-342900">
              <a:buFont typeface="Arial" panose="020B0604020202020204" pitchFamily="34" charset="0"/>
              <a:buChar char="•"/>
            </a:pPr>
            <a:r>
              <a:rPr lang="en-US" sz="2200" dirty="0" err="1"/>
              <a:t>Siem</a:t>
            </a:r>
            <a:r>
              <a:rPr lang="en-US" sz="2200" dirty="0"/>
              <a:t> Reap and Sihanoukville (Cambodia)</a:t>
            </a:r>
          </a:p>
          <a:p>
            <a:pPr marL="342900" indent="-342900">
              <a:buFont typeface="Arial" panose="020B0604020202020204" pitchFamily="34" charset="0"/>
              <a:buChar char="•"/>
            </a:pPr>
            <a:r>
              <a:rPr lang="en-US" sz="2200" dirty="0"/>
              <a:t>Hoi An, Hue, </a:t>
            </a:r>
            <a:r>
              <a:rPr lang="en-US" sz="2200" dirty="0" err="1"/>
              <a:t>Nha</a:t>
            </a:r>
            <a:r>
              <a:rPr lang="en-US" sz="2200" dirty="0"/>
              <a:t> Trang (Viet Nam) </a:t>
            </a:r>
          </a:p>
          <a:p>
            <a:pPr marL="342900" indent="-342900">
              <a:buFont typeface="Arial" panose="020B0604020202020204" pitchFamily="34" charset="0"/>
              <a:buChar char="•"/>
            </a:pPr>
            <a:r>
              <a:rPr lang="en-US" sz="2200" dirty="0" err="1"/>
              <a:t>Luang</a:t>
            </a:r>
            <a:r>
              <a:rPr lang="en-US" sz="2200" dirty="0"/>
              <a:t> Prabang and Pakse (Lao PDR)</a:t>
            </a:r>
          </a:p>
          <a:p>
            <a:pPr marL="342900" indent="-342900">
              <a:buFont typeface="Arial" panose="020B0604020202020204" pitchFamily="34" charset="0"/>
              <a:buChar char="•"/>
            </a:pPr>
            <a:r>
              <a:rPr lang="en-US" sz="2200" dirty="0"/>
              <a:t>Mandalay and Bagan (Myanmar)</a:t>
            </a:r>
          </a:p>
        </p:txBody>
      </p:sp>
      <p:pic>
        <p:nvPicPr>
          <p:cNvPr id="12290" name="Picture 2" descr="Image result for siem reap">
            <a:extLst>
              <a:ext uri="{FF2B5EF4-FFF2-40B4-BE49-F238E27FC236}">
                <a16:creationId xmlns:a16="http://schemas.microsoft.com/office/drawing/2014/main" id="{F7DDC4E4-5C9D-44DD-A8B1-FC950B8A5605}"/>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910321" y="0"/>
            <a:ext cx="3291840" cy="2190570"/>
          </a:xfrm>
          <a:prstGeom prst="rect">
            <a:avLst/>
          </a:prstGeom>
          <a:noFill/>
          <a:extLst>
            <a:ext uri="{909E8E84-426E-40DD-AFC4-6F175D3DCCD1}">
              <a14:hiddenFill xmlns:a14="http://schemas.microsoft.com/office/drawing/2010/main">
                <a:solidFill>
                  <a:srgbClr val="FFFFFF"/>
                </a:solidFill>
              </a14:hiddenFill>
            </a:ext>
          </a:extLst>
        </p:spPr>
      </p:pic>
      <p:pic>
        <p:nvPicPr>
          <p:cNvPr id="12292" name="Picture 4" descr="Image result for hoei an">
            <a:extLst>
              <a:ext uri="{FF2B5EF4-FFF2-40B4-BE49-F238E27FC236}">
                <a16:creationId xmlns:a16="http://schemas.microsoft.com/office/drawing/2014/main" id="{1A31A632-A2FD-47DD-9096-20B28D4771EA}"/>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910321" y="2190570"/>
            <a:ext cx="3281679" cy="2322986"/>
          </a:xfrm>
          <a:prstGeom prst="rect">
            <a:avLst/>
          </a:prstGeom>
          <a:noFill/>
          <a:extLst>
            <a:ext uri="{909E8E84-426E-40DD-AFC4-6F175D3DCCD1}">
              <a14:hiddenFill xmlns:a14="http://schemas.microsoft.com/office/drawing/2010/main">
                <a:solidFill>
                  <a:srgbClr val="FFFFFF"/>
                </a:solidFill>
              </a14:hiddenFill>
            </a:ext>
          </a:extLst>
        </p:spPr>
      </p:pic>
      <p:pic>
        <p:nvPicPr>
          <p:cNvPr id="12294" name="Picture 6" descr="Image result for luang prabang">
            <a:extLst>
              <a:ext uri="{FF2B5EF4-FFF2-40B4-BE49-F238E27FC236}">
                <a16:creationId xmlns:a16="http://schemas.microsoft.com/office/drawing/2014/main" id="{37E9D83F-ADED-4AC7-86A2-FBDB734DC259}"/>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686841" y="4513556"/>
            <a:ext cx="5505159" cy="232298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8168309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a:extLst>
              <a:ext uri="{FF2B5EF4-FFF2-40B4-BE49-F238E27FC236}">
                <a16:creationId xmlns:a16="http://schemas.microsoft.com/office/drawing/2014/main" id="{163D1F54-4DCF-4311-A99A-18606ABF0C70}"/>
              </a:ext>
            </a:extLst>
          </p:cNvPr>
          <p:cNvSpPr>
            <a:spLocks noGrp="1"/>
          </p:cNvSpPr>
          <p:nvPr>
            <p:ph type="sldNum" sz="quarter" idx="12"/>
          </p:nvPr>
        </p:nvSpPr>
        <p:spPr/>
        <p:txBody>
          <a:bodyPr/>
          <a:lstStyle/>
          <a:p>
            <a:fld id="{6D22F896-40B5-4ADD-8801-0D06FADFA095}" type="slidenum">
              <a:rPr lang="en-US" smtClean="0"/>
              <a:t>16</a:t>
            </a:fld>
            <a:endParaRPr lang="en-US" dirty="0"/>
          </a:p>
        </p:txBody>
      </p:sp>
      <p:sp>
        <p:nvSpPr>
          <p:cNvPr id="4" name="Title 1">
            <a:extLst>
              <a:ext uri="{FF2B5EF4-FFF2-40B4-BE49-F238E27FC236}">
                <a16:creationId xmlns:a16="http://schemas.microsoft.com/office/drawing/2014/main" id="{E80EA375-FD07-4C76-AB0C-2AA6B4D81526}"/>
              </a:ext>
            </a:extLst>
          </p:cNvPr>
          <p:cNvSpPr>
            <a:spLocks noGrp="1"/>
          </p:cNvSpPr>
          <p:nvPr>
            <p:ph type="title"/>
          </p:nvPr>
        </p:nvSpPr>
        <p:spPr>
          <a:xfrm>
            <a:off x="1450975" y="804863"/>
            <a:ext cx="9604375" cy="1049337"/>
          </a:xfrm>
        </p:spPr>
        <p:txBody>
          <a:bodyPr/>
          <a:lstStyle/>
          <a:p>
            <a:r>
              <a:rPr lang="en-US" dirty="0"/>
              <a:t>Emerging urban growth centers</a:t>
            </a:r>
            <a:endParaRPr lang="en-ID" dirty="0"/>
          </a:p>
        </p:txBody>
      </p:sp>
      <p:sp>
        <p:nvSpPr>
          <p:cNvPr id="5" name="TextBox 4">
            <a:extLst>
              <a:ext uri="{FF2B5EF4-FFF2-40B4-BE49-F238E27FC236}">
                <a16:creationId xmlns:a16="http://schemas.microsoft.com/office/drawing/2014/main" id="{5423416D-B3B9-45A8-A0B9-14CABBFA281D}"/>
              </a:ext>
            </a:extLst>
          </p:cNvPr>
          <p:cNvSpPr txBox="1"/>
          <p:nvPr/>
        </p:nvSpPr>
        <p:spPr>
          <a:xfrm>
            <a:off x="1375061" y="1960880"/>
            <a:ext cx="5655659" cy="3816429"/>
          </a:xfrm>
          <a:prstGeom prst="rect">
            <a:avLst/>
          </a:prstGeom>
          <a:noFill/>
        </p:spPr>
        <p:txBody>
          <a:bodyPr wrap="square" rtlCol="0">
            <a:spAutoFit/>
          </a:bodyPr>
          <a:lstStyle/>
          <a:p>
            <a:r>
              <a:rPr lang="en-US" sz="2200" b="1" dirty="0"/>
              <a:t>Towns and cities along economic corridors </a:t>
            </a:r>
          </a:p>
          <a:p>
            <a:r>
              <a:rPr lang="en-US" sz="2200" dirty="0"/>
              <a:t>Some towns are strategically located along economic corridors. With the benefits of investments in commerce, transport, and other infrastructure, these towns have potential to accelerate economic growth. Examples:</a:t>
            </a:r>
          </a:p>
          <a:p>
            <a:pPr marL="342900" indent="-342900">
              <a:buFont typeface="Arial" panose="020B0604020202020204" pitchFamily="34" charset="0"/>
              <a:buChar char="•"/>
            </a:pPr>
            <a:r>
              <a:rPr lang="en-US" sz="2200" dirty="0" err="1"/>
              <a:t>Savannakhet</a:t>
            </a:r>
            <a:r>
              <a:rPr lang="en-US" sz="2200" dirty="0"/>
              <a:t>, </a:t>
            </a:r>
            <a:r>
              <a:rPr lang="en-US" sz="2200" dirty="0" err="1"/>
              <a:t>Luang</a:t>
            </a:r>
            <a:r>
              <a:rPr lang="en-US" sz="2200" dirty="0"/>
              <a:t> Prabang, Pakse (Lao PDR)</a:t>
            </a:r>
          </a:p>
          <a:p>
            <a:pPr marL="342900" indent="-342900">
              <a:buFont typeface="Arial" panose="020B0604020202020204" pitchFamily="34" charset="0"/>
              <a:buChar char="•"/>
            </a:pPr>
            <a:r>
              <a:rPr lang="en-US" sz="2200" dirty="0"/>
              <a:t>Battambang, </a:t>
            </a:r>
            <a:r>
              <a:rPr lang="en-US" sz="2200" dirty="0" err="1"/>
              <a:t>Bavet</a:t>
            </a:r>
            <a:r>
              <a:rPr lang="en-US" sz="2200" dirty="0"/>
              <a:t>, </a:t>
            </a:r>
            <a:r>
              <a:rPr lang="en-US" sz="2200" dirty="0" err="1"/>
              <a:t>Poipet</a:t>
            </a:r>
            <a:r>
              <a:rPr lang="en-US" sz="2200" dirty="0"/>
              <a:t> (Cambodia)</a:t>
            </a:r>
          </a:p>
          <a:p>
            <a:pPr marL="342900" indent="-342900">
              <a:buFont typeface="Arial" panose="020B0604020202020204" pitchFamily="34" charset="0"/>
              <a:buChar char="•"/>
            </a:pPr>
            <a:r>
              <a:rPr lang="en-US" sz="2200" dirty="0"/>
              <a:t>Da Nang, Thanh </a:t>
            </a:r>
            <a:r>
              <a:rPr lang="en-US" sz="2200" dirty="0" err="1"/>
              <a:t>Hoa</a:t>
            </a:r>
            <a:r>
              <a:rPr lang="en-US" sz="2200" dirty="0"/>
              <a:t>, </a:t>
            </a:r>
            <a:r>
              <a:rPr lang="en-US" sz="2200" dirty="0" err="1"/>
              <a:t>Nha</a:t>
            </a:r>
            <a:r>
              <a:rPr lang="en-US" sz="2200" dirty="0"/>
              <a:t> Trang (Viet Nam)</a:t>
            </a:r>
          </a:p>
          <a:p>
            <a:pPr marL="342900" indent="-342900">
              <a:buFont typeface="Arial" panose="020B0604020202020204" pitchFamily="34" charset="0"/>
              <a:buChar char="•"/>
            </a:pPr>
            <a:r>
              <a:rPr lang="en-US" sz="2200" dirty="0"/>
              <a:t>Mandalay, Bagan (Myanmar)</a:t>
            </a:r>
          </a:p>
        </p:txBody>
      </p:sp>
      <p:pic>
        <p:nvPicPr>
          <p:cNvPr id="14338" name="Picture 2" descr="Image result for savannakhet bridge">
            <a:extLst>
              <a:ext uri="{FF2B5EF4-FFF2-40B4-BE49-F238E27FC236}">
                <a16:creationId xmlns:a16="http://schemas.microsoft.com/office/drawing/2014/main" id="{D0E941E0-5282-419C-B1D7-79CEE3603FE8}"/>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509092" y="1854200"/>
            <a:ext cx="4682908" cy="2240280"/>
          </a:xfrm>
          <a:prstGeom prst="rect">
            <a:avLst/>
          </a:prstGeom>
          <a:noFill/>
          <a:extLst>
            <a:ext uri="{909E8E84-426E-40DD-AFC4-6F175D3DCCD1}">
              <a14:hiddenFill xmlns:a14="http://schemas.microsoft.com/office/drawing/2010/main">
                <a:solidFill>
                  <a:srgbClr val="FFFFFF"/>
                </a:solidFill>
              </a14:hiddenFill>
            </a:ext>
          </a:extLst>
        </p:spPr>
      </p:pic>
      <p:pic>
        <p:nvPicPr>
          <p:cNvPr id="14340" name="Picture 4" descr="Image result for da nang">
            <a:extLst>
              <a:ext uri="{FF2B5EF4-FFF2-40B4-BE49-F238E27FC236}">
                <a16:creationId xmlns:a16="http://schemas.microsoft.com/office/drawing/2014/main" id="{592831B4-9053-4EF2-B53C-AC252D4C3D16}"/>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509092" y="4094480"/>
            <a:ext cx="4682908" cy="229755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94196344"/>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a:extLst>
              <a:ext uri="{FF2B5EF4-FFF2-40B4-BE49-F238E27FC236}">
                <a16:creationId xmlns:a16="http://schemas.microsoft.com/office/drawing/2014/main" id="{805294F5-722D-48FA-B835-3D50E971A4FF}"/>
              </a:ext>
            </a:extLst>
          </p:cNvPr>
          <p:cNvSpPr>
            <a:spLocks noGrp="1"/>
          </p:cNvSpPr>
          <p:nvPr>
            <p:ph type="sldNum" sz="quarter" idx="12"/>
          </p:nvPr>
        </p:nvSpPr>
        <p:spPr/>
        <p:txBody>
          <a:bodyPr/>
          <a:lstStyle/>
          <a:p>
            <a:fld id="{6D22F896-40B5-4ADD-8801-0D06FADFA095}" type="slidenum">
              <a:rPr lang="en-US" smtClean="0"/>
              <a:t>17</a:t>
            </a:fld>
            <a:endParaRPr lang="en-US" dirty="0"/>
          </a:p>
        </p:txBody>
      </p:sp>
      <p:sp>
        <p:nvSpPr>
          <p:cNvPr id="5" name="Title 1">
            <a:extLst>
              <a:ext uri="{FF2B5EF4-FFF2-40B4-BE49-F238E27FC236}">
                <a16:creationId xmlns:a16="http://schemas.microsoft.com/office/drawing/2014/main" id="{6F985076-D21E-49B1-8FA4-3FB454E0B9B1}"/>
              </a:ext>
            </a:extLst>
          </p:cNvPr>
          <p:cNvSpPr>
            <a:spLocks noGrp="1"/>
          </p:cNvSpPr>
          <p:nvPr>
            <p:ph type="title"/>
          </p:nvPr>
        </p:nvSpPr>
        <p:spPr>
          <a:xfrm>
            <a:off x="1450975" y="804863"/>
            <a:ext cx="9604375" cy="1049337"/>
          </a:xfrm>
        </p:spPr>
        <p:txBody>
          <a:bodyPr/>
          <a:lstStyle/>
          <a:p>
            <a:r>
              <a:rPr lang="en-US" dirty="0"/>
              <a:t>Emerging urban growth centers</a:t>
            </a:r>
            <a:endParaRPr lang="en-ID" dirty="0"/>
          </a:p>
        </p:txBody>
      </p:sp>
      <p:sp>
        <p:nvSpPr>
          <p:cNvPr id="7" name="TextBox 6">
            <a:extLst>
              <a:ext uri="{FF2B5EF4-FFF2-40B4-BE49-F238E27FC236}">
                <a16:creationId xmlns:a16="http://schemas.microsoft.com/office/drawing/2014/main" id="{01BADAA4-85AB-4541-A0FB-E13A4676CA64}"/>
              </a:ext>
            </a:extLst>
          </p:cNvPr>
          <p:cNvSpPr txBox="1"/>
          <p:nvPr/>
        </p:nvSpPr>
        <p:spPr>
          <a:xfrm>
            <a:off x="1450975" y="1999734"/>
            <a:ext cx="5671185" cy="3816429"/>
          </a:xfrm>
          <a:prstGeom prst="rect">
            <a:avLst/>
          </a:prstGeom>
          <a:noFill/>
        </p:spPr>
        <p:txBody>
          <a:bodyPr wrap="square">
            <a:spAutoFit/>
          </a:bodyPr>
          <a:lstStyle/>
          <a:p>
            <a:r>
              <a:rPr lang="en-US" sz="2200" b="1" dirty="0"/>
              <a:t>Special economic zones</a:t>
            </a:r>
          </a:p>
          <a:p>
            <a:r>
              <a:rPr lang="en-US" sz="2200" dirty="0"/>
              <a:t>Foreign direct investment has played an important role in accelerating development of special economic zones. Normally the government would provide land, infrastructure and a combination of tax breaks, labor regulations and other incentives to attract private sector. SEZs not only provide employment opportunities but also stimulate other investments and entrepreneurial activities through capital, technology and market access </a:t>
            </a:r>
          </a:p>
        </p:txBody>
      </p:sp>
      <p:pic>
        <p:nvPicPr>
          <p:cNvPr id="15362" name="Picture 2" descr="Image result for special economic zones cambodia">
            <a:extLst>
              <a:ext uri="{FF2B5EF4-FFF2-40B4-BE49-F238E27FC236}">
                <a16:creationId xmlns:a16="http://schemas.microsoft.com/office/drawing/2014/main" id="{E7CEA541-969F-4F49-99E1-344E779B63A0}"/>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970660" y="1854200"/>
            <a:ext cx="4179747" cy="2453640"/>
          </a:xfrm>
          <a:prstGeom prst="rect">
            <a:avLst/>
          </a:prstGeom>
          <a:noFill/>
          <a:extLst>
            <a:ext uri="{909E8E84-426E-40DD-AFC4-6F175D3DCCD1}">
              <a14:hiddenFill xmlns:a14="http://schemas.microsoft.com/office/drawing/2010/main">
                <a:solidFill>
                  <a:srgbClr val="FFFFFF"/>
                </a:solidFill>
              </a14:hiddenFill>
            </a:ext>
          </a:extLst>
        </p:spPr>
      </p:pic>
      <p:pic>
        <p:nvPicPr>
          <p:cNvPr id="15364" name="Picture 4" descr="Image result for special economic zones hanoi">
            <a:extLst>
              <a:ext uri="{FF2B5EF4-FFF2-40B4-BE49-F238E27FC236}">
                <a16:creationId xmlns:a16="http://schemas.microsoft.com/office/drawing/2014/main" id="{5E00CD64-D5ED-4394-BB01-5F3185E637B2}"/>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960632" y="4307840"/>
            <a:ext cx="4209143" cy="235712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392052435"/>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56C2590-6F1E-44AA-81BF-AF026C262F89}"/>
              </a:ext>
            </a:extLst>
          </p:cNvPr>
          <p:cNvSpPr>
            <a:spLocks noGrp="1"/>
          </p:cNvSpPr>
          <p:nvPr>
            <p:ph type="title"/>
          </p:nvPr>
        </p:nvSpPr>
        <p:spPr/>
        <p:txBody>
          <a:bodyPr/>
          <a:lstStyle/>
          <a:p>
            <a:r>
              <a:rPr lang="en-US" dirty="0"/>
              <a:t>conclusion</a:t>
            </a:r>
            <a:endParaRPr lang="en-ID" dirty="0"/>
          </a:p>
        </p:txBody>
      </p:sp>
      <p:sp>
        <p:nvSpPr>
          <p:cNvPr id="3" name="Slide Number Placeholder 2">
            <a:extLst>
              <a:ext uri="{FF2B5EF4-FFF2-40B4-BE49-F238E27FC236}">
                <a16:creationId xmlns:a16="http://schemas.microsoft.com/office/drawing/2014/main" id="{DE437F19-D61A-4726-A94C-EDEAD35FB1F8}"/>
              </a:ext>
            </a:extLst>
          </p:cNvPr>
          <p:cNvSpPr>
            <a:spLocks noGrp="1"/>
          </p:cNvSpPr>
          <p:nvPr>
            <p:ph type="sldNum" sz="quarter" idx="12"/>
          </p:nvPr>
        </p:nvSpPr>
        <p:spPr/>
        <p:txBody>
          <a:bodyPr/>
          <a:lstStyle/>
          <a:p>
            <a:fld id="{6D22F896-40B5-4ADD-8801-0D06FADFA095}" type="slidenum">
              <a:rPr lang="en-US" smtClean="0"/>
              <a:t>18</a:t>
            </a:fld>
            <a:endParaRPr lang="en-US" dirty="0"/>
          </a:p>
        </p:txBody>
      </p:sp>
      <p:sp>
        <p:nvSpPr>
          <p:cNvPr id="4" name="TextBox 3">
            <a:extLst>
              <a:ext uri="{FF2B5EF4-FFF2-40B4-BE49-F238E27FC236}">
                <a16:creationId xmlns:a16="http://schemas.microsoft.com/office/drawing/2014/main" id="{92E161E9-93AF-4771-92B3-CAE41631B49B}"/>
              </a:ext>
            </a:extLst>
          </p:cNvPr>
          <p:cNvSpPr txBox="1"/>
          <p:nvPr/>
        </p:nvSpPr>
        <p:spPr>
          <a:xfrm>
            <a:off x="1451578" y="2021608"/>
            <a:ext cx="9603275" cy="4031873"/>
          </a:xfrm>
          <a:prstGeom prst="rect">
            <a:avLst/>
          </a:prstGeom>
          <a:noFill/>
        </p:spPr>
        <p:txBody>
          <a:bodyPr wrap="square" rtlCol="0">
            <a:spAutoFit/>
          </a:bodyPr>
          <a:lstStyle/>
          <a:p>
            <a:r>
              <a:rPr lang="en-US" sz="2200" dirty="0"/>
              <a:t>Urbanization is inevitable and will continue into the future as rural-urban migration accelerates in CLMV countries. </a:t>
            </a:r>
          </a:p>
          <a:p>
            <a:endParaRPr lang="en-US" sz="2200" dirty="0"/>
          </a:p>
          <a:p>
            <a:r>
              <a:rPr lang="en-US" sz="2200" dirty="0"/>
              <a:t>Major economic growth will be in urban areas with economies of scale and concentration of economic activities occurring in cities. However growth will vary across cities, depending on infrastructure investments, human resource capacity and ability to attract private sector investments</a:t>
            </a:r>
          </a:p>
          <a:p>
            <a:endParaRPr lang="en-US" sz="2200" dirty="0"/>
          </a:p>
          <a:p>
            <a:r>
              <a:rPr lang="en-US" sz="2200" dirty="0"/>
              <a:t>Urban growth follows economic growth; however government capacity will need improvement to address issue of uncontrolled growth </a:t>
            </a:r>
          </a:p>
          <a:p>
            <a:endParaRPr lang="en-US" dirty="0"/>
          </a:p>
          <a:p>
            <a:endParaRPr lang="en-ID" dirty="0"/>
          </a:p>
        </p:txBody>
      </p:sp>
    </p:spTree>
    <p:extLst>
      <p:ext uri="{BB962C8B-B14F-4D97-AF65-F5344CB8AC3E}">
        <p14:creationId xmlns:p14="http://schemas.microsoft.com/office/powerpoint/2010/main" val="3136531554"/>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descr="Image result for arable land in myanmar">
            <a:extLst>
              <a:ext uri="{FF2B5EF4-FFF2-40B4-BE49-F238E27FC236}">
                <a16:creationId xmlns:a16="http://schemas.microsoft.com/office/drawing/2014/main" id="{FE37398A-E38A-4D13-86B0-32F08D34EA25}"/>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452881" y="0"/>
            <a:ext cx="10739120" cy="6111852"/>
          </a:xfrm>
          <a:prstGeom prst="rect">
            <a:avLst/>
          </a:prstGeom>
          <a:noFill/>
          <a:extLst>
            <a:ext uri="{909E8E84-426E-40DD-AFC4-6F175D3DCCD1}">
              <a14:hiddenFill xmlns:a14="http://schemas.microsoft.com/office/drawing/2010/main">
                <a:solidFill>
                  <a:srgbClr val="FFFFFF"/>
                </a:solidFill>
              </a14:hiddenFill>
            </a:ext>
          </a:extLst>
        </p:spPr>
      </p:pic>
      <p:sp>
        <p:nvSpPr>
          <p:cNvPr id="2" name="Slide Number Placeholder 1">
            <a:extLst>
              <a:ext uri="{FF2B5EF4-FFF2-40B4-BE49-F238E27FC236}">
                <a16:creationId xmlns:a16="http://schemas.microsoft.com/office/drawing/2014/main" id="{E490BB22-8D6D-4886-8B44-7275227C84C2}"/>
              </a:ext>
            </a:extLst>
          </p:cNvPr>
          <p:cNvSpPr>
            <a:spLocks noGrp="1"/>
          </p:cNvSpPr>
          <p:nvPr>
            <p:ph type="sldNum" sz="quarter" idx="12"/>
          </p:nvPr>
        </p:nvSpPr>
        <p:spPr/>
        <p:txBody>
          <a:bodyPr/>
          <a:lstStyle/>
          <a:p>
            <a:fld id="{6D22F896-40B5-4ADD-8801-0D06FADFA095}" type="slidenum">
              <a:rPr lang="en-US" smtClean="0"/>
              <a:t>19</a:t>
            </a:fld>
            <a:endParaRPr lang="en-US" dirty="0"/>
          </a:p>
        </p:txBody>
      </p:sp>
    </p:spTree>
    <p:extLst>
      <p:ext uri="{BB962C8B-B14F-4D97-AF65-F5344CB8AC3E}">
        <p14:creationId xmlns:p14="http://schemas.microsoft.com/office/powerpoint/2010/main" val="1258924267"/>
      </p:ext>
    </p:extLst>
  </p:cSld>
  <p:clrMapOvr>
    <a:masterClrMapping/>
  </p:clrMapOvr>
</p:sld>
</file>

<file path=ppt/theme/theme1.xml><?xml version="1.0" encoding="utf-8"?>
<a:theme xmlns:a="http://schemas.openxmlformats.org/drawingml/2006/main" name="Gallery">
  <a:themeElements>
    <a:clrScheme name="Gallery">
      <a:dk1>
        <a:sysClr val="windowText" lastClr="000000"/>
      </a:dk1>
      <a:lt1>
        <a:sysClr val="window" lastClr="FFFFFF"/>
      </a:lt1>
      <a:dk2>
        <a:srgbClr val="454545"/>
      </a:dk2>
      <a:lt2>
        <a:srgbClr val="DFDBD5"/>
      </a:lt2>
      <a:accent1>
        <a:srgbClr val="B71E42"/>
      </a:accent1>
      <a:accent2>
        <a:srgbClr val="DE478E"/>
      </a:accent2>
      <a:accent3>
        <a:srgbClr val="BC72F0"/>
      </a:accent3>
      <a:accent4>
        <a:srgbClr val="795FAF"/>
      </a:accent4>
      <a:accent5>
        <a:srgbClr val="586EA6"/>
      </a:accent5>
      <a:accent6>
        <a:srgbClr val="6892A0"/>
      </a:accent6>
      <a:hlink>
        <a:srgbClr val="FA2B5C"/>
      </a:hlink>
      <a:folHlink>
        <a:srgbClr val="BC658E"/>
      </a:folHlink>
    </a:clrScheme>
    <a:fontScheme name="Gallery">
      <a:majorFont>
        <a:latin typeface="Gill Sans MT" panose="020B0502020104020203"/>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Gill Sans MT" panose="020B0502020104020203"/>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Gallery">
      <a:fillStyleLst>
        <a:solidFill>
          <a:schemeClr val="phClr"/>
        </a:solidFill>
        <a:gradFill rotWithShape="1">
          <a:gsLst>
            <a:gs pos="0">
              <a:schemeClr val="phClr">
                <a:tint val="54000"/>
                <a:alpha val="100000"/>
                <a:satMod val="105000"/>
                <a:lumMod val="110000"/>
              </a:schemeClr>
            </a:gs>
            <a:gs pos="100000">
              <a:schemeClr val="phClr">
                <a:tint val="78000"/>
                <a:alpha val="92000"/>
                <a:satMod val="109000"/>
                <a:lumMod val="100000"/>
              </a:schemeClr>
            </a:gs>
          </a:gsLst>
          <a:lin ang="5400000" scaled="0"/>
        </a:gradFill>
        <a:gradFill rotWithShape="1">
          <a:gsLst>
            <a:gs pos="0">
              <a:schemeClr val="phClr">
                <a:tint val="98000"/>
                <a:satMod val="110000"/>
                <a:lumMod val="104000"/>
              </a:schemeClr>
            </a:gs>
            <a:gs pos="69000">
              <a:schemeClr val="phClr">
                <a:shade val="88000"/>
                <a:satMod val="130000"/>
                <a:lumMod val="92000"/>
              </a:schemeClr>
            </a:gs>
            <a:gs pos="100000">
              <a:schemeClr val="phClr">
                <a:shade val="78000"/>
                <a:satMod val="130000"/>
                <a:lumMod val="92000"/>
              </a:schemeClr>
            </a:gs>
          </a:gsLst>
          <a:lin ang="5400000" scaled="0"/>
        </a:gradFill>
      </a:fillStyleLst>
      <a:lnStyleLst>
        <a:ln w="9525" cap="flat" cmpd="sng" algn="ctr">
          <a:solidFill>
            <a:schemeClr val="phClr"/>
          </a:solidFill>
          <a:prstDash val="solid"/>
        </a:ln>
        <a:ln w="15875" cap="flat" cmpd="sng" algn="ctr">
          <a:solidFill>
            <a:schemeClr val="phClr"/>
          </a:solidFill>
          <a:prstDash val="solid"/>
        </a:ln>
        <a:ln w="22225" cap="flat" cmpd="sng" algn="ctr">
          <a:solidFill>
            <a:schemeClr val="phClr"/>
          </a:solidFill>
          <a:prstDash val="solid"/>
        </a:ln>
      </a:lnStyleLst>
      <a:effectStyleLst>
        <a:effectStyle>
          <a:effectLst/>
        </a:effectStyle>
        <a:effectStyle>
          <a:effectLst/>
        </a:effectStyle>
        <a:effectStyle>
          <a:effectLst>
            <a:outerShdw blurRad="50800" dist="50800" dir="5400000" sx="96000" sy="96000" rotWithShape="0">
              <a:srgbClr val="000000">
                <a:alpha val="48000"/>
              </a:srgbClr>
            </a:outerShdw>
          </a:effectLst>
          <a:scene3d>
            <a:camera prst="orthographicFront">
              <a:rot lat="0" lon="0" rev="0"/>
            </a:camera>
            <a:lightRig rig="balanced" dir="t">
              <a:rot lat="0" lon="0" rev="1080000"/>
            </a:lightRig>
          </a:scene3d>
          <a:sp3d>
            <a:bevelT w="38100" h="12700" prst="softRound"/>
          </a:sp3d>
        </a:effectStyle>
      </a:effectStyleLst>
      <a:bgFillStyleLst>
        <a:solidFill>
          <a:schemeClr val="phClr"/>
        </a:solidFill>
        <a:solidFill>
          <a:schemeClr val="phClr"/>
        </a:solidFill>
        <a:gradFill rotWithShape="1">
          <a:gsLst>
            <a:gs pos="0">
              <a:schemeClr val="phClr">
                <a:tint val="94000"/>
                <a:satMod val="80000"/>
                <a:lumMod val="106000"/>
              </a:schemeClr>
            </a:gs>
            <a:gs pos="100000">
              <a:schemeClr val="phClr">
                <a:shade val="80000"/>
              </a:schemeClr>
            </a:gs>
          </a:gsLst>
          <a:path path="circle">
            <a:fillToRect l="50000" t="50000" r="50000" b="50000"/>
          </a:path>
        </a:gradFill>
      </a:bgFillStyleLst>
    </a:fmtScheme>
  </a:themeElements>
  <a:objectDefaults/>
  <a:extraClrSchemeLst/>
  <a:extLst>
    <a:ext uri="{05A4C25C-085E-4340-85A3-A5531E510DB2}">
      <thm15:themeFamily xmlns:thm15="http://schemas.microsoft.com/office/thememl/2012/main" name="Gallery" id="{BBFCD31E-59A1-489D-B089-A3EAD7CAE12E}" vid="{F5E91637-A7B6-4E27-B710-77DA7014EE1E}"/>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TM10001114[[fn=Gallery]]</Template>
  <TotalTime>580</TotalTime>
  <Words>1028</Words>
  <Application>Microsoft Office PowerPoint</Application>
  <PresentationFormat>Widescreen</PresentationFormat>
  <Paragraphs>178</Paragraphs>
  <Slides>19</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19</vt:i4>
      </vt:variant>
    </vt:vector>
  </HeadingPairs>
  <TitlesOfParts>
    <vt:vector size="24" baseType="lpstr">
      <vt:lpstr>Arial</vt:lpstr>
      <vt:lpstr>Calibri</vt:lpstr>
      <vt:lpstr>Gill Sans MT</vt:lpstr>
      <vt:lpstr>Times New Roman</vt:lpstr>
      <vt:lpstr>Gallery</vt:lpstr>
      <vt:lpstr>Urban development in CLMV</vt:lpstr>
      <vt:lpstr>The Rural transition in clmv</vt:lpstr>
      <vt:lpstr>The Rural transition in clmv</vt:lpstr>
      <vt:lpstr>PowerPoint Presentation</vt:lpstr>
      <vt:lpstr>The Rural transition in clmv</vt:lpstr>
      <vt:lpstr>Types of non-farm work</vt:lpstr>
      <vt:lpstr>PowerPoint Presentation</vt:lpstr>
      <vt:lpstr> </vt:lpstr>
      <vt:lpstr>PowerPoint Presentation</vt:lpstr>
      <vt:lpstr>PowerPoint Presentation</vt:lpstr>
      <vt:lpstr>Patterns of urbanization in clmv</vt:lpstr>
      <vt:lpstr>Patterns of urbanization in clmv</vt:lpstr>
      <vt:lpstr>PowerPoint Presentation</vt:lpstr>
      <vt:lpstr>Emerging urban growth centers</vt:lpstr>
      <vt:lpstr>Emerging urban growth centers</vt:lpstr>
      <vt:lpstr>Emerging urban growth centers</vt:lpstr>
      <vt:lpstr>Emerging urban growth centers</vt:lpstr>
      <vt:lpstr>conclusion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Urban development in CLMV</dc:title>
  <dc:creator>januar hakim</dc:creator>
  <cp:lastModifiedBy>januar hakim</cp:lastModifiedBy>
  <cp:revision>31</cp:revision>
  <dcterms:created xsi:type="dcterms:W3CDTF">2021-02-20T00:22:37Z</dcterms:created>
  <dcterms:modified xsi:type="dcterms:W3CDTF">2021-02-23T13:13:36Z</dcterms:modified>
</cp:coreProperties>
</file>