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70" r:id="rId3"/>
    <p:sldId id="269" r:id="rId4"/>
    <p:sldId id="257" r:id="rId5"/>
    <p:sldId id="258" r:id="rId6"/>
    <p:sldId id="271" r:id="rId7"/>
    <p:sldId id="260" r:id="rId8"/>
    <p:sldId id="259" r:id="rId9"/>
    <p:sldId id="272" r:id="rId10"/>
    <p:sldId id="273" r:id="rId11"/>
    <p:sldId id="268" r:id="rId12"/>
    <p:sldId id="274" r:id="rId13"/>
    <p:sldId id="262" r:id="rId14"/>
    <p:sldId id="263" r:id="rId15"/>
    <p:sldId id="277" r:id="rId16"/>
    <p:sldId id="275" r:id="rId17"/>
    <p:sldId id="276" r:id="rId18"/>
    <p:sldId id="278" r:id="rId19"/>
    <p:sldId id="267" r:id="rId20"/>
    <p:sldId id="279" r:id="rId21"/>
    <p:sldId id="280" r:id="rId22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15" d="100"/>
          <a:sy n="115" d="100"/>
        </p:scale>
        <p:origin x="-2088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8.xml"/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printerSettings" Target="printerSettings/printerSettings1.bin"/><Relationship Id="rId24" Type="http://schemas.openxmlformats.org/officeDocument/2006/relationships/presProps" Target="presProps.xml"/><Relationship Id="rId25" Type="http://schemas.openxmlformats.org/officeDocument/2006/relationships/viewProps" Target="viewProps.xml"/><Relationship Id="rId26" Type="http://schemas.openxmlformats.org/officeDocument/2006/relationships/theme" Target="theme/theme1.xml"/><Relationship Id="rId27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17431F-F295-8047-A393-412C48936C9F}" type="datetimeFigureOut">
              <a:rPr lang="en-US" smtClean="0"/>
              <a:t>11/7/16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E1293A-42C9-3C45-B89F-FD16594A727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3408645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17431F-F295-8047-A393-412C48936C9F}" type="datetimeFigureOut">
              <a:rPr lang="en-US" smtClean="0"/>
              <a:t>11/7/16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E1293A-42C9-3C45-B89F-FD16594A727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933011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17431F-F295-8047-A393-412C48936C9F}" type="datetimeFigureOut">
              <a:rPr lang="en-US" smtClean="0"/>
              <a:t>11/7/16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E1293A-42C9-3C45-B89F-FD16594A727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829631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17431F-F295-8047-A393-412C48936C9F}" type="datetimeFigureOut">
              <a:rPr lang="en-US" smtClean="0"/>
              <a:t>11/7/16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E1293A-42C9-3C45-B89F-FD16594A727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8823679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17431F-F295-8047-A393-412C48936C9F}" type="datetimeFigureOut">
              <a:rPr lang="en-US" smtClean="0"/>
              <a:t>11/7/16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E1293A-42C9-3C45-B89F-FD16594A727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612366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17431F-F295-8047-A393-412C48936C9F}" type="datetimeFigureOut">
              <a:rPr lang="en-US" smtClean="0"/>
              <a:t>11/7/16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E1293A-42C9-3C45-B89F-FD16594A727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709324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17431F-F295-8047-A393-412C48936C9F}" type="datetimeFigureOut">
              <a:rPr lang="en-US" smtClean="0"/>
              <a:t>11/7/16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E1293A-42C9-3C45-B89F-FD16594A727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58823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17431F-F295-8047-A393-412C48936C9F}" type="datetimeFigureOut">
              <a:rPr lang="en-US" smtClean="0"/>
              <a:t>11/7/16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E1293A-42C9-3C45-B89F-FD16594A727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597837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17431F-F295-8047-A393-412C48936C9F}" type="datetimeFigureOut">
              <a:rPr lang="en-US" smtClean="0"/>
              <a:t>11/7/16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E1293A-42C9-3C45-B89F-FD16594A727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813140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17431F-F295-8047-A393-412C48936C9F}" type="datetimeFigureOut">
              <a:rPr lang="en-US" smtClean="0"/>
              <a:t>11/7/16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E1293A-42C9-3C45-B89F-FD16594A727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4964439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17431F-F295-8047-A393-412C48936C9F}" type="datetimeFigureOut">
              <a:rPr lang="en-US" smtClean="0"/>
              <a:t>11/7/16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E1293A-42C9-3C45-B89F-FD16594A727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885929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317431F-F295-8047-A393-412C48936C9F}" type="datetimeFigureOut">
              <a:rPr lang="en-US" smtClean="0"/>
              <a:t>11/7/16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E1293A-42C9-3C45-B89F-FD16594A727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734751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Foreign Debt and </a:t>
            </a:r>
            <a:r>
              <a:rPr lang="en-US" dirty="0"/>
              <a:t>F</a:t>
            </a:r>
            <a:r>
              <a:rPr lang="en-US" dirty="0" smtClean="0"/>
              <a:t>inancial Crises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dirty="0" smtClean="0"/>
              <a:t>EE 462 Development Macroeconomics</a:t>
            </a:r>
          </a:p>
          <a:p>
            <a:r>
              <a:rPr lang="en-US" dirty="0" smtClean="0"/>
              <a:t>Paul Vandenberg</a:t>
            </a:r>
          </a:p>
          <a:p>
            <a:r>
              <a:rPr lang="en-US" dirty="0" smtClean="0"/>
              <a:t>Thammasat University</a:t>
            </a:r>
          </a:p>
          <a:p>
            <a:r>
              <a:rPr lang="en-US" dirty="0" smtClean="0"/>
              <a:t>Fall Term - 2016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1654286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Terms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Creditor</a:t>
            </a:r>
          </a:p>
          <a:p>
            <a:pPr lvl="1"/>
            <a:r>
              <a:rPr lang="en-US" dirty="0" smtClean="0"/>
              <a:t>Lender</a:t>
            </a:r>
          </a:p>
          <a:p>
            <a:pPr lvl="1"/>
            <a:r>
              <a:rPr lang="en-US" dirty="0"/>
              <a:t>L</a:t>
            </a:r>
            <a:r>
              <a:rPr lang="en-US" dirty="0" smtClean="0"/>
              <a:t>ends money</a:t>
            </a:r>
          </a:p>
          <a:p>
            <a:endParaRPr lang="en-US" dirty="0"/>
          </a:p>
          <a:p>
            <a:r>
              <a:rPr lang="en-US" dirty="0" smtClean="0"/>
              <a:t>Debtor</a:t>
            </a:r>
          </a:p>
          <a:p>
            <a:pPr lvl="1"/>
            <a:r>
              <a:rPr lang="en-US" dirty="0" smtClean="0"/>
              <a:t>Borrower</a:t>
            </a:r>
          </a:p>
          <a:p>
            <a:pPr lvl="1"/>
            <a:r>
              <a:rPr lang="en-US" dirty="0" smtClean="0"/>
              <a:t>Borrows money</a:t>
            </a:r>
          </a:p>
          <a:p>
            <a:pPr lvl="1"/>
            <a:r>
              <a:rPr lang="en-US" dirty="0" smtClean="0"/>
              <a:t>In many cases, we will talk about a government as a debtor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1307391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Types of Debt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en-US" dirty="0" smtClean="0"/>
              <a:t>Government debt</a:t>
            </a:r>
          </a:p>
          <a:p>
            <a:pPr lvl="1"/>
            <a:r>
              <a:rPr lang="en-US" dirty="0" smtClean="0"/>
              <a:t>Domestic debt and foreign debt</a:t>
            </a:r>
          </a:p>
          <a:p>
            <a:pPr lvl="1"/>
            <a:r>
              <a:rPr lang="en-US" dirty="0" smtClean="0"/>
              <a:t>Private creditors and public creditors</a:t>
            </a:r>
          </a:p>
          <a:p>
            <a:pPr lvl="1"/>
            <a:r>
              <a:rPr lang="en-US" dirty="0" smtClean="0"/>
              <a:t>Public creditors are:</a:t>
            </a:r>
          </a:p>
          <a:p>
            <a:pPr lvl="2"/>
            <a:r>
              <a:rPr lang="en-US" dirty="0" smtClean="0"/>
              <a:t>Other country governments (US, Germany, Japan, etc.)</a:t>
            </a:r>
          </a:p>
          <a:p>
            <a:pPr lvl="2"/>
            <a:r>
              <a:rPr lang="en-US" dirty="0" smtClean="0"/>
              <a:t>International institutions</a:t>
            </a:r>
          </a:p>
          <a:p>
            <a:pPr lvl="3"/>
            <a:r>
              <a:rPr lang="en-US" dirty="0" smtClean="0"/>
              <a:t> IMF, World Bank</a:t>
            </a:r>
          </a:p>
          <a:p>
            <a:pPr lvl="3"/>
            <a:r>
              <a:rPr lang="en-US" dirty="0" smtClean="0"/>
              <a:t>Regional development banks:  ADB, </a:t>
            </a:r>
            <a:r>
              <a:rPr lang="en-US" dirty="0" err="1" smtClean="0"/>
              <a:t>AfDB</a:t>
            </a:r>
            <a:r>
              <a:rPr lang="en-US" dirty="0" smtClean="0"/>
              <a:t>, EBRD, IDB, CDB, AIIB</a:t>
            </a:r>
          </a:p>
          <a:p>
            <a:r>
              <a:rPr lang="en-US" dirty="0" smtClean="0"/>
              <a:t>Private (business) debt</a:t>
            </a:r>
          </a:p>
          <a:p>
            <a:pPr lvl="1"/>
            <a:r>
              <a:rPr lang="en-US" dirty="0" smtClean="0"/>
              <a:t>Domestic debt and foreign debt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4470381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Debt and Borrowing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Borrowing from abroad can be problematic</a:t>
            </a:r>
          </a:p>
          <a:p>
            <a:pPr lvl="1"/>
            <a:r>
              <a:rPr lang="en-US" dirty="0" smtClean="0"/>
              <a:t> Need to pay back in foreign currency</a:t>
            </a:r>
          </a:p>
          <a:p>
            <a:pPr lvl="2"/>
            <a:r>
              <a:rPr lang="en-US" dirty="0" smtClean="0"/>
              <a:t> US$, euros, etc.</a:t>
            </a:r>
          </a:p>
          <a:p>
            <a:pPr lvl="2"/>
            <a:r>
              <a:rPr lang="en-US" dirty="0" smtClean="0"/>
              <a:t>Have to earn such foreign exchange (exports, inflows)</a:t>
            </a:r>
          </a:p>
          <a:p>
            <a:r>
              <a:rPr lang="en-US" dirty="0" smtClean="0"/>
              <a:t>Firms that cannot pay may default</a:t>
            </a:r>
          </a:p>
          <a:p>
            <a:pPr lvl="1"/>
            <a:r>
              <a:rPr lang="en-US" dirty="0" smtClean="0"/>
              <a:t>and can go bankrupt</a:t>
            </a:r>
          </a:p>
          <a:p>
            <a:r>
              <a:rPr lang="en-US" dirty="0" smtClean="0"/>
              <a:t>Government may default</a:t>
            </a:r>
          </a:p>
          <a:p>
            <a:pPr lvl="1"/>
            <a:r>
              <a:rPr lang="en-US" dirty="0" smtClean="0"/>
              <a:t>but (almost) never go bankrupt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3509438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600" dirty="0" smtClean="0"/>
              <a:t>Government Debt Defaults</a:t>
            </a:r>
            <a:br>
              <a:rPr lang="en-US" sz="3600" dirty="0" smtClean="0"/>
            </a:br>
            <a:r>
              <a:rPr lang="en-US" sz="2400" dirty="0" smtClean="0"/>
              <a:t>(and debt problems)</a:t>
            </a:r>
            <a:endParaRPr lang="en-US" sz="2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dirty="0" smtClean="0"/>
              <a:t>European countries</a:t>
            </a:r>
          </a:p>
          <a:p>
            <a:pPr lvl="1"/>
            <a:r>
              <a:rPr lang="en-US" dirty="0" smtClean="0"/>
              <a:t>Defaults in past centuries</a:t>
            </a:r>
          </a:p>
          <a:p>
            <a:pPr lvl="1"/>
            <a:r>
              <a:rPr lang="en-US" dirty="0" smtClean="0"/>
              <a:t>Several in 19</a:t>
            </a:r>
            <a:r>
              <a:rPr lang="en-US" baseline="30000" dirty="0" smtClean="0"/>
              <a:t>th</a:t>
            </a:r>
            <a:r>
              <a:rPr lang="en-US" dirty="0" smtClean="0"/>
              <a:t> century</a:t>
            </a:r>
          </a:p>
          <a:p>
            <a:r>
              <a:rPr lang="en-US" dirty="0" smtClean="0"/>
              <a:t>Latin American debt crisis</a:t>
            </a:r>
          </a:p>
          <a:p>
            <a:pPr lvl="1"/>
            <a:r>
              <a:rPr lang="en-US" dirty="0" smtClean="0"/>
              <a:t>Defaults in the 1980s</a:t>
            </a:r>
          </a:p>
          <a:p>
            <a:pPr lvl="1"/>
            <a:r>
              <a:rPr lang="en-US" dirty="0" smtClean="0"/>
              <a:t>Private creditors</a:t>
            </a:r>
          </a:p>
          <a:p>
            <a:pPr lvl="1"/>
            <a:r>
              <a:rPr lang="en-US" dirty="0" smtClean="0"/>
              <a:t>Resolved by late 1980s through US Brady Plan</a:t>
            </a:r>
          </a:p>
          <a:p>
            <a:r>
              <a:rPr lang="en-US" dirty="0" smtClean="0"/>
              <a:t>African debt crisis</a:t>
            </a:r>
          </a:p>
          <a:p>
            <a:pPr lvl="1"/>
            <a:r>
              <a:rPr lang="en-US" dirty="0" smtClean="0"/>
              <a:t>Heavily indebted in the 1980s and 1990s</a:t>
            </a:r>
          </a:p>
          <a:p>
            <a:pPr lvl="1"/>
            <a:r>
              <a:rPr lang="en-US" dirty="0" smtClean="0"/>
              <a:t>No defaults</a:t>
            </a:r>
          </a:p>
          <a:p>
            <a:pPr lvl="1"/>
            <a:r>
              <a:rPr lang="en-US" dirty="0" smtClean="0"/>
              <a:t>Resolved through Paris club and HIPC initiative (see following slides)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749421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Latin American Debt Crisis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dirty="0" smtClean="0"/>
              <a:t>Causes</a:t>
            </a:r>
          </a:p>
          <a:p>
            <a:pPr lvl="1"/>
            <a:r>
              <a:rPr lang="en-US" dirty="0" smtClean="0"/>
              <a:t>Oil price increases in 1970s</a:t>
            </a:r>
          </a:p>
          <a:p>
            <a:pPr lvl="1"/>
            <a:r>
              <a:rPr lang="en-US" dirty="0" smtClean="0"/>
              <a:t>High inflation</a:t>
            </a:r>
          </a:p>
          <a:p>
            <a:pPr lvl="1"/>
            <a:r>
              <a:rPr lang="en-US" dirty="0" smtClean="0"/>
              <a:t>High interest rates</a:t>
            </a:r>
          </a:p>
          <a:p>
            <a:pPr lvl="2"/>
            <a:r>
              <a:rPr lang="en-US" dirty="0" smtClean="0"/>
              <a:t>Especially in early 1980s, raised costs on loans</a:t>
            </a:r>
          </a:p>
          <a:p>
            <a:pPr lvl="1"/>
            <a:r>
              <a:rPr lang="en-US" dirty="0" smtClean="0"/>
              <a:t>Governments borrowed a lot</a:t>
            </a:r>
          </a:p>
          <a:p>
            <a:pPr lvl="2"/>
            <a:r>
              <a:rPr lang="en-US" dirty="0" smtClean="0"/>
              <a:t>Lending by commercial banks (US and Europe)</a:t>
            </a:r>
          </a:p>
          <a:p>
            <a:pPr lvl="2"/>
            <a:r>
              <a:rPr lang="en-US" dirty="0" smtClean="0"/>
              <a:t>Government are good credit risk </a:t>
            </a:r>
          </a:p>
          <a:p>
            <a:pPr lvl="2"/>
            <a:r>
              <a:rPr lang="en-US" dirty="0" smtClean="0"/>
              <a:t>“Countries don’t go bankrupt.”</a:t>
            </a:r>
          </a:p>
          <a:p>
            <a:pPr lvl="1"/>
            <a:r>
              <a:rPr lang="en-US" dirty="0" smtClean="0"/>
              <a:t>Government didn’t manage finances well</a:t>
            </a:r>
          </a:p>
          <a:p>
            <a:r>
              <a:rPr lang="en-US" dirty="0" smtClean="0"/>
              <a:t>Mexico announced in 1982 that it cannot pay its debt</a:t>
            </a:r>
          </a:p>
          <a:p>
            <a:pPr lvl="1"/>
            <a:r>
              <a:rPr lang="en-US" dirty="0" smtClean="0"/>
              <a:t>Other countries follow suit</a:t>
            </a:r>
          </a:p>
        </p:txBody>
      </p:sp>
    </p:spTree>
    <p:extLst>
      <p:ext uri="{BB962C8B-B14F-4D97-AF65-F5344CB8AC3E}">
        <p14:creationId xmlns:p14="http://schemas.microsoft.com/office/powerpoint/2010/main" val="184824779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Baker and Brady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US" dirty="0" smtClean="0"/>
              <a:t>US Treasury Secretaries (finance ministers)</a:t>
            </a:r>
          </a:p>
          <a:p>
            <a:pPr lvl="1"/>
            <a:r>
              <a:rPr lang="en-US" dirty="0" smtClean="0"/>
              <a:t>In 1980s</a:t>
            </a:r>
          </a:p>
          <a:p>
            <a:pPr lvl="1"/>
            <a:r>
              <a:rPr lang="en-US" dirty="0" smtClean="0"/>
              <a:t>Effort to address LA debt (+ Poland, Philippines)</a:t>
            </a:r>
          </a:p>
          <a:p>
            <a:r>
              <a:rPr lang="en-US" dirty="0" smtClean="0"/>
              <a:t>Baker Plan</a:t>
            </a:r>
          </a:p>
          <a:p>
            <a:pPr lvl="1"/>
            <a:r>
              <a:rPr lang="en-US" dirty="0" smtClean="0"/>
              <a:t>New finance and economic reforms (structural adjustment)</a:t>
            </a:r>
          </a:p>
          <a:p>
            <a:pPr lvl="1"/>
            <a:r>
              <a:rPr lang="en-US" dirty="0" smtClean="0"/>
              <a:t>‘Grow their way out of debt’</a:t>
            </a:r>
          </a:p>
          <a:p>
            <a:pPr lvl="1"/>
            <a:r>
              <a:rPr lang="en-US" dirty="0" smtClean="0"/>
              <a:t>Not successful</a:t>
            </a:r>
          </a:p>
          <a:p>
            <a:r>
              <a:rPr lang="en-US" dirty="0" smtClean="0"/>
              <a:t>Brady Plan</a:t>
            </a:r>
          </a:p>
          <a:p>
            <a:pPr lvl="1"/>
            <a:r>
              <a:rPr lang="en-US" dirty="0" smtClean="0"/>
              <a:t>Successful</a:t>
            </a:r>
          </a:p>
          <a:p>
            <a:pPr lvl="1"/>
            <a:r>
              <a:rPr lang="en-US" dirty="0" smtClean="0"/>
              <a:t>Banks and debtors renegotiated debts case-by-case</a:t>
            </a:r>
          </a:p>
          <a:p>
            <a:pPr lvl="1"/>
            <a:r>
              <a:rPr lang="en-US" dirty="0" smtClean="0"/>
              <a:t>Several options:</a:t>
            </a:r>
          </a:p>
          <a:p>
            <a:pPr lvl="2"/>
            <a:r>
              <a:rPr lang="en-US" dirty="0" smtClean="0"/>
              <a:t>Reduce face value of debt</a:t>
            </a:r>
          </a:p>
          <a:p>
            <a:pPr lvl="2"/>
            <a:r>
              <a:rPr lang="en-US" dirty="0" smtClean="0"/>
              <a:t>Reduce interest rates</a:t>
            </a:r>
          </a:p>
          <a:p>
            <a:pPr lvl="2"/>
            <a:r>
              <a:rPr lang="en-US" dirty="0" smtClean="0"/>
              <a:t>Provide new lows</a:t>
            </a:r>
          </a:p>
          <a:p>
            <a:pPr lvl="2"/>
            <a:r>
              <a:rPr lang="en-US" dirty="0" smtClean="0"/>
              <a:t>Create Brady bonds (issued by debtor gov’t to banks in exchange for debt)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2082888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Odious Debts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r>
              <a:rPr lang="en-US" dirty="0" smtClean="0"/>
              <a:t>Debt incurred by a dictator</a:t>
            </a:r>
          </a:p>
          <a:p>
            <a:pPr lvl="1"/>
            <a:r>
              <a:rPr lang="en-US" dirty="0" smtClean="0"/>
              <a:t>Funds not used for the benefit of the people</a:t>
            </a:r>
          </a:p>
          <a:p>
            <a:pPr lvl="1"/>
            <a:r>
              <a:rPr lang="en-US" dirty="0" smtClean="0"/>
              <a:t>Not by the consent of the people</a:t>
            </a:r>
          </a:p>
          <a:p>
            <a:r>
              <a:rPr lang="en-US" dirty="0"/>
              <a:t>D</a:t>
            </a:r>
            <a:r>
              <a:rPr lang="en-US" dirty="0" smtClean="0"/>
              <a:t>ictator is deposed or dies</a:t>
            </a:r>
          </a:p>
          <a:p>
            <a:pPr lvl="1"/>
            <a:r>
              <a:rPr lang="en-US" dirty="0" smtClean="0"/>
              <a:t>New government/leader repudiates the debt</a:t>
            </a:r>
          </a:p>
          <a:p>
            <a:pPr lvl="1"/>
            <a:r>
              <a:rPr lang="en-US" dirty="0" smtClean="0"/>
              <a:t>“We are not paying because it was debt incurred by dictator.”</a:t>
            </a:r>
          </a:p>
          <a:p>
            <a:r>
              <a:rPr lang="en-US" dirty="0" smtClean="0"/>
              <a:t>Cases are few:</a:t>
            </a:r>
          </a:p>
          <a:p>
            <a:pPr lvl="1"/>
            <a:r>
              <a:rPr lang="en-US" dirty="0" smtClean="0"/>
              <a:t>Saddam Hussein, Iraq, $29 b in 2004 (not called odious debt)</a:t>
            </a:r>
          </a:p>
          <a:p>
            <a:pPr lvl="1"/>
            <a:r>
              <a:rPr lang="en-US" dirty="0" smtClean="0"/>
              <a:t>Cuba debt, 1898, assumed by Spain (colonial power) after US took over</a:t>
            </a:r>
          </a:p>
          <a:p>
            <a:r>
              <a:rPr lang="en-US" dirty="0"/>
              <a:t>G</a:t>
            </a:r>
            <a:r>
              <a:rPr lang="en-US" dirty="0" smtClean="0"/>
              <a:t>ood cases but not done:</a:t>
            </a:r>
          </a:p>
          <a:p>
            <a:pPr lvl="1"/>
            <a:r>
              <a:rPr lang="en-US" dirty="0" smtClean="0"/>
              <a:t>Ferdinand Marcos, 		Philippines		$10 billion</a:t>
            </a:r>
          </a:p>
          <a:p>
            <a:pPr lvl="1"/>
            <a:r>
              <a:rPr lang="en-US" dirty="0" smtClean="0"/>
              <a:t>Mobuto </a:t>
            </a:r>
            <a:r>
              <a:rPr lang="en-US" dirty="0" err="1" smtClean="0"/>
              <a:t>Sese</a:t>
            </a:r>
            <a:r>
              <a:rPr lang="en-US" dirty="0" smtClean="0"/>
              <a:t> </a:t>
            </a:r>
            <a:r>
              <a:rPr lang="en-US" dirty="0" err="1" smtClean="0"/>
              <a:t>Seko</a:t>
            </a:r>
            <a:r>
              <a:rPr lang="en-US" dirty="0" smtClean="0"/>
              <a:t>, 		Zaire 			$4 billion</a:t>
            </a:r>
          </a:p>
          <a:p>
            <a:pPr lvl="1"/>
            <a:r>
              <a:rPr lang="en-US" dirty="0" err="1" smtClean="0"/>
              <a:t>Anastasio</a:t>
            </a:r>
            <a:r>
              <a:rPr lang="en-US" dirty="0" smtClean="0"/>
              <a:t> Somoza, 		Nicaragua 		$100-$500 million</a:t>
            </a:r>
          </a:p>
          <a:p>
            <a:pPr lvl="1"/>
            <a:r>
              <a:rPr lang="en-US" dirty="0" smtClean="0"/>
              <a:t>Jean-Claude Duvalier		Haiti  			$900 million</a:t>
            </a:r>
          </a:p>
          <a:p>
            <a:pPr lvl="1"/>
            <a:r>
              <a:rPr lang="en-US" dirty="0" smtClean="0"/>
              <a:t>White apartheid gov’t	South Africa		?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7775769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Africa debt (crisis)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Not creditworthy enough</a:t>
            </a:r>
          </a:p>
          <a:p>
            <a:pPr lvl="1"/>
            <a:r>
              <a:rPr lang="en-US" dirty="0" smtClean="0"/>
              <a:t>Could not borrow from private lenders</a:t>
            </a:r>
          </a:p>
          <a:p>
            <a:r>
              <a:rPr lang="en-US" dirty="0" smtClean="0"/>
              <a:t>Borrowed from public creditors</a:t>
            </a:r>
          </a:p>
          <a:p>
            <a:pPr lvl="1"/>
            <a:r>
              <a:rPr lang="en-US" dirty="0" smtClean="0"/>
              <a:t>Including structural adjustment lending</a:t>
            </a:r>
          </a:p>
          <a:p>
            <a:r>
              <a:rPr lang="en-US" dirty="0" smtClean="0"/>
              <a:t>By early 1990s difficulty servicing that debt</a:t>
            </a:r>
          </a:p>
          <a:p>
            <a:pPr lvl="1"/>
            <a:r>
              <a:rPr lang="en-US" dirty="0" smtClean="0"/>
              <a:t>New loans to cover old debt</a:t>
            </a:r>
          </a:p>
          <a:p>
            <a:pPr lvl="1"/>
            <a:r>
              <a:rPr lang="en-US" dirty="0" smtClean="0"/>
              <a:t>Economies not growing that well</a:t>
            </a:r>
          </a:p>
          <a:p>
            <a:pPr lvl="1"/>
            <a:r>
              <a:rPr lang="en-US" dirty="0" smtClean="0"/>
              <a:t>Investments not bringing up social rate of return</a:t>
            </a:r>
          </a:p>
          <a:p>
            <a:pPr lvl="1"/>
            <a:r>
              <a:rPr lang="en-US" dirty="0" smtClean="0"/>
              <a:t>Could not get public finances in order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8031339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Debt forgiveness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 smtClean="0"/>
              <a:t>IMF, World Bank did not want to forgive or otherwise renegotiate debt</a:t>
            </a:r>
          </a:p>
          <a:p>
            <a:r>
              <a:rPr lang="en-US" dirty="0" smtClean="0"/>
              <a:t>Bilateral creditors were willing to forgive</a:t>
            </a:r>
          </a:p>
          <a:p>
            <a:pPr lvl="1"/>
            <a:r>
              <a:rPr lang="en-US" dirty="0" smtClean="0"/>
              <a:t>Through the “Paris Club”</a:t>
            </a:r>
          </a:p>
          <a:p>
            <a:pPr lvl="1"/>
            <a:r>
              <a:rPr lang="en-US" dirty="0" smtClean="0"/>
              <a:t>Grouping of a country’s bilateral creditors</a:t>
            </a:r>
          </a:p>
          <a:p>
            <a:pPr lvl="1"/>
            <a:r>
              <a:rPr lang="en-US" dirty="0" smtClean="0"/>
              <a:t>Renegotiate the debt </a:t>
            </a:r>
          </a:p>
          <a:p>
            <a:pPr lvl="1"/>
            <a:r>
              <a:rPr lang="en-US" dirty="0"/>
              <a:t>W</a:t>
            </a:r>
            <a:r>
              <a:rPr lang="en-US" dirty="0" smtClean="0"/>
              <a:t>illing to reduce/forgive debt</a:t>
            </a:r>
          </a:p>
          <a:p>
            <a:pPr lvl="1"/>
            <a:r>
              <a:rPr lang="en-US" dirty="0" smtClean="0"/>
              <a:t>1988: first deals 33% debt reduction</a:t>
            </a:r>
          </a:p>
          <a:p>
            <a:pPr lvl="1"/>
            <a:r>
              <a:rPr lang="en-US" dirty="0" smtClean="0"/>
              <a:t>By 1999: 90% or 100% reduction on some debt by some countries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0097551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HIPC Initiative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Heavily indebted poor countries</a:t>
            </a:r>
          </a:p>
          <a:p>
            <a:pPr lvl="1"/>
            <a:r>
              <a:rPr lang="en-US" dirty="0" smtClean="0"/>
              <a:t>1990s and 2000s (continues today)</a:t>
            </a:r>
          </a:p>
          <a:p>
            <a:r>
              <a:rPr lang="en-US" b="1" dirty="0" smtClean="0"/>
              <a:t>Low-income </a:t>
            </a:r>
            <a:r>
              <a:rPr lang="en-US" dirty="0" smtClean="0"/>
              <a:t>countries (39)</a:t>
            </a:r>
          </a:p>
          <a:p>
            <a:pPr lvl="1"/>
            <a:r>
              <a:rPr lang="en-US" dirty="0" smtClean="0"/>
              <a:t>Not middle-income</a:t>
            </a:r>
          </a:p>
          <a:p>
            <a:pPr lvl="1"/>
            <a:r>
              <a:rPr lang="en-US" dirty="0" smtClean="0"/>
              <a:t>Most in </a:t>
            </a:r>
            <a:r>
              <a:rPr lang="en-US" b="1" dirty="0" smtClean="0"/>
              <a:t>Africa</a:t>
            </a:r>
            <a:r>
              <a:rPr lang="en-US" dirty="0" smtClean="0"/>
              <a:t> (33 of 39)</a:t>
            </a:r>
          </a:p>
          <a:p>
            <a:r>
              <a:rPr lang="en-US" dirty="0" smtClean="0"/>
              <a:t>Debt owed by government to </a:t>
            </a:r>
            <a:r>
              <a:rPr lang="en-US" b="1" dirty="0" smtClean="0"/>
              <a:t>public creditors </a:t>
            </a:r>
          </a:p>
          <a:p>
            <a:pPr lvl="1"/>
            <a:r>
              <a:rPr lang="en-US" dirty="0" smtClean="0"/>
              <a:t>To rich country governments – bilateral loans</a:t>
            </a:r>
          </a:p>
          <a:p>
            <a:pPr lvl="1"/>
            <a:r>
              <a:rPr lang="en-US" dirty="0" smtClean="0"/>
              <a:t>To international fin. institutions – multilateral loans</a:t>
            </a:r>
          </a:p>
          <a:p>
            <a:pPr marL="457200" lvl="1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3912778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HIPC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Revised in 1999 and to make it work better</a:t>
            </a:r>
          </a:p>
          <a:p>
            <a:r>
              <a:rPr lang="en-US" dirty="0" smtClean="0"/>
              <a:t>2005 agreed to give 100% forgiveness of debt owed to IMF, World Bank and </a:t>
            </a:r>
            <a:r>
              <a:rPr lang="en-US" dirty="0" err="1" smtClean="0"/>
              <a:t>AfDB</a:t>
            </a:r>
            <a:endParaRPr lang="en-US" dirty="0" smtClean="0"/>
          </a:p>
          <a:p>
            <a:r>
              <a:rPr lang="en-US" dirty="0" smtClean="0"/>
              <a:t>Funded in part by IMF gold sales</a:t>
            </a:r>
          </a:p>
          <a:p>
            <a:r>
              <a:rPr lang="en-US" dirty="0" smtClean="0"/>
              <a:t>Eritrea, Somalia and Sudan currently being added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0878164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HIPC Countries</a:t>
            </a:r>
            <a:endParaRPr lang="en-US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115855670"/>
              </p:ext>
            </p:extLst>
          </p:nvPr>
        </p:nvGraphicFramePr>
        <p:xfrm>
          <a:off x="457200" y="1600200"/>
          <a:ext cx="8229600" cy="4450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57400"/>
                <a:gridCol w="2057400"/>
                <a:gridCol w="2057400"/>
                <a:gridCol w="2057400"/>
              </a:tblGrid>
              <a:tr h="370840">
                <a:tc>
                  <a:txBody>
                    <a:bodyPr/>
                    <a:lstStyle/>
                    <a:p>
                      <a:r>
                        <a:rPr lang="en-US" b="0" dirty="0" smtClean="0">
                          <a:solidFill>
                            <a:schemeClr val="tx1"/>
                          </a:solidFill>
                        </a:rPr>
                        <a:t>Afghanistan</a:t>
                      </a:r>
                      <a:endParaRPr lang="en-US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b="0" dirty="0" smtClean="0">
                          <a:solidFill>
                            <a:schemeClr val="tx1"/>
                          </a:solidFill>
                        </a:rPr>
                        <a:t>Dem.</a:t>
                      </a:r>
                      <a:r>
                        <a:rPr lang="en-US" b="0" baseline="0" dirty="0" smtClean="0">
                          <a:solidFill>
                            <a:schemeClr val="tx1"/>
                          </a:solidFill>
                        </a:rPr>
                        <a:t> Rep. Congo</a:t>
                      </a:r>
                      <a:endParaRPr lang="en-US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b="0" dirty="0" smtClean="0">
                          <a:solidFill>
                            <a:schemeClr val="tx1"/>
                          </a:solidFill>
                        </a:rPr>
                        <a:t>Madagascar</a:t>
                      </a:r>
                      <a:endParaRPr lang="en-US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b="0" dirty="0" smtClean="0">
                          <a:solidFill>
                            <a:schemeClr val="tx1"/>
                          </a:solidFill>
                        </a:rPr>
                        <a:t>Sierra</a:t>
                      </a:r>
                      <a:r>
                        <a:rPr lang="en-US" b="0" baseline="0" dirty="0" smtClean="0">
                          <a:solidFill>
                            <a:schemeClr val="tx1"/>
                          </a:solidFill>
                        </a:rPr>
                        <a:t> Leone</a:t>
                      </a:r>
                      <a:endParaRPr lang="en-US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Benin</a:t>
                      </a:r>
                      <a:endParaRPr lang="en-US" dirty="0"/>
                    </a:p>
                  </a:txBody>
                  <a:tcPr>
                    <a:solidFill>
                      <a:srgbClr val="B9CDE5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Cote d’Ivoire</a:t>
                      </a:r>
                      <a:endParaRPr lang="en-US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Malawi</a:t>
                      </a:r>
                      <a:endParaRPr lang="en-US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Tanzania</a:t>
                      </a:r>
                      <a:endParaRPr lang="en-US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Bolivia</a:t>
                      </a:r>
                      <a:endParaRPr lang="en-US" dirty="0"/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Ethiopia</a:t>
                      </a:r>
                      <a:endParaRPr lang="en-US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Mali</a:t>
                      </a:r>
                      <a:endParaRPr lang="en-US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Togo</a:t>
                      </a:r>
                      <a:endParaRPr lang="en-US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Burkina Faso</a:t>
                      </a:r>
                      <a:endParaRPr lang="en-US" dirty="0"/>
                    </a:p>
                  </a:txBody>
                  <a:tcPr>
                    <a:solidFill>
                      <a:srgbClr val="B9CDE5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Gambia</a:t>
                      </a:r>
                      <a:endParaRPr lang="en-US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Mauritania</a:t>
                      </a:r>
                      <a:endParaRPr lang="en-US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Uganda</a:t>
                      </a:r>
                      <a:endParaRPr lang="en-US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Burundi</a:t>
                      </a:r>
                      <a:endParaRPr lang="en-US" dirty="0"/>
                    </a:p>
                  </a:txBody>
                  <a:tcPr>
                    <a:solidFill>
                      <a:srgbClr val="B9CDE5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Ghana</a:t>
                      </a:r>
                      <a:endParaRPr lang="en-US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Mozambique</a:t>
                      </a:r>
                      <a:endParaRPr lang="en-US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Zambia</a:t>
                      </a:r>
                      <a:endParaRPr lang="en-US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Cameroon</a:t>
                      </a:r>
                      <a:endParaRPr lang="en-US" dirty="0"/>
                    </a:p>
                  </a:txBody>
                  <a:tcPr>
                    <a:solidFill>
                      <a:srgbClr val="B9CDE5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Guinea-Bissau</a:t>
                      </a:r>
                      <a:endParaRPr lang="en-US" dirty="0"/>
                    </a:p>
                  </a:txBody>
                  <a:tcPr>
                    <a:solidFill>
                      <a:srgbClr val="B9CDE5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Nicaragua</a:t>
                      </a:r>
                      <a:endParaRPr lang="en-US" dirty="0"/>
                    </a:p>
                  </a:txBody>
                  <a:tcPr>
                    <a:solidFill>
                      <a:srgbClr val="CCC1DA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solidFill>
                      <a:srgbClr val="B9CDE5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Central African Rep.</a:t>
                      </a:r>
                      <a:endParaRPr lang="en-US" dirty="0"/>
                    </a:p>
                  </a:txBody>
                  <a:tcPr>
                    <a:solidFill>
                      <a:srgbClr val="B9CDE5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Guyana</a:t>
                      </a:r>
                      <a:endParaRPr lang="en-US" dirty="0"/>
                    </a:p>
                  </a:txBody>
                  <a:tcPr>
                    <a:solidFill>
                      <a:srgbClr val="CCC1D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Niger</a:t>
                      </a:r>
                      <a:endParaRPr lang="en-US" dirty="0"/>
                    </a:p>
                  </a:txBody>
                  <a:tcPr>
                    <a:solidFill>
                      <a:srgbClr val="B9CDE5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i="1" dirty="0" smtClean="0"/>
                        <a:t>Eritrea*</a:t>
                      </a:r>
                      <a:endParaRPr lang="en-US" i="1" dirty="0"/>
                    </a:p>
                  </a:txBody>
                  <a:tcPr>
                    <a:solidFill>
                      <a:srgbClr val="B9CDE5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Chad</a:t>
                      </a:r>
                      <a:endParaRPr lang="en-US" dirty="0"/>
                    </a:p>
                  </a:txBody>
                  <a:tcPr>
                    <a:solidFill>
                      <a:srgbClr val="B9CDE5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Haiti</a:t>
                      </a:r>
                      <a:endParaRPr lang="en-US" dirty="0"/>
                    </a:p>
                  </a:txBody>
                  <a:tcPr>
                    <a:solidFill>
                      <a:srgbClr val="CCC1D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Rwanda</a:t>
                      </a:r>
                      <a:endParaRPr lang="en-US" dirty="0"/>
                    </a:p>
                  </a:txBody>
                  <a:tcPr>
                    <a:solidFill>
                      <a:srgbClr val="B9CDE5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i="1" dirty="0" smtClean="0"/>
                        <a:t>Somalia*</a:t>
                      </a:r>
                      <a:endParaRPr lang="en-US" i="1" dirty="0"/>
                    </a:p>
                  </a:txBody>
                  <a:tcPr>
                    <a:solidFill>
                      <a:srgbClr val="B9CDE5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Comoros</a:t>
                      </a:r>
                      <a:endParaRPr lang="en-US" dirty="0"/>
                    </a:p>
                  </a:txBody>
                  <a:tcPr>
                    <a:solidFill>
                      <a:srgbClr val="B9CDE5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Honduras</a:t>
                      </a:r>
                      <a:endParaRPr lang="en-US" dirty="0"/>
                    </a:p>
                  </a:txBody>
                  <a:tcPr>
                    <a:solidFill>
                      <a:srgbClr val="CCC1D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Sao Tome Principe</a:t>
                      </a:r>
                      <a:endParaRPr lang="en-US" dirty="0"/>
                    </a:p>
                  </a:txBody>
                  <a:tcPr>
                    <a:solidFill>
                      <a:srgbClr val="B9CDE5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i="1" dirty="0" smtClean="0"/>
                        <a:t>Sudan*</a:t>
                      </a:r>
                      <a:endParaRPr lang="en-US" i="1" dirty="0"/>
                    </a:p>
                  </a:txBody>
                  <a:tcPr>
                    <a:solidFill>
                      <a:srgbClr val="B9CDE5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solidFill>
                      <a:srgbClr val="B9CDE5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solidFill>
                      <a:srgbClr val="B9CDE5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solidFill>
                      <a:srgbClr val="B9CDE5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*in process</a:t>
                      </a:r>
                      <a:endParaRPr lang="en-US" dirty="0"/>
                    </a:p>
                  </a:txBody>
                  <a:tcPr>
                    <a:solidFill>
                      <a:srgbClr val="B9CDE5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solidFill>
                      <a:srgbClr val="FFFFFF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Asia</a:t>
                      </a:r>
                      <a:endParaRPr lang="en-US" dirty="0"/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Africa</a:t>
                      </a:r>
                      <a:endParaRPr lang="en-US" dirty="0"/>
                    </a:p>
                  </a:txBody>
                  <a:tcPr>
                    <a:solidFill>
                      <a:srgbClr val="B9CDE5"/>
                    </a:solidFill>
                  </a:tcPr>
                </a:tc>
                <a:tc gridSpan="2">
                  <a:txBody>
                    <a:bodyPr/>
                    <a:lstStyle/>
                    <a:p>
                      <a:r>
                        <a:rPr lang="en-US" dirty="0" smtClean="0"/>
                        <a:t>Latin America and Caribbean</a:t>
                      </a:r>
                      <a:endParaRPr lang="en-US" dirty="0"/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solidFill>
                      <a:srgbClr val="B9CDE5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96260775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Asian Financial Crisis</a:t>
            </a:r>
            <a:br>
              <a:rPr lang="en-US" dirty="0" smtClean="0"/>
            </a:br>
            <a:r>
              <a:rPr lang="en-US" dirty="0" smtClean="0"/>
              <a:t> </a:t>
            </a:r>
            <a:r>
              <a:rPr lang="en-US" sz="3600" dirty="0" smtClean="0"/>
              <a:t>1997-1998</a:t>
            </a: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US" dirty="0" smtClean="0"/>
              <a:t>Asia was growing rapidly in 1990s</a:t>
            </a:r>
          </a:p>
          <a:p>
            <a:r>
              <a:rPr lang="en-US" dirty="0" smtClean="0"/>
              <a:t>Good returns for investors and lenders</a:t>
            </a:r>
          </a:p>
          <a:p>
            <a:pPr lvl="1"/>
            <a:r>
              <a:rPr lang="en-US" dirty="0"/>
              <a:t>H</a:t>
            </a:r>
            <a:r>
              <a:rPr lang="en-US" dirty="0" smtClean="0"/>
              <a:t>igh </a:t>
            </a:r>
            <a:r>
              <a:rPr lang="en-US" dirty="0" smtClean="0"/>
              <a:t>interest rates</a:t>
            </a:r>
          </a:p>
          <a:p>
            <a:pPr lvl="1"/>
            <a:r>
              <a:rPr lang="en-US" dirty="0" smtClean="0"/>
              <a:t>Good stock market </a:t>
            </a:r>
            <a:r>
              <a:rPr lang="en-US" dirty="0" smtClean="0"/>
              <a:t>returns</a:t>
            </a:r>
            <a:endParaRPr lang="en-US" dirty="0" smtClean="0"/>
          </a:p>
          <a:p>
            <a:r>
              <a:rPr lang="en-US" dirty="0" smtClean="0"/>
              <a:t>It was the place for investors to be</a:t>
            </a:r>
          </a:p>
          <a:p>
            <a:pPr lvl="1"/>
            <a:r>
              <a:rPr lang="en-US" dirty="0" smtClean="0"/>
              <a:t>But foreign investors did not really understand these economies</a:t>
            </a:r>
          </a:p>
          <a:p>
            <a:r>
              <a:rPr lang="en-US" dirty="0" smtClean="0"/>
              <a:t>Pegged currency reduced exchange rate risk</a:t>
            </a:r>
          </a:p>
          <a:p>
            <a:r>
              <a:rPr lang="en-US" dirty="0" smtClean="0"/>
              <a:t>Money flowed into real estate market</a:t>
            </a:r>
          </a:p>
          <a:p>
            <a:pPr lvl="1"/>
            <a:r>
              <a:rPr lang="en-US" dirty="0" smtClean="0"/>
              <a:t>Created a bubble</a:t>
            </a:r>
          </a:p>
          <a:p>
            <a:r>
              <a:rPr lang="en-US" dirty="0" smtClean="0"/>
              <a:t>Financial liberalization </a:t>
            </a:r>
            <a:r>
              <a:rPr lang="en-US" dirty="0" smtClean="0"/>
              <a:t>without proper regulation</a:t>
            </a:r>
            <a:endParaRPr lang="en-US" dirty="0" smtClean="0"/>
          </a:p>
          <a:p>
            <a:pPr lvl="1"/>
            <a:r>
              <a:rPr lang="en-US" dirty="0" smtClean="0"/>
              <a:t>Restrictions on inflow of money </a:t>
            </a:r>
            <a:r>
              <a:rPr lang="en-US" dirty="0" smtClean="0"/>
              <a:t>were</a:t>
            </a:r>
            <a:r>
              <a:rPr lang="en-US" dirty="0" smtClean="0"/>
              <a:t> reduced</a:t>
            </a:r>
          </a:p>
          <a:p>
            <a:pPr lvl="1"/>
            <a:r>
              <a:rPr lang="en-US" dirty="0" smtClean="0"/>
              <a:t>Prudential oversight of banks not in place</a:t>
            </a:r>
            <a:endParaRPr lang="en-US" dirty="0" smtClean="0"/>
          </a:p>
          <a:p>
            <a:pPr lvl="1"/>
            <a:r>
              <a:rPr lang="en-US" dirty="0" smtClean="0"/>
              <a:t>Countries without liberalization or which had liberalized earlier were not so affected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1343106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Fixed Exchange Rates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No exchange rate risk in short-run</a:t>
            </a:r>
          </a:p>
          <a:p>
            <a:pPr lvl="1"/>
            <a:r>
              <a:rPr lang="en-US" dirty="0" smtClean="0"/>
              <a:t>Encourages short-term inflows</a:t>
            </a:r>
          </a:p>
          <a:p>
            <a:r>
              <a:rPr lang="en-US" dirty="0" smtClean="0"/>
              <a:t>Currency can become overvalued</a:t>
            </a:r>
          </a:p>
          <a:p>
            <a:pPr lvl="1"/>
            <a:r>
              <a:rPr lang="en-US" dirty="0" smtClean="0"/>
              <a:t>Not adjusting to market conditions</a:t>
            </a:r>
          </a:p>
          <a:p>
            <a:pPr lvl="1"/>
            <a:r>
              <a:rPr lang="en-US" dirty="0" smtClean="0"/>
              <a:t>Reduces competitiveness of exports</a:t>
            </a:r>
          </a:p>
          <a:p>
            <a:r>
              <a:rPr lang="en-US" dirty="0" smtClean="0"/>
              <a:t>Anticipation of devaluation</a:t>
            </a:r>
          </a:p>
          <a:p>
            <a:pPr lvl="1"/>
            <a:r>
              <a:rPr lang="en-US" dirty="0" smtClean="0"/>
              <a:t>Will cause investors to pull out even faster</a:t>
            </a:r>
          </a:p>
        </p:txBody>
      </p:sp>
    </p:spTree>
    <p:extLst>
      <p:ext uri="{BB962C8B-B14F-4D97-AF65-F5344CB8AC3E}">
        <p14:creationId xmlns:p14="http://schemas.microsoft.com/office/powerpoint/2010/main" val="147348104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Loss of confidence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US" dirty="0" smtClean="0"/>
              <a:t>Slowing growth</a:t>
            </a:r>
          </a:p>
          <a:p>
            <a:r>
              <a:rPr lang="en-US" dirty="0" smtClean="0"/>
              <a:t>Concerns that reserves not sufficient</a:t>
            </a:r>
            <a:endParaRPr lang="en-US" dirty="0" smtClean="0"/>
          </a:p>
          <a:p>
            <a:r>
              <a:rPr lang="en-US" dirty="0" smtClean="0"/>
              <a:t>One or a </a:t>
            </a:r>
            <a:r>
              <a:rPr lang="en-US" dirty="0"/>
              <a:t>f</a:t>
            </a:r>
            <a:r>
              <a:rPr lang="en-US" dirty="0" smtClean="0"/>
              <a:t>ew companies </a:t>
            </a:r>
            <a:r>
              <a:rPr lang="en-US" dirty="0" smtClean="0"/>
              <a:t>or </a:t>
            </a:r>
            <a:r>
              <a:rPr lang="en-US" dirty="0" smtClean="0"/>
              <a:t>fin. </a:t>
            </a:r>
            <a:r>
              <a:rPr lang="en-US" dirty="0" smtClean="0"/>
              <a:t>institutions looking </a:t>
            </a:r>
            <a:r>
              <a:rPr lang="en-US" dirty="0" smtClean="0"/>
              <a:t>unstable</a:t>
            </a:r>
          </a:p>
          <a:p>
            <a:r>
              <a:rPr lang="en-US" dirty="0" smtClean="0"/>
              <a:t>Concerns about ‘crony capitalism’</a:t>
            </a:r>
          </a:p>
          <a:p>
            <a:r>
              <a:rPr lang="en-US" dirty="0" smtClean="0"/>
              <a:t>Government finances weak (but a minor concern)</a:t>
            </a:r>
            <a:endParaRPr lang="en-US" dirty="0" smtClean="0"/>
          </a:p>
          <a:p>
            <a:r>
              <a:rPr lang="en-US" dirty="0" smtClean="0"/>
              <a:t>Causes a run</a:t>
            </a:r>
          </a:p>
          <a:p>
            <a:pPr lvl="1"/>
            <a:r>
              <a:rPr lang="en-US" dirty="0" smtClean="0"/>
              <a:t>Panic</a:t>
            </a:r>
            <a:endParaRPr lang="en-US" dirty="0" smtClean="0"/>
          </a:p>
          <a:p>
            <a:pPr lvl="1"/>
            <a:r>
              <a:rPr lang="en-US" dirty="0" smtClean="0"/>
              <a:t>Lenders </a:t>
            </a:r>
            <a:r>
              <a:rPr lang="en-US" dirty="0" smtClean="0"/>
              <a:t>demand repayment, stop issuing </a:t>
            </a:r>
            <a:r>
              <a:rPr lang="en-US" dirty="0" smtClean="0"/>
              <a:t>new </a:t>
            </a:r>
            <a:r>
              <a:rPr lang="en-US" dirty="0" smtClean="0"/>
              <a:t>loans</a:t>
            </a:r>
            <a:endParaRPr lang="en-US" dirty="0" smtClean="0"/>
          </a:p>
          <a:p>
            <a:pPr lvl="1"/>
            <a:r>
              <a:rPr lang="en-US" dirty="0" smtClean="0"/>
              <a:t>Selloff of </a:t>
            </a:r>
            <a:r>
              <a:rPr lang="en-US" dirty="0" smtClean="0"/>
              <a:t>local currency for </a:t>
            </a:r>
            <a:r>
              <a:rPr lang="en-US" dirty="0" smtClean="0"/>
              <a:t>foreign currency</a:t>
            </a:r>
          </a:p>
          <a:p>
            <a:pPr lvl="2"/>
            <a:r>
              <a:rPr lang="en-US" dirty="0" smtClean="0"/>
              <a:t>Speculative attack on currency</a:t>
            </a:r>
            <a:endParaRPr lang="en-US" dirty="0" smtClean="0"/>
          </a:p>
          <a:p>
            <a:pPr lvl="2"/>
            <a:r>
              <a:rPr lang="en-US" dirty="0" smtClean="0"/>
              <a:t>Not enough foreign currency</a:t>
            </a:r>
          </a:p>
          <a:p>
            <a:pPr lvl="1"/>
            <a:r>
              <a:rPr lang="en-US" dirty="0" smtClean="0"/>
              <a:t>Government forced to devalue (float) currency</a:t>
            </a:r>
            <a:endParaRPr lang="en-US" dirty="0" smtClean="0"/>
          </a:p>
          <a:p>
            <a:pPr lvl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1809915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Financial flow - Asia</a:t>
            </a:r>
            <a:endParaRPr lang="en-US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76941634"/>
              </p:ext>
            </p:extLst>
          </p:nvPr>
        </p:nvGraphicFramePr>
        <p:xfrm>
          <a:off x="457200" y="1600200"/>
          <a:ext cx="8229600" cy="37084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24539"/>
                <a:gridCol w="1137478"/>
                <a:gridCol w="1170609"/>
                <a:gridCol w="1071217"/>
                <a:gridCol w="1104348"/>
                <a:gridCol w="1221409"/>
              </a:tblGrid>
              <a:tr h="370840">
                <a:tc gridSpan="5">
                  <a:txBody>
                    <a:bodyPr/>
                    <a:lstStyle/>
                    <a:p>
                      <a:r>
                        <a:rPr lang="en-US" dirty="0" smtClean="0"/>
                        <a:t>Private External Finance ($ billions)</a:t>
                      </a:r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1994</a:t>
                      </a:r>
                      <a:endParaRPr lang="en-US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1995</a:t>
                      </a:r>
                      <a:endParaRPr lang="en-US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1996</a:t>
                      </a:r>
                      <a:endParaRPr lang="en-US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1997</a:t>
                      </a:r>
                      <a:endParaRPr lang="en-US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1998</a:t>
                      </a:r>
                      <a:endParaRPr lang="en-US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Net private flows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40.5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77.4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103.2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-1.1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-28.3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  Equity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12.2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15.5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19.7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3.6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8.5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  Private creditors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28.2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61.8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83.5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-4.7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-36.8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     Commercial</a:t>
                      </a:r>
                      <a:r>
                        <a:rPr lang="en-US" baseline="0" dirty="0" smtClean="0"/>
                        <a:t> banks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24.0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49.5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65.3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-25.6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-35.0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     Non-bank</a:t>
                      </a:r>
                      <a:r>
                        <a:rPr lang="en-US" baseline="0" dirty="0" smtClean="0"/>
                        <a:t> private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4.2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12.4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18.2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21.0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-1.7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  <a:tr h="370840">
                <a:tc gridSpan="6">
                  <a:txBody>
                    <a:bodyPr/>
                    <a:lstStyle/>
                    <a:p>
                      <a:r>
                        <a:rPr lang="en-US" dirty="0" smtClean="0"/>
                        <a:t>Countries: Korea, Indonesia, Malaysia, Thailand and Philippines</a:t>
                      </a:r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  <a:tr h="370840">
                <a:tc gridSpan="6">
                  <a:txBody>
                    <a:bodyPr/>
                    <a:lstStyle/>
                    <a:p>
                      <a:r>
                        <a:rPr lang="en-US" dirty="0" smtClean="0"/>
                        <a:t>Source: Perkins et al. p. 480</a:t>
                      </a:r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79536683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Short-Term Debt vs. Reserves</a:t>
            </a:r>
            <a:endParaRPr lang="en-US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572338313"/>
              </p:ext>
            </p:extLst>
          </p:nvPr>
        </p:nvGraphicFramePr>
        <p:xfrm>
          <a:off x="457200" y="1600200"/>
          <a:ext cx="8229600" cy="40792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57400"/>
                <a:gridCol w="2057400"/>
                <a:gridCol w="2057400"/>
                <a:gridCol w="2057400"/>
              </a:tblGrid>
              <a:tr h="37084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When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Short-Term Debt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Forex</a:t>
                      </a:r>
                      <a:r>
                        <a:rPr lang="en-US" dirty="0" smtClean="0"/>
                        <a:t> Reserves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Indonesia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June 1997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dirty="0" smtClean="0"/>
                        <a:t>34,661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dirty="0" smtClean="0"/>
                        <a:t>20,336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Korea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June 1997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dirty="0" smtClean="0"/>
                        <a:t>70,612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dirty="0" smtClean="0"/>
                        <a:t>34,070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Malaysia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/>
                        <a:t>June 1997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dirty="0" smtClean="0"/>
                        <a:t>16,268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dirty="0" smtClean="0"/>
                        <a:t>26,588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Philippines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/>
                        <a:t>June 1997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dirty="0" smtClean="0"/>
                        <a:t>8,293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dirty="0" smtClean="0"/>
                        <a:t>9,781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Thailand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/>
                        <a:t>June 1997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dirty="0" smtClean="0"/>
                        <a:t>45,567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dirty="0" smtClean="0"/>
                        <a:t>31,361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i="1" dirty="0" smtClean="0"/>
                        <a:t>India*</a:t>
                      </a:r>
                      <a:endParaRPr lang="en-US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i="1" dirty="0" smtClean="0"/>
                        <a:t>June 1997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i="1" dirty="0" smtClean="0"/>
                        <a:t>7,745</a:t>
                      </a:r>
                      <a:endParaRPr lang="en-US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i="1" dirty="0" smtClean="0"/>
                        <a:t>25,702</a:t>
                      </a:r>
                      <a:endParaRPr lang="en-US" i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i="1" dirty="0" smtClean="0"/>
                        <a:t>Sri Lanka*</a:t>
                      </a:r>
                      <a:endParaRPr lang="en-US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i="1" dirty="0" smtClean="0"/>
                        <a:t>June 1997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i="1" dirty="0" smtClean="0"/>
                        <a:t>414</a:t>
                      </a:r>
                      <a:endParaRPr lang="en-US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i="1" dirty="0" smtClean="0"/>
                        <a:t>1,770</a:t>
                      </a:r>
                      <a:endParaRPr lang="en-US" i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i="1" dirty="0" smtClean="0"/>
                        <a:t>Taiwan*</a:t>
                      </a:r>
                      <a:endParaRPr lang="en-US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i="1" dirty="0" smtClean="0"/>
                        <a:t>June 1997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i="1" dirty="0" smtClean="0"/>
                        <a:t>21,966</a:t>
                      </a:r>
                      <a:endParaRPr lang="en-US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i="1" dirty="0" smtClean="0"/>
                        <a:t>90,025</a:t>
                      </a:r>
                      <a:endParaRPr lang="en-US" i="1" dirty="0"/>
                    </a:p>
                  </a:txBody>
                  <a:tcPr/>
                </a:tc>
              </a:tr>
              <a:tr h="370840">
                <a:tc gridSpan="4">
                  <a:txBody>
                    <a:bodyPr/>
                    <a:lstStyle/>
                    <a:p>
                      <a:r>
                        <a:rPr lang="en-US" i="1" dirty="0" smtClean="0"/>
                        <a:t>* Non crisis countries</a:t>
                      </a:r>
                      <a:endParaRPr lang="en-US" i="1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i="1" dirty="0" smtClean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r"/>
                      <a:endParaRPr lang="en-US" i="1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r"/>
                      <a:endParaRPr lang="en-US" i="1" dirty="0"/>
                    </a:p>
                  </a:txBody>
                  <a:tcPr/>
                </a:tc>
              </a:tr>
              <a:tr h="370840">
                <a:tc gridSpan="4">
                  <a:txBody>
                    <a:bodyPr/>
                    <a:lstStyle/>
                    <a:p>
                      <a:r>
                        <a:rPr lang="en-US" i="1" dirty="0" smtClean="0"/>
                        <a:t>Source: Perkins et al. p. 485</a:t>
                      </a:r>
                      <a:endParaRPr lang="en-US" i="1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i="1" dirty="0" smtClean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r"/>
                      <a:endParaRPr lang="en-US" i="1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r"/>
                      <a:endParaRPr lang="en-US" i="1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744228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Thailand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Panic triggers</a:t>
            </a:r>
          </a:p>
          <a:p>
            <a:pPr lvl="1"/>
            <a:r>
              <a:rPr lang="en-US" dirty="0" smtClean="0"/>
              <a:t>Slowing economy in late 1996 - early 1997</a:t>
            </a:r>
          </a:p>
          <a:p>
            <a:pPr lvl="1"/>
            <a:r>
              <a:rPr lang="en-US" dirty="0" smtClean="0"/>
              <a:t>Falling property prices</a:t>
            </a:r>
          </a:p>
          <a:p>
            <a:pPr lvl="1"/>
            <a:r>
              <a:rPr lang="en-US" dirty="0" smtClean="0"/>
              <a:t>Concerns that reserves not sufficient to cover short-term credit </a:t>
            </a:r>
          </a:p>
          <a:p>
            <a:pPr lvl="1"/>
            <a:r>
              <a:rPr lang="en-US" dirty="0" smtClean="0"/>
              <a:t>Investors attack the baht in May 1997</a:t>
            </a:r>
          </a:p>
          <a:p>
            <a:pPr lvl="2"/>
            <a:r>
              <a:rPr lang="en-US" dirty="0" smtClean="0"/>
              <a:t>Bet against the gov’t capacity to maintain fixed exchange rate (i.e. that it will have to devalue)</a:t>
            </a:r>
          </a:p>
          <a:p>
            <a:pPr lvl="1"/>
            <a:r>
              <a:rPr lang="en-US" dirty="0" smtClean="0"/>
              <a:t>Central bank forced to devalue (float) in July 1997</a:t>
            </a:r>
          </a:p>
          <a:p>
            <a:pPr lvl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5474894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Global Financial Crisis</a:t>
            </a:r>
            <a:br>
              <a:rPr lang="en-US" dirty="0" smtClean="0"/>
            </a:br>
            <a:r>
              <a:rPr lang="en-US" dirty="0" smtClean="0"/>
              <a:t> </a:t>
            </a:r>
            <a:r>
              <a:rPr lang="en-US" sz="3600" dirty="0" smtClean="0"/>
              <a:t>2008-2009</a:t>
            </a: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US" dirty="0" smtClean="0"/>
              <a:t>Also known as the Great Recession</a:t>
            </a:r>
          </a:p>
          <a:p>
            <a:pPr lvl="1"/>
            <a:r>
              <a:rPr lang="en-US" dirty="0" smtClean="0"/>
              <a:t>Was it a ‘global’ financial crisis?</a:t>
            </a:r>
          </a:p>
          <a:p>
            <a:r>
              <a:rPr lang="en-US" dirty="0" smtClean="0"/>
              <a:t>Originated in U.S. housing market </a:t>
            </a:r>
          </a:p>
          <a:p>
            <a:pPr lvl="1"/>
            <a:r>
              <a:rPr lang="en-US" dirty="0" smtClean="0"/>
              <a:t>Pushing mortgages to </a:t>
            </a:r>
            <a:r>
              <a:rPr lang="en-US" dirty="0" err="1" smtClean="0"/>
              <a:t>uncreditworthy</a:t>
            </a:r>
            <a:r>
              <a:rPr lang="en-US" dirty="0" smtClean="0"/>
              <a:t> borrowers</a:t>
            </a:r>
          </a:p>
          <a:p>
            <a:pPr lvl="1"/>
            <a:r>
              <a:rPr lang="en-US" dirty="0" smtClean="0"/>
              <a:t>Ninja loans: no income, no jobs, no assets</a:t>
            </a:r>
          </a:p>
          <a:p>
            <a:pPr lvl="1"/>
            <a:r>
              <a:rPr lang="en-US" dirty="0" smtClean="0"/>
              <a:t>Mortgage firms sell mortgages to investment banks</a:t>
            </a:r>
          </a:p>
          <a:p>
            <a:r>
              <a:rPr lang="en-US" dirty="0" smtClean="0"/>
              <a:t>Packaged mortgages into complex products</a:t>
            </a:r>
          </a:p>
          <a:p>
            <a:pPr lvl="1"/>
            <a:r>
              <a:rPr lang="en-US" dirty="0" smtClean="0"/>
              <a:t>Non transparent (what are the underlying assets?)</a:t>
            </a:r>
          </a:p>
          <a:p>
            <a:pPr lvl="1"/>
            <a:r>
              <a:rPr lang="en-US" dirty="0" smtClean="0"/>
              <a:t>Collateralized debt obligations (CDOs)</a:t>
            </a:r>
          </a:p>
          <a:p>
            <a:pPr lvl="1"/>
            <a:r>
              <a:rPr lang="en-US" dirty="0"/>
              <a:t>S</a:t>
            </a:r>
            <a:r>
              <a:rPr lang="en-US" dirty="0" smtClean="0"/>
              <a:t>old to unsuspecting investors</a:t>
            </a:r>
          </a:p>
          <a:p>
            <a:r>
              <a:rPr lang="en-US" dirty="0" smtClean="0"/>
              <a:t>Mortgages could not be repaid</a:t>
            </a:r>
          </a:p>
          <a:p>
            <a:pPr lvl="1"/>
            <a:r>
              <a:rPr lang="en-US" dirty="0" smtClean="0"/>
              <a:t>CDOs went sour, became worthless or little worth</a:t>
            </a:r>
          </a:p>
          <a:p>
            <a:pPr lvl="1"/>
            <a:r>
              <a:rPr lang="en-US" dirty="0" smtClean="0"/>
              <a:t>Knock on effect on the whole financial system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2774475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GFC for Asia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US" dirty="0" smtClean="0"/>
              <a:t>Not caused by financial sector problems in Asia</a:t>
            </a:r>
          </a:p>
          <a:p>
            <a:pPr lvl="1"/>
            <a:r>
              <a:rPr lang="en-US" dirty="0" smtClean="0"/>
              <a:t>Therefore different very unlike AFC of 1997</a:t>
            </a:r>
          </a:p>
          <a:p>
            <a:pPr lvl="1"/>
            <a:r>
              <a:rPr lang="en-US" dirty="0" smtClean="0"/>
              <a:t>Debate about “decoupling” Asia from US/West</a:t>
            </a:r>
          </a:p>
          <a:p>
            <a:r>
              <a:rPr lang="en-US" dirty="0" smtClean="0"/>
              <a:t>Key concerns for Asia</a:t>
            </a:r>
          </a:p>
          <a:p>
            <a:pPr lvl="1"/>
            <a:r>
              <a:rPr lang="en-US" dirty="0" smtClean="0"/>
              <a:t>Demand slump</a:t>
            </a:r>
          </a:p>
          <a:p>
            <a:pPr lvl="2"/>
            <a:r>
              <a:rPr lang="en-US" dirty="0" smtClean="0"/>
              <a:t>Demand from US and Europe fell dramatically</a:t>
            </a:r>
          </a:p>
          <a:p>
            <a:pPr lvl="2"/>
            <a:r>
              <a:rPr lang="en-US" dirty="0" smtClean="0"/>
              <a:t>Reduced Asian exports, increased unemployment and poverty </a:t>
            </a:r>
          </a:p>
          <a:p>
            <a:pPr lvl="2"/>
            <a:r>
              <a:rPr lang="en-US" dirty="0" smtClean="0"/>
              <a:t>Demand revived but remained lower as US/Europe slow to recover</a:t>
            </a:r>
          </a:p>
          <a:p>
            <a:pPr lvl="1"/>
            <a:r>
              <a:rPr lang="en-US" dirty="0" smtClean="0"/>
              <a:t>Uncertainty</a:t>
            </a:r>
          </a:p>
          <a:p>
            <a:pPr lvl="2"/>
            <a:r>
              <a:rPr lang="en-US" dirty="0" smtClean="0"/>
              <a:t>In 2008 and into 2009, unclear how big the shock and how it would affect Asia</a:t>
            </a:r>
          </a:p>
          <a:p>
            <a:pPr lvl="2"/>
            <a:r>
              <a:rPr lang="en-US" dirty="0" smtClean="0"/>
              <a:t>“is a financial tsunami coming or will waves die out before reaching shore?”</a:t>
            </a:r>
          </a:p>
          <a:p>
            <a:pPr lvl="1"/>
            <a:r>
              <a:rPr lang="en-US" dirty="0" smtClean="0"/>
              <a:t>Capital flight (out of Asia back to US and Europe)</a:t>
            </a:r>
          </a:p>
          <a:p>
            <a:pPr lvl="2"/>
            <a:r>
              <a:rPr lang="en-US" dirty="0" smtClean="0"/>
              <a:t>A credit crunch but fairly short term</a:t>
            </a:r>
          </a:p>
          <a:p>
            <a:pPr lvl="2"/>
            <a:r>
              <a:rPr lang="en-US" dirty="0" smtClean="0"/>
              <a:t>Foreign banks and investors needed their money back in US/Europe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094756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442</TotalTime>
  <Words>1375</Words>
  <Application>Microsoft Macintosh PowerPoint</Application>
  <PresentationFormat>On-screen Show (4:3)</PresentationFormat>
  <Paragraphs>313</Paragraphs>
  <Slides>21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22" baseType="lpstr">
      <vt:lpstr>Office Theme</vt:lpstr>
      <vt:lpstr>Foreign Debt and Financial Crises</vt:lpstr>
      <vt:lpstr>Terms</vt:lpstr>
      <vt:lpstr>Types of Debt</vt:lpstr>
      <vt:lpstr>Debt and Borrowing</vt:lpstr>
      <vt:lpstr>Government Debt Defaults (and debt problems)</vt:lpstr>
      <vt:lpstr>Latin American Debt Crisis</vt:lpstr>
      <vt:lpstr>Baker and Brady</vt:lpstr>
      <vt:lpstr>Odious Debts</vt:lpstr>
      <vt:lpstr>Africa debt (crisis)</vt:lpstr>
      <vt:lpstr>Debt forgiveness</vt:lpstr>
      <vt:lpstr>HIPC Initiative</vt:lpstr>
      <vt:lpstr>HIPC</vt:lpstr>
      <vt:lpstr>HIPC Countries</vt:lpstr>
      <vt:lpstr>Asian Financial Crisis  1997-1998</vt:lpstr>
      <vt:lpstr>Fixed Exchange Rates</vt:lpstr>
      <vt:lpstr>Loss of confidence</vt:lpstr>
      <vt:lpstr>Financial flow - Asia</vt:lpstr>
      <vt:lpstr>Short-Term Debt vs. Reserves</vt:lpstr>
      <vt:lpstr>Thailand</vt:lpstr>
      <vt:lpstr>Global Financial Crisis  2008-2009</vt:lpstr>
      <vt:lpstr>GFC for Asia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Foreign Debt and Financial Crises</dc:title>
  <dc:creator>Akiko Vandenberg</dc:creator>
  <cp:lastModifiedBy>Akiko Vandenberg</cp:lastModifiedBy>
  <cp:revision>32</cp:revision>
  <dcterms:created xsi:type="dcterms:W3CDTF">2016-11-06T09:59:20Z</dcterms:created>
  <dcterms:modified xsi:type="dcterms:W3CDTF">2016-11-07T02:11:52Z</dcterms:modified>
</cp:coreProperties>
</file>