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2"/>
  </p:notesMasterIdLst>
  <p:sldIdLst>
    <p:sldId id="256" r:id="rId2"/>
    <p:sldId id="321" r:id="rId3"/>
    <p:sldId id="322" r:id="rId4"/>
    <p:sldId id="323" r:id="rId5"/>
    <p:sldId id="324" r:id="rId6"/>
    <p:sldId id="325" r:id="rId7"/>
    <p:sldId id="326" r:id="rId8"/>
    <p:sldId id="337" r:id="rId9"/>
    <p:sldId id="338" r:id="rId10"/>
    <p:sldId id="339" r:id="rId11"/>
    <p:sldId id="340" r:id="rId12"/>
    <p:sldId id="341" r:id="rId13"/>
    <p:sldId id="342" r:id="rId14"/>
    <p:sldId id="343" r:id="rId15"/>
    <p:sldId id="344" r:id="rId16"/>
    <p:sldId id="345" r:id="rId17"/>
    <p:sldId id="346" r:id="rId18"/>
    <p:sldId id="334" r:id="rId19"/>
    <p:sldId id="336" r:id="rId20"/>
    <p:sldId id="327" r:id="rId21"/>
    <p:sldId id="328" r:id="rId22"/>
    <p:sldId id="329" r:id="rId23"/>
    <p:sldId id="347" r:id="rId24"/>
    <p:sldId id="348" r:id="rId25"/>
    <p:sldId id="349" r:id="rId26"/>
    <p:sldId id="330" r:id="rId27"/>
    <p:sldId id="331" r:id="rId28"/>
    <p:sldId id="350" r:id="rId29"/>
    <p:sldId id="351" r:id="rId30"/>
    <p:sldId id="352" r:id="rId31"/>
    <p:sldId id="353" r:id="rId32"/>
    <p:sldId id="354" r:id="rId33"/>
    <p:sldId id="355" r:id="rId34"/>
    <p:sldId id="356" r:id="rId35"/>
    <p:sldId id="357" r:id="rId36"/>
    <p:sldId id="358" r:id="rId37"/>
    <p:sldId id="359" r:id="rId38"/>
    <p:sldId id="360" r:id="rId39"/>
    <p:sldId id="361" r:id="rId40"/>
    <p:sldId id="362" r:id="rId41"/>
    <p:sldId id="363" r:id="rId42"/>
    <p:sldId id="364" r:id="rId43"/>
    <p:sldId id="365" r:id="rId44"/>
    <p:sldId id="366" r:id="rId45"/>
    <p:sldId id="367" r:id="rId46"/>
    <p:sldId id="368" r:id="rId47"/>
    <p:sldId id="369" r:id="rId48"/>
    <p:sldId id="370" r:id="rId49"/>
    <p:sldId id="371" r:id="rId50"/>
    <p:sldId id="320"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46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1/12/2014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1/12/2014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1/12/2014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1/12/2014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1/12/2014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1/12/2014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1/12/2014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1/12/2014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1/12/2014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1/12/2014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1/12/2014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1/12/2014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1/12/2014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Housing Decision</a:t>
            </a:r>
            <a:endParaRPr lang="en-US" dirty="0"/>
          </a:p>
        </p:txBody>
      </p:sp>
      <p:sp>
        <p:nvSpPr>
          <p:cNvPr id="3" name="Content Placeholder 2"/>
          <p:cNvSpPr>
            <a:spLocks noGrp="1"/>
          </p:cNvSpPr>
          <p:nvPr>
            <p:ph idx="1"/>
          </p:nvPr>
        </p:nvSpPr>
        <p:spPr/>
        <p:txBody>
          <a:bodyPr/>
          <a:lstStyle/>
          <a:p>
            <a:pPr marL="114300" indent="0">
              <a:buNone/>
            </a:pPr>
            <a:endParaRPr lang="en-US" dirty="0" smtClean="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371600"/>
            <a:ext cx="6467475" cy="5340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4901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5368" y="1295400"/>
            <a:ext cx="4552950" cy="5398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smtClean="0"/>
              <a:t>Evaluating Housing Alternatives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4183314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Selecting a Rental Unit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295400"/>
            <a:ext cx="5378450" cy="518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001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on Renting </a:t>
            </a:r>
            <a:endParaRPr lang="th-TH" dirty="0"/>
          </a:p>
        </p:txBody>
      </p:sp>
      <p:sp>
        <p:nvSpPr>
          <p:cNvPr id="3" name="Content Placeholder 2"/>
          <p:cNvSpPr>
            <a:spLocks noGrp="1"/>
          </p:cNvSpPr>
          <p:nvPr>
            <p:ph idx="1"/>
          </p:nvPr>
        </p:nvSpPr>
        <p:spPr/>
        <p:txBody>
          <a:bodyPr/>
          <a:lstStyle/>
          <a:p>
            <a:r>
              <a:rPr lang="en-US" dirty="0" smtClean="0"/>
              <a:t>Mobility</a:t>
            </a:r>
          </a:p>
          <a:p>
            <a:r>
              <a:rPr lang="en-US" dirty="0" smtClean="0"/>
              <a:t>Fewer Responsibilities</a:t>
            </a:r>
          </a:p>
          <a:p>
            <a:r>
              <a:rPr lang="en-US" dirty="0" smtClean="0"/>
              <a:t>Lower Initial Costs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2743200"/>
            <a:ext cx="5848350" cy="403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323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 of Renting</a:t>
            </a:r>
            <a:endParaRPr lang="th-TH" dirty="0"/>
          </a:p>
        </p:txBody>
      </p:sp>
      <p:sp>
        <p:nvSpPr>
          <p:cNvPr id="3" name="Content Placeholder 2"/>
          <p:cNvSpPr>
            <a:spLocks noGrp="1"/>
          </p:cNvSpPr>
          <p:nvPr>
            <p:ph idx="1"/>
          </p:nvPr>
        </p:nvSpPr>
        <p:spPr/>
        <p:txBody>
          <a:bodyPr/>
          <a:lstStyle/>
          <a:p>
            <a:r>
              <a:rPr lang="en-US" dirty="0" smtClean="0"/>
              <a:t>Few Financial Benefits – tax deduction, increased in value of property, subject to rent increase</a:t>
            </a:r>
          </a:p>
          <a:p>
            <a:r>
              <a:rPr lang="en-US" dirty="0" smtClean="0"/>
              <a:t>Restricted Lifestyle – limited activities, noise, etc.</a:t>
            </a:r>
          </a:p>
          <a:p>
            <a:r>
              <a:rPr lang="en-US" dirty="0" smtClean="0"/>
              <a:t>Legal Details</a:t>
            </a:r>
          </a:p>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872172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 Buying Process</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600200"/>
            <a:ext cx="5124450" cy="478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4098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	</a:t>
            </a:r>
            <a:endParaRPr lang="en-US" dirty="0"/>
          </a:p>
        </p:txBody>
      </p:sp>
      <p:sp>
        <p:nvSpPr>
          <p:cNvPr id="3" name="Content Placeholder 2"/>
          <p:cNvSpPr>
            <a:spLocks noGrp="1"/>
          </p:cNvSpPr>
          <p:nvPr>
            <p:ph idx="1"/>
          </p:nvPr>
        </p:nvSpPr>
        <p:spPr/>
        <p:txBody>
          <a:bodyPr/>
          <a:lstStyle/>
          <a:p>
            <a:r>
              <a:rPr lang="en-US" dirty="0" smtClean="0"/>
              <a:t>Todd Cummings is single and has just graduated from college and gotten his first job.</a:t>
            </a:r>
          </a:p>
          <a:p>
            <a:r>
              <a:rPr lang="en-US" dirty="0" smtClean="0"/>
              <a:t>Currently, he is working 60 hours a week</a:t>
            </a:r>
          </a:p>
          <a:p>
            <a:r>
              <a:rPr lang="en-US" dirty="0" smtClean="0"/>
              <a:t>He dose not have much in savings yet and is not sure he will stay in Stillwater, Oklahoma for much longer</a:t>
            </a:r>
          </a:p>
          <a:p>
            <a:r>
              <a:rPr lang="en-US" dirty="0" smtClean="0"/>
              <a:t>He needs to find a new place to live. He is trying to decide whether to rent or to buy</a:t>
            </a:r>
          </a:p>
          <a:p>
            <a:endParaRPr lang="en-US" dirty="0" smtClean="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50384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1143000"/>
          </a:xfrm>
        </p:spPr>
        <p:txBody>
          <a:bodyPr/>
          <a:lstStyle/>
          <a:p>
            <a:r>
              <a:rPr lang="en-US" sz="3600" dirty="0" smtClean="0"/>
              <a:t>Advantages and Disadvantages of Renting</a:t>
            </a:r>
            <a:endParaRPr lang="en-US" sz="3600" dirty="0"/>
          </a:p>
        </p:txBody>
      </p:sp>
      <p:sp>
        <p:nvSpPr>
          <p:cNvPr id="3" name="Content Placeholder 2"/>
          <p:cNvSpPr>
            <a:spLocks noGrp="1"/>
          </p:cNvSpPr>
          <p:nvPr>
            <p:ph idx="1"/>
          </p:nvPr>
        </p:nvSpPr>
        <p:spPr/>
        <p:txBody>
          <a:bodyPr/>
          <a:lstStyle/>
          <a:p>
            <a:r>
              <a:rPr lang="en-US" dirty="0" smtClean="0"/>
              <a:t>Advantages </a:t>
            </a:r>
          </a:p>
          <a:p>
            <a:pPr lvl="1"/>
            <a:r>
              <a:rPr lang="en-US" dirty="0" smtClean="0"/>
              <a:t>Mobility</a:t>
            </a:r>
          </a:p>
          <a:p>
            <a:pPr lvl="1"/>
            <a:r>
              <a:rPr lang="en-US" dirty="0" smtClean="0"/>
              <a:t>Fewer responsibilities</a:t>
            </a:r>
          </a:p>
          <a:p>
            <a:pPr lvl="1"/>
            <a:r>
              <a:rPr lang="en-US" dirty="0" smtClean="0"/>
              <a:t>Lower initial costs</a:t>
            </a:r>
          </a:p>
          <a:p>
            <a:r>
              <a:rPr lang="en-US" dirty="0" smtClean="0"/>
              <a:t>Disadvantages</a:t>
            </a:r>
          </a:p>
          <a:p>
            <a:pPr lvl="1"/>
            <a:r>
              <a:rPr lang="en-US" dirty="0" smtClean="0"/>
              <a:t>Few financial benefits</a:t>
            </a:r>
          </a:p>
          <a:p>
            <a:pPr lvl="1"/>
            <a:r>
              <a:rPr lang="en-US" dirty="0" smtClean="0"/>
              <a:t>Restricted lifestyle</a:t>
            </a:r>
          </a:p>
          <a:p>
            <a:pPr lvl="1"/>
            <a:r>
              <a:rPr lang="en-US" dirty="0" smtClean="0"/>
              <a:t>Legal details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545402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Todd’s Decision</a:t>
            </a:r>
            <a:endParaRPr lang="en-US" dirty="0"/>
          </a:p>
        </p:txBody>
      </p:sp>
      <p:sp>
        <p:nvSpPr>
          <p:cNvPr id="3" name="Content Placeholder 2"/>
          <p:cNvSpPr>
            <a:spLocks noGrp="1"/>
          </p:cNvSpPr>
          <p:nvPr>
            <p:ph idx="1"/>
          </p:nvPr>
        </p:nvSpPr>
        <p:spPr/>
        <p:txBody>
          <a:bodyPr/>
          <a:lstStyle/>
          <a:p>
            <a:r>
              <a:rPr lang="en-US" dirty="0" smtClean="0"/>
              <a:t>Todd realizes that at this time, he is not ready for home ownership.</a:t>
            </a:r>
          </a:p>
          <a:p>
            <a:r>
              <a:rPr lang="en-US" dirty="0" smtClean="0"/>
              <a:t>There are too many uncertainties in his life and he is working too many hours to take care of a house or a pet</a:t>
            </a:r>
          </a:p>
          <a:p>
            <a:r>
              <a:rPr lang="en-US" dirty="0" smtClean="0"/>
              <a:t>He decides to rent right now and save money for a down payment on house in the future when he is more ready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762166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1 of Rent Activities: </a:t>
            </a:r>
            <a:br>
              <a:rPr lang="en-US" dirty="0" smtClean="0"/>
            </a:br>
            <a:r>
              <a:rPr lang="en-US" dirty="0" smtClean="0"/>
              <a:t>Todd’s Search</a:t>
            </a:r>
            <a:endParaRPr lang="en-US" dirty="0"/>
          </a:p>
        </p:txBody>
      </p:sp>
      <p:sp>
        <p:nvSpPr>
          <p:cNvPr id="3" name="Content Placeholder 2"/>
          <p:cNvSpPr>
            <a:spLocks noGrp="1"/>
          </p:cNvSpPr>
          <p:nvPr>
            <p:ph idx="1"/>
          </p:nvPr>
        </p:nvSpPr>
        <p:spPr/>
        <p:txBody>
          <a:bodyPr/>
          <a:lstStyle/>
          <a:p>
            <a:r>
              <a:rPr lang="en-US" dirty="0" smtClean="0"/>
              <a:t>Todd looks for an apartment near where he works</a:t>
            </a:r>
          </a:p>
          <a:p>
            <a:r>
              <a:rPr lang="en-US" dirty="0" smtClean="0"/>
              <a:t>He visits several apartment complexes to see the cost of each as well as the condition and layout of the apartments.</a:t>
            </a:r>
          </a:p>
          <a:p>
            <a:r>
              <a:rPr lang="en-US" dirty="0" smtClean="0"/>
              <a:t>He talks to current residents about responsiveness of management to problems, utility costs, and other issues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1587208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 2 </a:t>
            </a:r>
            <a:r>
              <a:rPr lang="en-US" dirty="0"/>
              <a:t>of Rent Activities: </a:t>
            </a:r>
            <a:r>
              <a:rPr lang="en-US" dirty="0" smtClean="0"/>
              <a:t/>
            </a:r>
            <a:br>
              <a:rPr lang="en-US" dirty="0" smtClean="0"/>
            </a:br>
            <a:r>
              <a:rPr lang="en-US" dirty="0" smtClean="0"/>
              <a:t>Before Signing a Lease</a:t>
            </a:r>
            <a:endParaRPr lang="en-US" dirty="0"/>
          </a:p>
        </p:txBody>
      </p:sp>
      <p:sp>
        <p:nvSpPr>
          <p:cNvPr id="3" name="Content Placeholder 2"/>
          <p:cNvSpPr>
            <a:spLocks noGrp="1"/>
          </p:cNvSpPr>
          <p:nvPr>
            <p:ph idx="1"/>
          </p:nvPr>
        </p:nvSpPr>
        <p:spPr/>
        <p:txBody>
          <a:bodyPr/>
          <a:lstStyle/>
          <a:p>
            <a:r>
              <a:rPr lang="en-US" dirty="0" smtClean="0"/>
              <a:t>Todd verifies that the rent will be $575 per month and that he has a year’s lease staring on June 1</a:t>
            </a:r>
          </a:p>
          <a:p>
            <a:r>
              <a:rPr lang="en-US" dirty="0" smtClean="0"/>
              <a:t>He consults with a lawyer to make sure he understands his right completely.</a:t>
            </a:r>
          </a:p>
          <a:p>
            <a:r>
              <a:rPr lang="en-US" dirty="0" smtClean="0"/>
              <a:t>He inspects the property with the landlord and notes in writing any stains on the carpet and other defects.</a:t>
            </a:r>
          </a:p>
          <a:p>
            <a:r>
              <a:rPr lang="en-US" dirty="0" smtClean="0"/>
              <a:t>He makes sure he understands the conditions under which he would forfeit his security deposit.</a:t>
            </a:r>
          </a:p>
          <a:p>
            <a:pPr marL="114300" indent="0">
              <a:buNone/>
            </a:pPr>
            <a:endParaRPr lang="en-US" dirty="0" smtClean="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474358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Details of Todd’s Lease</a:t>
            </a:r>
            <a:endParaRPr lang="en-US" dirty="0"/>
          </a:p>
        </p:txBody>
      </p:sp>
      <p:sp>
        <p:nvSpPr>
          <p:cNvPr id="3" name="Content Placeholder 2"/>
          <p:cNvSpPr>
            <a:spLocks noGrp="1"/>
          </p:cNvSpPr>
          <p:nvPr>
            <p:ph idx="1"/>
          </p:nvPr>
        </p:nvSpPr>
        <p:spPr>
          <a:xfrm>
            <a:off x="457200" y="1447800"/>
            <a:ext cx="7620000" cy="5105400"/>
          </a:xfrm>
        </p:spPr>
        <p:txBody>
          <a:bodyPr>
            <a:normAutofit fontScale="92500" lnSpcReduction="10000"/>
          </a:bodyPr>
          <a:lstStyle/>
          <a:p>
            <a:r>
              <a:rPr lang="en-US" dirty="0" smtClean="0"/>
              <a:t>A description of the property </a:t>
            </a:r>
          </a:p>
          <a:p>
            <a:r>
              <a:rPr lang="en-US" dirty="0" smtClean="0"/>
              <a:t>Name and address of landlord</a:t>
            </a:r>
          </a:p>
          <a:p>
            <a:r>
              <a:rPr lang="en-US" dirty="0" smtClean="0"/>
              <a:t>Name of tenant</a:t>
            </a:r>
          </a:p>
          <a:p>
            <a:r>
              <a:rPr lang="en-US" dirty="0" smtClean="0"/>
              <a:t>Effective date of the lease</a:t>
            </a:r>
          </a:p>
          <a:p>
            <a:r>
              <a:rPr lang="en-US" dirty="0" smtClean="0"/>
              <a:t>Length of the lease</a:t>
            </a:r>
          </a:p>
          <a:p>
            <a:r>
              <a:rPr lang="en-US" dirty="0" smtClean="0"/>
              <a:t>Amount of the security deposit</a:t>
            </a:r>
          </a:p>
          <a:p>
            <a:r>
              <a:rPr lang="en-US" dirty="0" smtClean="0"/>
              <a:t>Amount and due date of the monthly rent</a:t>
            </a:r>
          </a:p>
          <a:p>
            <a:r>
              <a:rPr lang="en-US" dirty="0" smtClean="0"/>
              <a:t>Location where rent must be paid</a:t>
            </a:r>
          </a:p>
          <a:p>
            <a:r>
              <a:rPr lang="en-US" dirty="0" smtClean="0"/>
              <a:t>Date and charges for late rental payments</a:t>
            </a:r>
          </a:p>
          <a:p>
            <a:r>
              <a:rPr lang="en-US" dirty="0" smtClean="0"/>
              <a:t>List of utilities, appliances, and furniture included in rental amount</a:t>
            </a:r>
          </a:p>
          <a:p>
            <a:r>
              <a:rPr lang="en-US" dirty="0" smtClean="0"/>
              <a:t>Restrictions on activities</a:t>
            </a:r>
          </a:p>
          <a:p>
            <a:r>
              <a:rPr lang="en-US" dirty="0" smtClean="0"/>
              <a:t>Tenant’s right to sublet</a:t>
            </a:r>
          </a:p>
          <a:p>
            <a:r>
              <a:rPr lang="en-US" dirty="0" smtClean="0"/>
              <a:t>Conditions under which landlord may enter apartment</a:t>
            </a:r>
          </a:p>
          <a:p>
            <a:r>
              <a:rPr lang="en-US" dirty="0" smtClean="0"/>
              <a:t>Charges for damages</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2153979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a:t>
            </a:r>
            <a:r>
              <a:rPr lang="en-US" dirty="0" smtClean="0"/>
              <a:t>3 </a:t>
            </a:r>
            <a:r>
              <a:rPr lang="en-US" dirty="0"/>
              <a:t>of Rent Activities: </a:t>
            </a:r>
            <a:br>
              <a:rPr lang="en-US" dirty="0"/>
            </a:br>
            <a:r>
              <a:rPr lang="en-US" dirty="0" smtClean="0"/>
              <a:t>Living in Rental Property	</a:t>
            </a:r>
            <a:endParaRPr lang="en-US" dirty="0"/>
          </a:p>
        </p:txBody>
      </p:sp>
      <p:sp>
        <p:nvSpPr>
          <p:cNvPr id="3" name="Content Placeholder 2"/>
          <p:cNvSpPr>
            <a:spLocks noGrp="1"/>
          </p:cNvSpPr>
          <p:nvPr>
            <p:ph idx="1"/>
          </p:nvPr>
        </p:nvSpPr>
        <p:spPr/>
        <p:txBody>
          <a:bodyPr/>
          <a:lstStyle/>
          <a:p>
            <a:r>
              <a:rPr lang="en-US" dirty="0" smtClean="0"/>
              <a:t>Todd is careful with his new apartment. He cleans it regularly and makes sure not to spill anything on the being carpet.</a:t>
            </a:r>
          </a:p>
          <a:p>
            <a:r>
              <a:rPr lang="en-US" dirty="0" smtClean="0"/>
              <a:t>Right after Todd moves in, the hot water heater stops working. He calls the landlord immediately to fix it.</a:t>
            </a:r>
          </a:p>
          <a:p>
            <a:r>
              <a:rPr lang="en-US" dirty="0" smtClean="0"/>
              <a:t>Todd makes sure to respect the rights of his neighbors by not making much noise.</a:t>
            </a:r>
          </a:p>
          <a:p>
            <a:r>
              <a:rPr lang="en-US" dirty="0" smtClean="0"/>
              <a:t>Todd gets renter’s insurance for his personal property.</a:t>
            </a:r>
          </a:p>
          <a:p>
            <a:r>
              <a:rPr lang="en-US" dirty="0" smtClean="0"/>
              <a:t> </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941324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a:t>
            </a:r>
            <a:r>
              <a:rPr lang="en-US" dirty="0" smtClean="0"/>
              <a:t>4 </a:t>
            </a:r>
            <a:r>
              <a:rPr lang="en-US" dirty="0"/>
              <a:t>of Rent Activities: </a:t>
            </a:r>
            <a:br>
              <a:rPr lang="en-US" dirty="0"/>
            </a:br>
            <a:r>
              <a:rPr lang="en-US" dirty="0" smtClean="0"/>
              <a:t>At the End of the Lease</a:t>
            </a:r>
            <a:endParaRPr lang="en-US" dirty="0"/>
          </a:p>
        </p:txBody>
      </p:sp>
      <p:sp>
        <p:nvSpPr>
          <p:cNvPr id="3" name="Content Placeholder 2"/>
          <p:cNvSpPr>
            <a:spLocks noGrp="1"/>
          </p:cNvSpPr>
          <p:nvPr>
            <p:ph idx="1"/>
          </p:nvPr>
        </p:nvSpPr>
        <p:spPr/>
        <p:txBody>
          <a:bodyPr/>
          <a:lstStyle/>
          <a:p>
            <a:r>
              <a:rPr lang="en-US" dirty="0" smtClean="0"/>
              <a:t>Todd cleans the apartment and leaves it in the same condition he found it.</a:t>
            </a:r>
          </a:p>
          <a:p>
            <a:r>
              <a:rPr lang="en-US" dirty="0" smtClean="0"/>
              <a:t>Todd provides information in writing as to his forwarding address for his security deposit.</a:t>
            </a:r>
          </a:p>
          <a:p>
            <a:r>
              <a:rPr lang="en-US" dirty="0" smtClean="0"/>
              <a:t>Todd makes sure his landlord will document any deductions from his security deposit.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43746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Amanda Walker has been living in an apartment for several years and is a little tired of it.</a:t>
            </a:r>
          </a:p>
          <a:p>
            <a:r>
              <a:rPr lang="en-US" dirty="0" smtClean="0"/>
              <a:t>She constantly has to ask her neighbors to be quite and cannot have a pet where she lives.</a:t>
            </a:r>
          </a:p>
          <a:p>
            <a:r>
              <a:rPr lang="en-US" dirty="0" smtClean="0"/>
              <a:t>She  has significant savings to use for adown payment and does not plan on changing jobs or cities in the new future.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612753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Advantages and Disadvantages of Owning a Home</a:t>
            </a:r>
            <a:endParaRPr lang="en-US" sz="4000" dirty="0"/>
          </a:p>
        </p:txBody>
      </p:sp>
      <p:sp>
        <p:nvSpPr>
          <p:cNvPr id="3" name="Content Placeholder 2"/>
          <p:cNvSpPr>
            <a:spLocks noGrp="1"/>
          </p:cNvSpPr>
          <p:nvPr>
            <p:ph idx="1"/>
          </p:nvPr>
        </p:nvSpPr>
        <p:spPr/>
        <p:txBody>
          <a:bodyPr/>
          <a:lstStyle/>
          <a:p>
            <a:r>
              <a:rPr lang="en-US" dirty="0" smtClean="0"/>
              <a:t>Advantages</a:t>
            </a:r>
          </a:p>
          <a:p>
            <a:pPr lvl="1"/>
            <a:r>
              <a:rPr lang="en-US" dirty="0" smtClean="0"/>
              <a:t>Pride of Ownerships</a:t>
            </a:r>
          </a:p>
          <a:p>
            <a:pPr lvl="1"/>
            <a:r>
              <a:rPr lang="en-US" dirty="0" smtClean="0"/>
              <a:t>Financial Benefits</a:t>
            </a:r>
          </a:p>
          <a:p>
            <a:pPr lvl="1"/>
            <a:r>
              <a:rPr lang="en-US" dirty="0" smtClean="0"/>
              <a:t>Lifestyle Flexibility</a:t>
            </a:r>
          </a:p>
          <a:p>
            <a:r>
              <a:rPr lang="en-US" dirty="0" smtClean="0"/>
              <a:t>Disadvantages</a:t>
            </a:r>
          </a:p>
          <a:p>
            <a:pPr lvl="1"/>
            <a:r>
              <a:rPr lang="en-US" dirty="0" smtClean="0"/>
              <a:t>Financial Uncertainty</a:t>
            </a:r>
          </a:p>
          <a:p>
            <a:pPr lvl="1"/>
            <a:r>
              <a:rPr lang="en-US" dirty="0" smtClean="0"/>
              <a:t>Limited Mobility</a:t>
            </a:r>
          </a:p>
          <a:p>
            <a:pPr lvl="1"/>
            <a:r>
              <a:rPr lang="en-US" dirty="0" smtClean="0"/>
              <a:t>Higher Living Costs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2771918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4000" dirty="0"/>
              <a:t/>
            </a:r>
            <a:br>
              <a:rPr lang="en-US" sz="4000" dirty="0"/>
            </a:br>
            <a:r>
              <a:rPr lang="en-US" sz="4000" dirty="0"/>
              <a:t>Determine Home Ownership Needs</a:t>
            </a:r>
            <a:br>
              <a:rPr lang="en-US" sz="4000" dirty="0"/>
            </a:br>
            <a:endParaRPr lang="en-US" sz="4000" dirty="0"/>
          </a:p>
        </p:txBody>
      </p:sp>
      <p:sp>
        <p:nvSpPr>
          <p:cNvPr id="3" name="Content Placeholder 2"/>
          <p:cNvSpPr>
            <a:spLocks noGrp="1"/>
          </p:cNvSpPr>
          <p:nvPr>
            <p:ph idx="1"/>
          </p:nvPr>
        </p:nvSpPr>
        <p:spPr/>
        <p:txBody>
          <a:bodyPr/>
          <a:lstStyle/>
          <a:p>
            <a:r>
              <a:rPr lang="en-US" dirty="0" smtClean="0"/>
              <a:t>The first thing that Amanda realizes is that there are many more housing options available than what she thought. She knows she needs to look carefully at all of the choices, so she can make sure she knows what fits her needs best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394781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Condominium Option	</a:t>
            </a:r>
            <a:endParaRPr lang="en-US" dirty="0"/>
          </a:p>
        </p:txBody>
      </p:sp>
      <p:sp>
        <p:nvSpPr>
          <p:cNvPr id="3" name="Content Placeholder 2"/>
          <p:cNvSpPr>
            <a:spLocks noGrp="1"/>
          </p:cNvSpPr>
          <p:nvPr>
            <p:ph idx="1"/>
          </p:nvPr>
        </p:nvSpPr>
        <p:spPr/>
        <p:txBody>
          <a:bodyPr/>
          <a:lstStyle/>
          <a:p>
            <a:r>
              <a:rPr lang="en-US" dirty="0" smtClean="0"/>
              <a:t>Amanda learns that if she bought a condominium, then she would own her individual living unit within a building that has several units in it. She would have to pay a monthly fee to cover the maintenance and repairs of common areas, insurance for the building, and recreation facilities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38429624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9" y="1447800"/>
            <a:ext cx="7852309"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7305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447800"/>
            <a:ext cx="6630829"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0369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Financing Terms</a:t>
            </a:r>
            <a:endParaRPr lang="th-TH" dirty="0"/>
          </a:p>
        </p:txBody>
      </p:sp>
      <p:sp>
        <p:nvSpPr>
          <p:cNvPr id="3" name="Content Placeholder 2"/>
          <p:cNvSpPr>
            <a:spLocks noGrp="1"/>
          </p:cNvSpPr>
          <p:nvPr>
            <p:ph idx="1"/>
          </p:nvPr>
        </p:nvSpPr>
        <p:spPr/>
        <p:txBody>
          <a:bodyPr/>
          <a:lstStyle/>
          <a:p>
            <a:r>
              <a:rPr lang="en-US" dirty="0" smtClean="0"/>
              <a:t>Variable Floating Rate</a:t>
            </a:r>
          </a:p>
          <a:p>
            <a:r>
              <a:rPr lang="en-US" dirty="0" smtClean="0"/>
              <a:t>Interest Rate Cap</a:t>
            </a:r>
          </a:p>
          <a:p>
            <a:r>
              <a:rPr lang="en-US" dirty="0" smtClean="0"/>
              <a:t>Refinancing</a:t>
            </a:r>
          </a:p>
          <a:p>
            <a:r>
              <a:rPr lang="en-US" dirty="0" smtClean="0"/>
              <a:t>Fixed Rate</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2207973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much can you afford?</a:t>
            </a:r>
            <a:endParaRPr lang="en-US" dirty="0"/>
          </a:p>
        </p:txBody>
      </p:sp>
      <p:sp>
        <p:nvSpPr>
          <p:cNvPr id="3" name="Content Placeholder 2"/>
          <p:cNvSpPr>
            <a:spLocks noGrp="1"/>
          </p:cNvSpPr>
          <p:nvPr>
            <p:ph idx="1"/>
          </p:nvPr>
        </p:nvSpPr>
        <p:spPr/>
        <p:txBody>
          <a:bodyPr/>
          <a:lstStyle/>
          <a:p>
            <a:r>
              <a:rPr lang="en-US" dirty="0" smtClean="0"/>
              <a:t>Amanda earns $40,000 per year.</a:t>
            </a:r>
          </a:p>
          <a:p>
            <a:r>
              <a:rPr lang="en-US" dirty="0" smtClean="0"/>
              <a:t>She has no other debts and has saved enough to make a 20% down payment on the house.</a:t>
            </a:r>
          </a:p>
          <a:p>
            <a:r>
              <a:rPr lang="en-US" dirty="0" smtClean="0"/>
              <a:t>From talking to other home owners, she thinks her property taxes and homeowner’s insurance will cost her about $300 per month.</a:t>
            </a:r>
          </a:p>
          <a:p>
            <a:r>
              <a:rPr lang="en-US" dirty="0" smtClean="0"/>
              <a:t>She thinks she can get a 30-year mortgage at 7% interest.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3256452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Determining Amanda’s Affordable Housing Price</a:t>
            </a:r>
            <a:endParaRPr lang="en-US" dirty="0"/>
          </a:p>
        </p:txBody>
      </p:sp>
      <p:sp>
        <p:nvSpPr>
          <p:cNvPr id="3" name="Content Placeholder 2"/>
          <p:cNvSpPr>
            <a:spLocks noGrp="1"/>
          </p:cNvSpPr>
          <p:nvPr>
            <p:ph idx="1"/>
          </p:nvPr>
        </p:nvSpPr>
        <p:spPr/>
        <p:txBody>
          <a:bodyPr>
            <a:normAutofit/>
          </a:bodyPr>
          <a:lstStyle/>
          <a:p>
            <a:r>
              <a:rPr lang="en-US" dirty="0" smtClean="0"/>
              <a:t>1. Determine Monthly Gross Income: </a:t>
            </a:r>
          </a:p>
          <a:p>
            <a:pPr lvl="2"/>
            <a:r>
              <a:rPr lang="en-US" dirty="0"/>
              <a:t>$40,000/12 = $</a:t>
            </a:r>
            <a:r>
              <a:rPr lang="en-US" dirty="0" smtClean="0"/>
              <a:t>3,333</a:t>
            </a:r>
          </a:p>
          <a:p>
            <a:pPr lvl="2"/>
            <a:endParaRPr lang="en-US" dirty="0" smtClean="0"/>
          </a:p>
          <a:p>
            <a:r>
              <a:rPr lang="en-US" dirty="0" smtClean="0"/>
              <a:t>2. Percentage of Monthly Gross Income to Use for Monthly Mortgage Payments:</a:t>
            </a:r>
          </a:p>
          <a:p>
            <a:pPr lvl="2"/>
            <a:r>
              <a:rPr lang="en-US" dirty="0" smtClean="0"/>
              <a:t>$ 3,333 x 33% =$ 1,100</a:t>
            </a:r>
          </a:p>
          <a:p>
            <a:pPr lvl="2"/>
            <a:endParaRPr lang="en-US" dirty="0" smtClean="0"/>
          </a:p>
          <a:p>
            <a:r>
              <a:rPr lang="en-US" dirty="0" smtClean="0"/>
              <a:t>3. Subtract estimated property taxes and homeowners insurance as well as other debts </a:t>
            </a:r>
          </a:p>
          <a:p>
            <a:pPr lvl="2"/>
            <a:r>
              <a:rPr lang="en-US" dirty="0" smtClean="0"/>
              <a:t> </a:t>
            </a:r>
            <a:r>
              <a:rPr lang="en-US" dirty="0"/>
              <a:t>$ 1,100 - $300 = $</a:t>
            </a:r>
            <a:r>
              <a:rPr lang="en-US" dirty="0" smtClean="0"/>
              <a:t>800</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8869298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a:t>Determining Amanda’s </a:t>
            </a:r>
            <a:r>
              <a:rPr lang="en-US" sz="4200" dirty="0" smtClean="0"/>
              <a:t>Affordable </a:t>
            </a:r>
            <a:r>
              <a:rPr lang="en-US" sz="4200" dirty="0"/>
              <a:t>Housing </a:t>
            </a:r>
            <a:r>
              <a:rPr lang="en-US" sz="4200" dirty="0" smtClean="0"/>
              <a:t>Price(continued)</a:t>
            </a:r>
            <a:endParaRPr lang="en-US" sz="4200" dirty="0"/>
          </a:p>
        </p:txBody>
      </p:sp>
      <p:sp>
        <p:nvSpPr>
          <p:cNvPr id="3" name="Content Placeholder 2"/>
          <p:cNvSpPr>
            <a:spLocks noGrp="1"/>
          </p:cNvSpPr>
          <p:nvPr>
            <p:ph idx="1"/>
          </p:nvPr>
        </p:nvSpPr>
        <p:spPr/>
        <p:txBody>
          <a:bodyPr/>
          <a:lstStyle/>
          <a:p>
            <a:pPr marL="114300" indent="0">
              <a:buNone/>
            </a:pPr>
            <a:endParaRPr lang="en-US" dirty="0"/>
          </a:p>
          <a:p>
            <a:r>
              <a:rPr lang="en-US" dirty="0"/>
              <a:t>4. Divided Affordable Monthly Mortgage Payment by Mortgage Payment Factor:</a:t>
            </a:r>
          </a:p>
          <a:p>
            <a:pPr lvl="2"/>
            <a:r>
              <a:rPr lang="en-US" dirty="0" smtClean="0"/>
              <a:t>800/6.65 = 120.3 </a:t>
            </a:r>
          </a:p>
          <a:p>
            <a:pPr lvl="2"/>
            <a:endParaRPr lang="en-US" dirty="0"/>
          </a:p>
          <a:p>
            <a:r>
              <a:rPr lang="en-US" dirty="0"/>
              <a:t>5.  Multiply by $1,000 to arrive at Affordable Mortgage Amount</a:t>
            </a:r>
            <a:r>
              <a:rPr lang="en-US" dirty="0" smtClean="0"/>
              <a:t>:</a:t>
            </a:r>
          </a:p>
          <a:p>
            <a:pPr lvl="2"/>
            <a:r>
              <a:rPr lang="en-US" dirty="0" smtClean="0"/>
              <a:t>120.3 x 1,000 = $120,300</a:t>
            </a:r>
          </a:p>
          <a:p>
            <a:pPr lvl="2"/>
            <a:endParaRPr lang="en-US" dirty="0"/>
          </a:p>
          <a:p>
            <a:r>
              <a:rPr lang="en-US" dirty="0"/>
              <a:t>6. Divide by (1- % down payment) to arrive at Affordable Home Purchase Price</a:t>
            </a:r>
            <a:r>
              <a:rPr lang="en-US" dirty="0" smtClean="0"/>
              <a:t>:</a:t>
            </a:r>
          </a:p>
          <a:p>
            <a:pPr lvl="2"/>
            <a:r>
              <a:rPr lang="en-US" dirty="0" smtClean="0"/>
              <a:t>$120,300 / 0.8 = $150,400</a:t>
            </a:r>
            <a:endParaRPr lang="en-US" dirty="0"/>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15715599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Property and Motor Vehicle Insurance</a:t>
            </a:r>
            <a:endParaRPr lang="th-TH" dirty="0"/>
          </a:p>
        </p:txBody>
      </p:sp>
      <p:sp>
        <p:nvSpPr>
          <p:cNvPr id="3" name="Content Placeholder 2"/>
          <p:cNvSpPr>
            <a:spLocks noGrp="1"/>
          </p:cNvSpPr>
          <p:nvPr>
            <p:ph idx="1"/>
          </p:nvPr>
        </p:nvSpPr>
        <p:spPr/>
        <p:txBody>
          <a:bodyPr>
            <a:normAutofit fontScale="92500"/>
          </a:bodyPr>
          <a:lstStyle/>
          <a:p>
            <a:r>
              <a:rPr lang="en-US" b="1" dirty="0"/>
              <a:t>Insurance </a:t>
            </a:r>
            <a:r>
              <a:rPr lang="en-US" dirty="0"/>
              <a:t>is protection against possible financial loss. Although many types of </a:t>
            </a:r>
            <a:r>
              <a:rPr lang="en-US" dirty="0" smtClean="0"/>
              <a:t>insurance exist</a:t>
            </a:r>
            <a:r>
              <a:rPr lang="en-US" dirty="0"/>
              <a:t>, they all have one thing in common: They give you the peace of mind </a:t>
            </a:r>
            <a:r>
              <a:rPr lang="en-US" dirty="0" smtClean="0"/>
              <a:t>that comes </a:t>
            </a:r>
            <a:r>
              <a:rPr lang="en-US" dirty="0"/>
              <a:t>from knowing that money will be available to meet the needs of your </a:t>
            </a:r>
            <a:r>
              <a:rPr lang="en-US" dirty="0" smtClean="0"/>
              <a:t>survivors, pay </a:t>
            </a:r>
            <a:r>
              <a:rPr lang="en-US" dirty="0"/>
              <a:t>medical expenses, protect your home and belongings, and cover personal or </a:t>
            </a:r>
            <a:r>
              <a:rPr lang="en-US" dirty="0" smtClean="0"/>
              <a:t>property damage </a:t>
            </a:r>
            <a:r>
              <a:rPr lang="en-US" dirty="0"/>
              <a:t>caused by you when driving.</a:t>
            </a:r>
          </a:p>
          <a:p>
            <a:r>
              <a:rPr lang="en-US" dirty="0"/>
              <a:t>Life insurance replaces income that would be lost if the policyholder died. </a:t>
            </a:r>
            <a:r>
              <a:rPr lang="en-US" dirty="0" smtClean="0"/>
              <a:t>Health insurance </a:t>
            </a:r>
            <a:r>
              <a:rPr lang="en-US" dirty="0"/>
              <a:t>helps meet medical expenses when the policyholder becomes ill. </a:t>
            </a:r>
            <a:endParaRPr lang="en-US" dirty="0" smtClean="0"/>
          </a:p>
          <a:p>
            <a:r>
              <a:rPr lang="en-US" dirty="0" smtClean="0"/>
              <a:t>Automobile insurance </a:t>
            </a:r>
            <a:r>
              <a:rPr lang="en-US" dirty="0"/>
              <a:t>helps cover property and personal damage caused by the policyholder’s car.</a:t>
            </a:r>
          </a:p>
          <a:p>
            <a:r>
              <a:rPr lang="en-US" dirty="0"/>
              <a:t>Home insurance covers the policyholder’s place of residence and its associated </a:t>
            </a:r>
            <a:r>
              <a:rPr lang="en-US" dirty="0" smtClean="0"/>
              <a:t>financial risks</a:t>
            </a:r>
            <a:r>
              <a:rPr lang="en-US" dirty="0"/>
              <a:t>, such as damage to personal property and injuries to others.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9100834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Insurance</a:t>
            </a:r>
            <a:endParaRPr lang="th-TH" dirty="0"/>
          </a:p>
        </p:txBody>
      </p:sp>
      <p:sp>
        <p:nvSpPr>
          <p:cNvPr id="3" name="Content Placeholder 2"/>
          <p:cNvSpPr>
            <a:spLocks noGrp="1"/>
          </p:cNvSpPr>
          <p:nvPr>
            <p:ph idx="1"/>
          </p:nvPr>
        </p:nvSpPr>
        <p:spPr/>
        <p:txBody>
          <a:bodyPr>
            <a:normAutofit/>
          </a:bodyPr>
          <a:lstStyle/>
          <a:p>
            <a:r>
              <a:rPr lang="en-US" dirty="0"/>
              <a:t>Insurance is based on the principle of </a:t>
            </a:r>
            <a:r>
              <a:rPr lang="en-US" i="1" dirty="0"/>
              <a:t>pooling risks, </a:t>
            </a:r>
            <a:r>
              <a:rPr lang="en-US" dirty="0"/>
              <a:t>in which thousands of </a:t>
            </a:r>
            <a:r>
              <a:rPr lang="en-US" dirty="0" smtClean="0"/>
              <a:t>policyholders pay </a:t>
            </a:r>
            <a:r>
              <a:rPr lang="en-US" dirty="0"/>
              <a:t>a small sum of money ( </a:t>
            </a:r>
            <a:r>
              <a:rPr lang="en-US" i="1" dirty="0"/>
              <a:t>premium </a:t>
            </a:r>
            <a:r>
              <a:rPr lang="en-US" dirty="0"/>
              <a:t>) into a central pool. The pool is then </a:t>
            </a:r>
            <a:r>
              <a:rPr lang="en-US" dirty="0" smtClean="0"/>
              <a:t>large enough </a:t>
            </a:r>
            <a:r>
              <a:rPr lang="en-US" dirty="0"/>
              <a:t>to meet the expenses of the small number of people who actually suffer a loss.</a:t>
            </a:r>
          </a:p>
          <a:p>
            <a:r>
              <a:rPr lang="en-US" dirty="0"/>
              <a:t>An </a:t>
            </a:r>
            <a:r>
              <a:rPr lang="en-US" b="1" dirty="0"/>
              <a:t>insurance company , </a:t>
            </a:r>
            <a:r>
              <a:rPr lang="en-US" dirty="0"/>
              <a:t>or </a:t>
            </a:r>
            <a:r>
              <a:rPr lang="en-US" b="1" dirty="0"/>
              <a:t>insurer , </a:t>
            </a:r>
            <a:r>
              <a:rPr lang="en-US" dirty="0"/>
              <a:t>is a risk-sharing firm that agrees to </a:t>
            </a:r>
            <a:r>
              <a:rPr lang="en-US" dirty="0" smtClean="0"/>
              <a:t>assume financial </a:t>
            </a:r>
            <a:r>
              <a:rPr lang="en-US" dirty="0"/>
              <a:t>responsibility for losses that may result from an insured risk. A person </a:t>
            </a:r>
            <a:r>
              <a:rPr lang="en-US" dirty="0" smtClean="0"/>
              <a:t>joins the </a:t>
            </a:r>
            <a:r>
              <a:rPr lang="en-US" dirty="0"/>
              <a:t>risk-sharing group (the insurance company) by purchasing a </a:t>
            </a:r>
            <a:r>
              <a:rPr lang="en-US" b="1" dirty="0"/>
              <a:t>policy </a:t>
            </a:r>
            <a:r>
              <a:rPr lang="en-US" dirty="0"/>
              <a:t>(a contract).</a:t>
            </a:r>
          </a:p>
          <a:p>
            <a:r>
              <a:rPr lang="en-US" dirty="0"/>
              <a:t>Under the policy, the insurance company agrees to assume the risk for a fee (</a:t>
            </a:r>
            <a:r>
              <a:rPr lang="en-US" smtClean="0"/>
              <a:t>the </a:t>
            </a:r>
            <a:r>
              <a:rPr lang="en-US" b="1" smtClean="0"/>
              <a:t>premium</a:t>
            </a:r>
            <a:r>
              <a:rPr lang="en-US" smtClean="0"/>
              <a:t>) </a:t>
            </a:r>
            <a:r>
              <a:rPr lang="en-US" dirty="0"/>
              <a:t>that the person (the </a:t>
            </a:r>
            <a:r>
              <a:rPr lang="en-US" b="1" dirty="0"/>
              <a:t>insured </a:t>
            </a:r>
            <a:r>
              <a:rPr lang="en-US" dirty="0"/>
              <a:t>or the </a:t>
            </a:r>
            <a:r>
              <a:rPr lang="en-US" b="1" dirty="0"/>
              <a:t>policyholder </a:t>
            </a:r>
            <a:r>
              <a:rPr lang="en-US" dirty="0"/>
              <a:t>) pays periodically.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7295436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Melinda Smith has graduated form college and is getting ready to move into her first home. She has a car but it has occurred to her that she does not understand much about insurance. She needs homeowner’s insurance and wants to review her car insurance at the same time. However, she wants to start by reviewing that insurance is and what it can do for her.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38301147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Insurance?	</a:t>
            </a:r>
            <a:endParaRPr lang="en-US" dirty="0"/>
          </a:p>
        </p:txBody>
      </p:sp>
      <p:sp>
        <p:nvSpPr>
          <p:cNvPr id="3" name="Content Placeholder 2"/>
          <p:cNvSpPr>
            <a:spLocks noGrp="1"/>
          </p:cNvSpPr>
          <p:nvPr>
            <p:ph idx="1"/>
          </p:nvPr>
        </p:nvSpPr>
        <p:spPr/>
        <p:txBody>
          <a:bodyPr/>
          <a:lstStyle/>
          <a:p>
            <a:r>
              <a:rPr lang="en-US" dirty="0" smtClean="0"/>
              <a:t>Insurance is protection against possible financial loss. Melinda can purchase an insurance contract (policy) for a fee (premium). Insurance is based on the principal of pooling risks. A large group of policyholders pay a premium into a central pool. </a:t>
            </a:r>
          </a:p>
          <a:p>
            <a:r>
              <a:rPr lang="en-US" dirty="0" smtClean="0"/>
              <a:t>This pool is than large enough to meet the expenses of the small number of people who actually suffer a loss.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10228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Insurance Terms</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Risk </a:t>
            </a:r>
            <a:r>
              <a:rPr lang="en-US" dirty="0" smtClean="0"/>
              <a:t>– Uncertainty or lack of predictability. In this case, it refers to the uncertainty as to loss that a person might face to themselves or their property.</a:t>
            </a:r>
          </a:p>
          <a:p>
            <a:endParaRPr lang="en-US" dirty="0"/>
          </a:p>
          <a:p>
            <a:r>
              <a:rPr lang="en-US" b="1" dirty="0"/>
              <a:t>Peril </a:t>
            </a:r>
            <a:r>
              <a:rPr lang="en-US" dirty="0" smtClean="0"/>
              <a:t>– is the cause of possible loss. Fires, windstorms, explosions, robber, accidents, and premature death are all perils that can cause loss.</a:t>
            </a:r>
          </a:p>
          <a:p>
            <a:endParaRPr lang="en-US" dirty="0"/>
          </a:p>
          <a:p>
            <a:r>
              <a:rPr lang="en-US" b="1" dirty="0"/>
              <a:t>Hazard</a:t>
            </a:r>
            <a:r>
              <a:rPr lang="en-US" dirty="0" smtClean="0"/>
              <a:t> -  is something that increases the likelihood of loss through some peril.</a:t>
            </a:r>
          </a:p>
          <a:p>
            <a:endParaRPr lang="en-US" dirty="0"/>
          </a:p>
          <a:p>
            <a:r>
              <a:rPr lang="en-US" b="1" dirty="0"/>
              <a:t>Pure Risk </a:t>
            </a:r>
            <a:r>
              <a:rPr lang="en-US" dirty="0" smtClean="0"/>
              <a:t>– consists of personal, property, and liability risks that are insurable ( accidental and unintentional risks). </a:t>
            </a:r>
          </a:p>
          <a:p>
            <a:endParaRPr lang="en-US" dirty="0"/>
          </a:p>
          <a:p>
            <a:r>
              <a:rPr lang="en-US" b="1" dirty="0"/>
              <a:t>Speculative Risk </a:t>
            </a:r>
            <a:r>
              <a:rPr lang="en-US" dirty="0" smtClean="0"/>
              <a:t>– risks that carry a chance of gain or loss: most are uninsurable (gambling, staring a business) </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14871253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 Management Methods	</a:t>
            </a:r>
            <a:endParaRPr lang="en-US" dirty="0"/>
          </a:p>
        </p:txBody>
      </p:sp>
      <p:sp>
        <p:nvSpPr>
          <p:cNvPr id="3" name="Content Placeholder 2"/>
          <p:cNvSpPr>
            <a:spLocks noGrp="1"/>
          </p:cNvSpPr>
          <p:nvPr>
            <p:ph idx="1"/>
          </p:nvPr>
        </p:nvSpPr>
        <p:spPr/>
        <p:txBody>
          <a:bodyPr/>
          <a:lstStyle/>
          <a:p>
            <a:r>
              <a:rPr lang="en-US" b="1" dirty="0" smtClean="0"/>
              <a:t>Risk Avoidance </a:t>
            </a:r>
            <a:r>
              <a:rPr lang="en-US" dirty="0" smtClean="0"/>
              <a:t>– Some risks can be avoided by not taking certain actions.</a:t>
            </a:r>
          </a:p>
          <a:p>
            <a:endParaRPr lang="en-US" dirty="0" smtClean="0"/>
          </a:p>
          <a:p>
            <a:r>
              <a:rPr lang="en-US" b="1" dirty="0" smtClean="0"/>
              <a:t>Risk Reduction </a:t>
            </a:r>
            <a:r>
              <a:rPr lang="en-US" dirty="0" smtClean="0"/>
              <a:t>– Some risks can be reduced by taking certain actions.</a:t>
            </a:r>
          </a:p>
          <a:p>
            <a:endParaRPr lang="en-US" dirty="0" smtClean="0"/>
          </a:p>
          <a:p>
            <a:r>
              <a:rPr lang="en-US" b="1" dirty="0" smtClean="0"/>
              <a:t>Risk Assumption </a:t>
            </a:r>
            <a:r>
              <a:rPr lang="en-US" dirty="0" smtClean="0"/>
              <a:t>– Financial responsibility is taken for some risks. </a:t>
            </a:r>
          </a:p>
          <a:p>
            <a:endParaRPr lang="en-US" dirty="0" smtClean="0"/>
          </a:p>
          <a:p>
            <a:r>
              <a:rPr lang="en-US" b="1" dirty="0" smtClean="0"/>
              <a:t>Risk Shifting </a:t>
            </a:r>
            <a:r>
              <a:rPr lang="en-US" dirty="0" smtClean="0"/>
              <a:t>– Some risks can be transferred to other parties.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5855286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Planning an Insurance Program</a:t>
            </a:r>
            <a:endParaRPr lang="en-US" sz="4400" dirty="0"/>
          </a:p>
        </p:txBody>
      </p:sp>
      <p:sp>
        <p:nvSpPr>
          <p:cNvPr id="3" name="Content Placeholder 2"/>
          <p:cNvSpPr>
            <a:spLocks noGrp="1"/>
          </p:cNvSpPr>
          <p:nvPr>
            <p:ph idx="1"/>
          </p:nvPr>
        </p:nvSpPr>
        <p:spPr/>
        <p:txBody>
          <a:bodyPr/>
          <a:lstStyle/>
          <a:p>
            <a:r>
              <a:rPr lang="en-US" dirty="0" smtClean="0"/>
              <a:t>Step 1: Set Insurance Goals</a:t>
            </a:r>
          </a:p>
          <a:p>
            <a:r>
              <a:rPr lang="en-US" dirty="0" smtClean="0"/>
              <a:t>Step 2: Develop a Plan to Reach Your Goals</a:t>
            </a:r>
          </a:p>
          <a:p>
            <a:r>
              <a:rPr lang="en-US" dirty="0" smtClean="0"/>
              <a:t>Step 3: Put Your Plan into Action</a:t>
            </a:r>
          </a:p>
          <a:p>
            <a:r>
              <a:rPr lang="en-US" dirty="0" smtClean="0"/>
              <a:t>Step 4 : Check Your Result </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10848826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Property and Liability Insurance </a:t>
            </a:r>
            <a:endParaRPr lang="en-US" sz="4400" dirty="0"/>
          </a:p>
        </p:txBody>
      </p:sp>
      <p:sp>
        <p:nvSpPr>
          <p:cNvPr id="3" name="Content Placeholder 2"/>
          <p:cNvSpPr>
            <a:spLocks noGrp="1"/>
          </p:cNvSpPr>
          <p:nvPr>
            <p:ph idx="1"/>
          </p:nvPr>
        </p:nvSpPr>
        <p:spPr/>
        <p:txBody>
          <a:bodyPr/>
          <a:lstStyle/>
          <a:p>
            <a:r>
              <a:rPr lang="en-US" b="1" dirty="0" smtClean="0"/>
              <a:t>Property Losses </a:t>
            </a:r>
            <a:r>
              <a:rPr lang="en-US" dirty="0" smtClean="0"/>
              <a:t>– losses that deal with physical damage to property or loss of use of property. This applies to homes, automobiles, furniture, clothing, and other personal property.</a:t>
            </a:r>
          </a:p>
          <a:p>
            <a:endParaRPr lang="en-US" dirty="0"/>
          </a:p>
          <a:p>
            <a:r>
              <a:rPr lang="en-US" b="1" dirty="0" smtClean="0"/>
              <a:t>Liability</a:t>
            </a:r>
            <a:r>
              <a:rPr lang="en-US" dirty="0" smtClean="0"/>
              <a:t> – is legal responsibility for the financial cost of another person’s losses or injuries.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4224153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 and Property Insurance	</a:t>
            </a:r>
            <a:endParaRPr lang="en-US" dirty="0"/>
          </a:p>
        </p:txBody>
      </p:sp>
      <p:sp>
        <p:nvSpPr>
          <p:cNvPr id="3" name="Content Placeholder 2"/>
          <p:cNvSpPr>
            <a:spLocks noGrp="1"/>
          </p:cNvSpPr>
          <p:nvPr>
            <p:ph idx="1"/>
          </p:nvPr>
        </p:nvSpPr>
        <p:spPr/>
        <p:txBody>
          <a:bodyPr/>
          <a:lstStyle/>
          <a:p>
            <a:r>
              <a:rPr lang="en-US" dirty="0" smtClean="0"/>
              <a:t>House and Other Structures</a:t>
            </a:r>
          </a:p>
          <a:p>
            <a:r>
              <a:rPr lang="en-US" dirty="0" smtClean="0"/>
              <a:t>Additional Living Expenses</a:t>
            </a:r>
          </a:p>
          <a:p>
            <a:r>
              <a:rPr lang="en-US" dirty="0" smtClean="0"/>
              <a:t>Personal Property</a:t>
            </a:r>
          </a:p>
          <a:p>
            <a:r>
              <a:rPr lang="en-US" dirty="0" smtClean="0"/>
              <a:t>Personal Liability and Related Coverage</a:t>
            </a:r>
          </a:p>
          <a:p>
            <a:r>
              <a:rPr lang="en-US" dirty="0" smtClean="0"/>
              <a:t>Specialized Coverage  </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5530048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House and Other </a:t>
            </a:r>
            <a:r>
              <a:rPr lang="en-US" dirty="0" smtClean="0"/>
              <a:t>Structures</a:t>
            </a:r>
            <a:endParaRPr lang="en-US" dirty="0"/>
          </a:p>
        </p:txBody>
      </p:sp>
      <p:sp>
        <p:nvSpPr>
          <p:cNvPr id="3" name="Content Placeholder 2"/>
          <p:cNvSpPr>
            <a:spLocks noGrp="1"/>
          </p:cNvSpPr>
          <p:nvPr>
            <p:ph idx="1"/>
          </p:nvPr>
        </p:nvSpPr>
        <p:spPr/>
        <p:txBody>
          <a:bodyPr/>
          <a:lstStyle/>
          <a:p>
            <a:r>
              <a:rPr lang="en-US" dirty="0" smtClean="0"/>
              <a:t>Damage to House  or Attached Structures</a:t>
            </a:r>
          </a:p>
          <a:p>
            <a:r>
              <a:rPr lang="en-US" dirty="0" smtClean="0"/>
              <a:t>Damage to Detached Structures</a:t>
            </a:r>
          </a:p>
          <a:p>
            <a:pPr lvl="1"/>
            <a:r>
              <a:rPr lang="en-US" dirty="0" smtClean="0"/>
              <a:t>Garage</a:t>
            </a:r>
          </a:p>
          <a:p>
            <a:pPr lvl="1"/>
            <a:r>
              <a:rPr lang="en-US" dirty="0" smtClean="0"/>
              <a:t>Gazebo</a:t>
            </a:r>
          </a:p>
          <a:p>
            <a:pPr lvl="1"/>
            <a:r>
              <a:rPr lang="en-US" dirty="0" smtClean="0"/>
              <a:t>Toolshed</a:t>
            </a:r>
          </a:p>
          <a:p>
            <a:r>
              <a:rPr lang="en-US" dirty="0" smtClean="0"/>
              <a:t>Damage to Trees, Shrubs, and Plants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97272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Living Expenses</a:t>
            </a:r>
            <a:endParaRPr lang="en-US" dirty="0"/>
          </a:p>
        </p:txBody>
      </p:sp>
      <p:sp>
        <p:nvSpPr>
          <p:cNvPr id="3" name="Content Placeholder 2"/>
          <p:cNvSpPr>
            <a:spLocks noGrp="1"/>
          </p:cNvSpPr>
          <p:nvPr>
            <p:ph idx="1"/>
          </p:nvPr>
        </p:nvSpPr>
        <p:spPr/>
        <p:txBody>
          <a:bodyPr/>
          <a:lstStyle/>
          <a:p>
            <a:r>
              <a:rPr lang="en-US" dirty="0" smtClean="0"/>
              <a:t>If damage to your house is severe enough to prevent the use of it, this part of your insurance policy pays for the cost of living in a temporary location while the house is being repaired.</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6931517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Property</a:t>
            </a:r>
            <a:endParaRPr lang="en-US" dirty="0"/>
          </a:p>
        </p:txBody>
      </p:sp>
      <p:sp>
        <p:nvSpPr>
          <p:cNvPr id="3" name="Content Placeholder 2"/>
          <p:cNvSpPr>
            <a:spLocks noGrp="1"/>
          </p:cNvSpPr>
          <p:nvPr>
            <p:ph idx="1"/>
          </p:nvPr>
        </p:nvSpPr>
        <p:spPr/>
        <p:txBody>
          <a:bodyPr/>
          <a:lstStyle/>
          <a:p>
            <a:r>
              <a:rPr lang="en-US" dirty="0" smtClean="0"/>
              <a:t>Household belongings such as furniture, appliances, and clothing are insured up to a percentage of the insured value of the home</a:t>
            </a:r>
          </a:p>
          <a:p>
            <a:r>
              <a:rPr lang="en-US" dirty="0" smtClean="0"/>
              <a:t>Personal property floater</a:t>
            </a:r>
          </a:p>
          <a:p>
            <a:pPr lvl="1"/>
            <a:r>
              <a:rPr lang="en-US" dirty="0" smtClean="0"/>
              <a:t>Home computers</a:t>
            </a:r>
          </a:p>
          <a:p>
            <a:pPr lvl="1"/>
            <a:r>
              <a:rPr lang="en-US" dirty="0" smtClean="0"/>
              <a:t>Jewelry</a:t>
            </a:r>
          </a:p>
          <a:p>
            <a:pPr lvl="1"/>
            <a:r>
              <a:rPr lang="en-US" dirty="0" smtClean="0"/>
              <a:t>Firearms</a:t>
            </a:r>
          </a:p>
          <a:p>
            <a:pPr lvl="1"/>
            <a:r>
              <a:rPr lang="en-US" dirty="0" smtClean="0"/>
              <a:t>Silverware</a:t>
            </a:r>
          </a:p>
          <a:p>
            <a:pPr lvl="1"/>
            <a:r>
              <a:rPr lang="en-US" dirty="0" smtClean="0"/>
              <a:t>Other high value items</a:t>
            </a:r>
          </a:p>
          <a:p>
            <a:r>
              <a:rPr lang="en-US" dirty="0" smtClean="0"/>
              <a:t>Actual Cash Value versus Replacement Value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3972876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Personal Liability</a:t>
            </a:r>
            <a:endParaRPr lang="en-US" dirty="0"/>
          </a:p>
        </p:txBody>
      </p:sp>
      <p:sp>
        <p:nvSpPr>
          <p:cNvPr id="3" name="Content Placeholder 2"/>
          <p:cNvSpPr>
            <a:spLocks noGrp="1"/>
          </p:cNvSpPr>
          <p:nvPr>
            <p:ph idx="1"/>
          </p:nvPr>
        </p:nvSpPr>
        <p:spPr/>
        <p:txBody>
          <a:bodyPr/>
          <a:lstStyle/>
          <a:p>
            <a:r>
              <a:rPr lang="en-US" dirty="0" smtClean="0"/>
              <a:t>Covers the risk of financial loss due to injuries to other or damage to property for which you are responsible.</a:t>
            </a:r>
          </a:p>
          <a:p>
            <a:endParaRPr lang="en-US" dirty="0"/>
          </a:p>
          <a:p>
            <a:r>
              <a:rPr lang="en-US" dirty="0" smtClean="0"/>
              <a:t>An umbrella policy (also called a personal catastrophe policy) can supplement basic liability coverage.</a:t>
            </a:r>
          </a:p>
          <a:p>
            <a:endParaRPr lang="en-US" dirty="0"/>
          </a:p>
          <a:p>
            <a:r>
              <a:rPr lang="en-US" dirty="0" smtClean="0"/>
              <a:t>Medical payments coverage covers minor accidental injuries on your property and minor injuries caused by you, family members, or pets.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23241093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Specialized Coverage 	</a:t>
            </a:r>
            <a:endParaRPr lang="en-US" dirty="0"/>
          </a:p>
        </p:txBody>
      </p:sp>
      <p:sp>
        <p:nvSpPr>
          <p:cNvPr id="3" name="Content Placeholder 2"/>
          <p:cNvSpPr>
            <a:spLocks noGrp="1"/>
          </p:cNvSpPr>
          <p:nvPr>
            <p:ph idx="1"/>
          </p:nvPr>
        </p:nvSpPr>
        <p:spPr/>
        <p:txBody>
          <a:bodyPr/>
          <a:lstStyle/>
          <a:p>
            <a:r>
              <a:rPr lang="en-US" dirty="0" smtClean="0"/>
              <a:t>Homeowner’s insurance does not usually cover losses from floods or earthquakes.</a:t>
            </a:r>
          </a:p>
          <a:p>
            <a:endParaRPr lang="en-US" dirty="0"/>
          </a:p>
          <a:p>
            <a:r>
              <a:rPr lang="en-US" dirty="0" smtClean="0"/>
              <a:t>If you live in a flood or earthquake zone, then you will need special insurance.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1275862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That Affect  Home Insurance Costs</a:t>
            </a:r>
            <a:endParaRPr lang="en-US" dirty="0"/>
          </a:p>
        </p:txBody>
      </p:sp>
      <p:sp>
        <p:nvSpPr>
          <p:cNvPr id="3" name="Content Placeholder 2"/>
          <p:cNvSpPr>
            <a:spLocks noGrp="1"/>
          </p:cNvSpPr>
          <p:nvPr>
            <p:ph idx="1"/>
          </p:nvPr>
        </p:nvSpPr>
        <p:spPr/>
        <p:txBody>
          <a:bodyPr/>
          <a:lstStyle/>
          <a:p>
            <a:r>
              <a:rPr lang="en-US" dirty="0" smtClean="0"/>
              <a:t>Location of Home</a:t>
            </a:r>
          </a:p>
          <a:p>
            <a:r>
              <a:rPr lang="en-US" dirty="0" smtClean="0"/>
              <a:t>Type of Structure</a:t>
            </a:r>
          </a:p>
          <a:p>
            <a:r>
              <a:rPr lang="en-US" dirty="0" smtClean="0"/>
              <a:t>Coverage Amount and Policy Type</a:t>
            </a:r>
          </a:p>
          <a:p>
            <a:r>
              <a:rPr lang="en-US" dirty="0" smtClean="0"/>
              <a:t>Home Insurance Discounts</a:t>
            </a:r>
          </a:p>
          <a:p>
            <a:r>
              <a:rPr lang="en-US" dirty="0" smtClean="0"/>
              <a:t>Company Differences </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4958735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Auto mobile Insurance Coverage</a:t>
            </a:r>
            <a:endParaRPr lang="en-US" sz="4400" dirty="0"/>
          </a:p>
        </p:txBody>
      </p:sp>
      <p:sp>
        <p:nvSpPr>
          <p:cNvPr id="3" name="Content Placeholder 2"/>
          <p:cNvSpPr>
            <a:spLocks noGrp="1"/>
          </p:cNvSpPr>
          <p:nvPr>
            <p:ph idx="1"/>
          </p:nvPr>
        </p:nvSpPr>
        <p:spPr/>
        <p:txBody>
          <a:bodyPr/>
          <a:lstStyle/>
          <a:p>
            <a:r>
              <a:rPr lang="en-US" dirty="0" smtClean="0"/>
              <a:t>Bodily Injury Coverage </a:t>
            </a:r>
          </a:p>
          <a:p>
            <a:pPr lvl="1"/>
            <a:r>
              <a:rPr lang="en-US" dirty="0"/>
              <a:t>Bodily  Injury Liability </a:t>
            </a:r>
          </a:p>
          <a:p>
            <a:pPr lvl="1"/>
            <a:r>
              <a:rPr lang="en-US" dirty="0"/>
              <a:t>Medical Payments</a:t>
            </a:r>
          </a:p>
          <a:p>
            <a:pPr lvl="1"/>
            <a:r>
              <a:rPr lang="en-US" dirty="0"/>
              <a:t>Uninsured Motorist’s </a:t>
            </a:r>
            <a:r>
              <a:rPr lang="en-US" dirty="0" smtClean="0"/>
              <a:t>Protection</a:t>
            </a:r>
          </a:p>
          <a:p>
            <a:r>
              <a:rPr lang="en-US" dirty="0" smtClean="0"/>
              <a:t>Property Damage Coverage</a:t>
            </a:r>
          </a:p>
          <a:p>
            <a:pPr lvl="1"/>
            <a:r>
              <a:rPr lang="en-US" dirty="0" smtClean="0"/>
              <a:t>Property Damage Liability </a:t>
            </a:r>
          </a:p>
          <a:p>
            <a:pPr lvl="1"/>
            <a:r>
              <a:rPr lang="en-US" dirty="0" smtClean="0"/>
              <a:t>Collision</a:t>
            </a:r>
          </a:p>
          <a:p>
            <a:pPr lvl="1"/>
            <a:r>
              <a:rPr lang="en-US" dirty="0" smtClean="0"/>
              <a:t>Comprehensive Physical Damage </a:t>
            </a:r>
          </a:p>
          <a:p>
            <a:pPr lvl="1"/>
            <a:endParaRPr lang="en-US" dirty="0" smtClean="0"/>
          </a:p>
          <a:p>
            <a:pPr lvl="1"/>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9926760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Bodily Injury Liability</a:t>
            </a:r>
            <a:endParaRPr lang="en-US" dirty="0"/>
          </a:p>
        </p:txBody>
      </p:sp>
      <p:sp>
        <p:nvSpPr>
          <p:cNvPr id="3" name="Content Placeholder 2"/>
          <p:cNvSpPr>
            <a:spLocks noGrp="1"/>
          </p:cNvSpPr>
          <p:nvPr>
            <p:ph idx="1"/>
          </p:nvPr>
        </p:nvSpPr>
        <p:spPr/>
        <p:txBody>
          <a:bodyPr/>
          <a:lstStyle/>
          <a:p>
            <a:r>
              <a:rPr lang="en-US" dirty="0" smtClean="0"/>
              <a:t>Covers the risk of financial loss due to legal expenses, medical costs, lost wages and other expenses caused by an auto mobile accident for which you are responsible.</a:t>
            </a:r>
          </a:p>
          <a:p>
            <a:endParaRPr lang="en-US" dirty="0"/>
          </a:p>
          <a:p>
            <a:r>
              <a:rPr lang="en-US" dirty="0" smtClean="0"/>
              <a:t>Covers individuals who are not in your car at the time of the accident.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9088776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Medical Payments </a:t>
            </a:r>
            <a:endParaRPr lang="en-US" dirty="0"/>
          </a:p>
        </p:txBody>
      </p:sp>
      <p:sp>
        <p:nvSpPr>
          <p:cNvPr id="3" name="Content Placeholder 2"/>
          <p:cNvSpPr>
            <a:spLocks noGrp="1"/>
          </p:cNvSpPr>
          <p:nvPr>
            <p:ph idx="1"/>
          </p:nvPr>
        </p:nvSpPr>
        <p:spPr/>
        <p:txBody>
          <a:bodyPr/>
          <a:lstStyle/>
          <a:p>
            <a:r>
              <a:rPr lang="en-US" dirty="0" smtClean="0"/>
              <a:t>Medical payments coverage pays for the costs of injuries to anyone riding in your can at the time of awn accident.</a:t>
            </a:r>
          </a:p>
          <a:p>
            <a:endParaRPr lang="en-US" dirty="0"/>
          </a:p>
          <a:p>
            <a:r>
              <a:rPr lang="en-US" dirty="0" smtClean="0"/>
              <a:t>It would also pay if you were hit by a car or injured while riding in another person’s vehicle.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7110850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Uninsured Motorist’s Protection</a:t>
            </a:r>
            <a:endParaRPr lang="en-US" sz="4400" dirty="0"/>
          </a:p>
        </p:txBody>
      </p:sp>
      <p:sp>
        <p:nvSpPr>
          <p:cNvPr id="3" name="Content Placeholder 2"/>
          <p:cNvSpPr>
            <a:spLocks noGrp="1"/>
          </p:cNvSpPr>
          <p:nvPr>
            <p:ph idx="1"/>
          </p:nvPr>
        </p:nvSpPr>
        <p:spPr/>
        <p:txBody>
          <a:bodyPr/>
          <a:lstStyle/>
          <a:p>
            <a:r>
              <a:rPr lang="en-US" dirty="0" smtClean="0"/>
              <a:t>Uninsured motorist’s protection covers the costs of injury to you and your family if you were in an accident caused by a motorist without automobile insurance.</a:t>
            </a:r>
          </a:p>
          <a:p>
            <a:endParaRPr lang="en-US" dirty="0"/>
          </a:p>
          <a:p>
            <a:r>
              <a:rPr lang="en-US" dirty="0" smtClean="0"/>
              <a:t>It also provides protection in hit – and – run accidents, and if the other driver had insufficient to cover the cost of your injuries.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332979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Property Damage Liability </a:t>
            </a:r>
            <a:endParaRPr lang="en-US" dirty="0"/>
          </a:p>
        </p:txBody>
      </p:sp>
      <p:sp>
        <p:nvSpPr>
          <p:cNvPr id="3" name="Content Placeholder 2"/>
          <p:cNvSpPr>
            <a:spLocks noGrp="1"/>
          </p:cNvSpPr>
          <p:nvPr>
            <p:ph idx="1"/>
          </p:nvPr>
        </p:nvSpPr>
        <p:spPr/>
        <p:txBody>
          <a:bodyPr/>
          <a:lstStyle/>
          <a:p>
            <a:r>
              <a:rPr lang="en-US" dirty="0" smtClean="0"/>
              <a:t>Property damage liability covers the cost of financial loss when you damage the property of others.</a:t>
            </a:r>
          </a:p>
          <a:p>
            <a:endParaRPr lang="en-US" dirty="0"/>
          </a:p>
          <a:p>
            <a:r>
              <a:rPr lang="en-US" dirty="0" smtClean="0"/>
              <a:t>It applies mainly to other vehicles but also includes damage to street signs, lampposts, buildings , and other property.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20356483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Collision</a:t>
            </a:r>
            <a:endParaRPr lang="en-US" dirty="0"/>
          </a:p>
        </p:txBody>
      </p:sp>
      <p:sp>
        <p:nvSpPr>
          <p:cNvPr id="3" name="Content Placeholder 2"/>
          <p:cNvSpPr>
            <a:spLocks noGrp="1"/>
          </p:cNvSpPr>
          <p:nvPr>
            <p:ph idx="1"/>
          </p:nvPr>
        </p:nvSpPr>
        <p:spPr/>
        <p:txBody>
          <a:bodyPr/>
          <a:lstStyle/>
          <a:p>
            <a:r>
              <a:rPr lang="en-US" dirty="0" smtClean="0"/>
              <a:t>Collision insurance covers the cost of damage to your vehicle if you are involved in an accident regardless of fault.</a:t>
            </a:r>
          </a:p>
          <a:p>
            <a:endParaRPr lang="en-US" dirty="0"/>
          </a:p>
          <a:p>
            <a:r>
              <a:rPr lang="en-US" dirty="0" smtClean="0"/>
              <a:t>Your insurance company may seek reimbursement from the other driver’s insurance if the other driver is at fault (subrogation).</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36683071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Comprehensive Physical Damage</a:t>
            </a:r>
            <a:endParaRPr lang="en-US" sz="4000" dirty="0"/>
          </a:p>
        </p:txBody>
      </p:sp>
      <p:sp>
        <p:nvSpPr>
          <p:cNvPr id="3" name="Content Placeholder 2"/>
          <p:cNvSpPr>
            <a:spLocks noGrp="1"/>
          </p:cNvSpPr>
          <p:nvPr>
            <p:ph idx="1"/>
          </p:nvPr>
        </p:nvSpPr>
        <p:spPr/>
        <p:txBody>
          <a:bodyPr/>
          <a:lstStyle/>
          <a:p>
            <a:r>
              <a:rPr lang="en-US" dirty="0" smtClean="0"/>
              <a:t>Comprehensive physical damage covers damage to a vehicle caused by something other than a collision. </a:t>
            </a:r>
          </a:p>
          <a:p>
            <a:endParaRPr lang="en-US" dirty="0"/>
          </a:p>
          <a:p>
            <a:r>
              <a:rPr lang="en-US" dirty="0" smtClean="0"/>
              <a:t>It includes damage to your vehicle from fire, theft, glass breakage falling objects, vandalism, wind, hail, flood, tornado, lightning, earthquake avalanche, or damage caused by hitting an animal.</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2886127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Automobile Insurance Costs</a:t>
            </a:r>
            <a:endParaRPr lang="en-US" dirty="0"/>
          </a:p>
        </p:txBody>
      </p:sp>
      <p:sp>
        <p:nvSpPr>
          <p:cNvPr id="3" name="Content Placeholder 2"/>
          <p:cNvSpPr>
            <a:spLocks noGrp="1"/>
          </p:cNvSpPr>
          <p:nvPr>
            <p:ph idx="1"/>
          </p:nvPr>
        </p:nvSpPr>
        <p:spPr/>
        <p:txBody>
          <a:bodyPr/>
          <a:lstStyle/>
          <a:p>
            <a:r>
              <a:rPr lang="en-US" dirty="0" smtClean="0"/>
              <a:t>Amount of Coverage</a:t>
            </a:r>
          </a:p>
          <a:p>
            <a:pPr lvl="1"/>
            <a:r>
              <a:rPr lang="en-US" dirty="0" smtClean="0"/>
              <a:t>Legal concerns</a:t>
            </a:r>
          </a:p>
          <a:p>
            <a:pPr lvl="1"/>
            <a:r>
              <a:rPr lang="en-US" dirty="0" smtClean="0"/>
              <a:t>Property values</a:t>
            </a:r>
          </a:p>
          <a:p>
            <a:r>
              <a:rPr lang="en-US" dirty="0" smtClean="0"/>
              <a:t>Automobile Type</a:t>
            </a:r>
          </a:p>
          <a:p>
            <a:r>
              <a:rPr lang="en-US" dirty="0" smtClean="0"/>
              <a:t>Rating Territory</a:t>
            </a:r>
          </a:p>
          <a:p>
            <a:r>
              <a:rPr lang="en-US" dirty="0" smtClean="0"/>
              <a:t>Driver Classification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9959102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Reducing Automobile Insurance Premiums</a:t>
            </a:r>
            <a:endParaRPr lang="en-US" sz="4400" dirty="0"/>
          </a:p>
        </p:txBody>
      </p:sp>
      <p:sp>
        <p:nvSpPr>
          <p:cNvPr id="3" name="Content Placeholder 2"/>
          <p:cNvSpPr>
            <a:spLocks noGrp="1"/>
          </p:cNvSpPr>
          <p:nvPr>
            <p:ph idx="1"/>
          </p:nvPr>
        </p:nvSpPr>
        <p:spPr/>
        <p:txBody>
          <a:bodyPr/>
          <a:lstStyle/>
          <a:p>
            <a:r>
              <a:rPr lang="en-US" dirty="0" smtClean="0"/>
              <a:t>Comparing Companies</a:t>
            </a:r>
          </a:p>
          <a:p>
            <a:endParaRPr lang="en-US" dirty="0"/>
          </a:p>
          <a:p>
            <a:r>
              <a:rPr lang="en-US" dirty="0" smtClean="0"/>
              <a:t>Premium Discounts</a:t>
            </a:r>
          </a:p>
          <a:p>
            <a:pPr lvl="1"/>
            <a:r>
              <a:rPr lang="en-US" dirty="0" smtClean="0"/>
              <a:t>Safe Driving Records</a:t>
            </a:r>
          </a:p>
          <a:p>
            <a:pPr lvl="1"/>
            <a:r>
              <a:rPr lang="en-US" dirty="0" smtClean="0"/>
              <a:t>Avoid Accidents and Traffic Violations</a:t>
            </a:r>
          </a:p>
          <a:p>
            <a:pPr lvl="1"/>
            <a:r>
              <a:rPr lang="en-US" dirty="0" smtClean="0"/>
              <a:t>Driver education for drivers under 25</a:t>
            </a:r>
          </a:p>
          <a:p>
            <a:pPr lvl="1"/>
            <a:r>
              <a:rPr lang="en-US" dirty="0" smtClean="0"/>
              <a:t>Security devices to reduce theft </a:t>
            </a:r>
          </a:p>
          <a:p>
            <a:pPr lvl="1"/>
            <a:r>
              <a:rPr lang="en-US" dirty="0" smtClean="0"/>
              <a:t>Two or more cars under one policy</a:t>
            </a:r>
          </a:p>
          <a:p>
            <a:pPr lvl="1"/>
            <a:r>
              <a:rPr lang="en-US" dirty="0" smtClean="0"/>
              <a:t>Increase the amount of deductibles</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24252277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9301</TotalTime>
  <Words>2555</Words>
  <Application>Microsoft Office PowerPoint</Application>
  <PresentationFormat>On-screen Show (4:3)</PresentationFormat>
  <Paragraphs>346</Paragraphs>
  <Slides>50</Slides>
  <Notes>0</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Adjacency</vt:lpstr>
      <vt:lpstr>FN 221: Personal Finance</vt:lpstr>
      <vt:lpstr>The Housing Decision</vt:lpstr>
      <vt:lpstr>Evaluating Housing Alternatives</vt:lpstr>
      <vt:lpstr>Selecting a Rental Unit</vt:lpstr>
      <vt:lpstr>Advantages on Renting </vt:lpstr>
      <vt:lpstr>Disadvantages of Renting</vt:lpstr>
      <vt:lpstr>Home Buying Process</vt:lpstr>
      <vt:lpstr>The Situation </vt:lpstr>
      <vt:lpstr>Advantages and Disadvantages of Renting</vt:lpstr>
      <vt:lpstr>Todd’s Decision</vt:lpstr>
      <vt:lpstr>Step 1 of Rent Activities:  Todd’s Search</vt:lpstr>
      <vt:lpstr>Step 2 of Rent Activities:  Before Signing a Lease</vt:lpstr>
      <vt:lpstr>Legal Details of Todd’s Lease</vt:lpstr>
      <vt:lpstr>Step 3 of Rent Activities:  Living in Rental Property </vt:lpstr>
      <vt:lpstr>Step 4 of Rent Activities:  At the End of the Lease</vt:lpstr>
      <vt:lpstr>The Situation</vt:lpstr>
      <vt:lpstr>Advantages and Disadvantages of Owning a Home</vt:lpstr>
      <vt:lpstr> Determine Home Ownership Needs </vt:lpstr>
      <vt:lpstr>Condominium Option </vt:lpstr>
      <vt:lpstr>Financing Ability</vt:lpstr>
      <vt:lpstr>Financing Ability</vt:lpstr>
      <vt:lpstr>Financing Terms</vt:lpstr>
      <vt:lpstr>How much can you afford?</vt:lpstr>
      <vt:lpstr>Determining Amanda’s Affordable Housing Price</vt:lpstr>
      <vt:lpstr>Determining Amanda’s Affordable Housing Price(continued)</vt:lpstr>
      <vt:lpstr>Property and Motor Vehicle Insurance</vt:lpstr>
      <vt:lpstr>Insurance</vt:lpstr>
      <vt:lpstr>The Situation</vt:lpstr>
      <vt:lpstr>What is Insurance? </vt:lpstr>
      <vt:lpstr>Basic Insurance Terms</vt:lpstr>
      <vt:lpstr>Risk Management Methods </vt:lpstr>
      <vt:lpstr>Planning an Insurance Program</vt:lpstr>
      <vt:lpstr>Property and Liability Insurance </vt:lpstr>
      <vt:lpstr>Home and Property Insurance </vt:lpstr>
      <vt:lpstr>House and Other Structures</vt:lpstr>
      <vt:lpstr>Additional Living Expenses</vt:lpstr>
      <vt:lpstr>Personal Property</vt:lpstr>
      <vt:lpstr>Personal Liability</vt:lpstr>
      <vt:lpstr>Specialized Coverage  </vt:lpstr>
      <vt:lpstr>Factors That Affect  Home Insurance Costs</vt:lpstr>
      <vt:lpstr>Auto mobile Insurance Coverage</vt:lpstr>
      <vt:lpstr>Bodily Injury Liability</vt:lpstr>
      <vt:lpstr>Medical Payments </vt:lpstr>
      <vt:lpstr>Uninsured Motorist’s Protection</vt:lpstr>
      <vt:lpstr>Property Damage Liability </vt:lpstr>
      <vt:lpstr>Collision</vt:lpstr>
      <vt:lpstr>Comprehensive Physical Damage</vt:lpstr>
      <vt:lpstr>Automobile Insurance Costs</vt:lpstr>
      <vt:lpstr>Reducing Automobile Insurance Premiums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5302042436</cp:lastModifiedBy>
  <cp:revision>129</cp:revision>
  <dcterms:created xsi:type="dcterms:W3CDTF">2013-11-23T06:38:33Z</dcterms:created>
  <dcterms:modified xsi:type="dcterms:W3CDTF">2014-01-12T08:10:01Z</dcterms:modified>
</cp:coreProperties>
</file>