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258" r:id="rId2"/>
    <p:sldId id="259" r:id="rId3"/>
    <p:sldId id="260" r:id="rId4"/>
    <p:sldId id="261" r:id="rId5"/>
    <p:sldId id="262" r:id="rId6"/>
    <p:sldId id="290" r:id="rId7"/>
    <p:sldId id="263" r:id="rId8"/>
    <p:sldId id="264" r:id="rId9"/>
    <p:sldId id="265" r:id="rId10"/>
    <p:sldId id="266" r:id="rId11"/>
    <p:sldId id="267" r:id="rId12"/>
    <p:sldId id="291" r:id="rId13"/>
    <p:sldId id="268" r:id="rId14"/>
    <p:sldId id="294" r:id="rId15"/>
    <p:sldId id="269" r:id="rId16"/>
    <p:sldId id="270" r:id="rId17"/>
    <p:sldId id="295" r:id="rId18"/>
    <p:sldId id="271" r:id="rId19"/>
    <p:sldId id="272" r:id="rId20"/>
    <p:sldId id="273" r:id="rId21"/>
    <p:sldId id="274" r:id="rId22"/>
    <p:sldId id="275" r:id="rId23"/>
    <p:sldId id="276" r:id="rId24"/>
    <p:sldId id="277" r:id="rId25"/>
    <p:sldId id="278" r:id="rId26"/>
    <p:sldId id="279" r:id="rId27"/>
    <p:sldId id="280" r:id="rId28"/>
    <p:sldId id="281" r:id="rId29"/>
    <p:sldId id="296" r:id="rId30"/>
    <p:sldId id="282" r:id="rId31"/>
    <p:sldId id="283" r:id="rId32"/>
    <p:sldId id="284" r:id="rId33"/>
    <p:sldId id="285" r:id="rId34"/>
    <p:sldId id="286" r:id="rId35"/>
    <p:sldId id="287" r:id="rId36"/>
    <p:sldId id="288" r:id="rId37"/>
    <p:sldId id="289" r:id="rId38"/>
    <p:sldId id="297" r:id="rId39"/>
    <p:sldId id="298" r:id="rId40"/>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spTree>
      <p:nvGrpSpPr>
        <p:cNvPr id="1" name=""/>
        <p:cNvGrpSpPr/>
        <p:nvPr/>
      </p:nvGrpSpPr>
      <p:grpSpPr>
        <a:xfrm>
          <a:off x="0" y="0"/>
          <a:ext cx="0" cy="0"/>
          <a:chOff x="0" y="0"/>
          <a:chExt cx="0" cy="0"/>
        </a:xfrm>
      </p:grpSpPr>
      <p:grpSp>
        <p:nvGrpSpPr>
          <p:cNvPr id="7170" name="Group 2"/>
          <p:cNvGrpSpPr>
            <a:grpSpLocks/>
          </p:cNvGrpSpPr>
          <p:nvPr/>
        </p:nvGrpSpPr>
        <p:grpSpPr bwMode="auto">
          <a:xfrm>
            <a:off x="0" y="927100"/>
            <a:ext cx="8991600" cy="4495800"/>
            <a:chOff x="0" y="584"/>
            <a:chExt cx="5664" cy="2832"/>
          </a:xfrm>
        </p:grpSpPr>
        <p:sp>
          <p:nvSpPr>
            <p:cNvPr id="7171"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a:endParaRPr lang="th-TH" sz="2400">
                <a:latin typeface="Times New Roman" pitchFamily="18" charset="0"/>
              </a:endParaRPr>
            </a:p>
          </p:txBody>
        </p:sp>
        <p:sp>
          <p:nvSpPr>
            <p:cNvPr id="7172"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a:endParaRPr lang="th-TH" sz="2400">
                <a:latin typeface="Times New Roman" pitchFamily="18" charset="0"/>
              </a:endParaRPr>
            </a:p>
          </p:txBody>
        </p:sp>
        <p:sp>
          <p:nvSpPr>
            <p:cNvPr id="7173"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endParaRPr lang="th-TH" sz="2400">
                <a:latin typeface="Times New Roman" pitchFamily="18" charset="0"/>
              </a:endParaRPr>
            </a:p>
          </p:txBody>
        </p:sp>
        <p:sp>
          <p:nvSpPr>
            <p:cNvPr id="7174"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th-TH"/>
            </a:p>
          </p:txBody>
        </p:sp>
      </p:grpSp>
      <p:sp>
        <p:nvSpPr>
          <p:cNvPr id="7175" name="Rectangle 7"/>
          <p:cNvSpPr>
            <a:spLocks noGrp="1" noChangeArrowheads="1"/>
          </p:cNvSpPr>
          <p:nvPr>
            <p:ph type="ctrTitle"/>
          </p:nvPr>
        </p:nvSpPr>
        <p:spPr>
          <a:xfrm>
            <a:off x="228600" y="1427163"/>
            <a:ext cx="8077200" cy="1609725"/>
          </a:xfrm>
        </p:spPr>
        <p:txBody>
          <a:bodyPr/>
          <a:lstStyle>
            <a:lvl1pPr>
              <a:defRPr sz="4600"/>
            </a:lvl1pPr>
          </a:lstStyle>
          <a:p>
            <a:r>
              <a:rPr lang="th-TH"/>
              <a:t>คลิกเพื่อแก้ไขลักษณะต้นแบบชื่อเรื่อง</a:t>
            </a:r>
          </a:p>
        </p:txBody>
      </p:sp>
      <p:sp>
        <p:nvSpPr>
          <p:cNvPr id="7176"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th-TH"/>
              <a:t>คลิกเพื่อแก้ไขลักษณะต้นแบบหัวข้อย่อย</a:t>
            </a:r>
          </a:p>
        </p:txBody>
      </p:sp>
      <p:sp>
        <p:nvSpPr>
          <p:cNvPr id="7177" name="Rectangle 9"/>
          <p:cNvSpPr>
            <a:spLocks noGrp="1" noChangeArrowheads="1"/>
          </p:cNvSpPr>
          <p:nvPr>
            <p:ph type="dt" sz="half" idx="2"/>
          </p:nvPr>
        </p:nvSpPr>
        <p:spPr>
          <a:xfrm>
            <a:off x="457200" y="6248400"/>
            <a:ext cx="2133600" cy="471488"/>
          </a:xfrm>
        </p:spPr>
        <p:txBody>
          <a:bodyPr/>
          <a:lstStyle>
            <a:lvl1pPr>
              <a:defRPr/>
            </a:lvl1pPr>
          </a:lstStyle>
          <a:p>
            <a:endParaRPr lang="th-TH"/>
          </a:p>
        </p:txBody>
      </p:sp>
      <p:sp>
        <p:nvSpPr>
          <p:cNvPr id="7178" name="Rectangle 10"/>
          <p:cNvSpPr>
            <a:spLocks noGrp="1" noChangeArrowheads="1"/>
          </p:cNvSpPr>
          <p:nvPr>
            <p:ph type="ftr" sz="quarter" idx="3"/>
          </p:nvPr>
        </p:nvSpPr>
        <p:spPr>
          <a:xfrm>
            <a:off x="3124200" y="6253163"/>
            <a:ext cx="2895600" cy="457200"/>
          </a:xfrm>
        </p:spPr>
        <p:txBody>
          <a:bodyPr/>
          <a:lstStyle>
            <a:lvl1pPr>
              <a:defRPr/>
            </a:lvl1pPr>
          </a:lstStyle>
          <a:p>
            <a:endParaRPr lang="th-TH"/>
          </a:p>
        </p:txBody>
      </p:sp>
      <p:sp>
        <p:nvSpPr>
          <p:cNvPr id="7179" name="Rectangle 11"/>
          <p:cNvSpPr>
            <a:spLocks noGrp="1" noChangeArrowheads="1"/>
          </p:cNvSpPr>
          <p:nvPr>
            <p:ph type="sldNum" sz="quarter" idx="4"/>
          </p:nvPr>
        </p:nvSpPr>
        <p:spPr>
          <a:xfrm>
            <a:off x="6553200" y="6248400"/>
            <a:ext cx="2133600" cy="471488"/>
          </a:xfrm>
        </p:spPr>
        <p:txBody>
          <a:bodyPr/>
          <a:lstStyle>
            <a:lvl1pPr>
              <a:defRPr/>
            </a:lvl1pPr>
          </a:lstStyle>
          <a:p>
            <a:fld id="{B78351D3-0F1D-4192-A19D-D9E114D80B10}" type="slidenum">
              <a:rPr lang="en-US"/>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9F783C00-4ACC-4859-A7E9-E9B8FE73D48C}" type="slidenum">
              <a:rPr lang="en-US"/>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1C382E10-C5E5-44CE-A0CD-29D0CD1D821D}" type="slidenum">
              <a:rPr lang="en-US"/>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lvl1pPr>
              <a:defRPr/>
            </a:lvl1pPr>
          </a:lstStyle>
          <a:p>
            <a:endParaRPr lang="th-TH"/>
          </a:p>
        </p:txBody>
      </p:sp>
      <p:sp>
        <p:nvSpPr>
          <p:cNvPr id="6" name="ตัวยึดท้ายกระดาษ 5"/>
          <p:cNvSpPr>
            <a:spLocks noGrp="1"/>
          </p:cNvSpPr>
          <p:nvPr>
            <p:ph type="ftr" sz="quarter" idx="11"/>
          </p:nvPr>
        </p:nvSpPr>
        <p:spPr/>
        <p:txBody>
          <a:bodyPr/>
          <a:lstStyle>
            <a:lvl1pPr>
              <a:defRPr/>
            </a:lvl1pPr>
          </a:lstStyle>
          <a:p>
            <a:endParaRPr lang="th-TH"/>
          </a:p>
        </p:txBody>
      </p:sp>
      <p:sp>
        <p:nvSpPr>
          <p:cNvPr id="7" name="ตัวยึดหมายเลขภาพนิ่ง 6"/>
          <p:cNvSpPr>
            <a:spLocks noGrp="1"/>
          </p:cNvSpPr>
          <p:nvPr>
            <p:ph type="sldNum" sz="quarter" idx="12"/>
          </p:nvPr>
        </p:nvSpPr>
        <p:spPr/>
        <p:txBody>
          <a:bodyPr/>
          <a:lstStyle>
            <a:lvl1pPr>
              <a:defRPr/>
            </a:lvl1pPr>
          </a:lstStyle>
          <a:p>
            <a:fld id="{9AE78BB3-7487-4CAB-BFC6-5E587D41EA72}" type="slidenum">
              <a:rPr lang="en-US"/>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1143000"/>
          </a:xfrm>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lvl1pPr>
              <a:defRPr/>
            </a:lvl1pPr>
          </a:lstStyle>
          <a:p>
            <a:endParaRPr lang="th-TH"/>
          </a:p>
        </p:txBody>
      </p:sp>
      <p:sp>
        <p:nvSpPr>
          <p:cNvPr id="8" name="ตัวยึดท้ายกระดาษ 7"/>
          <p:cNvSpPr>
            <a:spLocks noGrp="1"/>
          </p:cNvSpPr>
          <p:nvPr>
            <p:ph type="ftr" sz="quarter" idx="11"/>
          </p:nvPr>
        </p:nvSpPr>
        <p:spPr/>
        <p:txBody>
          <a:bodyPr/>
          <a:lstStyle>
            <a:lvl1pPr>
              <a:defRPr/>
            </a:lvl1pPr>
          </a:lstStyle>
          <a:p>
            <a:endParaRPr lang="th-TH"/>
          </a:p>
        </p:txBody>
      </p:sp>
      <p:sp>
        <p:nvSpPr>
          <p:cNvPr id="9" name="ตัวยึดหมายเลขภาพนิ่ง 8"/>
          <p:cNvSpPr>
            <a:spLocks noGrp="1"/>
          </p:cNvSpPr>
          <p:nvPr>
            <p:ph type="sldNum" sz="quarter" idx="12"/>
          </p:nvPr>
        </p:nvSpPr>
        <p:spPr/>
        <p:txBody>
          <a:bodyPr/>
          <a:lstStyle>
            <a:lvl1pPr>
              <a:defRPr/>
            </a:lvl1pPr>
          </a:lstStyle>
          <a:p>
            <a:fld id="{423F8931-9D9D-46DF-91CE-1F589ED769EB}" type="slidenum">
              <a:rPr lang="en-US"/>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lvl1pPr>
              <a:defRPr/>
            </a:lvl1pPr>
          </a:lstStyle>
          <a:p>
            <a:endParaRPr lang="th-TH"/>
          </a:p>
        </p:txBody>
      </p:sp>
      <p:sp>
        <p:nvSpPr>
          <p:cNvPr id="4" name="ตัวยึดท้ายกระดาษ 3"/>
          <p:cNvSpPr>
            <a:spLocks noGrp="1"/>
          </p:cNvSpPr>
          <p:nvPr>
            <p:ph type="ftr" sz="quarter" idx="11"/>
          </p:nvPr>
        </p:nvSpPr>
        <p:spPr/>
        <p:txBody>
          <a:bodyPr/>
          <a:lstStyle>
            <a:lvl1pPr>
              <a:defRPr/>
            </a:lvl1pPr>
          </a:lstStyle>
          <a:p>
            <a:endParaRPr lang="th-TH"/>
          </a:p>
        </p:txBody>
      </p:sp>
      <p:sp>
        <p:nvSpPr>
          <p:cNvPr id="5" name="ตัวยึดหมายเลขภาพนิ่ง 4"/>
          <p:cNvSpPr>
            <a:spLocks noGrp="1"/>
          </p:cNvSpPr>
          <p:nvPr>
            <p:ph type="sldNum" sz="quarter" idx="12"/>
          </p:nvPr>
        </p:nvSpPr>
        <p:spPr/>
        <p:txBody>
          <a:bodyPr/>
          <a:lstStyle>
            <a:lvl1pPr>
              <a:defRPr/>
            </a:lvl1pPr>
          </a:lstStyle>
          <a:p>
            <a:fld id="{A67C7A6F-EC20-440B-B21E-9E256FED3315}" type="slidenum">
              <a:rPr lang="en-US"/>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lvl1pPr>
              <a:defRPr/>
            </a:lvl1pPr>
          </a:lstStyle>
          <a:p>
            <a:endParaRPr lang="th-TH"/>
          </a:p>
        </p:txBody>
      </p:sp>
      <p:sp>
        <p:nvSpPr>
          <p:cNvPr id="3" name="ตัวยึดท้ายกระดาษ 2"/>
          <p:cNvSpPr>
            <a:spLocks noGrp="1"/>
          </p:cNvSpPr>
          <p:nvPr>
            <p:ph type="ftr" sz="quarter" idx="11"/>
          </p:nvPr>
        </p:nvSpPr>
        <p:spPr/>
        <p:txBody>
          <a:bodyPr/>
          <a:lstStyle>
            <a:lvl1pPr>
              <a:defRPr/>
            </a:lvl1pPr>
          </a:lstStyle>
          <a:p>
            <a:endParaRPr lang="th-TH"/>
          </a:p>
        </p:txBody>
      </p:sp>
      <p:sp>
        <p:nvSpPr>
          <p:cNvPr id="4" name="ตัวยึดหมายเลขภาพนิ่ง 3"/>
          <p:cNvSpPr>
            <a:spLocks noGrp="1"/>
          </p:cNvSpPr>
          <p:nvPr>
            <p:ph type="sldNum" sz="quarter" idx="12"/>
          </p:nvPr>
        </p:nvSpPr>
        <p:spPr/>
        <p:txBody>
          <a:bodyPr/>
          <a:lstStyle>
            <a:lvl1pPr>
              <a:defRPr/>
            </a:lvl1pPr>
          </a:lstStyle>
          <a:p>
            <a:fld id="{A7E09B7F-7E38-450B-ADB4-4D13B48DF27C}" type="slidenum">
              <a:rPr lang="en-US"/>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lvl1pPr>
              <a:defRPr/>
            </a:lvl1pPr>
          </a:lstStyle>
          <a:p>
            <a:endParaRPr lang="th-TH"/>
          </a:p>
        </p:txBody>
      </p:sp>
      <p:sp>
        <p:nvSpPr>
          <p:cNvPr id="6" name="ตัวยึดท้ายกระดาษ 5"/>
          <p:cNvSpPr>
            <a:spLocks noGrp="1"/>
          </p:cNvSpPr>
          <p:nvPr>
            <p:ph type="ftr" sz="quarter" idx="11"/>
          </p:nvPr>
        </p:nvSpPr>
        <p:spPr/>
        <p:txBody>
          <a:bodyPr/>
          <a:lstStyle>
            <a:lvl1pPr>
              <a:defRPr/>
            </a:lvl1pPr>
          </a:lstStyle>
          <a:p>
            <a:endParaRPr lang="th-TH"/>
          </a:p>
        </p:txBody>
      </p:sp>
      <p:sp>
        <p:nvSpPr>
          <p:cNvPr id="7" name="ตัวยึดหมายเลขภาพนิ่ง 6"/>
          <p:cNvSpPr>
            <a:spLocks noGrp="1"/>
          </p:cNvSpPr>
          <p:nvPr>
            <p:ph type="sldNum" sz="quarter" idx="12"/>
          </p:nvPr>
        </p:nvSpPr>
        <p:spPr/>
        <p:txBody>
          <a:bodyPr/>
          <a:lstStyle>
            <a:lvl1pPr>
              <a:defRPr/>
            </a:lvl1pPr>
          </a:lstStyle>
          <a:p>
            <a:fld id="{10FCACEA-6E82-4BDB-96E5-5041A1BA7220}" type="slidenum">
              <a:rPr lang="en-US"/>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lvl1pPr>
              <a:defRPr/>
            </a:lvl1pPr>
          </a:lstStyle>
          <a:p>
            <a:endParaRPr lang="th-TH"/>
          </a:p>
        </p:txBody>
      </p:sp>
      <p:sp>
        <p:nvSpPr>
          <p:cNvPr id="6" name="ตัวยึดท้ายกระดาษ 5"/>
          <p:cNvSpPr>
            <a:spLocks noGrp="1"/>
          </p:cNvSpPr>
          <p:nvPr>
            <p:ph type="ftr" sz="quarter" idx="11"/>
          </p:nvPr>
        </p:nvSpPr>
        <p:spPr/>
        <p:txBody>
          <a:bodyPr/>
          <a:lstStyle>
            <a:lvl1pPr>
              <a:defRPr/>
            </a:lvl1pPr>
          </a:lstStyle>
          <a:p>
            <a:endParaRPr lang="th-TH"/>
          </a:p>
        </p:txBody>
      </p:sp>
      <p:sp>
        <p:nvSpPr>
          <p:cNvPr id="7" name="ตัวยึดหมายเลขภาพนิ่ง 6"/>
          <p:cNvSpPr>
            <a:spLocks noGrp="1"/>
          </p:cNvSpPr>
          <p:nvPr>
            <p:ph type="sldNum" sz="quarter" idx="12"/>
          </p:nvPr>
        </p:nvSpPr>
        <p:spPr/>
        <p:txBody>
          <a:bodyPr/>
          <a:lstStyle>
            <a:lvl1pPr>
              <a:defRPr/>
            </a:lvl1pPr>
          </a:lstStyle>
          <a:p>
            <a:fld id="{631B9BFE-9156-41F4-8040-F6CC47CA7D98}" type="slidenum">
              <a:rPr lang="en-US"/>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C23AC9DC-CD81-437A-9778-1A952366D6CA}" type="slidenum">
              <a:rPr lang="en-US"/>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450013" y="228600"/>
            <a:ext cx="2084387" cy="5791200"/>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195263" y="228600"/>
            <a:ext cx="6102350" cy="5791200"/>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lvl1pPr>
              <a:defRPr/>
            </a:lvl1pPr>
          </a:lstStyle>
          <a:p>
            <a:endParaRPr lang="th-TH"/>
          </a:p>
        </p:txBody>
      </p:sp>
      <p:sp>
        <p:nvSpPr>
          <p:cNvPr id="5" name="ตัวยึดท้ายกระดาษ 4"/>
          <p:cNvSpPr>
            <a:spLocks noGrp="1"/>
          </p:cNvSpPr>
          <p:nvPr>
            <p:ph type="ftr" sz="quarter" idx="11"/>
          </p:nvPr>
        </p:nvSpPr>
        <p:spPr/>
        <p:txBody>
          <a:bodyPr/>
          <a:lstStyle>
            <a:lvl1pPr>
              <a:defRPr/>
            </a:lvl1pPr>
          </a:lstStyle>
          <a:p>
            <a:endParaRPr lang="th-TH"/>
          </a:p>
        </p:txBody>
      </p:sp>
      <p:sp>
        <p:nvSpPr>
          <p:cNvPr id="6" name="ตัวยึดหมายเลขภาพนิ่ง 5"/>
          <p:cNvSpPr>
            <a:spLocks noGrp="1"/>
          </p:cNvSpPr>
          <p:nvPr>
            <p:ph type="sldNum" sz="quarter" idx="12"/>
          </p:nvPr>
        </p:nvSpPr>
        <p:spPr/>
        <p:txBody>
          <a:bodyPr/>
          <a:lstStyle>
            <a:lvl1pPr>
              <a:defRPr/>
            </a:lvl1pPr>
          </a:lstStyle>
          <a:p>
            <a:fld id="{96E82DB1-5B05-4960-9DAB-D8706C1F025C}" type="slidenum">
              <a:rPr lang="en-US"/>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95263" y="228600"/>
            <a:ext cx="8015287" cy="914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6096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3886200" cy="4419600"/>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endParaRPr lang="th-TH"/>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endParaRPr lang="th-TH"/>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E2B75B2C-FE63-4157-B39D-5A4D2ED379BA}" type="slidenum">
              <a:rPr lang="en-US"/>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146" name="Group 2"/>
          <p:cNvGrpSpPr>
            <a:grpSpLocks/>
          </p:cNvGrpSpPr>
          <p:nvPr/>
        </p:nvGrpSpPr>
        <p:grpSpPr bwMode="auto">
          <a:xfrm>
            <a:off x="0" y="152400"/>
            <a:ext cx="8686800" cy="6096000"/>
            <a:chOff x="0" y="96"/>
            <a:chExt cx="5472" cy="3840"/>
          </a:xfrm>
        </p:grpSpPr>
        <p:sp>
          <p:nvSpPr>
            <p:cNvPr id="6147"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a:endParaRPr lang="th-TH" sz="2400">
                <a:latin typeface="Times New Roman" pitchFamily="18" charset="0"/>
              </a:endParaRPr>
            </a:p>
          </p:txBody>
        </p:sp>
        <p:sp>
          <p:nvSpPr>
            <p:cNvPr id="6148"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endParaRPr lang="th-TH" sz="2400">
                <a:latin typeface="Times New Roman" pitchFamily="18" charset="0"/>
              </a:endParaRPr>
            </a:p>
          </p:txBody>
        </p:sp>
        <p:sp>
          <p:nvSpPr>
            <p:cNvPr id="6149"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th-TH"/>
            </a:p>
          </p:txBody>
        </p:sp>
      </p:grpSp>
      <p:sp>
        <p:nvSpPr>
          <p:cNvPr id="6150"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th-TH" smtClean="0"/>
              <a:t>คลิกเพื่อแก้ไขลักษณะต้นแบบชื่อเรื่อง</a:t>
            </a:r>
          </a:p>
        </p:txBody>
      </p:sp>
      <p:sp>
        <p:nvSpPr>
          <p:cNvPr id="6151"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p>
        </p:txBody>
      </p:sp>
      <p:sp>
        <p:nvSpPr>
          <p:cNvPr id="6152"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6153"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th-TH"/>
          </a:p>
        </p:txBody>
      </p:sp>
      <p:sp>
        <p:nvSpPr>
          <p:cNvPr id="6154"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Black" pitchFamily="34" charset="0"/>
              </a:defRPr>
            </a:lvl1pPr>
          </a:lstStyle>
          <a:p>
            <a:fld id="{5C7DDA8D-17F8-4AA2-A481-82A3F793BE0D}" type="slidenum">
              <a:rPr lang="en-US"/>
              <a:pPr/>
              <a:t>‹#›</a:t>
            </a:fld>
            <a:endParaRPr lang="th-TH"/>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timing>
    <p:tnLst>
      <p:par>
        <p:cTn id="1" dur="indefinite" restart="never" nodeType="tmRoot"/>
      </p:par>
    </p:tnLst>
  </p:timing>
  <p:txStyles>
    <p:titleStyle>
      <a:lvl1pPr algn="l" rtl="0" fontAlgn="base">
        <a:spcBef>
          <a:spcPct val="0"/>
        </a:spcBef>
        <a:spcAft>
          <a:spcPct val="0"/>
        </a:spcAft>
        <a:defRPr sz="4200">
          <a:solidFill>
            <a:schemeClr val="tx2"/>
          </a:solidFill>
          <a:latin typeface="+mj-lt"/>
          <a:ea typeface="+mj-ea"/>
          <a:cs typeface="+mj-cs"/>
        </a:defRPr>
      </a:lvl1pPr>
      <a:lvl2pPr algn="l" rtl="0" fontAlgn="base">
        <a:spcBef>
          <a:spcPct val="0"/>
        </a:spcBef>
        <a:spcAft>
          <a:spcPct val="0"/>
        </a:spcAft>
        <a:defRPr sz="4200">
          <a:solidFill>
            <a:schemeClr val="tx2"/>
          </a:solidFill>
          <a:latin typeface="Arial" pitchFamily="34" charset="0"/>
          <a:cs typeface="Angsana New" pitchFamily="18" charset="-34"/>
        </a:defRPr>
      </a:lvl2pPr>
      <a:lvl3pPr algn="l" rtl="0" fontAlgn="base">
        <a:spcBef>
          <a:spcPct val="0"/>
        </a:spcBef>
        <a:spcAft>
          <a:spcPct val="0"/>
        </a:spcAft>
        <a:defRPr sz="4200">
          <a:solidFill>
            <a:schemeClr val="tx2"/>
          </a:solidFill>
          <a:latin typeface="Arial" pitchFamily="34" charset="0"/>
          <a:cs typeface="Angsana New" pitchFamily="18" charset="-34"/>
        </a:defRPr>
      </a:lvl3pPr>
      <a:lvl4pPr algn="l" rtl="0" fontAlgn="base">
        <a:spcBef>
          <a:spcPct val="0"/>
        </a:spcBef>
        <a:spcAft>
          <a:spcPct val="0"/>
        </a:spcAft>
        <a:defRPr sz="4200">
          <a:solidFill>
            <a:schemeClr val="tx2"/>
          </a:solidFill>
          <a:latin typeface="Arial" pitchFamily="34" charset="0"/>
          <a:cs typeface="Angsana New" pitchFamily="18" charset="-34"/>
        </a:defRPr>
      </a:lvl4pPr>
      <a:lvl5pPr algn="l" rtl="0" fontAlgn="base">
        <a:spcBef>
          <a:spcPct val="0"/>
        </a:spcBef>
        <a:spcAft>
          <a:spcPct val="0"/>
        </a:spcAft>
        <a:defRPr sz="4200">
          <a:solidFill>
            <a:schemeClr val="tx2"/>
          </a:solidFill>
          <a:latin typeface="Arial" pitchFamily="34" charset="0"/>
          <a:cs typeface="Angsana New" pitchFamily="18" charset="-34"/>
        </a:defRPr>
      </a:lvl5pPr>
      <a:lvl6pPr marL="457200" algn="l" rtl="0" fontAlgn="base">
        <a:spcBef>
          <a:spcPct val="0"/>
        </a:spcBef>
        <a:spcAft>
          <a:spcPct val="0"/>
        </a:spcAft>
        <a:defRPr sz="4200">
          <a:solidFill>
            <a:schemeClr val="tx2"/>
          </a:solidFill>
          <a:latin typeface="Arial" pitchFamily="34" charset="0"/>
          <a:cs typeface="Angsana New" pitchFamily="18" charset="-34"/>
        </a:defRPr>
      </a:lvl6pPr>
      <a:lvl7pPr marL="914400" algn="l" rtl="0" fontAlgn="base">
        <a:spcBef>
          <a:spcPct val="0"/>
        </a:spcBef>
        <a:spcAft>
          <a:spcPct val="0"/>
        </a:spcAft>
        <a:defRPr sz="4200">
          <a:solidFill>
            <a:schemeClr val="tx2"/>
          </a:solidFill>
          <a:latin typeface="Arial" pitchFamily="34" charset="0"/>
          <a:cs typeface="Angsana New" pitchFamily="18" charset="-34"/>
        </a:defRPr>
      </a:lvl7pPr>
      <a:lvl8pPr marL="1371600" algn="l" rtl="0" fontAlgn="base">
        <a:spcBef>
          <a:spcPct val="0"/>
        </a:spcBef>
        <a:spcAft>
          <a:spcPct val="0"/>
        </a:spcAft>
        <a:defRPr sz="4200">
          <a:solidFill>
            <a:schemeClr val="tx2"/>
          </a:solidFill>
          <a:latin typeface="Arial" pitchFamily="34" charset="0"/>
          <a:cs typeface="Angsana New" pitchFamily="18" charset="-34"/>
        </a:defRPr>
      </a:lvl8pPr>
      <a:lvl9pPr marL="1828800" algn="l" rtl="0" fontAlgn="base">
        <a:spcBef>
          <a:spcPct val="0"/>
        </a:spcBef>
        <a:spcAft>
          <a:spcPct val="0"/>
        </a:spcAft>
        <a:defRPr sz="4200">
          <a:solidFill>
            <a:schemeClr val="tx2"/>
          </a:solidFill>
          <a:latin typeface="Arial" pitchFamily="34" charset="0"/>
          <a:cs typeface="Angsana New" pitchFamily="18" charset="-34"/>
        </a:defRPr>
      </a:lvl9pPr>
    </p:titleStyle>
    <p:bodyStyle>
      <a:lvl1pPr marL="342900" indent="-342900" algn="l" rtl="0"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pitchFamily="2" charset="2"/>
        <a:buChar char="l"/>
        <a:defRPr sz="2800">
          <a:solidFill>
            <a:schemeClr val="tx1"/>
          </a:solidFill>
          <a:latin typeface="+mn-lt"/>
          <a:cs typeface="+mn-cs"/>
        </a:defRPr>
      </a:lvl2pPr>
      <a:lvl3pPr marL="1143000" indent="-228600" algn="l" rtl="0" fontAlgn="base">
        <a:spcBef>
          <a:spcPct val="20000"/>
        </a:spcBef>
        <a:spcAft>
          <a:spcPct val="0"/>
        </a:spcAft>
        <a:buClr>
          <a:schemeClr val="bg2"/>
        </a:buClr>
        <a:buSzPct val="65000"/>
        <a:buFont typeface="Wingdings" pitchFamily="2" charset="2"/>
        <a:buChar char="l"/>
        <a:defRPr sz="2400">
          <a:solidFill>
            <a:schemeClr val="tx1"/>
          </a:solidFill>
          <a:latin typeface="+mn-lt"/>
          <a:cs typeface="+mn-cs"/>
        </a:defRPr>
      </a:lvl3pPr>
      <a:lvl4pPr marL="1600200" indent="-228600" algn="l" rtl="0" fontAlgn="base">
        <a:spcBef>
          <a:spcPct val="20000"/>
        </a:spcBef>
        <a:spcAft>
          <a:spcPct val="0"/>
        </a:spcAft>
        <a:buClr>
          <a:schemeClr val="hlink"/>
        </a:buClr>
        <a:buSzPct val="60000"/>
        <a:buFont typeface="Wingdings" pitchFamily="2" charset="2"/>
        <a:buChar char="l"/>
        <a:defRPr sz="2000">
          <a:solidFill>
            <a:schemeClr val="tx1"/>
          </a:solidFill>
          <a:latin typeface="+mn-lt"/>
          <a:cs typeface="+mn-cs"/>
        </a:defRPr>
      </a:lvl4pPr>
      <a:lvl5pPr marL="20574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5pPr>
      <a:lvl6pPr marL="25146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6pPr>
      <a:lvl7pPr marL="29718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7pPr>
      <a:lvl8pPr marL="34290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8pPr>
      <a:lvl9pPr marL="3886200" indent="-228600" algn="l" rtl="0"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2.bp.blogspot.com/-G0h0UoMMWbg/TwOnBGMACjI/AAAAAAAAAKg/fgXSSMFH_cU/s1600/Academic%2BCoach.jpg"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33.gif"/><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p:txBody>
          <a:bodyPr/>
          <a:lstStyle/>
          <a:p>
            <a:r>
              <a:rPr lang="en-US" sz="2800" dirty="0"/>
              <a:t>Chapter 4: Customer Expectations of </a:t>
            </a:r>
            <a:r>
              <a:rPr lang="en-US" sz="2800" dirty="0" smtClean="0"/>
              <a:t>Service</a:t>
            </a:r>
            <a:br>
              <a:rPr lang="en-US" sz="2800" dirty="0" smtClean="0"/>
            </a:br>
            <a:r>
              <a:rPr lang="en-US" sz="2800" dirty="0" smtClean="0"/>
              <a:t>MK 324/352</a:t>
            </a:r>
            <a:endParaRPr lang="th-TH" sz="2800" dirty="0"/>
          </a:p>
        </p:txBody>
      </p:sp>
      <p:sp>
        <p:nvSpPr>
          <p:cNvPr id="4099" name="Rectangle 3"/>
          <p:cNvSpPr>
            <a:spLocks noGrp="1" noChangeArrowheads="1"/>
          </p:cNvSpPr>
          <p:nvPr>
            <p:ph type="subTitle" idx="1"/>
          </p:nvPr>
        </p:nvSpPr>
        <p:spPr/>
        <p:txBody>
          <a:bodyPr/>
          <a:lstStyle/>
          <a:p>
            <a:r>
              <a:rPr lang="en-US" b="1" i="1">
                <a:effectLst>
                  <a:outerShdw blurRad="38100" dist="38100" dir="2700000" algn="tl">
                    <a:srgbClr val="C0C0C0"/>
                  </a:outerShdw>
                </a:effectLst>
              </a:rPr>
              <a:t>Ajarn Suwalya K.</a:t>
            </a:r>
            <a:endParaRPr lang="th-TH" b="1" i="1">
              <a:effectLst>
                <a:outerShdw blurRad="38100" dist="38100" dir="2700000" algn="tl">
                  <a:srgbClr val="C0C0C0"/>
                </a:outerShdw>
              </a:effectLst>
            </a:endParaRPr>
          </a:p>
        </p:txBody>
      </p:sp>
      <p:pic>
        <p:nvPicPr>
          <p:cNvPr id="4100" name="Picture 4" descr="servicesmarketing07"/>
          <p:cNvPicPr>
            <a:picLocks noChangeAspect="1" noChangeArrowheads="1"/>
          </p:cNvPicPr>
          <p:nvPr/>
        </p:nvPicPr>
        <p:blipFill>
          <a:blip r:embed="rId2" cstate="print"/>
          <a:srcRect/>
          <a:stretch>
            <a:fillRect/>
          </a:stretch>
        </p:blipFill>
        <p:spPr bwMode="auto">
          <a:xfrm>
            <a:off x="5994400" y="2997200"/>
            <a:ext cx="3149600" cy="38608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a:t>This chapter’s objective are to</a:t>
            </a:r>
            <a:endParaRPr lang="th-TH"/>
          </a:p>
        </p:txBody>
      </p:sp>
      <p:sp>
        <p:nvSpPr>
          <p:cNvPr id="10243" name="Rectangle 3"/>
          <p:cNvSpPr>
            <a:spLocks noGrp="1" noChangeArrowheads="1"/>
          </p:cNvSpPr>
          <p:nvPr>
            <p:ph type="body" idx="1"/>
          </p:nvPr>
        </p:nvSpPr>
        <p:spPr>
          <a:xfrm>
            <a:off x="539750" y="1628775"/>
            <a:ext cx="7924800" cy="4419600"/>
          </a:xfrm>
        </p:spPr>
        <p:txBody>
          <a:bodyPr/>
          <a:lstStyle/>
          <a:p>
            <a:pPr>
              <a:lnSpc>
                <a:spcPct val="90000"/>
              </a:lnSpc>
            </a:pPr>
            <a:r>
              <a:rPr lang="en-US" sz="2400" b="1" i="1"/>
              <a:t>1. Recognize that customers hold different types of expectations for service performance.</a:t>
            </a:r>
          </a:p>
          <a:p>
            <a:pPr>
              <a:lnSpc>
                <a:spcPct val="90000"/>
              </a:lnSpc>
            </a:pPr>
            <a:r>
              <a:rPr lang="en-US" sz="2400" b="1" i="1"/>
              <a:t>2. Discuss the sources of customer expectations of service, including those that are controllable and uncontrollable by marketers.</a:t>
            </a:r>
          </a:p>
          <a:p>
            <a:pPr>
              <a:lnSpc>
                <a:spcPct val="90000"/>
              </a:lnSpc>
            </a:pPr>
            <a:r>
              <a:rPr lang="en-US" sz="2400" b="1" i="1"/>
              <a:t>3. Acknowledge that the types and sources of expectations are similar for end consumers and business customers, for pure service and product-related service, for experienced customers and inexperienced customers.</a:t>
            </a:r>
          </a:p>
          <a:p>
            <a:pPr>
              <a:lnSpc>
                <a:spcPct val="90000"/>
              </a:lnSpc>
            </a:pPr>
            <a:r>
              <a:rPr lang="en-US" sz="2400" b="1" i="1"/>
              <a:t>4. Delineate the most important current issues surrounding customer expectations.</a:t>
            </a:r>
            <a:endParaRPr lang="th-TH" sz="2400" b="1" i="1"/>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sz="3800"/>
              <a:t>Figure 4.1                                pg. 81</a:t>
            </a:r>
            <a:endParaRPr lang="th-TH" sz="3800"/>
          </a:p>
        </p:txBody>
      </p:sp>
      <p:pic>
        <p:nvPicPr>
          <p:cNvPr id="11271" name="Picture 7" descr="servicesmarketing23"/>
          <p:cNvPicPr>
            <a:picLocks noChangeAspect="1" noChangeArrowheads="1"/>
          </p:cNvPicPr>
          <p:nvPr>
            <p:ph idx="1"/>
          </p:nvPr>
        </p:nvPicPr>
        <p:blipFill>
          <a:blip r:embed="rId2"/>
          <a:srcRect/>
          <a:stretch>
            <a:fillRect/>
          </a:stretch>
        </p:blipFill>
        <p:spPr>
          <a:xfrm>
            <a:off x="684213" y="1412875"/>
            <a:ext cx="7273925" cy="4537075"/>
          </a:xfrm>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sz="3800"/>
              <a:t>Expected Service: Levels of Expectations</a:t>
            </a:r>
            <a:endParaRPr lang="th-TH" sz="3800"/>
          </a:p>
        </p:txBody>
      </p:sp>
      <p:sp>
        <p:nvSpPr>
          <p:cNvPr id="12291" name="Rectangle 3"/>
          <p:cNvSpPr>
            <a:spLocks noGrp="1" noChangeArrowheads="1"/>
          </p:cNvSpPr>
          <p:nvPr>
            <p:ph type="body" sz="half" idx="1"/>
          </p:nvPr>
        </p:nvSpPr>
        <p:spPr>
          <a:xfrm>
            <a:off x="179388" y="1484313"/>
            <a:ext cx="7272337" cy="4752975"/>
          </a:xfrm>
          <a:solidFill>
            <a:schemeClr val="tx2">
              <a:alpha val="48000"/>
            </a:schemeClr>
          </a:solidFill>
        </p:spPr>
        <p:txBody>
          <a:bodyPr/>
          <a:lstStyle/>
          <a:p>
            <a:r>
              <a:rPr lang="en-US" sz="2800"/>
              <a:t>The highest can be termed desired service: the level of service the customer hopes to receive – the</a:t>
            </a:r>
            <a:r>
              <a:rPr lang="en-US" sz="2800" b="1">
                <a:solidFill>
                  <a:srgbClr val="FF3300"/>
                </a:solidFill>
                <a:effectLst>
                  <a:outerShdw blurRad="38100" dist="38100" dir="2700000" algn="tl">
                    <a:srgbClr val="C0C0C0"/>
                  </a:outerShdw>
                </a:effectLst>
              </a:rPr>
              <a:t> “ wished for</a:t>
            </a:r>
            <a:r>
              <a:rPr lang="en-US" sz="2800"/>
              <a:t>” level of performance.</a:t>
            </a:r>
          </a:p>
          <a:p>
            <a:r>
              <a:rPr lang="en-US" sz="2800"/>
              <a:t>We call the </a:t>
            </a:r>
            <a:r>
              <a:rPr lang="en-US" sz="3600" b="1">
                <a:effectLst>
                  <a:outerShdw blurRad="38100" dist="38100" dir="2700000" algn="tl">
                    <a:srgbClr val="C0C0C0"/>
                  </a:outerShdw>
                </a:effectLst>
              </a:rPr>
              <a:t>threshold level</a:t>
            </a:r>
            <a:r>
              <a:rPr lang="en-US" sz="2800"/>
              <a:t> of acceptable service adequate service- </a:t>
            </a:r>
            <a:r>
              <a:rPr lang="en-US" sz="2800" b="1" i="1">
                <a:solidFill>
                  <a:srgbClr val="FF3300"/>
                </a:solidFill>
                <a:effectLst>
                  <a:outerShdw blurRad="38100" dist="38100" dir="2700000" algn="tl">
                    <a:srgbClr val="C0C0C0"/>
                  </a:outerShdw>
                </a:effectLst>
              </a:rPr>
              <a:t>the level of service the customer will accept.</a:t>
            </a:r>
          </a:p>
          <a:p>
            <a:endParaRPr lang="en-US" sz="2800" b="1" i="1">
              <a:solidFill>
                <a:srgbClr val="FF3300"/>
              </a:solidFill>
              <a:effectLst>
                <a:outerShdw blurRad="38100" dist="38100" dir="2700000" algn="tl">
                  <a:srgbClr val="C0C0C0"/>
                </a:outerShdw>
              </a:effectLst>
            </a:endParaRPr>
          </a:p>
          <a:p>
            <a:pPr>
              <a:buFont typeface="Wingdings" pitchFamily="2" charset="2"/>
              <a:buNone/>
            </a:pPr>
            <a:r>
              <a:rPr lang="en-US" sz="2800"/>
              <a:t>	-  </a:t>
            </a:r>
            <a:r>
              <a:rPr lang="en-US" sz="2400" i="1"/>
              <a:t>Following World Trade Center disaster</a:t>
            </a:r>
            <a:endParaRPr lang="th-TH" sz="2400" i="1"/>
          </a:p>
        </p:txBody>
      </p:sp>
      <p:pic>
        <p:nvPicPr>
          <p:cNvPr id="12295" name="Picture 7" descr="http://inventorysystemsoftware.files.wordpress.com/2011/03/happy-customer.jpg?w=640"/>
          <p:cNvPicPr>
            <a:picLocks noChangeAspect="1" noChangeArrowheads="1"/>
          </p:cNvPicPr>
          <p:nvPr/>
        </p:nvPicPr>
        <p:blipFill>
          <a:blip r:embed="rId2"/>
          <a:srcRect/>
          <a:stretch>
            <a:fillRect/>
          </a:stretch>
        </p:blipFill>
        <p:spPr bwMode="auto">
          <a:xfrm>
            <a:off x="7000892" y="214290"/>
            <a:ext cx="1699890" cy="180976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a:t>Figure 4.2</a:t>
            </a:r>
            <a:endParaRPr lang="th-TH"/>
          </a:p>
        </p:txBody>
      </p:sp>
      <p:pic>
        <p:nvPicPr>
          <p:cNvPr id="13317" name="Picture 5" descr="servicesmarketing24"/>
          <p:cNvPicPr>
            <a:picLocks noChangeAspect="1" noChangeArrowheads="1"/>
          </p:cNvPicPr>
          <p:nvPr>
            <p:ph idx="1"/>
          </p:nvPr>
        </p:nvPicPr>
        <p:blipFill>
          <a:blip r:embed="rId2"/>
          <a:srcRect/>
          <a:stretch>
            <a:fillRect/>
          </a:stretch>
        </p:blipFill>
        <p:spPr>
          <a:xfrm>
            <a:off x="611188" y="1700213"/>
            <a:ext cx="6911975" cy="4406900"/>
          </a:xfrm>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en-US"/>
              <a:t>Figure 4.3</a:t>
            </a:r>
            <a:endParaRPr lang="th-TH"/>
          </a:p>
        </p:txBody>
      </p:sp>
      <p:pic>
        <p:nvPicPr>
          <p:cNvPr id="47109" name="Picture 5" descr="servicesmarketing25"/>
          <p:cNvPicPr>
            <a:picLocks noChangeAspect="1" noChangeArrowheads="1"/>
          </p:cNvPicPr>
          <p:nvPr>
            <p:ph idx="1"/>
          </p:nvPr>
        </p:nvPicPr>
        <p:blipFill>
          <a:blip r:embed="rId2"/>
          <a:srcRect/>
          <a:stretch>
            <a:fillRect/>
          </a:stretch>
        </p:blipFill>
        <p:spPr>
          <a:xfrm>
            <a:off x="684213" y="1484313"/>
            <a:ext cx="7343775" cy="4392612"/>
          </a:xfrm>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p'ja15"/>
          <p:cNvPicPr>
            <a:picLocks noChangeAspect="1" noChangeArrowheads="1"/>
          </p:cNvPicPr>
          <p:nvPr>
            <p:ph sz="half" idx="2"/>
          </p:nvPr>
        </p:nvPicPr>
        <p:blipFill>
          <a:blip r:embed="rId2"/>
          <a:srcRect/>
          <a:stretch>
            <a:fillRect/>
          </a:stretch>
        </p:blipFill>
        <p:spPr>
          <a:xfrm>
            <a:off x="6643702" y="142852"/>
            <a:ext cx="2012138"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338" name="Rectangle 2"/>
          <p:cNvSpPr>
            <a:spLocks noGrp="1" noChangeArrowheads="1"/>
          </p:cNvSpPr>
          <p:nvPr>
            <p:ph type="title"/>
          </p:nvPr>
        </p:nvSpPr>
        <p:spPr/>
        <p:txBody>
          <a:bodyPr/>
          <a:lstStyle/>
          <a:p>
            <a:r>
              <a:rPr lang="en-US"/>
              <a:t>Levels of Expectations</a:t>
            </a:r>
            <a:endParaRPr lang="th-TH"/>
          </a:p>
        </p:txBody>
      </p:sp>
      <p:sp>
        <p:nvSpPr>
          <p:cNvPr id="14339" name="Rectangle 3"/>
          <p:cNvSpPr>
            <a:spLocks noGrp="1" noChangeArrowheads="1"/>
          </p:cNvSpPr>
          <p:nvPr>
            <p:ph type="body" sz="half" idx="1"/>
          </p:nvPr>
        </p:nvSpPr>
        <p:spPr>
          <a:xfrm>
            <a:off x="357158" y="1571612"/>
            <a:ext cx="6554788" cy="4752975"/>
          </a:xfrm>
          <a:solidFill>
            <a:schemeClr val="tx2">
              <a:alpha val="74001"/>
            </a:schemeClr>
          </a:solidFill>
        </p:spPr>
        <p:txBody>
          <a:bodyPr/>
          <a:lstStyle/>
          <a:p>
            <a:r>
              <a:rPr lang="en-US" sz="2400" b="1" i="1" dirty="0">
                <a:solidFill>
                  <a:srgbClr val="FF3300"/>
                </a:solidFill>
                <a:effectLst>
                  <a:outerShdw blurRad="38100" dist="38100" dir="2700000" algn="tl">
                    <a:srgbClr val="C0C0C0"/>
                  </a:outerShdw>
                </a:effectLst>
              </a:rPr>
              <a:t>Levels or Expectations are why two organizations in the same business can offer far different levels of service and still keep customers happy</a:t>
            </a:r>
            <a:r>
              <a:rPr lang="en-US" sz="2400" dirty="0"/>
              <a:t>. </a:t>
            </a:r>
          </a:p>
          <a:p>
            <a:endParaRPr lang="en-US" sz="2400" dirty="0"/>
          </a:p>
          <a:p>
            <a:pPr>
              <a:buFont typeface="Wingdings" pitchFamily="2" charset="2"/>
              <a:buNone/>
            </a:pPr>
            <a:r>
              <a:rPr lang="en-US" sz="2000" dirty="0"/>
              <a:t>     It is why McDonald’s can extend excellent industrialized service with few employees per customer and why an expensive restaurant with many tuxedoed waiters may be unable to do as well from the customer’s point of view</a:t>
            </a:r>
          </a:p>
          <a:p>
            <a:endParaRPr lang="th-TH"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7" name="Picture 7" descr="f04i0049"/>
          <p:cNvPicPr>
            <a:picLocks noChangeAspect="1" noChangeArrowheads="1"/>
          </p:cNvPicPr>
          <p:nvPr>
            <p:ph sz="half" idx="2"/>
          </p:nvPr>
        </p:nvPicPr>
        <p:blipFill>
          <a:blip r:embed="rId2">
            <a:lum bright="18000"/>
          </a:blip>
          <a:srcRect/>
          <a:stretch>
            <a:fillRect/>
          </a:stretch>
        </p:blipFill>
        <p:spPr>
          <a:xfrm>
            <a:off x="6786578" y="0"/>
            <a:ext cx="2098775" cy="1643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362" name="Rectangle 2"/>
          <p:cNvSpPr>
            <a:spLocks noGrp="1" noChangeArrowheads="1"/>
          </p:cNvSpPr>
          <p:nvPr>
            <p:ph type="title"/>
          </p:nvPr>
        </p:nvSpPr>
        <p:spPr>
          <a:xfrm>
            <a:off x="142844" y="428604"/>
            <a:ext cx="8015287" cy="914400"/>
          </a:xfrm>
        </p:spPr>
        <p:txBody>
          <a:bodyPr/>
          <a:lstStyle/>
          <a:p>
            <a:r>
              <a:rPr lang="en-US"/>
              <a:t>Levels of Expectations</a:t>
            </a:r>
            <a:endParaRPr lang="th-TH"/>
          </a:p>
        </p:txBody>
      </p:sp>
      <p:sp>
        <p:nvSpPr>
          <p:cNvPr id="15363" name="Rectangle 3"/>
          <p:cNvSpPr>
            <a:spLocks noGrp="1" noChangeArrowheads="1"/>
          </p:cNvSpPr>
          <p:nvPr>
            <p:ph type="body" sz="half" idx="1"/>
          </p:nvPr>
        </p:nvSpPr>
        <p:spPr>
          <a:xfrm>
            <a:off x="609600" y="1600200"/>
            <a:ext cx="6267450" cy="4637088"/>
          </a:xfrm>
          <a:solidFill>
            <a:schemeClr val="tx2">
              <a:alpha val="67999"/>
            </a:schemeClr>
          </a:solidFill>
          <a:ln/>
        </p:spPr>
        <p:txBody>
          <a:bodyPr/>
          <a:lstStyle/>
          <a:p>
            <a:pPr>
              <a:lnSpc>
                <a:spcPct val="90000"/>
              </a:lnSpc>
            </a:pPr>
            <a:r>
              <a:rPr lang="en-US" sz="1800" b="1" i="1" dirty="0">
                <a:effectLst>
                  <a:outerShdw blurRad="38100" dist="38100" dir="2700000" algn="tl">
                    <a:srgbClr val="C0C0C0"/>
                  </a:outerShdw>
                </a:effectLst>
              </a:rPr>
              <a:t>Customers hold similar desired expectations across categories of service.</a:t>
            </a:r>
          </a:p>
          <a:p>
            <a:pPr>
              <a:lnSpc>
                <a:spcPct val="90000"/>
              </a:lnSpc>
            </a:pPr>
            <a:r>
              <a:rPr lang="en-US" sz="3600" b="1" i="1" dirty="0">
                <a:solidFill>
                  <a:srgbClr val="FF3300"/>
                </a:solidFill>
                <a:effectLst>
                  <a:outerShdw blurRad="38100" dist="38100" dir="2700000" algn="tl">
                    <a:srgbClr val="C0C0C0"/>
                  </a:outerShdw>
                </a:effectLst>
              </a:rPr>
              <a:t>Among subcategories of restaurants are expensive restaurants, ethnic restaurants, fast-food restaurants and airport restaurants.</a:t>
            </a:r>
          </a:p>
          <a:p>
            <a:pPr>
              <a:lnSpc>
                <a:spcPct val="90000"/>
              </a:lnSpc>
            </a:pPr>
            <a:endParaRPr lang="en-US" sz="3600" b="1" i="1" dirty="0">
              <a:solidFill>
                <a:srgbClr val="FF3300"/>
              </a:solidFill>
              <a:effectLst>
                <a:outerShdw blurRad="38100" dist="38100" dir="2700000" algn="tl">
                  <a:srgbClr val="C0C0C0"/>
                </a:outerShdw>
              </a:effectLst>
            </a:endParaRPr>
          </a:p>
          <a:p>
            <a:pPr>
              <a:lnSpc>
                <a:spcPct val="90000"/>
              </a:lnSpc>
            </a:pPr>
            <a:r>
              <a:rPr lang="en-US" sz="2400" dirty="0"/>
              <a:t>Global Feature pg. 84-85</a:t>
            </a:r>
            <a:endParaRPr lang="th-TH"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t>The Zone of Tolerance</a:t>
            </a:r>
            <a:endParaRPr lang="th-TH"/>
          </a:p>
        </p:txBody>
      </p:sp>
      <p:sp>
        <p:nvSpPr>
          <p:cNvPr id="16387" name="Rectangle 3"/>
          <p:cNvSpPr>
            <a:spLocks noGrp="1" noChangeArrowheads="1"/>
          </p:cNvSpPr>
          <p:nvPr>
            <p:ph type="body" sz="half" idx="1"/>
          </p:nvPr>
        </p:nvSpPr>
        <p:spPr>
          <a:xfrm>
            <a:off x="609600" y="1600200"/>
            <a:ext cx="7131050" cy="4419600"/>
          </a:xfrm>
        </p:spPr>
        <p:txBody>
          <a:bodyPr/>
          <a:lstStyle/>
          <a:p>
            <a:pPr>
              <a:lnSpc>
                <a:spcPct val="90000"/>
              </a:lnSpc>
            </a:pPr>
            <a:r>
              <a:rPr lang="en-US" sz="2400" b="1" i="1">
                <a:solidFill>
                  <a:schemeClr val="folHlink"/>
                </a:solidFill>
                <a:effectLst>
                  <a:outerShdw blurRad="38100" dist="38100" dir="2700000" algn="tl">
                    <a:srgbClr val="C0C0C0"/>
                  </a:outerShdw>
                </a:effectLst>
              </a:rPr>
              <a:t>The extent to which customers recognize and are willing to accept this variation is called the zone of tolerance.</a:t>
            </a:r>
          </a:p>
          <a:p>
            <a:pPr>
              <a:lnSpc>
                <a:spcPct val="90000"/>
              </a:lnSpc>
            </a:pPr>
            <a:r>
              <a:rPr lang="en-US" sz="2000" b="1"/>
              <a:t>If the service drops below adequate service – minimum level considered acceptable – customers will be </a:t>
            </a:r>
            <a:r>
              <a:rPr lang="en-US" sz="2400" b="1" i="1">
                <a:solidFill>
                  <a:srgbClr val="FF3300"/>
                </a:solidFill>
                <a:effectLst>
                  <a:outerShdw blurRad="38100" dist="38100" dir="2700000" algn="tl">
                    <a:srgbClr val="C0C0C0"/>
                  </a:outerShdw>
                </a:effectLst>
              </a:rPr>
              <a:t>frustrated and their satisfaction</a:t>
            </a:r>
            <a:r>
              <a:rPr lang="en-US" sz="2000" b="1"/>
              <a:t> with the company with the company will be undermined.</a:t>
            </a:r>
          </a:p>
          <a:p>
            <a:pPr>
              <a:lnSpc>
                <a:spcPct val="90000"/>
              </a:lnSpc>
            </a:pPr>
            <a:endParaRPr lang="en-US" sz="2000" b="1"/>
          </a:p>
          <a:p>
            <a:pPr>
              <a:lnSpc>
                <a:spcPct val="90000"/>
              </a:lnSpc>
            </a:pPr>
            <a:r>
              <a:rPr lang="en-US" sz="2000"/>
              <a:t>If service performance is higher than the zone of tolerance at the top of the end- where performance exceeds desired service- customers  will be </a:t>
            </a:r>
            <a:r>
              <a:rPr lang="en-US" sz="2400" b="1" i="1">
                <a:solidFill>
                  <a:srgbClr val="FF3300"/>
                </a:solidFill>
                <a:effectLst>
                  <a:outerShdw blurRad="38100" dist="38100" dir="2700000" algn="tl">
                    <a:srgbClr val="C0C0C0"/>
                  </a:outerShdw>
                </a:effectLst>
              </a:rPr>
              <a:t>very pleased and probably quite surprised as well.</a:t>
            </a:r>
            <a:endParaRPr lang="th-TH" sz="2400" b="1" i="1">
              <a:solidFill>
                <a:srgbClr val="FF3300"/>
              </a:solidFill>
              <a:effectLst>
                <a:outerShdw blurRad="38100" dist="38100" dir="2700000" algn="tl">
                  <a:srgbClr val="C0C0C0"/>
                </a:outerShdw>
              </a:effectLst>
            </a:endParaRPr>
          </a:p>
        </p:txBody>
      </p:sp>
      <p:pic>
        <p:nvPicPr>
          <p:cNvPr id="16388" name="Picture 4" descr="tw05"/>
          <p:cNvPicPr>
            <a:picLocks noChangeAspect="1" noChangeArrowheads="1"/>
          </p:cNvPicPr>
          <p:nvPr>
            <p:ph sz="half" idx="2"/>
          </p:nvPr>
        </p:nvPicPr>
        <p:blipFill>
          <a:blip r:embed="rId2"/>
          <a:srcRect/>
          <a:stretch>
            <a:fillRect/>
          </a:stretch>
        </p:blipFill>
        <p:spPr>
          <a:xfrm>
            <a:off x="7667625" y="2205038"/>
            <a:ext cx="1219200" cy="190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US"/>
              <a:t>Figure  4.4</a:t>
            </a:r>
            <a:endParaRPr lang="th-TH"/>
          </a:p>
        </p:txBody>
      </p:sp>
      <p:pic>
        <p:nvPicPr>
          <p:cNvPr id="17415" name="Picture 7" descr="servicesmarketing26"/>
          <p:cNvPicPr>
            <a:picLocks noChangeAspect="1" noChangeArrowheads="1"/>
          </p:cNvPicPr>
          <p:nvPr>
            <p:ph idx="1"/>
          </p:nvPr>
        </p:nvPicPr>
        <p:blipFill>
          <a:blip r:embed="rId2"/>
          <a:srcRect/>
          <a:stretch>
            <a:fillRect/>
          </a:stretch>
        </p:blipFill>
        <p:spPr>
          <a:xfrm>
            <a:off x="900113" y="1557338"/>
            <a:ext cx="6064250" cy="4392612"/>
          </a:xfrm>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a:t>The Zone of Tolerance</a:t>
            </a:r>
            <a:endParaRPr lang="th-TH"/>
          </a:p>
        </p:txBody>
      </p:sp>
      <p:sp>
        <p:nvSpPr>
          <p:cNvPr id="18435" name="Rectangle 3"/>
          <p:cNvSpPr>
            <a:spLocks noGrp="1" noChangeArrowheads="1"/>
          </p:cNvSpPr>
          <p:nvPr>
            <p:ph type="body" sz="half" idx="1"/>
          </p:nvPr>
        </p:nvSpPr>
        <p:spPr>
          <a:xfrm>
            <a:off x="0" y="1628775"/>
            <a:ext cx="7275513" cy="4419600"/>
          </a:xfrm>
        </p:spPr>
        <p:txBody>
          <a:bodyPr/>
          <a:lstStyle/>
          <a:p>
            <a:r>
              <a:rPr lang="en-US" sz="2800" b="1" i="1">
                <a:solidFill>
                  <a:srgbClr val="FF3300"/>
                </a:solidFill>
                <a:effectLst>
                  <a:outerShdw blurRad="38100" dist="38100" dir="2700000" algn="tl">
                    <a:srgbClr val="C0C0C0"/>
                  </a:outerShdw>
                </a:effectLst>
              </a:rPr>
              <a:t>Different Customers Possess Different Zones of Tolerance</a:t>
            </a:r>
          </a:p>
          <a:p>
            <a:r>
              <a:rPr lang="en-US" sz="2800" u="sng"/>
              <a:t>Zones of Tolerance Vary for Service Dimensions</a:t>
            </a:r>
          </a:p>
          <a:p>
            <a:pPr lvl="1"/>
            <a:r>
              <a:rPr lang="en-US" sz="2000" b="1" i="1">
                <a:effectLst>
                  <a:outerShdw blurRad="38100" dist="38100" dir="2700000" algn="tl">
                    <a:srgbClr val="C0C0C0"/>
                  </a:outerShdw>
                </a:effectLst>
              </a:rPr>
              <a:t>Customers’ tolerance zones also vary for different service attributes or dimensions.</a:t>
            </a:r>
          </a:p>
          <a:p>
            <a:pPr lvl="1"/>
            <a:endParaRPr lang="en-US" sz="2000" b="1" i="1">
              <a:effectLst>
                <a:outerShdw blurRad="38100" dist="38100" dir="2700000" algn="tl">
                  <a:srgbClr val="C0C0C0"/>
                </a:outerShdw>
              </a:effectLst>
            </a:endParaRPr>
          </a:p>
          <a:p>
            <a:pPr lvl="1"/>
            <a:r>
              <a:rPr lang="en-US" sz="2600" b="1">
                <a:solidFill>
                  <a:schemeClr val="accent2"/>
                </a:solidFill>
              </a:rPr>
              <a:t>The more important the factor, the narrower the zone of tolerance is likely to be.	</a:t>
            </a:r>
            <a:endParaRPr lang="th-TH" sz="2600" b="1">
              <a:solidFill>
                <a:schemeClr val="accent2"/>
              </a:solidFill>
            </a:endParaRPr>
          </a:p>
        </p:txBody>
      </p:sp>
      <p:pic>
        <p:nvPicPr>
          <p:cNvPr id="18439" name="Picture 7" descr="HOMER"/>
          <p:cNvPicPr>
            <a:picLocks noChangeAspect="1" noChangeArrowheads="1"/>
          </p:cNvPicPr>
          <p:nvPr>
            <p:ph sz="half" idx="2"/>
          </p:nvPr>
        </p:nvPicPr>
        <p:blipFill>
          <a:blip r:embed="rId2"/>
          <a:srcRect/>
          <a:stretch>
            <a:fillRect/>
          </a:stretch>
        </p:blipFill>
        <p:spPr>
          <a:xfrm>
            <a:off x="7231063" y="2276475"/>
            <a:ext cx="1912937" cy="22447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US"/>
              <a:t>Figure 4.6</a:t>
            </a:r>
            <a:endParaRPr lang="th-TH"/>
          </a:p>
        </p:txBody>
      </p:sp>
      <p:pic>
        <p:nvPicPr>
          <p:cNvPr id="50181" name="Picture 5" descr="servicesmarketing28"/>
          <p:cNvPicPr>
            <a:picLocks noChangeAspect="1" noChangeArrowheads="1"/>
          </p:cNvPicPr>
          <p:nvPr>
            <p:ph idx="1"/>
          </p:nvPr>
        </p:nvPicPr>
        <p:blipFill>
          <a:blip r:embed="rId2"/>
          <a:srcRect/>
          <a:stretch>
            <a:fillRect/>
          </a:stretch>
        </p:blipFill>
        <p:spPr>
          <a:xfrm>
            <a:off x="827088" y="1700213"/>
            <a:ext cx="7489825" cy="4176712"/>
          </a:xfrm>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t>The Zone of Tolerance</a:t>
            </a:r>
            <a:endParaRPr lang="th-TH"/>
          </a:p>
        </p:txBody>
      </p:sp>
      <p:sp>
        <p:nvSpPr>
          <p:cNvPr id="19459" name="Rectangle 3"/>
          <p:cNvSpPr>
            <a:spLocks noGrp="1" noChangeArrowheads="1"/>
          </p:cNvSpPr>
          <p:nvPr>
            <p:ph type="body" sz="half" idx="1"/>
          </p:nvPr>
        </p:nvSpPr>
        <p:spPr>
          <a:xfrm>
            <a:off x="928662" y="1643050"/>
            <a:ext cx="5834063" cy="4419600"/>
          </a:xfrm>
          <a:solidFill>
            <a:schemeClr val="accent1">
              <a:alpha val="42000"/>
            </a:schemeClr>
          </a:solidFill>
        </p:spPr>
        <p:txBody>
          <a:bodyPr/>
          <a:lstStyle/>
          <a:p>
            <a:pPr>
              <a:lnSpc>
                <a:spcPct val="80000"/>
              </a:lnSpc>
            </a:pPr>
            <a:r>
              <a:rPr lang="en-US" sz="2800" b="1" i="1" dirty="0">
                <a:solidFill>
                  <a:srgbClr val="FF3300"/>
                </a:solidFill>
                <a:effectLst>
                  <a:outerShdw blurRad="38100" dist="38100" dir="2700000" algn="tl">
                    <a:srgbClr val="000000"/>
                  </a:outerShdw>
                </a:effectLst>
              </a:rPr>
              <a:t>Zones of Tolerance Vary for Service Dimensions</a:t>
            </a:r>
          </a:p>
          <a:p>
            <a:pPr lvl="1">
              <a:lnSpc>
                <a:spcPct val="80000"/>
              </a:lnSpc>
            </a:pPr>
            <a:r>
              <a:rPr lang="en-US" sz="3000" b="1" i="1" dirty="0">
                <a:effectLst>
                  <a:outerShdw blurRad="38100" dist="38100" dir="2700000" algn="tl">
                    <a:srgbClr val="FFFFFF"/>
                  </a:outerShdw>
                </a:effectLst>
              </a:rPr>
              <a:t>In general, customers are likely to be less tolerant about </a:t>
            </a:r>
            <a:r>
              <a:rPr lang="en-US" sz="3000" b="1" i="1" dirty="0">
                <a:solidFill>
                  <a:srgbClr val="FF3300"/>
                </a:solidFill>
                <a:effectLst>
                  <a:outerShdw blurRad="38100" dist="38100" dir="2700000" algn="tl">
                    <a:srgbClr val="000000"/>
                  </a:outerShdw>
                </a:effectLst>
              </a:rPr>
              <a:t>unreliable services</a:t>
            </a:r>
            <a:r>
              <a:rPr lang="en-US" sz="3000" b="1" i="1" dirty="0">
                <a:effectLst>
                  <a:outerShdw blurRad="38100" dist="38100" dir="2700000" algn="tl">
                    <a:srgbClr val="FFFFFF"/>
                  </a:outerShdw>
                </a:effectLst>
              </a:rPr>
              <a:t> (broken promises or service errors) than other service deficiencies, which means that they </a:t>
            </a:r>
            <a:r>
              <a:rPr lang="en-US" sz="3000" b="1" i="1" dirty="0">
                <a:solidFill>
                  <a:srgbClr val="FF3300"/>
                </a:solidFill>
                <a:effectLst>
                  <a:outerShdw blurRad="38100" dist="38100" dir="2700000" algn="tl">
                    <a:srgbClr val="000000"/>
                  </a:outerShdw>
                </a:effectLst>
              </a:rPr>
              <a:t>have higher expectations for this factor.</a:t>
            </a:r>
          </a:p>
        </p:txBody>
      </p:sp>
      <p:pic>
        <p:nvPicPr>
          <p:cNvPr id="19463" name="Picture 7" descr="http://philipgraves.net/images/phone%20guy.JPG"/>
          <p:cNvPicPr>
            <a:picLocks noChangeAspect="1" noChangeArrowheads="1"/>
          </p:cNvPicPr>
          <p:nvPr/>
        </p:nvPicPr>
        <p:blipFill>
          <a:blip r:embed="rId2"/>
          <a:srcRect/>
          <a:stretch>
            <a:fillRect/>
          </a:stretch>
        </p:blipFill>
        <p:spPr bwMode="auto">
          <a:xfrm>
            <a:off x="7054425" y="214290"/>
            <a:ext cx="1824220" cy="1857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US"/>
              <a:t>The Zone of Tolerance</a:t>
            </a:r>
            <a:endParaRPr lang="th-TH"/>
          </a:p>
        </p:txBody>
      </p:sp>
      <p:sp>
        <p:nvSpPr>
          <p:cNvPr id="65539" name="Rectangle 3"/>
          <p:cNvSpPr>
            <a:spLocks noGrp="1" noChangeArrowheads="1"/>
          </p:cNvSpPr>
          <p:nvPr>
            <p:ph type="body" sz="half" idx="1"/>
          </p:nvPr>
        </p:nvSpPr>
        <p:spPr>
          <a:xfrm>
            <a:off x="642910" y="1571612"/>
            <a:ext cx="5691188" cy="4419600"/>
          </a:xfrm>
          <a:solidFill>
            <a:schemeClr val="accent1">
              <a:alpha val="33000"/>
            </a:schemeClr>
          </a:solidFill>
        </p:spPr>
        <p:txBody>
          <a:bodyPr/>
          <a:lstStyle/>
          <a:p>
            <a:pPr>
              <a:lnSpc>
                <a:spcPct val="80000"/>
              </a:lnSpc>
            </a:pPr>
            <a:r>
              <a:rPr lang="en-US" b="1" i="1" dirty="0">
                <a:solidFill>
                  <a:srgbClr val="FF3300"/>
                </a:solidFill>
                <a:effectLst>
                  <a:outerShdw blurRad="38100" dist="38100" dir="2700000" algn="tl">
                    <a:srgbClr val="000000"/>
                  </a:outerShdw>
                </a:effectLst>
              </a:rPr>
              <a:t>Zones of Tolerance Vary for Service Dimensions</a:t>
            </a:r>
          </a:p>
          <a:p>
            <a:pPr lvl="1">
              <a:lnSpc>
                <a:spcPct val="80000"/>
              </a:lnSpc>
            </a:pPr>
            <a:r>
              <a:rPr lang="en-US" sz="2500" dirty="0"/>
              <a:t>In addition to higher expectations for the most important service dimensions and attributes, customers are likely to be less willing to relax these expectations than those for less important factors, </a:t>
            </a:r>
            <a:r>
              <a:rPr lang="en-US" sz="2500" b="1" i="1" dirty="0">
                <a:solidFill>
                  <a:srgbClr val="FF3300"/>
                </a:solidFill>
                <a:effectLst>
                  <a:outerShdw blurRad="38100" dist="38100" dir="2700000" algn="tl">
                    <a:srgbClr val="000000"/>
                  </a:outerShdw>
                </a:effectLst>
              </a:rPr>
              <a:t>making the zone of tolerance for the most important service dimension smaller and the desired and adequate service levels higher.</a:t>
            </a:r>
          </a:p>
        </p:txBody>
      </p:sp>
      <p:pic>
        <p:nvPicPr>
          <p:cNvPr id="65542" name="Picture 6" descr="http://www.brightwurks.com/images/hs-blog/badservice.jpg"/>
          <p:cNvPicPr>
            <a:picLocks noChangeAspect="1" noChangeArrowheads="1"/>
          </p:cNvPicPr>
          <p:nvPr/>
        </p:nvPicPr>
        <p:blipFill>
          <a:blip r:embed="rId2"/>
          <a:srcRect/>
          <a:stretch>
            <a:fillRect/>
          </a:stretch>
        </p:blipFill>
        <p:spPr bwMode="auto">
          <a:xfrm rot="754839">
            <a:off x="6500826" y="428604"/>
            <a:ext cx="2071702" cy="15359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US"/>
              <a:t>The Zone of Tolerance</a:t>
            </a:r>
            <a:endParaRPr lang="th-TH"/>
          </a:p>
        </p:txBody>
      </p:sp>
      <p:sp>
        <p:nvSpPr>
          <p:cNvPr id="20483" name="Rectangle 3"/>
          <p:cNvSpPr>
            <a:spLocks noGrp="1" noChangeArrowheads="1"/>
          </p:cNvSpPr>
          <p:nvPr>
            <p:ph type="body" sz="half" idx="1"/>
          </p:nvPr>
        </p:nvSpPr>
        <p:spPr>
          <a:xfrm>
            <a:off x="611188" y="1557338"/>
            <a:ext cx="5186362" cy="4419600"/>
          </a:xfrm>
        </p:spPr>
        <p:txBody>
          <a:bodyPr/>
          <a:lstStyle/>
          <a:p>
            <a:pPr>
              <a:lnSpc>
                <a:spcPct val="90000"/>
              </a:lnSpc>
            </a:pPr>
            <a:r>
              <a:rPr lang="en-US" sz="2400" dirty="0"/>
              <a:t>In summary we can express boundaries of customer expectations of service with two different levels of expectations: desired service and adequate service. </a:t>
            </a:r>
          </a:p>
          <a:p>
            <a:pPr>
              <a:lnSpc>
                <a:spcPct val="90000"/>
              </a:lnSpc>
              <a:buFont typeface="Wingdings" pitchFamily="2" charset="2"/>
              <a:buChar char="Ø"/>
            </a:pPr>
            <a:r>
              <a:rPr lang="en-US" sz="2400" b="1" i="1" dirty="0">
                <a:solidFill>
                  <a:srgbClr val="FF3300"/>
                </a:solidFill>
                <a:effectLst>
                  <a:outerShdw blurRad="38100" dist="38100" dir="2700000" algn="tl">
                    <a:srgbClr val="C0C0C0"/>
                  </a:outerShdw>
                </a:effectLst>
              </a:rPr>
              <a:t>The desired service level is less subject to change than adequate service level.</a:t>
            </a:r>
          </a:p>
          <a:p>
            <a:pPr>
              <a:lnSpc>
                <a:spcPct val="90000"/>
              </a:lnSpc>
              <a:buFont typeface="Wingdings" pitchFamily="2" charset="2"/>
              <a:buChar char="Ø"/>
            </a:pPr>
            <a:r>
              <a:rPr lang="en-US" sz="2400" dirty="0"/>
              <a:t>A zone of tolerance separates these 2 </a:t>
            </a:r>
            <a:r>
              <a:rPr lang="en-US" sz="2400" dirty="0" smtClean="0"/>
              <a:t>levels.</a:t>
            </a:r>
          </a:p>
          <a:p>
            <a:pPr lvl="1">
              <a:lnSpc>
                <a:spcPct val="90000"/>
              </a:lnSpc>
            </a:pPr>
            <a:r>
              <a:rPr lang="en-US" sz="1600" b="1" dirty="0" smtClean="0">
                <a:solidFill>
                  <a:schemeClr val="accent2"/>
                </a:solidFill>
                <a:effectLst>
                  <a:outerShdw blurRad="38100" dist="38100" dir="2700000" algn="tl">
                    <a:srgbClr val="C0C0C0"/>
                  </a:outerShdw>
                </a:effectLst>
              </a:rPr>
              <a:t>This </a:t>
            </a:r>
            <a:r>
              <a:rPr lang="en-US" sz="1600" b="1" dirty="0">
                <a:solidFill>
                  <a:schemeClr val="accent2"/>
                </a:solidFill>
                <a:effectLst>
                  <a:outerShdw blurRad="38100" dist="38100" dir="2700000" algn="tl">
                    <a:srgbClr val="C0C0C0"/>
                  </a:outerShdw>
                </a:effectLst>
              </a:rPr>
              <a:t>zone of tolerance varies across customers and expands or contracts with the same customer.</a:t>
            </a:r>
          </a:p>
        </p:txBody>
      </p:sp>
      <p:pic>
        <p:nvPicPr>
          <p:cNvPr id="20487" name="Picture 7" descr="FACECIGR"/>
          <p:cNvPicPr>
            <a:picLocks noChangeAspect="1" noChangeArrowheads="1"/>
          </p:cNvPicPr>
          <p:nvPr>
            <p:ph sz="half" idx="2"/>
          </p:nvPr>
        </p:nvPicPr>
        <p:blipFill>
          <a:blip r:embed="rId2"/>
          <a:srcRect/>
          <a:stretch>
            <a:fillRect/>
          </a:stretch>
        </p:blipFill>
        <p:spPr>
          <a:xfrm>
            <a:off x="4787900" y="1989138"/>
            <a:ext cx="3886200" cy="333216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t>Figure 4.5</a:t>
            </a:r>
            <a:endParaRPr lang="th-TH"/>
          </a:p>
        </p:txBody>
      </p:sp>
      <p:pic>
        <p:nvPicPr>
          <p:cNvPr id="21511" name="Picture 7" descr="servicesmarketing27"/>
          <p:cNvPicPr>
            <a:picLocks noChangeAspect="1" noChangeArrowheads="1"/>
          </p:cNvPicPr>
          <p:nvPr>
            <p:ph idx="1"/>
          </p:nvPr>
        </p:nvPicPr>
        <p:blipFill>
          <a:blip r:embed="rId2"/>
          <a:srcRect/>
          <a:stretch>
            <a:fillRect/>
          </a:stretch>
        </p:blipFill>
        <p:spPr>
          <a:xfrm>
            <a:off x="611188" y="1628775"/>
            <a:ext cx="7705725" cy="4319588"/>
          </a:xfrm>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r>
              <a:rPr lang="en-US"/>
              <a:t>Figure 4.7</a:t>
            </a:r>
            <a:endParaRPr lang="th-TH"/>
          </a:p>
        </p:txBody>
      </p:sp>
      <p:pic>
        <p:nvPicPr>
          <p:cNvPr id="66563" name="Picture 3" descr="servicesmarketing29"/>
          <p:cNvPicPr>
            <a:picLocks noChangeAspect="1" noChangeArrowheads="1"/>
          </p:cNvPicPr>
          <p:nvPr>
            <p:ph idx="1"/>
          </p:nvPr>
        </p:nvPicPr>
        <p:blipFill>
          <a:blip r:embed="rId2"/>
          <a:srcRect/>
          <a:stretch>
            <a:fillRect/>
          </a:stretch>
        </p:blipFill>
        <p:spPr>
          <a:xfrm>
            <a:off x="684213" y="1557338"/>
            <a:ext cx="7632700" cy="4319587"/>
          </a:xfrm>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US" sz="3800"/>
              <a:t>Factors that Influence Customer Expectations of Service</a:t>
            </a:r>
            <a:endParaRPr lang="th-TH" sz="3800"/>
          </a:p>
        </p:txBody>
      </p:sp>
      <p:sp>
        <p:nvSpPr>
          <p:cNvPr id="22531" name="Rectangle 3"/>
          <p:cNvSpPr>
            <a:spLocks noGrp="1" noChangeArrowheads="1"/>
          </p:cNvSpPr>
          <p:nvPr>
            <p:ph type="body" sz="half" idx="1"/>
          </p:nvPr>
        </p:nvSpPr>
        <p:spPr>
          <a:xfrm>
            <a:off x="609600" y="1600200"/>
            <a:ext cx="4610100" cy="4419600"/>
          </a:xfrm>
        </p:spPr>
        <p:txBody>
          <a:bodyPr/>
          <a:lstStyle/>
          <a:p>
            <a:pPr>
              <a:lnSpc>
                <a:spcPct val="90000"/>
              </a:lnSpc>
            </a:pPr>
            <a:r>
              <a:rPr lang="en-US" sz="2000"/>
              <a:t>Sources of Desired Service Expectations</a:t>
            </a:r>
          </a:p>
          <a:p>
            <a:pPr lvl="1">
              <a:lnSpc>
                <a:spcPct val="90000"/>
              </a:lnSpc>
            </a:pPr>
            <a:r>
              <a:rPr lang="en-US" sz="2000"/>
              <a:t>The two largest influences on desired service level are </a:t>
            </a:r>
            <a:r>
              <a:rPr lang="en-US" sz="2000" b="1" i="1">
                <a:solidFill>
                  <a:srgbClr val="FF3300"/>
                </a:solidFill>
              </a:rPr>
              <a:t>personal needs and philosophies about service</a:t>
            </a:r>
            <a:r>
              <a:rPr lang="en-US" sz="2000"/>
              <a:t>.</a:t>
            </a:r>
          </a:p>
          <a:p>
            <a:pPr lvl="1">
              <a:lnSpc>
                <a:spcPct val="90000"/>
              </a:lnSpc>
            </a:pPr>
            <a:endParaRPr lang="en-US" sz="2000"/>
          </a:p>
          <a:p>
            <a:pPr lvl="1">
              <a:lnSpc>
                <a:spcPct val="90000"/>
              </a:lnSpc>
            </a:pPr>
            <a:r>
              <a:rPr lang="en-US" sz="2500" b="1">
                <a:solidFill>
                  <a:srgbClr val="FF3300"/>
                </a:solidFill>
                <a:effectLst>
                  <a:outerShdw blurRad="38100" dist="38100" dir="2700000" algn="tl">
                    <a:srgbClr val="C0C0C0"/>
                  </a:outerShdw>
                </a:effectLst>
              </a:rPr>
              <a:t>Personal needs</a:t>
            </a:r>
            <a:r>
              <a:rPr lang="en-US" sz="2000"/>
              <a:t> are those states or conditions essential to the physical or psychological well-being of the customer, are pivotal factors that shape what customers desire in service.</a:t>
            </a:r>
            <a:endParaRPr lang="th-TH" sz="2000"/>
          </a:p>
        </p:txBody>
      </p:sp>
      <p:pic>
        <p:nvPicPr>
          <p:cNvPr id="22535" name="Picture 7" descr="http://thehealthyapron.com/wp-content/uploads/2011/09/healthy-happy-opener-300x300.jpg"/>
          <p:cNvPicPr>
            <a:picLocks noChangeAspect="1" noChangeArrowheads="1"/>
          </p:cNvPicPr>
          <p:nvPr/>
        </p:nvPicPr>
        <p:blipFill>
          <a:blip r:embed="rId2"/>
          <a:srcRect/>
          <a:stretch>
            <a:fillRect/>
          </a:stretch>
        </p:blipFill>
        <p:spPr bwMode="auto">
          <a:xfrm>
            <a:off x="5429256" y="1785926"/>
            <a:ext cx="2857500" cy="2857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0" y="285728"/>
            <a:ext cx="8015287" cy="914400"/>
          </a:xfrm>
        </p:spPr>
        <p:txBody>
          <a:bodyPr/>
          <a:lstStyle/>
          <a:p>
            <a:r>
              <a:rPr lang="en-US" sz="3800"/>
              <a:t>Factors that Influence Customer Expectations of Service</a:t>
            </a:r>
            <a:endParaRPr lang="th-TH" sz="3800"/>
          </a:p>
        </p:txBody>
      </p:sp>
      <p:sp>
        <p:nvSpPr>
          <p:cNvPr id="24579" name="Rectangle 3"/>
          <p:cNvSpPr>
            <a:spLocks noGrp="1" noChangeArrowheads="1"/>
          </p:cNvSpPr>
          <p:nvPr>
            <p:ph type="body" sz="half" idx="1"/>
          </p:nvPr>
        </p:nvSpPr>
        <p:spPr>
          <a:xfrm>
            <a:off x="928662" y="1643050"/>
            <a:ext cx="6911975" cy="4419600"/>
          </a:xfrm>
          <a:solidFill>
            <a:schemeClr val="tx2">
              <a:alpha val="78000"/>
            </a:schemeClr>
          </a:solidFill>
          <a:ln w="38100" cmpd="dbl">
            <a:solidFill>
              <a:srgbClr val="FF3300"/>
            </a:solidFill>
          </a:ln>
        </p:spPr>
        <p:txBody>
          <a:bodyPr/>
          <a:lstStyle/>
          <a:p>
            <a:pPr>
              <a:lnSpc>
                <a:spcPct val="90000"/>
              </a:lnSpc>
            </a:pPr>
            <a:r>
              <a:rPr lang="en-US" sz="2800" dirty="0"/>
              <a:t>Sources of Desired Service Expectations</a:t>
            </a:r>
          </a:p>
          <a:p>
            <a:pPr lvl="1">
              <a:lnSpc>
                <a:spcPct val="90000"/>
              </a:lnSpc>
            </a:pPr>
            <a:r>
              <a:rPr lang="en-US" b="1" i="1" dirty="0">
                <a:solidFill>
                  <a:srgbClr val="FF3300"/>
                </a:solidFill>
                <a:effectLst>
                  <a:outerShdw blurRad="38100" dist="38100" dir="2700000" algn="tl">
                    <a:srgbClr val="C0C0C0"/>
                  </a:outerShdw>
                </a:effectLst>
              </a:rPr>
              <a:t>Lasting service intensifiers are individual, stable factors that lead the customer to a heightened sensitivity to service.</a:t>
            </a:r>
          </a:p>
          <a:p>
            <a:pPr lvl="1">
              <a:lnSpc>
                <a:spcPct val="90000"/>
              </a:lnSpc>
            </a:pPr>
            <a:r>
              <a:rPr lang="en-US" sz="2400" i="1" dirty="0"/>
              <a:t>One of the most important of these factors can be called derived service expectations, which occur when customer expectations are driven by another person or group of people.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7" name="Picture 7" descr="14131"/>
          <p:cNvPicPr>
            <a:picLocks noChangeAspect="1" noChangeArrowheads="1"/>
          </p:cNvPicPr>
          <p:nvPr>
            <p:ph sz="half" idx="2"/>
          </p:nvPr>
        </p:nvPicPr>
        <p:blipFill>
          <a:blip r:embed="rId2"/>
          <a:srcRect/>
          <a:stretch>
            <a:fillRect/>
          </a:stretch>
        </p:blipFill>
        <p:spPr>
          <a:xfrm>
            <a:off x="285720" y="4714884"/>
            <a:ext cx="2357454" cy="17145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5602" name="Rectangle 2"/>
          <p:cNvSpPr>
            <a:spLocks noGrp="1" noChangeArrowheads="1"/>
          </p:cNvSpPr>
          <p:nvPr>
            <p:ph type="title"/>
          </p:nvPr>
        </p:nvSpPr>
        <p:spPr/>
        <p:txBody>
          <a:bodyPr/>
          <a:lstStyle/>
          <a:p>
            <a:r>
              <a:rPr lang="en-US" sz="3800"/>
              <a:t>Factors that Influence Customer Expectations of Service</a:t>
            </a:r>
            <a:endParaRPr lang="th-TH" sz="3800"/>
          </a:p>
        </p:txBody>
      </p:sp>
      <p:sp>
        <p:nvSpPr>
          <p:cNvPr id="25603" name="Rectangle 3"/>
          <p:cNvSpPr>
            <a:spLocks noGrp="1" noChangeArrowheads="1"/>
          </p:cNvSpPr>
          <p:nvPr>
            <p:ph type="body" sz="half" idx="1"/>
          </p:nvPr>
        </p:nvSpPr>
        <p:spPr>
          <a:xfrm>
            <a:off x="1835150" y="1484313"/>
            <a:ext cx="6267450" cy="4419600"/>
          </a:xfrm>
          <a:solidFill>
            <a:schemeClr val="tx2">
              <a:alpha val="42999"/>
            </a:schemeClr>
          </a:solidFill>
        </p:spPr>
        <p:txBody>
          <a:bodyPr/>
          <a:lstStyle/>
          <a:p>
            <a:r>
              <a:rPr lang="en-US" sz="2800" dirty="0"/>
              <a:t>Sources of Desired Service Expectations</a:t>
            </a:r>
          </a:p>
          <a:p>
            <a:pPr lvl="1"/>
            <a:r>
              <a:rPr lang="en-US" sz="2600" b="1" i="1" dirty="0">
                <a:solidFill>
                  <a:srgbClr val="FF3300"/>
                </a:solidFill>
                <a:effectLst>
                  <a:outerShdw blurRad="38100" dist="38100" dir="2700000" algn="tl">
                    <a:srgbClr val="C0C0C0"/>
                  </a:outerShdw>
                </a:effectLst>
              </a:rPr>
              <a:t>Business to business customers may also derive their expectations from their managers and supervisors.</a:t>
            </a:r>
          </a:p>
          <a:p>
            <a:pPr lvl="2"/>
            <a:r>
              <a:rPr lang="en-US" sz="2200" dirty="0"/>
              <a:t>Employees of a marketing research department may speed up project cycles (increase their expectations for speed of delivery) when pressured by their management to deliver the study results.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US" sz="3800" dirty="0"/>
              <a:t>Factors that Influence Customer Expectations of Service</a:t>
            </a:r>
            <a:endParaRPr lang="th-TH" sz="3800" dirty="0"/>
          </a:p>
        </p:txBody>
      </p:sp>
      <p:sp>
        <p:nvSpPr>
          <p:cNvPr id="26627" name="Rectangle 3"/>
          <p:cNvSpPr>
            <a:spLocks noGrp="1" noChangeArrowheads="1"/>
          </p:cNvSpPr>
          <p:nvPr>
            <p:ph type="body" sz="half" idx="1"/>
          </p:nvPr>
        </p:nvSpPr>
        <p:spPr>
          <a:xfrm>
            <a:off x="323850" y="1628775"/>
            <a:ext cx="4970463" cy="4419600"/>
          </a:xfrm>
        </p:spPr>
        <p:txBody>
          <a:bodyPr/>
          <a:lstStyle/>
          <a:p>
            <a:pPr>
              <a:lnSpc>
                <a:spcPct val="90000"/>
              </a:lnSpc>
            </a:pPr>
            <a:r>
              <a:rPr lang="en-US" sz="2400"/>
              <a:t>Sources of Desired Service Expectations</a:t>
            </a:r>
          </a:p>
          <a:p>
            <a:pPr lvl="1">
              <a:lnSpc>
                <a:spcPct val="90000"/>
              </a:lnSpc>
            </a:pPr>
            <a:r>
              <a:rPr lang="en-US" sz="2200" b="1">
                <a:effectLst>
                  <a:outerShdw blurRad="38100" dist="38100" dir="2700000" algn="tl">
                    <a:srgbClr val="C0C0C0"/>
                  </a:outerShdw>
                </a:effectLst>
              </a:rPr>
              <a:t>Another lasting service intensifier is </a:t>
            </a:r>
            <a:r>
              <a:rPr lang="en-US" sz="3500" b="1">
                <a:solidFill>
                  <a:srgbClr val="FF3300"/>
                </a:solidFill>
                <a:effectLst>
                  <a:outerShdw blurRad="38100" dist="38100" dir="2700000" algn="tl">
                    <a:srgbClr val="C0C0C0"/>
                  </a:outerShdw>
                </a:effectLst>
              </a:rPr>
              <a:t>personal service philosophy</a:t>
            </a:r>
            <a:r>
              <a:rPr lang="en-US" sz="2200" b="1">
                <a:effectLst>
                  <a:outerShdw blurRad="38100" dist="38100" dir="2700000" algn="tl">
                    <a:srgbClr val="C0C0C0"/>
                  </a:outerShdw>
                </a:effectLst>
              </a:rPr>
              <a:t> – </a:t>
            </a:r>
            <a:r>
              <a:rPr lang="en-US" sz="2000" b="1" i="1"/>
              <a:t>the customer’s underlying generic attitude about the meaning of service philosophy- the customer’s underlying generic attitude about the meaning of service and the proper conduct of service providers.</a:t>
            </a:r>
          </a:p>
          <a:p>
            <a:pPr lvl="1">
              <a:lnSpc>
                <a:spcPct val="90000"/>
              </a:lnSpc>
            </a:pPr>
            <a:endParaRPr lang="en-US" sz="2000" b="1" i="1"/>
          </a:p>
        </p:txBody>
      </p:sp>
      <p:pic>
        <p:nvPicPr>
          <p:cNvPr id="26631" name="Picture 7" descr="http://2.bp.blogspot.com/_rWyXKza6riY/TGV0HNVOB3I/AAAAAAAAAEk/Ro71x6dhCB0/s1600/the_thinker.jpg"/>
          <p:cNvPicPr>
            <a:picLocks noChangeAspect="1" noChangeArrowheads="1"/>
          </p:cNvPicPr>
          <p:nvPr/>
        </p:nvPicPr>
        <p:blipFill>
          <a:blip r:embed="rId2"/>
          <a:srcRect/>
          <a:stretch>
            <a:fillRect/>
          </a:stretch>
        </p:blipFill>
        <p:spPr bwMode="auto">
          <a:xfrm>
            <a:off x="5786446" y="2143116"/>
            <a:ext cx="2454114" cy="321471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7" name="Picture 9" descr="bus0"/>
          <p:cNvPicPr>
            <a:picLocks noChangeAspect="1" noChangeArrowheads="1"/>
          </p:cNvPicPr>
          <p:nvPr>
            <p:ph sz="half" idx="2"/>
          </p:nvPr>
        </p:nvPicPr>
        <p:blipFill>
          <a:blip r:embed="rId2"/>
          <a:srcRect/>
          <a:stretch>
            <a:fillRect/>
          </a:stretch>
        </p:blipFill>
        <p:spPr>
          <a:xfrm>
            <a:off x="6804025" y="4421188"/>
            <a:ext cx="2339975" cy="2436812"/>
          </a:xfrm>
          <a:prstGeom prst="rect">
            <a:avLst/>
          </a:prstGeom>
          <a:ln>
            <a:noFill/>
          </a:ln>
          <a:effectLst>
            <a:softEdge rad="112500"/>
          </a:effectLst>
        </p:spPr>
      </p:pic>
      <p:sp>
        <p:nvSpPr>
          <p:cNvPr id="27650" name="Rectangle 2"/>
          <p:cNvSpPr>
            <a:spLocks noGrp="1" noChangeArrowheads="1"/>
          </p:cNvSpPr>
          <p:nvPr>
            <p:ph type="title"/>
          </p:nvPr>
        </p:nvSpPr>
        <p:spPr/>
        <p:txBody>
          <a:bodyPr/>
          <a:lstStyle/>
          <a:p>
            <a:r>
              <a:rPr lang="en-US" sz="3800"/>
              <a:t>A different set of determinants affects adequate Service</a:t>
            </a:r>
            <a:endParaRPr lang="th-TH" sz="3800"/>
          </a:p>
        </p:txBody>
      </p:sp>
      <p:sp>
        <p:nvSpPr>
          <p:cNvPr id="27651" name="Rectangle 3"/>
          <p:cNvSpPr>
            <a:spLocks noGrp="1" noChangeArrowheads="1"/>
          </p:cNvSpPr>
          <p:nvPr>
            <p:ph type="body" sz="half" idx="1"/>
          </p:nvPr>
        </p:nvSpPr>
        <p:spPr>
          <a:xfrm>
            <a:off x="0" y="1484313"/>
            <a:ext cx="7561263" cy="4419600"/>
          </a:xfrm>
        </p:spPr>
        <p:txBody>
          <a:bodyPr/>
          <a:lstStyle/>
          <a:p>
            <a:pPr lvl="2"/>
            <a:r>
              <a:rPr lang="en-US" sz="2200" b="1" i="1">
                <a:solidFill>
                  <a:srgbClr val="FF3300"/>
                </a:solidFill>
                <a:effectLst>
                  <a:outerShdw blurRad="38100" dist="38100" dir="2700000" algn="tl">
                    <a:srgbClr val="C0C0C0"/>
                  </a:outerShdw>
                </a:effectLst>
              </a:rPr>
              <a:t>1. </a:t>
            </a:r>
            <a:r>
              <a:rPr lang="en-US" sz="2800" b="1" i="1" u="sng">
                <a:solidFill>
                  <a:srgbClr val="FF3300"/>
                </a:solidFill>
                <a:effectLst>
                  <a:outerShdw blurRad="38100" dist="38100" dir="2700000" algn="tl">
                    <a:srgbClr val="C0C0C0"/>
                  </a:outerShdw>
                </a:effectLst>
              </a:rPr>
              <a:t>Temporary service intensifiers</a:t>
            </a:r>
            <a:r>
              <a:rPr lang="en-US" sz="2200" b="1" i="1">
                <a:solidFill>
                  <a:srgbClr val="FF3300"/>
                </a:solidFill>
                <a:effectLst>
                  <a:outerShdw blurRad="38100" dist="38100" dir="2700000" algn="tl">
                    <a:srgbClr val="C0C0C0"/>
                  </a:outerShdw>
                </a:effectLst>
              </a:rPr>
              <a:t> consists of short-term, individual factors that make a customer more aware of the need for service</a:t>
            </a:r>
            <a:r>
              <a:rPr lang="en-US" sz="2200"/>
              <a:t>. </a:t>
            </a:r>
          </a:p>
          <a:p>
            <a:pPr lvl="2">
              <a:buFont typeface="Wingdings" pitchFamily="2" charset="2"/>
              <a:buNone/>
            </a:pPr>
            <a:r>
              <a:rPr lang="en-US" sz="2200"/>
              <a:t>   Personal emergency situations in which service is urgently needed (such as an accident and the need for automobile insurance or a breakdown in office equipment during a busy period raise the level of adequate service expectation, particularly the level of responsiveness required and considered acceptable.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sz="3800"/>
              <a:t>A different set of determinants affects adequate Service</a:t>
            </a:r>
            <a:endParaRPr lang="th-TH" sz="3800"/>
          </a:p>
        </p:txBody>
      </p:sp>
      <p:sp>
        <p:nvSpPr>
          <p:cNvPr id="28675" name="Rectangle 3"/>
          <p:cNvSpPr>
            <a:spLocks noGrp="1" noChangeArrowheads="1"/>
          </p:cNvSpPr>
          <p:nvPr>
            <p:ph type="body" sz="half" idx="1"/>
          </p:nvPr>
        </p:nvSpPr>
        <p:spPr>
          <a:xfrm>
            <a:off x="-541338" y="1700213"/>
            <a:ext cx="7850188" cy="4419600"/>
          </a:xfrm>
        </p:spPr>
        <p:txBody>
          <a:bodyPr/>
          <a:lstStyle/>
          <a:p>
            <a:pPr lvl="2"/>
            <a:r>
              <a:rPr lang="en-US" sz="2200"/>
              <a:t>Problems with the initial service can also lead to heightened expectations. </a:t>
            </a:r>
            <a:r>
              <a:rPr lang="en-US" sz="3100" b="1" i="1">
                <a:solidFill>
                  <a:srgbClr val="FF3300"/>
                </a:solidFill>
                <a:effectLst>
                  <a:outerShdw blurRad="38100" dist="38100" dir="2700000" algn="tl">
                    <a:srgbClr val="C0C0C0"/>
                  </a:outerShdw>
                </a:effectLst>
              </a:rPr>
              <a:t>Performing a service right the first time is very important because customers value service reliability above all other dimensions</a:t>
            </a:r>
            <a:r>
              <a:rPr lang="en-US" sz="2200"/>
              <a:t>. If the service fails in the recovery phase, fixing it right the second time(that is) being reliable in service recovery, is even more critical that it was the first time.</a:t>
            </a:r>
          </a:p>
          <a:p>
            <a:pPr lvl="2">
              <a:buFont typeface="Wingdings" pitchFamily="2" charset="2"/>
              <a:buNone/>
            </a:pPr>
            <a:endParaRPr lang="en-US" sz="2200"/>
          </a:p>
        </p:txBody>
      </p:sp>
      <p:pic>
        <p:nvPicPr>
          <p:cNvPr id="28676" name="Picture 4" descr="CPEP0233"/>
          <p:cNvPicPr>
            <a:picLocks noChangeAspect="1" noChangeArrowheads="1"/>
          </p:cNvPicPr>
          <p:nvPr>
            <p:ph sz="half" idx="2"/>
          </p:nvPr>
        </p:nvPicPr>
        <p:blipFill>
          <a:blip r:embed="rId2"/>
          <a:srcRect/>
          <a:stretch>
            <a:fillRect/>
          </a:stretch>
        </p:blipFill>
        <p:spPr>
          <a:xfrm>
            <a:off x="6877050" y="1412875"/>
            <a:ext cx="1779588" cy="27368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p:cNvSpPr>
            <a:spLocks noGrp="1" noChangeArrowheads="1"/>
          </p:cNvSpPr>
          <p:nvPr>
            <p:ph type="title"/>
          </p:nvPr>
        </p:nvSpPr>
        <p:spPr/>
        <p:txBody>
          <a:bodyPr/>
          <a:lstStyle/>
          <a:p>
            <a:r>
              <a:rPr lang="en-US" sz="3800"/>
              <a:t>A different set of determinants affects adequate Service</a:t>
            </a:r>
            <a:endParaRPr lang="th-TH" sz="3800"/>
          </a:p>
        </p:txBody>
      </p:sp>
      <p:sp>
        <p:nvSpPr>
          <p:cNvPr id="29699" name="Rectangle 3"/>
          <p:cNvSpPr>
            <a:spLocks noGrp="1" noChangeArrowheads="1"/>
          </p:cNvSpPr>
          <p:nvPr>
            <p:ph type="body" sz="half" idx="1"/>
          </p:nvPr>
        </p:nvSpPr>
        <p:spPr>
          <a:xfrm>
            <a:off x="142844" y="1844675"/>
            <a:ext cx="7524781" cy="5013325"/>
          </a:xfrm>
          <a:solidFill>
            <a:schemeClr val="bg1">
              <a:alpha val="55000"/>
            </a:schemeClr>
          </a:solidFill>
        </p:spPr>
        <p:txBody>
          <a:bodyPr/>
          <a:lstStyle/>
          <a:p>
            <a:pPr lvl="2">
              <a:lnSpc>
                <a:spcPct val="80000"/>
              </a:lnSpc>
            </a:pPr>
            <a:r>
              <a:rPr lang="en-US" sz="2000" dirty="0"/>
              <a:t>2. </a:t>
            </a:r>
            <a:r>
              <a:rPr lang="en-US" sz="2800" b="1" u="sng" dirty="0">
                <a:solidFill>
                  <a:srgbClr val="FF3300"/>
                </a:solidFill>
                <a:effectLst>
                  <a:outerShdw blurRad="38100" dist="38100" dir="2700000" algn="tl">
                    <a:srgbClr val="C0C0C0"/>
                  </a:outerShdw>
                </a:effectLst>
              </a:rPr>
              <a:t>Perceived service alternatives</a:t>
            </a:r>
            <a:r>
              <a:rPr lang="en-US" sz="2000" dirty="0"/>
              <a:t> are other providers for whom the customer can obtain the service. If customers have </a:t>
            </a:r>
            <a:r>
              <a:rPr lang="en-US" sz="2800" b="1" dirty="0"/>
              <a:t>multiple service providers to choose from, or if they can provide the service themselves (such</a:t>
            </a:r>
            <a:r>
              <a:rPr lang="en-US" sz="2000" dirty="0"/>
              <a:t> as lawn care or personal grooming), their levels of adequate service are higher than those of customers who believe it is not possible to get better service elsewhere.</a:t>
            </a:r>
          </a:p>
          <a:p>
            <a:pPr lvl="2">
              <a:lnSpc>
                <a:spcPct val="80000"/>
              </a:lnSpc>
            </a:pPr>
            <a:endParaRPr lang="en-US" sz="2000" dirty="0"/>
          </a:p>
          <a:p>
            <a:pPr lvl="2">
              <a:lnSpc>
                <a:spcPct val="80000"/>
              </a:lnSpc>
            </a:pPr>
            <a:r>
              <a:rPr lang="en-US" sz="2000" b="1" i="1" dirty="0">
                <a:solidFill>
                  <a:srgbClr val="FF3300"/>
                </a:solidFill>
              </a:rPr>
              <a:t>It is important that service marketers fully understand the complete set of options that customers view as perceived alternatives.		</a:t>
            </a:r>
          </a:p>
          <a:p>
            <a:pPr lvl="2">
              <a:lnSpc>
                <a:spcPct val="80000"/>
              </a:lnSpc>
              <a:buFont typeface="Wingdings" pitchFamily="2" charset="2"/>
              <a:buNone/>
            </a:pPr>
            <a:r>
              <a:rPr lang="en-US" sz="2000" dirty="0"/>
              <a:t>                                          Technology Spotlight pg.91</a:t>
            </a:r>
          </a:p>
        </p:txBody>
      </p:sp>
      <p:pic>
        <p:nvPicPr>
          <p:cNvPr id="29706" name="Picture 10" descr="http://images03.olx.com/ui/2/92/30/26939230_3.jpg"/>
          <p:cNvPicPr>
            <a:picLocks noChangeAspect="1" noChangeArrowheads="1"/>
          </p:cNvPicPr>
          <p:nvPr/>
        </p:nvPicPr>
        <p:blipFill>
          <a:blip r:embed="rId2"/>
          <a:srcRect/>
          <a:stretch>
            <a:fillRect/>
          </a:stretch>
        </p:blipFill>
        <p:spPr bwMode="auto">
          <a:xfrm>
            <a:off x="7072330" y="142852"/>
            <a:ext cx="1669130" cy="12525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214346" y="1357298"/>
            <a:ext cx="6821504" cy="4419600"/>
          </a:xfrm>
        </p:spPr>
        <p:txBody>
          <a:bodyPr/>
          <a:lstStyle/>
          <a:p>
            <a:pPr>
              <a:lnSpc>
                <a:spcPct val="90000"/>
              </a:lnSpc>
            </a:pPr>
            <a:endParaRPr lang="en-US" sz="2800" dirty="0"/>
          </a:p>
          <a:p>
            <a:pPr lvl="2">
              <a:lnSpc>
                <a:spcPct val="90000"/>
              </a:lnSpc>
            </a:pPr>
            <a:r>
              <a:rPr lang="en-US" sz="2800" b="1" i="1" dirty="0">
                <a:effectLst>
                  <a:outerShdw blurRad="38100" dist="38100" dir="2700000" algn="tl">
                    <a:srgbClr val="C0C0C0"/>
                  </a:outerShdw>
                </a:effectLst>
              </a:rPr>
              <a:t>3. A third factor affecting the level of adequate service is the </a:t>
            </a:r>
            <a:r>
              <a:rPr lang="en-US" sz="2800" b="1" i="1" u="sng" dirty="0">
                <a:solidFill>
                  <a:srgbClr val="FF3300"/>
                </a:solidFill>
                <a:effectLst>
                  <a:outerShdw blurRad="38100" dist="38100" dir="2700000" algn="tl">
                    <a:srgbClr val="C0C0C0"/>
                  </a:outerShdw>
                </a:effectLst>
              </a:rPr>
              <a:t>customer’s self-perceived service role.</a:t>
            </a:r>
            <a:r>
              <a:rPr lang="en-US" sz="2000" u="sng" dirty="0"/>
              <a:t> </a:t>
            </a:r>
          </a:p>
          <a:p>
            <a:pPr lvl="2">
              <a:lnSpc>
                <a:spcPct val="90000"/>
              </a:lnSpc>
            </a:pPr>
            <a:r>
              <a:rPr lang="en-US" sz="2000" dirty="0"/>
              <a:t>We define this as </a:t>
            </a:r>
            <a:r>
              <a:rPr lang="en-US" sz="2000" b="1" i="1" dirty="0">
                <a:solidFill>
                  <a:srgbClr val="FF3300"/>
                </a:solidFill>
                <a:effectLst>
                  <a:outerShdw blurRad="38100" dist="38100" dir="2700000" algn="tl">
                    <a:srgbClr val="C0C0C0"/>
                  </a:outerShdw>
                </a:effectLst>
              </a:rPr>
              <a:t>customer perceptions of the degree to which customers</a:t>
            </a:r>
            <a:r>
              <a:rPr lang="en-US" sz="2000" dirty="0"/>
              <a:t> exert an influence on the level of service they receive. In other words, customer expectations are partly shaped by how well they believe they are performing their own roles in service delivery.</a:t>
            </a:r>
          </a:p>
          <a:p>
            <a:pPr lvl="2">
              <a:lnSpc>
                <a:spcPct val="90000"/>
              </a:lnSpc>
            </a:pPr>
            <a:r>
              <a:rPr lang="en-US" sz="2000" dirty="0"/>
              <a:t>Ex. A customer wants rare meat but gets other will be dissatisfied. The customer’s active participation in the service also affects this factor.</a:t>
            </a:r>
          </a:p>
          <a:p>
            <a:pPr lvl="2">
              <a:lnSpc>
                <a:spcPct val="90000"/>
              </a:lnSpc>
              <a:buFont typeface="Wingdings" pitchFamily="2" charset="2"/>
              <a:buNone/>
            </a:pPr>
            <a:endParaRPr lang="en-US" sz="2000" dirty="0"/>
          </a:p>
        </p:txBody>
      </p:sp>
      <p:sp>
        <p:nvSpPr>
          <p:cNvPr id="30724" name="Rectangle 4"/>
          <p:cNvSpPr>
            <a:spLocks noGrp="1" noChangeArrowheads="1"/>
          </p:cNvSpPr>
          <p:nvPr>
            <p:ph type="title"/>
          </p:nvPr>
        </p:nvSpPr>
        <p:spPr/>
        <p:txBody>
          <a:bodyPr/>
          <a:lstStyle/>
          <a:p>
            <a:r>
              <a:rPr lang="en-US" sz="3800"/>
              <a:t>A different set of determinants affects adequate Service</a:t>
            </a:r>
            <a:endParaRPr lang="th-TH" sz="3800"/>
          </a:p>
        </p:txBody>
      </p:sp>
      <p:pic>
        <p:nvPicPr>
          <p:cNvPr id="30726" name="Picture 6" descr="http://2.bp.blogspot.com/-G0h0UoMMWbg/TwOnBGMACjI/AAAAAAAAAKg/fgXSSMFH_cU/s320/Academic%2BCoach.jpg">
            <a:hlinkClick r:id="rId2"/>
          </p:cNvPr>
          <p:cNvPicPr>
            <a:picLocks noChangeAspect="1" noChangeArrowheads="1"/>
          </p:cNvPicPr>
          <p:nvPr/>
        </p:nvPicPr>
        <p:blipFill>
          <a:blip r:embed="rId3"/>
          <a:srcRect/>
          <a:stretch>
            <a:fillRect/>
          </a:stretch>
        </p:blipFill>
        <p:spPr bwMode="auto">
          <a:xfrm>
            <a:off x="6500826" y="1714488"/>
            <a:ext cx="2361107" cy="15716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type="title"/>
          </p:nvPr>
        </p:nvSpPr>
        <p:spPr/>
        <p:txBody>
          <a:bodyPr/>
          <a:lstStyle/>
          <a:p>
            <a:r>
              <a:rPr lang="en-US" sz="3800"/>
              <a:t>A different set of determinants affects adequate Service</a:t>
            </a:r>
            <a:endParaRPr lang="th-TH" sz="3800"/>
          </a:p>
        </p:txBody>
      </p:sp>
      <p:sp>
        <p:nvSpPr>
          <p:cNvPr id="31747" name="Rectangle 3"/>
          <p:cNvSpPr>
            <a:spLocks noGrp="1" noChangeArrowheads="1"/>
          </p:cNvSpPr>
          <p:nvPr>
            <p:ph type="body" sz="half" idx="1"/>
          </p:nvPr>
        </p:nvSpPr>
        <p:spPr>
          <a:xfrm>
            <a:off x="609600" y="1600200"/>
            <a:ext cx="4683125" cy="4419600"/>
          </a:xfrm>
        </p:spPr>
        <p:txBody>
          <a:bodyPr/>
          <a:lstStyle/>
          <a:p>
            <a:pPr>
              <a:lnSpc>
                <a:spcPct val="90000"/>
              </a:lnSpc>
            </a:pPr>
            <a:r>
              <a:rPr lang="en-US" sz="2800" b="1">
                <a:solidFill>
                  <a:srgbClr val="FF3300"/>
                </a:solidFill>
                <a:effectLst>
                  <a:outerShdw blurRad="38100" dist="38100" dir="2700000" algn="tl">
                    <a:srgbClr val="C0C0C0"/>
                  </a:outerShdw>
                </a:effectLst>
              </a:rPr>
              <a:t>4. The final factor is predicted service.</a:t>
            </a:r>
            <a:r>
              <a:rPr lang="en-US" sz="2800"/>
              <a:t> The level of service that customers believe they are likely to get. This type of service expectation can be viewed as predications made by customers about what is likely to happen during an impending transaction or exchange. </a:t>
            </a:r>
          </a:p>
        </p:txBody>
      </p:sp>
      <p:pic>
        <p:nvPicPr>
          <p:cNvPr id="31752" name="Picture 8" descr="muses"/>
          <p:cNvPicPr>
            <a:picLocks noChangeAspect="1" noChangeArrowheads="1"/>
          </p:cNvPicPr>
          <p:nvPr>
            <p:ph sz="half" idx="2"/>
          </p:nvPr>
        </p:nvPicPr>
        <p:blipFill>
          <a:blip r:embed="rId2"/>
          <a:srcRect/>
          <a:stretch>
            <a:fillRect/>
          </a:stretch>
        </p:blipFill>
        <p:spPr>
          <a:xfrm>
            <a:off x="5572132" y="2214554"/>
            <a:ext cx="2901719" cy="3540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2" name="Rectangle 4"/>
          <p:cNvSpPr>
            <a:spLocks noGrp="1" noChangeArrowheads="1"/>
          </p:cNvSpPr>
          <p:nvPr>
            <p:ph type="title"/>
          </p:nvPr>
        </p:nvSpPr>
        <p:spPr/>
        <p:txBody>
          <a:bodyPr/>
          <a:lstStyle/>
          <a:p>
            <a:r>
              <a:rPr lang="en-US" sz="3800"/>
              <a:t>A different set of determinants affects adequate Service</a:t>
            </a:r>
            <a:endParaRPr lang="th-TH" sz="3800"/>
          </a:p>
        </p:txBody>
      </p:sp>
      <p:sp>
        <p:nvSpPr>
          <p:cNvPr id="32771" name="Rectangle 3"/>
          <p:cNvSpPr>
            <a:spLocks noGrp="1" noChangeArrowheads="1"/>
          </p:cNvSpPr>
          <p:nvPr>
            <p:ph type="body" sz="half" idx="1"/>
          </p:nvPr>
        </p:nvSpPr>
        <p:spPr>
          <a:xfrm>
            <a:off x="539750" y="1484313"/>
            <a:ext cx="6122988" cy="4419600"/>
          </a:xfrm>
        </p:spPr>
        <p:txBody>
          <a:bodyPr/>
          <a:lstStyle/>
          <a:p>
            <a:pPr lvl="2"/>
            <a:r>
              <a:rPr lang="en-US" sz="2000"/>
              <a:t>Predicted service is typically an estimate or calculation of the service that a customer will receive </a:t>
            </a:r>
            <a:r>
              <a:rPr lang="en-US" b="1" i="1">
                <a:solidFill>
                  <a:srgbClr val="FF3300"/>
                </a:solidFill>
                <a:effectLst>
                  <a:outerShdw blurRad="38100" dist="38100" dir="2700000" algn="tl">
                    <a:srgbClr val="C0C0C0"/>
                  </a:outerShdw>
                </a:effectLst>
              </a:rPr>
              <a:t>in an individual transaction rather than in the overall relationship with a service provider.</a:t>
            </a:r>
          </a:p>
          <a:p>
            <a:pPr lvl="2"/>
            <a:r>
              <a:rPr lang="en-US" sz="2000"/>
              <a:t>Whereas desired and adequate service expectations are global assessments comprising many individual service transactions, </a:t>
            </a:r>
            <a:r>
              <a:rPr lang="en-US" sz="1800" b="1" i="1">
                <a:solidFill>
                  <a:srgbClr val="FF3300"/>
                </a:solidFill>
              </a:rPr>
              <a:t>predicted service is almost always an estimate of what will happen in the next service encounter or transaction that the customer experiences.</a:t>
            </a:r>
          </a:p>
        </p:txBody>
      </p:sp>
      <p:pic>
        <p:nvPicPr>
          <p:cNvPr id="32773" name="Picture 5" descr="tn_chauffer"/>
          <p:cNvPicPr>
            <a:picLocks noChangeAspect="1" noChangeArrowheads="1"/>
          </p:cNvPicPr>
          <p:nvPr>
            <p:ph sz="half" idx="2"/>
          </p:nvPr>
        </p:nvPicPr>
        <p:blipFill>
          <a:blip r:embed="rId2"/>
          <a:srcRect/>
          <a:stretch>
            <a:fillRect/>
          </a:stretch>
        </p:blipFill>
        <p:spPr>
          <a:xfrm>
            <a:off x="6751638" y="4540250"/>
            <a:ext cx="2392362" cy="2317750"/>
          </a:xfrm>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sz="3800"/>
              <a:t>Factors that Influence Customer Expectations of Service</a:t>
            </a:r>
            <a:endParaRPr lang="th-TH" sz="3800"/>
          </a:p>
        </p:txBody>
      </p:sp>
      <p:sp>
        <p:nvSpPr>
          <p:cNvPr id="33795" name="Rectangle 3"/>
          <p:cNvSpPr>
            <a:spLocks noGrp="1" noChangeArrowheads="1"/>
          </p:cNvSpPr>
          <p:nvPr>
            <p:ph type="body" sz="half" idx="1"/>
          </p:nvPr>
        </p:nvSpPr>
        <p:spPr>
          <a:xfrm>
            <a:off x="609600" y="1600200"/>
            <a:ext cx="6770688" cy="4419600"/>
          </a:xfrm>
        </p:spPr>
        <p:txBody>
          <a:bodyPr/>
          <a:lstStyle/>
          <a:p>
            <a:r>
              <a:rPr lang="en-US" sz="2800" b="1" i="1">
                <a:solidFill>
                  <a:srgbClr val="FF3300"/>
                </a:solidFill>
                <a:effectLst>
                  <a:outerShdw blurRad="38100" dist="38100" dir="2700000" algn="tl">
                    <a:srgbClr val="C0C0C0"/>
                  </a:outerShdw>
                </a:effectLst>
              </a:rPr>
              <a:t>Sources of Both Desired and Predicated Service Expectations:</a:t>
            </a:r>
          </a:p>
          <a:p>
            <a:r>
              <a:rPr lang="en-US" sz="2800"/>
              <a:t>When consumers are interested in purchasing services, they are likely to seek or take in information from several different sources.</a:t>
            </a:r>
          </a:p>
        </p:txBody>
      </p:sp>
      <p:pic>
        <p:nvPicPr>
          <p:cNvPr id="33799" name="Picture 7" descr="http://1.bp.blogspot.com/_KLe63_nb2y4/STFfiEYF_sI/AAAAAAAAAAM/zRSdHL2n0PA/s400/it-01.jpg"/>
          <p:cNvPicPr>
            <a:picLocks noChangeAspect="1" noChangeArrowheads="1"/>
          </p:cNvPicPr>
          <p:nvPr/>
        </p:nvPicPr>
        <p:blipFill>
          <a:blip r:embed="rId2"/>
          <a:srcRect/>
          <a:stretch>
            <a:fillRect/>
          </a:stretch>
        </p:blipFill>
        <p:spPr bwMode="auto">
          <a:xfrm>
            <a:off x="4714876" y="4071942"/>
            <a:ext cx="3429024" cy="2648922"/>
          </a:xfrm>
          <a:prstGeom prst="rect">
            <a:avLst/>
          </a:prstGeom>
          <a:ln>
            <a:noFill/>
          </a:ln>
          <a:effectLst>
            <a:softEdge rad="1125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en-US"/>
              <a:t>Figure 4.8</a:t>
            </a:r>
            <a:endParaRPr lang="th-TH"/>
          </a:p>
        </p:txBody>
      </p:sp>
      <p:pic>
        <p:nvPicPr>
          <p:cNvPr id="80899" name="Picture 3" descr="servicesmarketing30"/>
          <p:cNvPicPr>
            <a:picLocks noChangeAspect="1" noChangeArrowheads="1"/>
          </p:cNvPicPr>
          <p:nvPr>
            <p:ph idx="1"/>
          </p:nvPr>
        </p:nvPicPr>
        <p:blipFill>
          <a:blip r:embed="rId2"/>
          <a:srcRect/>
          <a:stretch>
            <a:fillRect/>
          </a:stretch>
        </p:blipFill>
        <p:spPr>
          <a:xfrm>
            <a:off x="827088" y="1700213"/>
            <a:ext cx="7086600" cy="4176712"/>
          </a:xfrm>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nvPr>
        </p:nvSpPr>
        <p:spPr>
          <a:xfrm>
            <a:off x="0" y="1773238"/>
            <a:ext cx="8820150" cy="4419600"/>
          </a:xfrm>
        </p:spPr>
        <p:txBody>
          <a:bodyPr/>
          <a:lstStyle/>
          <a:p>
            <a:pPr lvl="1"/>
            <a:r>
              <a:rPr lang="en-US" b="1" i="1">
                <a:effectLst>
                  <a:outerShdw blurRad="38100" dist="38100" dir="2700000" algn="tl">
                    <a:srgbClr val="C0C0C0"/>
                  </a:outerShdw>
                </a:effectLst>
              </a:rPr>
              <a:t>This section discusses one internal and three external factors that influence both desired service and predicted service expectations:</a:t>
            </a:r>
          </a:p>
          <a:p>
            <a:pPr lvl="1">
              <a:buFont typeface="Wingdings" pitchFamily="2" charset="2"/>
              <a:buNone/>
            </a:pPr>
            <a:endParaRPr lang="en-US" b="1" i="1">
              <a:effectLst>
                <a:outerShdw blurRad="38100" dist="38100" dir="2700000" algn="tl">
                  <a:srgbClr val="C0C0C0"/>
                </a:outerShdw>
              </a:effectLst>
            </a:endParaRPr>
          </a:p>
          <a:p>
            <a:pPr lvl="2"/>
            <a:r>
              <a:rPr lang="en-US" b="1" i="1">
                <a:solidFill>
                  <a:srgbClr val="FF3300"/>
                </a:solidFill>
              </a:rPr>
              <a:t>1. Explicit service promises</a:t>
            </a:r>
          </a:p>
          <a:p>
            <a:pPr lvl="2"/>
            <a:r>
              <a:rPr lang="en-US" b="1" i="1">
                <a:solidFill>
                  <a:srgbClr val="FF3300"/>
                </a:solidFill>
              </a:rPr>
              <a:t>2. Implicit service promises</a:t>
            </a:r>
          </a:p>
          <a:p>
            <a:pPr lvl="2"/>
            <a:r>
              <a:rPr lang="en-US" b="1" i="1">
                <a:solidFill>
                  <a:srgbClr val="FF3300"/>
                </a:solidFill>
              </a:rPr>
              <a:t>3. Word-of-mouth communications</a:t>
            </a:r>
          </a:p>
          <a:p>
            <a:pPr lvl="2"/>
            <a:r>
              <a:rPr lang="en-US" b="1" i="1">
                <a:solidFill>
                  <a:srgbClr val="FF3300"/>
                </a:solidFill>
              </a:rPr>
              <a:t>4. Past experience</a:t>
            </a:r>
          </a:p>
        </p:txBody>
      </p:sp>
      <p:sp>
        <p:nvSpPr>
          <p:cNvPr id="34820" name="Rectangle 4"/>
          <p:cNvSpPr>
            <a:spLocks noGrp="1" noChangeArrowheads="1"/>
          </p:cNvSpPr>
          <p:nvPr>
            <p:ph type="title"/>
          </p:nvPr>
        </p:nvSpPr>
        <p:spPr>
          <a:xfrm>
            <a:off x="250825" y="476250"/>
            <a:ext cx="8015288" cy="914400"/>
          </a:xfrm>
        </p:spPr>
        <p:txBody>
          <a:bodyPr/>
          <a:lstStyle/>
          <a:p>
            <a:r>
              <a:rPr lang="en-US" sz="3800"/>
              <a:t>Sources of Both Desired and Predicated Service Expectations:</a:t>
            </a:r>
            <a:br>
              <a:rPr lang="en-US" sz="3800"/>
            </a:br>
            <a:endParaRPr lang="th-TH" sz="38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en-US" sz="3800"/>
              <a:t>Factors that Influence Customer Expectations of Service</a:t>
            </a:r>
            <a:endParaRPr lang="th-TH" sz="3800"/>
          </a:p>
        </p:txBody>
      </p:sp>
      <p:sp>
        <p:nvSpPr>
          <p:cNvPr id="36867" name="Rectangle 3"/>
          <p:cNvSpPr>
            <a:spLocks noGrp="1" noChangeArrowheads="1"/>
          </p:cNvSpPr>
          <p:nvPr>
            <p:ph type="body" sz="half" idx="1"/>
          </p:nvPr>
        </p:nvSpPr>
        <p:spPr>
          <a:xfrm>
            <a:off x="2555875" y="1989138"/>
            <a:ext cx="5691188" cy="4419600"/>
          </a:xfrm>
        </p:spPr>
        <p:txBody>
          <a:bodyPr/>
          <a:lstStyle/>
          <a:p>
            <a:pPr>
              <a:lnSpc>
                <a:spcPct val="90000"/>
              </a:lnSpc>
            </a:pPr>
            <a:r>
              <a:rPr lang="en-US" sz="2800" b="1" i="1" u="sng">
                <a:solidFill>
                  <a:srgbClr val="FF3300"/>
                </a:solidFill>
                <a:effectLst>
                  <a:outerShdw blurRad="38100" dist="38100" dir="2700000" algn="tl">
                    <a:srgbClr val="C0C0C0"/>
                  </a:outerShdw>
                </a:effectLst>
              </a:rPr>
              <a:t>Explicit service promises</a:t>
            </a:r>
            <a:r>
              <a:rPr lang="en-US" sz="2000"/>
              <a:t> are personal and nonpersonal statements about the service made by the organization to customers.</a:t>
            </a:r>
          </a:p>
          <a:p>
            <a:pPr>
              <a:lnSpc>
                <a:spcPct val="90000"/>
              </a:lnSpc>
            </a:pPr>
            <a:r>
              <a:rPr lang="en-US" sz="2000"/>
              <a:t>The statements are PERSONAL when they are </a:t>
            </a:r>
            <a:r>
              <a:rPr lang="en-US" sz="2000" b="1">
                <a:solidFill>
                  <a:srgbClr val="FF3300"/>
                </a:solidFill>
                <a:effectLst>
                  <a:outerShdw blurRad="38100" dist="38100" dir="2700000" algn="tl">
                    <a:srgbClr val="C0C0C0"/>
                  </a:outerShdw>
                </a:effectLst>
              </a:rPr>
              <a:t>communicated by salespeople or service or repair personnel;</a:t>
            </a:r>
          </a:p>
          <a:p>
            <a:pPr>
              <a:lnSpc>
                <a:spcPct val="90000"/>
              </a:lnSpc>
            </a:pPr>
            <a:r>
              <a:rPr lang="en-US" sz="2000"/>
              <a:t>They are NON PERSONAL when they come from </a:t>
            </a:r>
            <a:r>
              <a:rPr lang="en-US" sz="2000" b="1">
                <a:solidFill>
                  <a:srgbClr val="FF3300"/>
                </a:solidFill>
                <a:effectLst>
                  <a:outerShdw blurRad="38100" dist="38100" dir="2700000" algn="tl">
                    <a:srgbClr val="C0C0C0"/>
                  </a:outerShdw>
                </a:effectLst>
              </a:rPr>
              <a:t>advertising, brochures, and other written publications.</a:t>
            </a:r>
          </a:p>
          <a:p>
            <a:pPr>
              <a:lnSpc>
                <a:spcPct val="90000"/>
              </a:lnSpc>
            </a:pPr>
            <a:r>
              <a:rPr lang="en-US" sz="2000"/>
              <a:t>Explicit service promises are one of the few influences one expectations that are completely in the control of the service provider.</a:t>
            </a:r>
          </a:p>
        </p:txBody>
      </p:sp>
      <p:pic>
        <p:nvPicPr>
          <p:cNvPr id="36871" name="Picture 7" descr="http://imgsrv.worldstart.com/ct-images/ThumbsUpRepairMan.jpg"/>
          <p:cNvPicPr>
            <a:picLocks noChangeAspect="1" noChangeArrowheads="1"/>
          </p:cNvPicPr>
          <p:nvPr/>
        </p:nvPicPr>
        <p:blipFill>
          <a:blip r:embed="rId2"/>
          <a:srcRect/>
          <a:stretch>
            <a:fillRect/>
          </a:stretch>
        </p:blipFill>
        <p:spPr bwMode="auto">
          <a:xfrm>
            <a:off x="642910" y="1785926"/>
            <a:ext cx="1928826" cy="27860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z="3800"/>
              <a:t>Factors that Influence Customer Expectations of Service</a:t>
            </a:r>
            <a:endParaRPr lang="th-TH" sz="3800"/>
          </a:p>
        </p:txBody>
      </p:sp>
      <p:sp>
        <p:nvSpPr>
          <p:cNvPr id="37891" name="Rectangle 3"/>
          <p:cNvSpPr>
            <a:spLocks noGrp="1" noChangeArrowheads="1"/>
          </p:cNvSpPr>
          <p:nvPr>
            <p:ph type="body" sz="half" idx="1"/>
          </p:nvPr>
        </p:nvSpPr>
        <p:spPr>
          <a:xfrm>
            <a:off x="4500563" y="1700213"/>
            <a:ext cx="3886200" cy="4419600"/>
          </a:xfrm>
        </p:spPr>
        <p:txBody>
          <a:bodyPr/>
          <a:lstStyle/>
          <a:p>
            <a:pPr>
              <a:lnSpc>
                <a:spcPct val="90000"/>
              </a:lnSpc>
            </a:pPr>
            <a:r>
              <a:rPr lang="en-US" sz="2400" b="1" i="1" u="sng">
                <a:solidFill>
                  <a:srgbClr val="FF3300"/>
                </a:solidFill>
                <a:effectLst>
                  <a:outerShdw blurRad="38100" dist="38100" dir="2700000" algn="tl">
                    <a:srgbClr val="C0C0C0"/>
                  </a:outerShdw>
                </a:effectLst>
              </a:rPr>
              <a:t>Implicit service promises</a:t>
            </a:r>
            <a:r>
              <a:rPr lang="en-US" sz="2000" b="1" i="1">
                <a:solidFill>
                  <a:srgbClr val="FF3300"/>
                </a:solidFill>
                <a:effectLst>
                  <a:outerShdw blurRad="38100" dist="38100" dir="2700000" algn="tl">
                    <a:srgbClr val="C0C0C0"/>
                  </a:outerShdw>
                </a:effectLst>
              </a:rPr>
              <a:t> are service-related cues</a:t>
            </a:r>
            <a:r>
              <a:rPr lang="en-US" sz="2000"/>
              <a:t> other than explicit promises that lead to influences about what the service should and will be like. </a:t>
            </a:r>
          </a:p>
          <a:p>
            <a:pPr>
              <a:lnSpc>
                <a:spcPct val="90000"/>
              </a:lnSpc>
            </a:pPr>
            <a:r>
              <a:rPr lang="en-US" sz="2000"/>
              <a:t>These quality cues are dominated by </a:t>
            </a:r>
            <a:r>
              <a:rPr lang="en-US" sz="2000" b="1" i="1">
                <a:solidFill>
                  <a:srgbClr val="FF3300"/>
                </a:solidFill>
                <a:effectLst>
                  <a:outerShdw blurRad="38100" dist="38100" dir="2700000" algn="tl">
                    <a:srgbClr val="C0C0C0"/>
                  </a:outerShdw>
                </a:effectLst>
              </a:rPr>
              <a:t>price and tangibles associated with the service</a:t>
            </a:r>
            <a:r>
              <a:rPr lang="en-US" sz="2000"/>
              <a:t>. In general, the higher the price and the more impressive the tangibles, the more a customer will expect from the service.</a:t>
            </a:r>
          </a:p>
        </p:txBody>
      </p:sp>
      <p:pic>
        <p:nvPicPr>
          <p:cNvPr id="37892" name="Picture 4" descr="1287"/>
          <p:cNvPicPr>
            <a:picLocks noChangeAspect="1" noChangeArrowheads="1"/>
          </p:cNvPicPr>
          <p:nvPr>
            <p:ph sz="half" idx="2"/>
          </p:nvPr>
        </p:nvPicPr>
        <p:blipFill>
          <a:blip r:embed="rId2"/>
          <a:srcRect/>
          <a:stretch>
            <a:fillRect/>
          </a:stretch>
        </p:blipFill>
        <p:spPr>
          <a:xfrm rot="21066830">
            <a:off x="1048389" y="2098390"/>
            <a:ext cx="2402534" cy="2661777"/>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en-US" sz="3800"/>
              <a:t>Factors that Influence Customer Expectations of Service</a:t>
            </a:r>
            <a:endParaRPr lang="th-TH" sz="3800"/>
          </a:p>
        </p:txBody>
      </p:sp>
      <p:sp>
        <p:nvSpPr>
          <p:cNvPr id="38915" name="Rectangle 3"/>
          <p:cNvSpPr>
            <a:spLocks noGrp="1" noChangeArrowheads="1"/>
          </p:cNvSpPr>
          <p:nvPr>
            <p:ph type="body" sz="half" idx="1"/>
          </p:nvPr>
        </p:nvSpPr>
        <p:spPr>
          <a:xfrm>
            <a:off x="1187450" y="1700213"/>
            <a:ext cx="6483350" cy="4419600"/>
          </a:xfrm>
          <a:solidFill>
            <a:schemeClr val="tx2">
              <a:alpha val="67999"/>
            </a:schemeClr>
          </a:solidFill>
          <a:ln w="38100" cmpd="dbl">
            <a:solidFill>
              <a:srgbClr val="FF3300"/>
            </a:solidFill>
          </a:ln>
        </p:spPr>
        <p:txBody>
          <a:bodyPr/>
          <a:lstStyle/>
          <a:p>
            <a:pPr>
              <a:lnSpc>
                <a:spcPct val="90000"/>
              </a:lnSpc>
            </a:pPr>
            <a:r>
              <a:rPr lang="en-US" sz="2400" b="1" i="1">
                <a:solidFill>
                  <a:srgbClr val="FF3300"/>
                </a:solidFill>
                <a:effectLst>
                  <a:outerShdw blurRad="38100" dist="38100" dir="2700000" algn="tl">
                    <a:srgbClr val="C0C0C0"/>
                  </a:outerShdw>
                </a:effectLst>
              </a:rPr>
              <a:t>The</a:t>
            </a:r>
            <a:r>
              <a:rPr lang="en-US" sz="2400"/>
              <a:t> </a:t>
            </a:r>
            <a:r>
              <a:rPr lang="en-US" sz="2400" b="1" i="1">
                <a:solidFill>
                  <a:srgbClr val="FF3300"/>
                </a:solidFill>
                <a:effectLst>
                  <a:outerShdw blurRad="38100" dist="38100" dir="2700000" algn="tl">
                    <a:srgbClr val="C0C0C0"/>
                  </a:outerShdw>
                </a:effectLst>
              </a:rPr>
              <a:t>importance of word-of-mouth- communication in shaping expectations of service is well documented</a:t>
            </a:r>
            <a:r>
              <a:rPr lang="en-US" sz="2400"/>
              <a:t>.</a:t>
            </a:r>
          </a:p>
          <a:p>
            <a:pPr>
              <a:lnSpc>
                <a:spcPct val="90000"/>
              </a:lnSpc>
            </a:pPr>
            <a:r>
              <a:rPr lang="en-US" sz="2400"/>
              <a:t>These personal and sometimes nonpersonal statements made by other parties other than the organization convey to customers what the service will be like and influence both predicted and desired service.</a:t>
            </a:r>
          </a:p>
          <a:p>
            <a:pPr>
              <a:lnSpc>
                <a:spcPct val="90000"/>
              </a:lnSpc>
            </a:pPr>
            <a:r>
              <a:rPr lang="en-US" sz="2400"/>
              <a:t>Word-of-mouth communication carries particular weight as an information source because it is perceived as unbiased.</a:t>
            </a:r>
          </a:p>
          <a:p>
            <a:pPr>
              <a:lnSpc>
                <a:spcPct val="90000"/>
              </a:lnSpc>
            </a:pPr>
            <a:endParaRPr lang="en-US" sz="24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US" sz="3800"/>
              <a:t>Factors that Influence Customer Expectations of Service</a:t>
            </a:r>
            <a:endParaRPr lang="th-TH" sz="3800"/>
          </a:p>
        </p:txBody>
      </p:sp>
      <p:sp>
        <p:nvSpPr>
          <p:cNvPr id="39939" name="Rectangle 3"/>
          <p:cNvSpPr>
            <a:spLocks noGrp="1" noChangeArrowheads="1"/>
          </p:cNvSpPr>
          <p:nvPr>
            <p:ph type="body" sz="half" idx="1"/>
          </p:nvPr>
        </p:nvSpPr>
        <p:spPr>
          <a:xfrm>
            <a:off x="395288" y="1700213"/>
            <a:ext cx="4394200" cy="4419600"/>
          </a:xfrm>
        </p:spPr>
        <p:txBody>
          <a:bodyPr/>
          <a:lstStyle/>
          <a:p>
            <a:r>
              <a:rPr lang="en-US" sz="3600" b="1">
                <a:solidFill>
                  <a:srgbClr val="FF3300"/>
                </a:solidFill>
                <a:effectLst>
                  <a:outerShdw blurRad="38100" dist="38100" dir="2700000" algn="tl">
                    <a:srgbClr val="C0C0C0"/>
                  </a:outerShdw>
                </a:effectLst>
              </a:rPr>
              <a:t>Past experience</a:t>
            </a:r>
            <a:r>
              <a:rPr lang="en-US" sz="3600"/>
              <a:t>:</a:t>
            </a:r>
          </a:p>
          <a:p>
            <a:pPr>
              <a:buFont typeface="Wingdings" pitchFamily="2" charset="2"/>
              <a:buNone/>
            </a:pPr>
            <a:r>
              <a:rPr lang="en-US" sz="2800"/>
              <a:t>    </a:t>
            </a:r>
            <a:r>
              <a:rPr lang="en-US" sz="2800" b="1" i="1"/>
              <a:t>the customer’s previous exposure to service that is relevant to the focal service, is another force in shaping predictions and desires</a:t>
            </a:r>
            <a:r>
              <a:rPr lang="en-US" sz="2800" b="1"/>
              <a:t>.</a:t>
            </a:r>
          </a:p>
        </p:txBody>
      </p:sp>
      <p:pic>
        <p:nvPicPr>
          <p:cNvPr id="39940" name="Picture 4" descr="f02b0079"/>
          <p:cNvPicPr>
            <a:picLocks noChangeAspect="1" noChangeArrowheads="1"/>
          </p:cNvPicPr>
          <p:nvPr>
            <p:ph sz="half" idx="2"/>
          </p:nvPr>
        </p:nvPicPr>
        <p:blipFill>
          <a:blip r:embed="rId2"/>
          <a:srcRect/>
          <a:stretch>
            <a:fillRect/>
          </a:stretch>
        </p:blipFill>
        <p:spPr>
          <a:xfrm>
            <a:off x="5143504" y="1571612"/>
            <a:ext cx="3143272" cy="419907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en-US" sz="3800"/>
              <a:t>Issues Involving Customer Service Expectations</a:t>
            </a:r>
            <a:endParaRPr lang="th-TH" sz="3800"/>
          </a:p>
        </p:txBody>
      </p:sp>
      <p:sp>
        <p:nvSpPr>
          <p:cNvPr id="41987" name="Rectangle 3"/>
          <p:cNvSpPr>
            <a:spLocks noGrp="1" noChangeArrowheads="1"/>
          </p:cNvSpPr>
          <p:nvPr>
            <p:ph type="body" idx="1"/>
          </p:nvPr>
        </p:nvSpPr>
        <p:spPr/>
        <p:txBody>
          <a:bodyPr/>
          <a:lstStyle/>
          <a:p>
            <a:pPr>
              <a:lnSpc>
                <a:spcPct val="90000"/>
              </a:lnSpc>
            </a:pPr>
            <a:r>
              <a:rPr lang="en-US" sz="2800" b="1" i="1">
                <a:solidFill>
                  <a:srgbClr val="FF3300"/>
                </a:solidFill>
                <a:effectLst>
                  <a:outerShdw blurRad="38100" dist="38100" dir="2700000" algn="tl">
                    <a:srgbClr val="C0C0C0"/>
                  </a:outerShdw>
                </a:effectLst>
              </a:rPr>
              <a:t>Five most frequently asked questions about customer expectations</a:t>
            </a:r>
            <a:r>
              <a:rPr lang="en-US" sz="2800"/>
              <a:t>:</a:t>
            </a:r>
          </a:p>
          <a:p>
            <a:pPr lvl="1">
              <a:lnSpc>
                <a:spcPct val="90000"/>
              </a:lnSpc>
            </a:pPr>
            <a:r>
              <a:rPr lang="en-US" sz="2400"/>
              <a:t>1. What does a service marketer do if customer expectations are “unrealistic”?</a:t>
            </a:r>
          </a:p>
          <a:p>
            <a:pPr lvl="1">
              <a:lnSpc>
                <a:spcPct val="90000"/>
              </a:lnSpc>
            </a:pPr>
            <a:r>
              <a:rPr lang="en-US" sz="2400"/>
              <a:t>2. Should a company try to delight the customer?</a:t>
            </a:r>
          </a:p>
          <a:p>
            <a:pPr lvl="1">
              <a:lnSpc>
                <a:spcPct val="90000"/>
              </a:lnSpc>
            </a:pPr>
            <a:r>
              <a:rPr lang="en-US" sz="2400"/>
              <a:t>3. How does a company exceed customer service expectations?</a:t>
            </a:r>
          </a:p>
          <a:p>
            <a:pPr lvl="1">
              <a:lnSpc>
                <a:spcPct val="90000"/>
              </a:lnSpc>
            </a:pPr>
            <a:r>
              <a:rPr lang="en-US" sz="2400"/>
              <a:t>4. Do customer Service Expectation Continually Escalate.</a:t>
            </a:r>
          </a:p>
          <a:p>
            <a:pPr lvl="1">
              <a:lnSpc>
                <a:spcPct val="90000"/>
              </a:lnSpc>
            </a:pPr>
            <a:r>
              <a:rPr lang="en-US" sz="2400"/>
              <a:t>5. How does a Service Company Stay Ahead of Competition in Meeting Customer Expectations.</a:t>
            </a:r>
            <a:endParaRPr lang="th-TH" sz="2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en-US" sz="3200"/>
              <a:t>What Does Service Marketer Do If Customer Expectations Are “Unrealistic”?</a:t>
            </a:r>
            <a:endParaRPr lang="th-TH" sz="3200"/>
          </a:p>
        </p:txBody>
      </p:sp>
      <p:sp>
        <p:nvSpPr>
          <p:cNvPr id="43011" name="Rectangle 3"/>
          <p:cNvSpPr>
            <a:spLocks noGrp="1" noChangeArrowheads="1"/>
          </p:cNvSpPr>
          <p:nvPr>
            <p:ph type="body" sz="half" idx="1"/>
          </p:nvPr>
        </p:nvSpPr>
        <p:spPr>
          <a:xfrm>
            <a:off x="357158" y="1785926"/>
            <a:ext cx="6553200" cy="3960813"/>
          </a:xfrm>
          <a:solidFill>
            <a:schemeClr val="tx2">
              <a:alpha val="52000"/>
            </a:schemeClr>
          </a:solidFill>
          <a:ln w="38100" cmpd="dbl">
            <a:solidFill>
              <a:srgbClr val="FF3300"/>
            </a:solidFill>
          </a:ln>
        </p:spPr>
        <p:txBody>
          <a:bodyPr/>
          <a:lstStyle/>
          <a:p>
            <a:pPr>
              <a:lnSpc>
                <a:spcPct val="90000"/>
              </a:lnSpc>
            </a:pPr>
            <a:r>
              <a:rPr lang="en-US" sz="2000"/>
              <a:t>“Simply put, customers expect service companies to do what they are supposed to do. </a:t>
            </a:r>
            <a:r>
              <a:rPr lang="en-US" sz="2000" b="1" i="1">
                <a:solidFill>
                  <a:srgbClr val="FF3300"/>
                </a:solidFill>
                <a:effectLst>
                  <a:outerShdw blurRad="38100" dist="38100" dir="2700000" algn="tl">
                    <a:srgbClr val="C0C0C0"/>
                  </a:outerShdw>
                </a:effectLst>
              </a:rPr>
              <a:t>They expect fundamentals</a:t>
            </a:r>
            <a:r>
              <a:rPr lang="en-US" sz="2000"/>
              <a:t>, not fanciness; performance, not empty promises.”</a:t>
            </a:r>
          </a:p>
          <a:p>
            <a:pPr>
              <a:lnSpc>
                <a:spcPct val="90000"/>
              </a:lnSpc>
            </a:pPr>
            <a:r>
              <a:rPr lang="en-US" sz="2000"/>
              <a:t>Customers want service to be delivered as promised. </a:t>
            </a:r>
            <a:r>
              <a:rPr lang="en-US" sz="2000" b="1" i="1">
                <a:solidFill>
                  <a:srgbClr val="FF3300"/>
                </a:solidFill>
              </a:rPr>
              <a:t>They want planes to take off on time, hotel rooms to be clean, fod to be hot and service providers to show up when scheduled</a:t>
            </a:r>
            <a:r>
              <a:rPr lang="en-US" sz="2000"/>
              <a:t>.</a:t>
            </a:r>
          </a:p>
          <a:p>
            <a:pPr>
              <a:lnSpc>
                <a:spcPct val="90000"/>
              </a:lnSpc>
            </a:pPr>
            <a:r>
              <a:rPr lang="en-US" sz="2000" b="1" i="1">
                <a:effectLst>
                  <a:outerShdw blurRad="38100" dist="38100" dir="2700000" algn="tl">
                    <a:srgbClr val="C0C0C0"/>
                  </a:outerShdw>
                </a:effectLst>
              </a:rPr>
              <a:t>Unfortunately, many service customers are disappointed and let down by companies’ inability to meet these basic service expectations.</a:t>
            </a:r>
          </a:p>
          <a:p>
            <a:pPr>
              <a:lnSpc>
                <a:spcPct val="90000"/>
              </a:lnSpc>
              <a:buFont typeface="Wingdings" pitchFamily="2" charset="2"/>
              <a:buNone/>
            </a:pPr>
            <a:endParaRPr lang="th-TH" sz="2000" b="1" i="1">
              <a:effectLst>
                <a:outerShdw blurRad="38100" dist="38100" dir="2700000" algn="tl">
                  <a:srgbClr val="C0C0C0"/>
                </a:outerShdw>
              </a:effectLst>
            </a:endParaRPr>
          </a:p>
        </p:txBody>
      </p:sp>
      <p:pic>
        <p:nvPicPr>
          <p:cNvPr id="43015" name="Picture 7" descr="http://1.bp.blogspot.com/-9wQfRyAEdS8/TXBTBNxewmI/AAAAAAAAGFk/_fl8Np-QpPw/s1600/Suphann3_jpe.jpg"/>
          <p:cNvPicPr>
            <a:picLocks noChangeAspect="1" noChangeArrowheads="1"/>
          </p:cNvPicPr>
          <p:nvPr/>
        </p:nvPicPr>
        <p:blipFill>
          <a:blip r:embed="rId2"/>
          <a:srcRect/>
          <a:stretch>
            <a:fillRect/>
          </a:stretch>
        </p:blipFill>
        <p:spPr bwMode="auto">
          <a:xfrm>
            <a:off x="7143768" y="1928802"/>
            <a:ext cx="1714512" cy="22955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en-US" sz="3800"/>
              <a:t>Should a Company Try to Delight the Customer?</a:t>
            </a:r>
            <a:endParaRPr lang="th-TH" sz="3800"/>
          </a:p>
        </p:txBody>
      </p:sp>
      <p:sp>
        <p:nvSpPr>
          <p:cNvPr id="44035" name="Rectangle 3"/>
          <p:cNvSpPr>
            <a:spLocks noGrp="1" noChangeArrowheads="1"/>
          </p:cNvSpPr>
          <p:nvPr>
            <p:ph type="body" sz="half" idx="1"/>
          </p:nvPr>
        </p:nvSpPr>
        <p:spPr>
          <a:xfrm>
            <a:off x="609600" y="1600200"/>
            <a:ext cx="4970463" cy="4997450"/>
          </a:xfrm>
        </p:spPr>
        <p:txBody>
          <a:bodyPr/>
          <a:lstStyle/>
          <a:p>
            <a:pPr>
              <a:lnSpc>
                <a:spcPct val="90000"/>
              </a:lnSpc>
            </a:pPr>
            <a:r>
              <a:rPr lang="en-US" sz="2000" dirty="0"/>
              <a:t>Some management consultants urge service companies to </a:t>
            </a:r>
            <a:r>
              <a:rPr lang="en-US" dirty="0">
                <a:solidFill>
                  <a:srgbClr val="00B0F0"/>
                </a:solidFill>
              </a:rPr>
              <a:t>“delight” </a:t>
            </a:r>
            <a:r>
              <a:rPr lang="en-US" dirty="0">
                <a:solidFill>
                  <a:srgbClr val="FF3300"/>
                </a:solidFill>
              </a:rPr>
              <a:t>customers to gain a competitive advantage.</a:t>
            </a:r>
          </a:p>
          <a:p>
            <a:pPr>
              <a:lnSpc>
                <a:spcPct val="90000"/>
              </a:lnSpc>
            </a:pPr>
            <a:r>
              <a:rPr lang="en-US" sz="2000" i="1" dirty="0"/>
              <a:t>The delight they refer to is a profoundly positive emotional state that results from having one’s expectations exceeded to a surprising degree.</a:t>
            </a:r>
          </a:p>
          <a:p>
            <a:pPr>
              <a:lnSpc>
                <a:spcPct val="90000"/>
              </a:lnSpc>
            </a:pPr>
            <a:r>
              <a:rPr lang="en-US" sz="2000" dirty="0"/>
              <a:t>One Author describes the type of service that results in delight as </a:t>
            </a:r>
            <a:r>
              <a:rPr lang="en-US" sz="2000" b="1" i="1" dirty="0">
                <a:solidFill>
                  <a:srgbClr val="FF3300"/>
                </a:solidFill>
                <a:effectLst>
                  <a:outerShdw blurRad="38100" dist="38100" dir="2700000" algn="tl">
                    <a:srgbClr val="C0C0C0"/>
                  </a:outerShdw>
                </a:effectLst>
              </a:rPr>
              <a:t>“positively outrageous service</a:t>
            </a:r>
            <a:r>
              <a:rPr lang="en-US" sz="2000" dirty="0"/>
              <a:t>” which is unexpected, random, extraordinary, and disproportionately positive.</a:t>
            </a:r>
            <a:endParaRPr lang="th-TH" sz="2000" dirty="0"/>
          </a:p>
        </p:txBody>
      </p:sp>
      <p:pic>
        <p:nvPicPr>
          <p:cNvPr id="44039" name="Picture 7" descr="http://www.optimax.net.au/images/happy%20customer.jpg"/>
          <p:cNvPicPr>
            <a:picLocks noChangeAspect="1" noChangeArrowheads="1"/>
          </p:cNvPicPr>
          <p:nvPr/>
        </p:nvPicPr>
        <p:blipFill>
          <a:blip r:embed="rId2"/>
          <a:srcRect/>
          <a:stretch>
            <a:fillRect/>
          </a:stretch>
        </p:blipFill>
        <p:spPr bwMode="auto">
          <a:xfrm>
            <a:off x="5929322" y="1714488"/>
            <a:ext cx="2288192" cy="29860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en-US" smtClean="0"/>
              <a:t>Homework</a:t>
            </a:r>
            <a:endParaRPr lang="th-TH" smtClean="0"/>
          </a:p>
        </p:txBody>
      </p:sp>
      <p:sp>
        <p:nvSpPr>
          <p:cNvPr id="69635" name="Rectangle 3"/>
          <p:cNvSpPr>
            <a:spLocks noGrp="1" noChangeArrowheads="1"/>
          </p:cNvSpPr>
          <p:nvPr>
            <p:ph type="body" sz="half" idx="1"/>
          </p:nvPr>
        </p:nvSpPr>
        <p:spPr>
          <a:xfrm>
            <a:off x="684213" y="549275"/>
            <a:ext cx="7634287" cy="4419600"/>
          </a:xfrm>
        </p:spPr>
        <p:txBody>
          <a:bodyPr/>
          <a:lstStyle/>
          <a:p>
            <a:pPr eaLnBrk="1" hangingPunct="1">
              <a:lnSpc>
                <a:spcPct val="90000"/>
              </a:lnSpc>
              <a:buFont typeface="Wingdings" pitchFamily="2" charset="2"/>
              <a:buNone/>
              <a:defRPr/>
            </a:pPr>
            <a:endParaRPr lang="en-US" sz="2800" dirty="0" smtClean="0"/>
          </a:p>
          <a:p>
            <a:pPr eaLnBrk="1" hangingPunct="1">
              <a:lnSpc>
                <a:spcPct val="90000"/>
              </a:lnSpc>
              <a:defRPr/>
            </a:pPr>
            <a:endParaRPr lang="en-US" sz="2800" dirty="0" smtClean="0"/>
          </a:p>
          <a:p>
            <a:pPr eaLnBrk="1" hangingPunct="1">
              <a:lnSpc>
                <a:spcPct val="90000"/>
              </a:lnSpc>
              <a:defRPr/>
            </a:pPr>
            <a:endParaRPr lang="en-US" sz="2800" b="1" i="1" dirty="0" smtClean="0">
              <a:effectLst>
                <a:outerShdw blurRad="38100" dist="38100" dir="2700000" algn="tl">
                  <a:srgbClr val="C0C0C0"/>
                </a:outerShdw>
              </a:effectLst>
            </a:endParaRPr>
          </a:p>
          <a:p>
            <a:pPr eaLnBrk="1" hangingPunct="1">
              <a:lnSpc>
                <a:spcPct val="90000"/>
              </a:lnSpc>
              <a:defRPr/>
            </a:pPr>
            <a:r>
              <a:rPr lang="en-US" sz="2800" b="1" i="1" dirty="0" smtClean="0">
                <a:solidFill>
                  <a:srgbClr val="FF0000"/>
                </a:solidFill>
                <a:effectLst>
                  <a:outerShdw blurRad="38100" dist="38100" dir="2700000" algn="tl">
                    <a:srgbClr val="C0C0C0"/>
                  </a:outerShdw>
                </a:effectLst>
              </a:rPr>
              <a:t>Individual Homework</a:t>
            </a:r>
            <a:r>
              <a:rPr lang="en-US" sz="2800" b="1" i="1" dirty="0" smtClean="0">
                <a:solidFill>
                  <a:srgbClr val="FF0000"/>
                </a:solidFill>
                <a:effectLst>
                  <a:outerShdw blurRad="38100" dist="38100" dir="2700000" algn="tl">
                    <a:srgbClr val="C0C0C0"/>
                  </a:outerShdw>
                </a:effectLst>
              </a:rPr>
              <a:t>: </a:t>
            </a:r>
            <a:endParaRPr lang="en-US" sz="2800" b="1" i="1" dirty="0" smtClean="0">
              <a:solidFill>
                <a:srgbClr val="FF0000"/>
              </a:solidFill>
              <a:effectLst>
                <a:outerShdw blurRad="38100" dist="38100" dir="2700000" algn="tl">
                  <a:srgbClr val="C0C0C0"/>
                </a:outerShdw>
              </a:effectLst>
            </a:endParaRPr>
          </a:p>
          <a:p>
            <a:pPr eaLnBrk="1" hangingPunct="1">
              <a:lnSpc>
                <a:spcPct val="90000"/>
              </a:lnSpc>
              <a:buNone/>
              <a:defRPr/>
            </a:pPr>
            <a:r>
              <a:rPr lang="en-US" sz="2800" b="1" i="1" dirty="0" smtClean="0">
                <a:effectLst>
                  <a:outerShdw blurRad="38100" dist="38100" dir="2700000" algn="tl">
                    <a:srgbClr val="C0C0C0"/>
                  </a:outerShdw>
                </a:effectLst>
              </a:rPr>
              <a:t> - One page only- please map out </a:t>
            </a:r>
            <a:r>
              <a:rPr lang="en-US" sz="2800" b="1" i="1" dirty="0">
                <a:effectLst>
                  <a:outerShdw blurRad="38100" dist="38100" dir="2700000" algn="tl">
                    <a:srgbClr val="C0C0C0"/>
                  </a:outerShdw>
                </a:effectLst>
              </a:rPr>
              <a:t>F</a:t>
            </a:r>
            <a:r>
              <a:rPr lang="en-US" sz="2800" b="1" i="1" dirty="0" smtClean="0">
                <a:effectLst>
                  <a:outerShdw blurRad="38100" dist="38100" dir="2700000" algn="tl">
                    <a:srgbClr val="C0C0C0"/>
                  </a:outerShdw>
                </a:effectLst>
              </a:rPr>
              <a:t>igure 4.8 and give examples by filling out data from your  own experiences</a:t>
            </a:r>
          </a:p>
          <a:p>
            <a:pPr eaLnBrk="1" hangingPunct="1">
              <a:lnSpc>
                <a:spcPct val="90000"/>
              </a:lnSpc>
              <a:buNone/>
              <a:defRPr/>
            </a:pPr>
            <a:endParaRPr lang="en-US" sz="2800" b="1" i="1" dirty="0" smtClean="0">
              <a:effectLst>
                <a:outerShdw blurRad="38100" dist="38100" dir="2700000" algn="tl">
                  <a:srgbClr val="C0C0C0"/>
                </a:outerShdw>
              </a:effectLst>
            </a:endParaRPr>
          </a:p>
          <a:p>
            <a:pPr eaLnBrk="1" hangingPunct="1">
              <a:lnSpc>
                <a:spcPct val="90000"/>
              </a:lnSpc>
              <a:defRPr/>
            </a:pPr>
            <a:r>
              <a:rPr lang="en-US" sz="2800" b="1" i="1" dirty="0" smtClean="0">
                <a:solidFill>
                  <a:srgbClr val="FF0000"/>
                </a:solidFill>
                <a:effectLst>
                  <a:outerShdw blurRad="38100" dist="38100" dir="2700000" algn="tl">
                    <a:srgbClr val="C0C0C0"/>
                  </a:outerShdw>
                </a:effectLst>
              </a:rPr>
              <a:t>Group Homework</a:t>
            </a:r>
            <a:endParaRPr lang="en-US" sz="2800" b="1" i="1" dirty="0">
              <a:solidFill>
                <a:srgbClr val="FF0000"/>
              </a:solidFill>
              <a:effectLst>
                <a:outerShdw blurRad="38100" dist="38100" dir="2700000" algn="tl">
                  <a:srgbClr val="C0C0C0"/>
                </a:outerShdw>
              </a:effectLst>
            </a:endParaRPr>
          </a:p>
          <a:p>
            <a:pPr eaLnBrk="1" hangingPunct="1">
              <a:lnSpc>
                <a:spcPct val="90000"/>
              </a:lnSpc>
              <a:buNone/>
              <a:defRPr/>
            </a:pPr>
            <a:r>
              <a:rPr lang="en-US" sz="2800" b="1" i="1" dirty="0">
                <a:effectLst>
                  <a:outerShdw blurRad="38100" dist="38100" dir="2700000" algn="tl">
                    <a:srgbClr val="C0C0C0"/>
                  </a:outerShdw>
                </a:effectLst>
              </a:rPr>
              <a:t> </a:t>
            </a:r>
            <a:r>
              <a:rPr lang="en-US" sz="2800" b="1" i="1" dirty="0" smtClean="0">
                <a:effectLst>
                  <a:outerShdw blurRad="38100" dist="38100" dir="2700000" algn="tl">
                    <a:srgbClr val="C0C0C0"/>
                  </a:outerShdw>
                </a:effectLst>
              </a:rPr>
              <a:t>- Develop a questionnaire for your project in both Thai and English.</a:t>
            </a:r>
          </a:p>
          <a:p>
            <a:pPr eaLnBrk="1" hangingPunct="1">
              <a:lnSpc>
                <a:spcPct val="90000"/>
              </a:lnSpc>
              <a:buNone/>
              <a:defRPr/>
            </a:pPr>
            <a:endParaRPr lang="en-US" sz="1800" b="1" i="1" dirty="0" smtClean="0">
              <a:solidFill>
                <a:srgbClr val="FF0000"/>
              </a:solidFill>
              <a:effectLst>
                <a:outerShdw blurRad="38100" dist="38100" dir="2700000" algn="tl">
                  <a:srgbClr val="C0C0C0"/>
                </a:outerShdw>
              </a:effectLst>
            </a:endParaRPr>
          </a:p>
          <a:p>
            <a:pPr eaLnBrk="1" hangingPunct="1">
              <a:lnSpc>
                <a:spcPct val="90000"/>
              </a:lnSpc>
              <a:buNone/>
              <a:defRPr/>
            </a:pPr>
            <a:r>
              <a:rPr lang="en-US" sz="2400" b="1" i="1" dirty="0" smtClean="0">
                <a:solidFill>
                  <a:srgbClr val="00B0F0"/>
                </a:solidFill>
                <a:effectLst>
                  <a:outerShdw blurRad="38100" dist="38100" dir="2700000" algn="tl">
                    <a:srgbClr val="C0C0C0"/>
                  </a:outerShdw>
                </a:effectLst>
              </a:rPr>
              <a:t>Due next week – both to be collected</a:t>
            </a:r>
            <a:endParaRPr lang="en-US" sz="2400" b="1" i="1" dirty="0">
              <a:solidFill>
                <a:srgbClr val="00B0F0"/>
              </a:solidFill>
              <a:effectLst>
                <a:outerShdw blurRad="38100" dist="38100" dir="2700000" algn="tl">
                  <a:srgbClr val="C0C0C0"/>
                </a:outerShdw>
              </a:effectLst>
            </a:endParaRPr>
          </a:p>
          <a:p>
            <a:pPr eaLnBrk="1" hangingPunct="1">
              <a:lnSpc>
                <a:spcPct val="90000"/>
              </a:lnSpc>
              <a:buNone/>
              <a:defRPr/>
            </a:pPr>
            <a:endParaRPr lang="en-US" sz="2800" b="1" i="1" dirty="0" smtClean="0">
              <a:effectLst>
                <a:outerShdw blurRad="38100" dist="38100" dir="2700000" algn="tl">
                  <a:srgbClr val="C0C0C0"/>
                </a:outerShdw>
              </a:effectLst>
            </a:endParaRPr>
          </a:p>
          <a:p>
            <a:pPr eaLnBrk="1" hangingPunct="1">
              <a:lnSpc>
                <a:spcPct val="90000"/>
              </a:lnSpc>
              <a:defRPr/>
            </a:pPr>
            <a:endParaRPr lang="en-US" sz="2800" b="1" i="1" dirty="0" smtClean="0">
              <a:effectLst>
                <a:outerShdw blurRad="38100" dist="38100" dir="2700000" algn="tl">
                  <a:srgbClr val="C0C0C0"/>
                </a:outerShdw>
              </a:effectLst>
            </a:endParaRPr>
          </a:p>
        </p:txBody>
      </p:sp>
      <p:pic>
        <p:nvPicPr>
          <p:cNvPr id="59396" name="Picture 4" descr="0187"/>
          <p:cNvPicPr>
            <a:picLocks noChangeAspect="1" noChangeArrowheads="1" noCrop="1"/>
          </p:cNvPicPr>
          <p:nvPr>
            <p:ph sz="half" idx="2"/>
          </p:nvPr>
        </p:nvPicPr>
        <p:blipFill>
          <a:blip r:embed="rId2"/>
          <a:srcRect/>
          <a:stretch>
            <a:fillRect/>
          </a:stretch>
        </p:blipFill>
        <p:spPr>
          <a:xfrm>
            <a:off x="6335713" y="4508500"/>
            <a:ext cx="2808287" cy="2349500"/>
          </a:xfr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p:txBody>
          <a:bodyPr/>
          <a:lstStyle/>
          <a:p>
            <a:r>
              <a:rPr lang="en-US"/>
              <a:t>Figure 4.8</a:t>
            </a:r>
            <a:endParaRPr lang="th-TH"/>
          </a:p>
        </p:txBody>
      </p:sp>
      <p:pic>
        <p:nvPicPr>
          <p:cNvPr id="80899" name="Picture 3" descr="servicesmarketing30"/>
          <p:cNvPicPr>
            <a:picLocks noChangeAspect="1" noChangeArrowheads="1"/>
          </p:cNvPicPr>
          <p:nvPr>
            <p:ph idx="1"/>
          </p:nvPr>
        </p:nvPicPr>
        <p:blipFill>
          <a:blip r:embed="rId2"/>
          <a:srcRect/>
          <a:stretch>
            <a:fillRect/>
          </a:stretch>
        </p:blipFill>
        <p:spPr>
          <a:xfrm>
            <a:off x="827088" y="1700213"/>
            <a:ext cx="7086600" cy="4176712"/>
          </a:xfrm>
          <a:noFill/>
          <a:ln/>
        </p:spPr>
      </p:pic>
    </p:spTree>
  </p:cSld>
  <p:clrMapOvr>
    <a:masterClrMapping/>
  </p:clrMapOvr>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Radial</Template>
  <TotalTime>468</TotalTime>
  <Words>1926</Words>
  <Application>Microsoft PowerPoint</Application>
  <PresentationFormat>นำเสนอทางหน้าจอ (4:3)</PresentationFormat>
  <Paragraphs>139</Paragraphs>
  <Slides>39</Slides>
  <Notes>0</Notes>
  <HiddenSlides>0</HiddenSlides>
  <MMClips>0</MMClips>
  <ScaleCrop>false</ScaleCrop>
  <HeadingPairs>
    <vt:vector size="6" baseType="variant">
      <vt:variant>
        <vt:lpstr>แบบอักษรที่ถูกใช้</vt:lpstr>
      </vt:variant>
      <vt:variant>
        <vt:i4>5</vt:i4>
      </vt:variant>
      <vt:variant>
        <vt:lpstr>ชุดรูปแบบ</vt:lpstr>
      </vt:variant>
      <vt:variant>
        <vt:i4>1</vt:i4>
      </vt:variant>
      <vt:variant>
        <vt:lpstr>ชื่อเรื่องภาพนิ่ง</vt:lpstr>
      </vt:variant>
      <vt:variant>
        <vt:i4>39</vt:i4>
      </vt:variant>
    </vt:vector>
  </HeadingPairs>
  <TitlesOfParts>
    <vt:vector size="45" baseType="lpstr">
      <vt:lpstr>Arial</vt:lpstr>
      <vt:lpstr>Angsana New</vt:lpstr>
      <vt:lpstr>Times New Roman</vt:lpstr>
      <vt:lpstr>Wingdings</vt:lpstr>
      <vt:lpstr>Arial Black</vt:lpstr>
      <vt:lpstr>Radial</vt:lpstr>
      <vt:lpstr>Chapter 4: Customer Expectations of Service MK 324/352</vt:lpstr>
      <vt:lpstr>This chapter’s objective are to</vt:lpstr>
      <vt:lpstr>Figure 4.1                                pg. 81</vt:lpstr>
      <vt:lpstr>Expected Service: Levels of Expectations</vt:lpstr>
      <vt:lpstr>Figure 4.2</vt:lpstr>
      <vt:lpstr>Figure 4.3</vt:lpstr>
      <vt:lpstr>Levels of Expectations</vt:lpstr>
      <vt:lpstr>Levels of Expectations</vt:lpstr>
      <vt:lpstr>The Zone of Tolerance</vt:lpstr>
      <vt:lpstr>Figure  4.4</vt:lpstr>
      <vt:lpstr>The Zone of Tolerance</vt:lpstr>
      <vt:lpstr>Figure 4.6</vt:lpstr>
      <vt:lpstr>The Zone of Tolerance</vt:lpstr>
      <vt:lpstr>The Zone of Tolerance</vt:lpstr>
      <vt:lpstr>The Zone of Tolerance</vt:lpstr>
      <vt:lpstr>Figure 4.5</vt:lpstr>
      <vt:lpstr>Figure 4.7</vt:lpstr>
      <vt:lpstr>Factors that Influence Customer Expectations of Service</vt:lpstr>
      <vt:lpstr>Factors that Influence Customer Expectations of Service</vt:lpstr>
      <vt:lpstr>Factors that Influence Customer Expectations of Service</vt:lpstr>
      <vt:lpstr>Factors that Influence Customer Expectations of Service</vt:lpstr>
      <vt:lpstr>A different set of determinants affects adequate Service</vt:lpstr>
      <vt:lpstr>A different set of determinants affects adequate Service</vt:lpstr>
      <vt:lpstr>A different set of determinants affects adequate Service</vt:lpstr>
      <vt:lpstr>A different set of determinants affects adequate Service</vt:lpstr>
      <vt:lpstr>A different set of determinants affects adequate Service</vt:lpstr>
      <vt:lpstr>A different set of determinants affects adequate Service</vt:lpstr>
      <vt:lpstr>Factors that Influence Customer Expectations of Service</vt:lpstr>
      <vt:lpstr>Figure 4.8</vt:lpstr>
      <vt:lpstr>Sources of Both Desired and Predicated Service Expectations: </vt:lpstr>
      <vt:lpstr>Factors that Influence Customer Expectations of Service</vt:lpstr>
      <vt:lpstr>Factors that Influence Customer Expectations of Service</vt:lpstr>
      <vt:lpstr>Factors that Influence Customer Expectations of Service</vt:lpstr>
      <vt:lpstr>Factors that Influence Customer Expectations of Service</vt:lpstr>
      <vt:lpstr>Issues Involving Customer Service Expectations</vt:lpstr>
      <vt:lpstr>What Does Service Marketer Do If Customer Expectations Are “Unrealistic”?</vt:lpstr>
      <vt:lpstr>Should a Company Try to Delight the Customer?</vt:lpstr>
      <vt:lpstr>Homework</vt:lpstr>
      <vt:lpstr>Figure 4.8</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4: Customer Expectations of Service</dc:title>
  <dc:creator>วีระพงษ์ เขมวราภรณ์</dc:creator>
  <cp:lastModifiedBy>user</cp:lastModifiedBy>
  <cp:revision>34</cp:revision>
  <dcterms:created xsi:type="dcterms:W3CDTF">2007-02-07T03:05:58Z</dcterms:created>
  <dcterms:modified xsi:type="dcterms:W3CDTF">2012-02-06T01:28:51Z</dcterms:modified>
</cp:coreProperties>
</file>