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44" r:id="rId1"/>
  </p:sldMasterIdLst>
  <p:sldIdLst>
    <p:sldId id="256" r:id="rId2"/>
    <p:sldId id="257" r:id="rId3"/>
    <p:sldId id="258" r:id="rId4"/>
    <p:sldId id="267" r:id="rId5"/>
    <p:sldId id="259" r:id="rId6"/>
    <p:sldId id="260" r:id="rId7"/>
    <p:sldId id="261" r:id="rId8"/>
    <p:sldId id="262" r:id="rId9"/>
    <p:sldId id="264" r:id="rId10"/>
    <p:sldId id="266" r:id="rId11"/>
    <p:sldId id="268" r:id="rId12"/>
    <p:sldId id="269" r:id="rId13"/>
    <p:sldId id="270" r:id="rId14"/>
    <p:sldId id="263" r:id="rId15"/>
    <p:sldId id="265" r:id="rId16"/>
    <p:sldId id="271" r:id="rId17"/>
    <p:sldId id="272" r:id="rId18"/>
    <p:sldId id="273" r:id="rId19"/>
    <p:sldId id="274" r:id="rId20"/>
    <p:sldId id="275" r:id="rId21"/>
    <p:sldId id="276" r:id="rId22"/>
    <p:sldId id="277" r:id="rId23"/>
    <p:sldId id="278" r:id="rId24"/>
    <p:sldId id="279" r:id="rId2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9" d="100"/>
          <a:sy n="69" d="100"/>
        </p:scale>
        <p:origin x="-1416" y="-96"/>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371600"/>
            <a:ext cx="7848600" cy="1927225"/>
          </a:xfrm>
        </p:spPr>
        <p:txBody>
          <a:bodyPr anchor="b">
            <a:noAutofit/>
          </a:bodyPr>
          <a:lstStyle>
            <a:lvl1pPr>
              <a:defRPr sz="5400" cap="all" baseline="0"/>
            </a:lvl1pPr>
          </a:lstStyle>
          <a:p>
            <a:r>
              <a:rPr lang="en-US" smtClean="0"/>
              <a:t>Click to edit Master title style</a:t>
            </a:r>
            <a:endParaRPr lang="en-US" dirty="0"/>
          </a:p>
        </p:txBody>
      </p:sp>
      <p:sp>
        <p:nvSpPr>
          <p:cNvPr id="3" name="Subtitle 2"/>
          <p:cNvSpPr>
            <a:spLocks noGrp="1"/>
          </p:cNvSpPr>
          <p:nvPr>
            <p:ph type="subTitle" idx="1"/>
          </p:nvPr>
        </p:nvSpPr>
        <p:spPr>
          <a:xfrm>
            <a:off x="685800" y="3505200"/>
            <a:ext cx="6400800" cy="1752600"/>
          </a:xfrm>
        </p:spPr>
        <p:txBody>
          <a:bodyPr/>
          <a:lstStyle>
            <a:lvl1pPr marL="0" indent="0" algn="l">
              <a:buNone/>
              <a:defRPr>
                <a:solidFill>
                  <a:schemeClr val="tx1">
                    <a:lumMod val="75000"/>
                    <a:lumOff val="2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8FCE48D4-254C-4A2B-BA42-E44180E61540}" type="datetimeFigureOut">
              <a:rPr lang="en-US" smtClean="0"/>
              <a:t>11/4/2014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08D0268-CA15-4CAC-819D-0FB414737B19}" type="slidenum">
              <a:rPr lang="en-US" smtClean="0"/>
              <a:t>‹#›</a:t>
            </a:fld>
            <a:endParaRPr lang="en-US"/>
          </a:p>
        </p:txBody>
      </p:sp>
      <p:cxnSp>
        <p:nvCxnSpPr>
          <p:cNvPr id="8" name="Straight Connector 7"/>
          <p:cNvCxnSpPr/>
          <p:nvPr/>
        </p:nvCxnSpPr>
        <p:spPr>
          <a:xfrm>
            <a:off x="685800" y="3398520"/>
            <a:ext cx="7848600" cy="1588"/>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FCE48D4-254C-4A2B-BA42-E44180E61540}" type="datetimeFigureOut">
              <a:rPr lang="en-US" smtClean="0"/>
              <a:t>11/4/2014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08D0268-CA15-4CAC-819D-0FB414737B19}"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22313" y="2362200"/>
            <a:ext cx="7772400" cy="2200275"/>
          </a:xfrm>
        </p:spPr>
        <p:txBody>
          <a:bodyPr anchor="b">
            <a:normAutofit/>
          </a:bodyPr>
          <a:lstStyle>
            <a:lvl1pPr algn="l">
              <a:defRPr sz="48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722313" y="4626864"/>
            <a:ext cx="7772400" cy="1500187"/>
          </a:xfrm>
        </p:spPr>
        <p:txBody>
          <a:bodyPr anchor="t">
            <a:normAutofit/>
          </a:bodyPr>
          <a:lstStyle>
            <a:lvl1pPr marL="0" indent="0">
              <a:buNone/>
              <a:defRPr sz="24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8FCE48D4-254C-4A2B-BA42-E44180E61540}" type="datetimeFigureOut">
              <a:rPr lang="en-US" smtClean="0"/>
              <a:t>11/4/2014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08D0268-CA15-4CAC-819D-0FB414737B19}" type="slidenum">
              <a:rPr lang="en-US" smtClean="0"/>
              <a:t>‹#›</a:t>
            </a:fld>
            <a:endParaRPr lang="en-US"/>
          </a:p>
        </p:txBody>
      </p:sp>
      <p:cxnSp>
        <p:nvCxnSpPr>
          <p:cNvPr id="7" name="Straight Connector 6"/>
          <p:cNvCxnSpPr/>
          <p:nvPr/>
        </p:nvCxnSpPr>
        <p:spPr>
          <a:xfrm>
            <a:off x="731520" y="4599432"/>
            <a:ext cx="7848600" cy="1588"/>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73352"/>
            <a:ext cx="4038600" cy="471830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48200" y="1673352"/>
            <a:ext cx="4038600" cy="471830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8FCE48D4-254C-4A2B-BA42-E44180E61540}" type="datetimeFigureOut">
              <a:rPr lang="en-US" smtClean="0"/>
              <a:t>11/4/2014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08D0268-CA15-4CAC-819D-0FB414737B19}"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457200" y="1676400"/>
            <a:ext cx="3931920" cy="639762"/>
          </a:xfrm>
          <a:noFill/>
          <a:ln>
            <a:noFill/>
          </a:ln>
          <a:effectLst/>
        </p:spPr>
        <p:style>
          <a:lnRef idx="3">
            <a:schemeClr val="lt1"/>
          </a:lnRef>
          <a:fillRef idx="1">
            <a:schemeClr val="accent2"/>
          </a:fillRef>
          <a:effectRef idx="1">
            <a:schemeClr val="accent2"/>
          </a:effectRef>
          <a:fontRef idx="none"/>
        </p:style>
        <p:txBody>
          <a:bodyPr anchor="ctr">
            <a:normAutofit/>
          </a:bodyPr>
          <a:lstStyle>
            <a:lvl1pPr marL="0" indent="0" algn="ctr">
              <a:buNone/>
              <a:defRPr sz="20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438400"/>
            <a:ext cx="393192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754880" y="1676400"/>
            <a:ext cx="3931920" cy="639762"/>
          </a:xfrm>
          <a:noFill/>
          <a:ln>
            <a:noFill/>
          </a:ln>
          <a:effectLst/>
        </p:spPr>
        <p:style>
          <a:lnRef idx="3">
            <a:schemeClr val="lt1"/>
          </a:lnRef>
          <a:fillRef idx="1">
            <a:schemeClr val="accent2"/>
          </a:fillRef>
          <a:effectRef idx="1">
            <a:schemeClr val="accent2"/>
          </a:effectRef>
          <a:fontRef idx="none"/>
        </p:style>
        <p:txBody>
          <a:bodyPr anchor="ctr">
            <a:normAutofit/>
          </a:bodyPr>
          <a:lstStyle>
            <a:lvl1pPr marL="0" indent="0" algn="ctr">
              <a:buNone/>
              <a:defRPr lang="en-US" sz="2000" b="0" kern="1200" dirty="0" smtClean="0">
                <a:solidFill>
                  <a:schemeClr val="tx2"/>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754880" y="2438400"/>
            <a:ext cx="393192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8FCE48D4-254C-4A2B-BA42-E44180E61540}" type="datetimeFigureOut">
              <a:rPr lang="en-US" smtClean="0"/>
              <a:t>11/4/2014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08D0268-CA15-4CAC-819D-0FB414737B19}" type="slidenum">
              <a:rPr lang="en-US" smtClean="0"/>
              <a:t>‹#›</a:t>
            </a:fld>
            <a:endParaRPr lang="en-US"/>
          </a:p>
        </p:txBody>
      </p:sp>
      <p:cxnSp>
        <p:nvCxnSpPr>
          <p:cNvPr id="11" name="Straight Connector 10"/>
          <p:cNvCxnSpPr/>
          <p:nvPr/>
        </p:nvCxnSpPr>
        <p:spPr>
          <a:xfrm rot="5400000">
            <a:off x="2217817" y="4045823"/>
            <a:ext cx="4709160" cy="794"/>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8FCE48D4-254C-4A2B-BA42-E44180E61540}" type="datetimeFigureOut">
              <a:rPr lang="en-US" smtClean="0"/>
              <a:t>11/4/2014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08D0268-CA15-4CAC-819D-0FB414737B19}"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FCE48D4-254C-4A2B-BA42-E44180E61540}" type="datetimeFigureOut">
              <a:rPr lang="en-US" smtClean="0"/>
              <a:t>11/4/2014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08D0268-CA15-4CAC-819D-0FB414737B19}"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792080"/>
            <a:ext cx="2139696" cy="1261872"/>
          </a:xfrm>
        </p:spPr>
        <p:txBody>
          <a:bodyPr anchor="b">
            <a:noAutofit/>
          </a:bodyPr>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2971800" y="792080"/>
            <a:ext cx="5715000" cy="557784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457201" y="2130552"/>
            <a:ext cx="2139696" cy="424361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FCE48D4-254C-4A2B-BA42-E44180E61540}" type="datetimeFigureOut">
              <a:rPr lang="en-US" smtClean="0"/>
              <a:t>11/4/2014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08D0268-CA15-4CAC-819D-0FB414737B19}" type="slidenum">
              <a:rPr lang="en-US" smtClean="0"/>
              <a:t>‹#›</a:t>
            </a:fld>
            <a:endParaRPr lang="en-US"/>
          </a:p>
        </p:txBody>
      </p:sp>
      <p:cxnSp>
        <p:nvCxnSpPr>
          <p:cNvPr id="9" name="Straight Connector 8"/>
          <p:cNvCxnSpPr/>
          <p:nvPr/>
        </p:nvCxnSpPr>
        <p:spPr>
          <a:xfrm rot="5400000">
            <a:off x="-13116" y="3580206"/>
            <a:ext cx="5577840" cy="1588"/>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792480"/>
            <a:ext cx="2142680" cy="1264920"/>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p:cNvSpPr>
          <p:nvPr>
            <p:ph type="pic" idx="1"/>
          </p:nvPr>
        </p:nvSpPr>
        <p:spPr>
          <a:xfrm>
            <a:off x="2858610" y="838201"/>
            <a:ext cx="5904390" cy="5500456"/>
          </a:xfrm>
          <a:solidFill>
            <a:schemeClr val="bg2"/>
          </a:solidFill>
          <a:ln w="76200">
            <a:solidFill>
              <a:srgbClr val="FFFFFF"/>
            </a:solidFill>
            <a:miter lim="800000"/>
          </a:ln>
          <a:effectLst>
            <a:outerShdw blurRad="50800" dist="12700" dir="5400000" algn="t" rotWithShape="0">
              <a:prstClr val="black">
                <a:alpha val="59000"/>
              </a:prstClr>
            </a:outerShdw>
          </a:effectLst>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457200" y="2133600"/>
            <a:ext cx="2139696" cy="424281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FCE48D4-254C-4A2B-BA42-E44180E61540}" type="datetimeFigureOut">
              <a:rPr lang="en-US" smtClean="0"/>
              <a:t>11/4/2014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08D0268-CA15-4CAC-819D-0FB414737B19}"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FCE48D4-254C-4A2B-BA42-E44180E61540}" type="datetimeFigureOut">
              <a:rPr lang="en-US" smtClean="0"/>
              <a:t>11/4/2014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08D0268-CA15-4CAC-819D-0FB414737B19}"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609600"/>
            <a:ext cx="2057400" cy="5867400"/>
          </a:xfrm>
        </p:spPr>
        <p:txBody>
          <a:bodyPr vert="eaVert" anchor="b"/>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57200" y="609600"/>
            <a:ext cx="6019800" cy="5867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8FCE48D4-254C-4A2B-BA42-E44180E61540}" type="datetimeFigureOut">
              <a:rPr lang="en-US" smtClean="0"/>
              <a:t>11/4/2014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08D0268-CA15-4CAC-819D-0FB414737B19}"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 name="Rectangle 9"/>
          <p:cNvSpPr/>
          <p:nvPr/>
        </p:nvSpPr>
        <p:spPr>
          <a:xfrm>
            <a:off x="0" y="220786"/>
            <a:ext cx="9144000" cy="2286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457200" y="533400"/>
            <a:ext cx="8229600" cy="990600"/>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457200" y="1600200"/>
            <a:ext cx="8229600" cy="4876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Rectangle 6"/>
          <p:cNvSpPr/>
          <p:nvPr/>
        </p:nvSpPr>
        <p:spPr>
          <a:xfrm>
            <a:off x="0" y="0"/>
            <a:ext cx="9144000" cy="36576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p:cNvSpPr>
            <a:spLocks noGrp="1"/>
          </p:cNvSpPr>
          <p:nvPr>
            <p:ph type="dt" sz="half" idx="2"/>
          </p:nvPr>
        </p:nvSpPr>
        <p:spPr>
          <a:xfrm>
            <a:off x="457200" y="18288"/>
            <a:ext cx="2895600" cy="329184"/>
          </a:xfrm>
          <a:prstGeom prst="rect">
            <a:avLst/>
          </a:prstGeom>
        </p:spPr>
        <p:txBody>
          <a:bodyPr vert="horz" lIns="91440" tIns="45720" rIns="91440" bIns="45720" rtlCol="0" anchor="ctr"/>
          <a:lstStyle>
            <a:lvl1pPr algn="l">
              <a:defRPr sz="1200">
                <a:solidFill>
                  <a:srgbClr val="FFFFFF"/>
                </a:solidFill>
              </a:defRPr>
            </a:lvl1pPr>
          </a:lstStyle>
          <a:p>
            <a:fld id="{8FCE48D4-254C-4A2B-BA42-E44180E61540}" type="datetimeFigureOut">
              <a:rPr lang="en-US" smtClean="0"/>
              <a:t>11/4/2014</a:t>
            </a:fld>
            <a:endParaRPr lang="en-US"/>
          </a:p>
        </p:txBody>
      </p:sp>
      <p:sp>
        <p:nvSpPr>
          <p:cNvPr id="5" name="Footer Placeholder 4"/>
          <p:cNvSpPr>
            <a:spLocks noGrp="1"/>
          </p:cNvSpPr>
          <p:nvPr>
            <p:ph type="ftr" sz="quarter" idx="3"/>
          </p:nvPr>
        </p:nvSpPr>
        <p:spPr>
          <a:xfrm>
            <a:off x="3429000" y="18288"/>
            <a:ext cx="4114800" cy="329184"/>
          </a:xfrm>
          <a:prstGeom prst="rect">
            <a:avLst/>
          </a:prstGeom>
        </p:spPr>
        <p:txBody>
          <a:bodyPr vert="horz" lIns="91440" tIns="45720" rIns="91440" bIns="45720" rtlCol="0" anchor="ctr"/>
          <a:lstStyle>
            <a:lvl1pPr algn="ctr">
              <a:defRPr sz="1200">
                <a:solidFill>
                  <a:srgbClr val="FFFFFF"/>
                </a:solidFill>
              </a:defRPr>
            </a:lvl1pPr>
          </a:lstStyle>
          <a:p>
            <a:endParaRPr lang="en-US"/>
          </a:p>
        </p:txBody>
      </p:sp>
      <p:sp>
        <p:nvSpPr>
          <p:cNvPr id="6" name="Slide Number Placeholder 5"/>
          <p:cNvSpPr>
            <a:spLocks noGrp="1"/>
          </p:cNvSpPr>
          <p:nvPr>
            <p:ph type="sldNum" sz="quarter" idx="4"/>
          </p:nvPr>
        </p:nvSpPr>
        <p:spPr>
          <a:xfrm>
            <a:off x="7620000" y="18288"/>
            <a:ext cx="1066800" cy="329184"/>
          </a:xfrm>
          <a:prstGeom prst="rect">
            <a:avLst/>
          </a:prstGeom>
        </p:spPr>
        <p:txBody>
          <a:bodyPr vert="horz" lIns="91440" tIns="45720" rIns="91440" bIns="45720" rtlCol="0" anchor="ctr"/>
          <a:lstStyle>
            <a:lvl1pPr algn="l">
              <a:defRPr sz="1400" b="1">
                <a:solidFill>
                  <a:srgbClr val="FFFFFF"/>
                </a:solidFill>
              </a:defRPr>
            </a:lvl1pPr>
          </a:lstStyle>
          <a:p>
            <a:fld id="{F08D0268-CA15-4CAC-819D-0FB414737B19}"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745" r:id="rId1"/>
    <p:sldLayoutId id="2147483746" r:id="rId2"/>
    <p:sldLayoutId id="2147483747" r:id="rId3"/>
    <p:sldLayoutId id="2147483748" r:id="rId4"/>
    <p:sldLayoutId id="2147483749" r:id="rId5"/>
    <p:sldLayoutId id="2147483750" r:id="rId6"/>
    <p:sldLayoutId id="2147483751" r:id="rId7"/>
    <p:sldLayoutId id="2147483752" r:id="rId8"/>
    <p:sldLayoutId id="2147483753" r:id="rId9"/>
    <p:sldLayoutId id="2147483754" r:id="rId10"/>
    <p:sldLayoutId id="2147483755" r:id="rId11"/>
  </p:sldLayoutIdLst>
  <p:txStyles>
    <p:titleStyle>
      <a:lvl1pPr algn="l" defTabSz="914400" rtl="0" eaLnBrk="1" latinLnBrk="0" hangingPunct="1">
        <a:spcBef>
          <a:spcPct val="0"/>
        </a:spcBef>
        <a:buNone/>
        <a:defRPr sz="4000" kern="1200" spc="-100" baseline="0">
          <a:solidFill>
            <a:schemeClr val="tx2"/>
          </a:solidFill>
          <a:latin typeface="+mj-lt"/>
          <a:ea typeface="+mj-ea"/>
          <a:cs typeface="+mj-cs"/>
        </a:defRPr>
      </a:lvl1pPr>
    </p:titleStyle>
    <p:bodyStyle>
      <a:lvl1pPr marL="182880" indent="-182880" algn="l" defTabSz="914400" rtl="0" eaLnBrk="1" latinLnBrk="0" hangingPunct="1">
        <a:spcBef>
          <a:spcPct val="20000"/>
        </a:spcBef>
        <a:buClr>
          <a:schemeClr val="accent1"/>
        </a:buClr>
        <a:buSzPct val="85000"/>
        <a:buFont typeface="Arial" pitchFamily="34" charset="0"/>
        <a:buChar char="•"/>
        <a:defRPr sz="2400" kern="1200">
          <a:solidFill>
            <a:schemeClr val="tx1"/>
          </a:solidFill>
          <a:latin typeface="+mn-lt"/>
          <a:ea typeface="+mn-ea"/>
          <a:cs typeface="+mn-cs"/>
        </a:defRPr>
      </a:lvl1pPr>
      <a:lvl2pPr marL="457200" indent="-182880" algn="l" defTabSz="914400" rtl="0" eaLnBrk="1" latinLnBrk="0" hangingPunct="1">
        <a:spcBef>
          <a:spcPct val="20000"/>
        </a:spcBef>
        <a:buClr>
          <a:schemeClr val="accent1"/>
        </a:buClr>
        <a:buSzPct val="85000"/>
        <a:buFont typeface="Arial" pitchFamily="34" charset="0"/>
        <a:buChar char="•"/>
        <a:defRPr sz="2000" kern="1200">
          <a:solidFill>
            <a:schemeClr val="tx1"/>
          </a:solidFill>
          <a:latin typeface="+mn-lt"/>
          <a:ea typeface="+mn-ea"/>
          <a:cs typeface="+mn-cs"/>
        </a:defRPr>
      </a:lvl2pPr>
      <a:lvl3pPr marL="731520" indent="-182880" algn="l" defTabSz="914400" rtl="0" eaLnBrk="1" latinLnBrk="0" hangingPunct="1">
        <a:spcBef>
          <a:spcPct val="20000"/>
        </a:spcBef>
        <a:buClr>
          <a:schemeClr val="accent1"/>
        </a:buClr>
        <a:buSzPct val="90000"/>
        <a:buFont typeface="Arial" pitchFamily="34" charset="0"/>
        <a:buChar char="•"/>
        <a:defRPr sz="1800" kern="1200">
          <a:solidFill>
            <a:schemeClr val="tx1"/>
          </a:solidFill>
          <a:latin typeface="+mn-lt"/>
          <a:ea typeface="+mn-ea"/>
          <a:cs typeface="+mn-cs"/>
        </a:defRPr>
      </a:lvl3pPr>
      <a:lvl4pPr marL="1005840" indent="-182880" algn="l" defTabSz="914400" rtl="0" eaLnBrk="1" latinLnBrk="0" hangingPunct="1">
        <a:spcBef>
          <a:spcPct val="20000"/>
        </a:spcBef>
        <a:buClr>
          <a:schemeClr val="accent1"/>
        </a:buClr>
        <a:buFont typeface="Arial" pitchFamily="34" charset="0"/>
        <a:buChar char="•"/>
        <a:defRPr sz="1600" kern="1200">
          <a:solidFill>
            <a:schemeClr val="tx1"/>
          </a:solidFill>
          <a:latin typeface="+mn-lt"/>
          <a:ea typeface="+mn-ea"/>
          <a:cs typeface="+mn-cs"/>
        </a:defRPr>
      </a:lvl4pPr>
      <a:lvl5pPr marL="1188720" indent="-137160" algn="l" defTabSz="914400" rtl="0" eaLnBrk="1" latinLnBrk="0" hangingPunct="1">
        <a:spcBef>
          <a:spcPct val="20000"/>
        </a:spcBef>
        <a:buClr>
          <a:schemeClr val="accent1"/>
        </a:buClr>
        <a:buSzPct val="100000"/>
        <a:buFont typeface="Arial" pitchFamily="34" charset="0"/>
        <a:buChar char="•"/>
        <a:defRPr sz="1400" kern="1200" baseline="0">
          <a:solidFill>
            <a:schemeClr val="tx1"/>
          </a:solidFill>
          <a:latin typeface="+mn-lt"/>
          <a:ea typeface="+mn-ea"/>
          <a:cs typeface="+mn-cs"/>
        </a:defRPr>
      </a:lvl5pPr>
      <a:lvl6pPr marL="137160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6pPr>
      <a:lvl7pPr marL="155448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7pPr>
      <a:lvl8pPr marL="173736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8pPr>
      <a:lvl9pPr marL="192024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hyperlink" Target="http://www.hankooktire.com/global/about-hankook-tire/company/global-network.html" TargetMode="External"/><Relationship Id="rId2" Type="http://schemas.openxmlformats.org/officeDocument/2006/relationships/hyperlink" Target="http://www.youtube.com/watch?v=9-1ht2OrG2Y" TargetMode="External"/><Relationship Id="rId1" Type="http://schemas.openxmlformats.org/officeDocument/2006/relationships/slideLayout" Target="../slideLayouts/slideLayout2.xml"/><Relationship Id="rId5" Type="http://schemas.openxmlformats.org/officeDocument/2006/relationships/hyperlink" Target="https://www.google.co.th/url?sa=t&amp;rct=j&amp;q=&amp;esrc=s&amp;source=web&amp;cd=1&amp;cad=rja&amp;uact=8&amp;ved=0CB4QFjAA&amp;url=http%3A%2F%2Fwww.adbi.org%2Ffiles%2F2010.12.14.wp257.iphone.widens.us.trade.deficit.prc.pdf&amp;ei=1wdZVPW-OtK3uQS34YHgAQ&amp;usg=AFQjCNEZezDbbUIdHIs-qO6ALtYnM4kCtA&amp;bvm=bv.78677474,d.c2E" TargetMode="External"/><Relationship Id="rId4" Type="http://schemas.openxmlformats.org/officeDocument/2006/relationships/hyperlink" Target="http://global.yokohamatire.net/worldwide/index.html" TargetMode="Externa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hyperlink" Target="http://www.japantimes.co.jp/opinion/2014/01/28/commentary/japan-commentary/abes-deceptive-rice-reform/#.VFkLn_mUd_c" TargetMode="Externa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The political Economy of East Asian Trade</a:t>
            </a:r>
            <a:endParaRPr lang="en-US" dirty="0"/>
          </a:p>
        </p:txBody>
      </p:sp>
      <p:sp>
        <p:nvSpPr>
          <p:cNvPr id="3" name="Subtitle 2"/>
          <p:cNvSpPr>
            <a:spLocks noGrp="1"/>
          </p:cNvSpPr>
          <p:nvPr>
            <p:ph type="subTitle" idx="1"/>
          </p:nvPr>
        </p:nvSpPr>
        <p:spPr/>
        <p:txBody>
          <a:bodyPr/>
          <a:lstStyle/>
          <a:p>
            <a:endParaRPr lang="en-US"/>
          </a:p>
        </p:txBody>
      </p:sp>
    </p:spTree>
    <p:extLst>
      <p:ext uri="{BB962C8B-B14F-4D97-AF65-F5344CB8AC3E}">
        <p14:creationId xmlns:p14="http://schemas.microsoft.com/office/powerpoint/2010/main" val="128787331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Outline</a:t>
            </a:r>
            <a:endParaRPr lang="en-US" dirty="0"/>
          </a:p>
        </p:txBody>
      </p:sp>
      <p:sp>
        <p:nvSpPr>
          <p:cNvPr id="3" name="Content Placeholder 2"/>
          <p:cNvSpPr>
            <a:spLocks noGrp="1"/>
          </p:cNvSpPr>
          <p:nvPr>
            <p:ph idx="1"/>
          </p:nvPr>
        </p:nvSpPr>
        <p:spPr/>
        <p:txBody>
          <a:bodyPr/>
          <a:lstStyle/>
          <a:p>
            <a:r>
              <a:rPr lang="en-US" dirty="0" smtClean="0"/>
              <a:t>What are the main characteristics of East Asian trade?</a:t>
            </a:r>
          </a:p>
          <a:p>
            <a:r>
              <a:rPr lang="en-US" dirty="0" smtClean="0"/>
              <a:t>Why did they develop?</a:t>
            </a:r>
          </a:p>
          <a:p>
            <a:r>
              <a:rPr lang="en-US" dirty="0" smtClean="0"/>
              <a:t>What trade policies have East Asian nations adopted and why?</a:t>
            </a:r>
          </a:p>
          <a:p>
            <a:endParaRPr lang="en-US" dirty="0" smtClean="0"/>
          </a:p>
          <a:p>
            <a:endParaRPr lang="en-US" dirty="0"/>
          </a:p>
        </p:txBody>
      </p:sp>
    </p:spTree>
    <p:extLst>
      <p:ext uri="{BB962C8B-B14F-4D97-AF65-F5344CB8AC3E}">
        <p14:creationId xmlns:p14="http://schemas.microsoft.com/office/powerpoint/2010/main" val="232552257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Trade Patterns in East Asia</a:t>
            </a:r>
            <a:endParaRPr lang="en-US" dirty="0"/>
          </a:p>
        </p:txBody>
      </p:sp>
      <p:sp>
        <p:nvSpPr>
          <p:cNvPr id="3" name="Content Placeholder 2"/>
          <p:cNvSpPr>
            <a:spLocks noGrp="1"/>
          </p:cNvSpPr>
          <p:nvPr>
            <p:ph idx="1"/>
          </p:nvPr>
        </p:nvSpPr>
        <p:spPr/>
        <p:txBody>
          <a:bodyPr/>
          <a:lstStyle/>
          <a:p>
            <a:r>
              <a:rPr lang="en-US" dirty="0" smtClean="0"/>
              <a:t>Before economic crisis</a:t>
            </a:r>
          </a:p>
          <a:p>
            <a:pPr lvl="1"/>
            <a:r>
              <a:rPr lang="en-US" dirty="0" smtClean="0"/>
              <a:t>Rapid expansion in trade</a:t>
            </a:r>
          </a:p>
          <a:p>
            <a:pPr lvl="1"/>
            <a:r>
              <a:rPr lang="en-US" dirty="0" smtClean="0"/>
              <a:t>Growth rate of 11.5 percent per year compared to world growth rate of 5 percent per year</a:t>
            </a:r>
          </a:p>
          <a:p>
            <a:pPr lvl="1"/>
            <a:r>
              <a:rPr lang="en-US" dirty="0" smtClean="0"/>
              <a:t>Figure 8.1</a:t>
            </a:r>
          </a:p>
          <a:p>
            <a:pPr lvl="1"/>
            <a:r>
              <a:rPr lang="en-US" dirty="0" smtClean="0"/>
              <a:t>Share of world merchandise </a:t>
            </a:r>
            <a:r>
              <a:rPr lang="en-US" dirty="0" smtClean="0"/>
              <a:t>export increases 82.1 time from 1960-2005.</a:t>
            </a:r>
          </a:p>
          <a:p>
            <a:pPr lvl="1"/>
            <a:r>
              <a:rPr lang="en-US" dirty="0" smtClean="0"/>
              <a:t>Japan export increased by 146.9.</a:t>
            </a:r>
          </a:p>
          <a:p>
            <a:pPr lvl="1"/>
            <a:r>
              <a:rPr lang="en-US" dirty="0" smtClean="0"/>
              <a:t>Four tigers by 429.9.</a:t>
            </a:r>
          </a:p>
          <a:p>
            <a:pPr lvl="1"/>
            <a:r>
              <a:rPr lang="en-US" dirty="0" smtClean="0"/>
              <a:t>ASEAN 4 by 123.6.</a:t>
            </a:r>
          </a:p>
          <a:p>
            <a:pPr lvl="1"/>
            <a:r>
              <a:rPr lang="en-US" dirty="0" smtClean="0"/>
              <a:t>China by 296.4.</a:t>
            </a:r>
            <a:endParaRPr lang="en-US" dirty="0" smtClean="0"/>
          </a:p>
        </p:txBody>
      </p:sp>
    </p:spTree>
    <p:extLst>
      <p:ext uri="{BB962C8B-B14F-4D97-AF65-F5344CB8AC3E}">
        <p14:creationId xmlns:p14="http://schemas.microsoft.com/office/powerpoint/2010/main" val="100653207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Trade Patterns</a:t>
            </a:r>
            <a:endParaRPr lang="en-US" dirty="0"/>
          </a:p>
        </p:txBody>
      </p:sp>
      <p:sp>
        <p:nvSpPr>
          <p:cNvPr id="4" name="Content Placeholder 3"/>
          <p:cNvSpPr>
            <a:spLocks noGrp="1"/>
          </p:cNvSpPr>
          <p:nvPr>
            <p:ph idx="1"/>
          </p:nvPr>
        </p:nvSpPr>
        <p:spPr/>
        <p:txBody>
          <a:bodyPr/>
          <a:lstStyle/>
          <a:p>
            <a:endParaRPr lang="en-US"/>
          </a:p>
        </p:txBody>
      </p:sp>
      <p:pic>
        <p:nvPicPr>
          <p:cNvPr id="3075"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709" y="1219200"/>
            <a:ext cx="8763000" cy="548951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77540621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Recent Data</a:t>
            </a:r>
            <a:endParaRPr lang="en-US" dirty="0"/>
          </a:p>
        </p:txBody>
      </p:sp>
      <p:sp>
        <p:nvSpPr>
          <p:cNvPr id="3" name="Content Placeholder 2"/>
          <p:cNvSpPr>
            <a:spLocks noGrp="1"/>
          </p:cNvSpPr>
          <p:nvPr>
            <p:ph idx="1"/>
          </p:nvPr>
        </p:nvSpPr>
        <p:spPr/>
        <p:txBody>
          <a:bodyPr/>
          <a:lstStyle/>
          <a:p>
            <a:endParaRPr lang="en-US"/>
          </a:p>
        </p:txBody>
      </p:sp>
    </p:spTree>
    <p:extLst>
      <p:ext uri="{BB962C8B-B14F-4D97-AF65-F5344CB8AC3E}">
        <p14:creationId xmlns:p14="http://schemas.microsoft.com/office/powerpoint/2010/main" val="123828941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Structural Change in Trade</a:t>
            </a:r>
            <a:endParaRPr lang="en-US" dirty="0"/>
          </a:p>
        </p:txBody>
      </p:sp>
      <p:sp>
        <p:nvSpPr>
          <p:cNvPr id="3" name="Content Placeholder 2"/>
          <p:cNvSpPr>
            <a:spLocks noGrp="1"/>
          </p:cNvSpPr>
          <p:nvPr>
            <p:ph idx="1"/>
          </p:nvPr>
        </p:nvSpPr>
        <p:spPr/>
        <p:txBody>
          <a:bodyPr/>
          <a:lstStyle/>
          <a:p>
            <a:r>
              <a:rPr lang="en-US" dirty="0" smtClean="0"/>
              <a:t>Agriculture and Resource</a:t>
            </a:r>
          </a:p>
          <a:p>
            <a:r>
              <a:rPr lang="en-US" dirty="0" smtClean="0"/>
              <a:t>Labor Intensive</a:t>
            </a:r>
          </a:p>
          <a:p>
            <a:r>
              <a:rPr lang="en-US" dirty="0" smtClean="0"/>
              <a:t>Capital Intensive</a:t>
            </a:r>
          </a:p>
          <a:p>
            <a:r>
              <a:rPr lang="en-US" dirty="0" smtClean="0"/>
              <a:t>Technological Intensive</a:t>
            </a:r>
          </a:p>
          <a:p>
            <a:r>
              <a:rPr lang="en-US" dirty="0" smtClean="0"/>
              <a:t>Innovation</a:t>
            </a:r>
          </a:p>
          <a:p>
            <a:r>
              <a:rPr lang="en-US" dirty="0" smtClean="0"/>
              <a:t>Taiwan</a:t>
            </a:r>
          </a:p>
          <a:p>
            <a:pPr lvl="1"/>
            <a:r>
              <a:rPr lang="en-US" dirty="0" smtClean="0"/>
              <a:t>1950s mainly exported tropical products</a:t>
            </a:r>
          </a:p>
          <a:p>
            <a:pPr lvl="1"/>
            <a:r>
              <a:rPr lang="en-US" dirty="0" smtClean="0"/>
              <a:t>1960-1970s: textile, cloth, shoes. umbrella, etc. </a:t>
            </a:r>
          </a:p>
          <a:p>
            <a:pPr lvl="1"/>
            <a:r>
              <a:rPr lang="en-US" dirty="0" smtClean="0"/>
              <a:t>Share of manufacturing exports was 78.6.</a:t>
            </a:r>
          </a:p>
          <a:p>
            <a:pPr lvl="1"/>
            <a:r>
              <a:rPr lang="en-US" dirty="0" smtClean="0"/>
              <a:t>In 1980s, share changed to 90.8</a:t>
            </a:r>
          </a:p>
          <a:p>
            <a:pPr lvl="1"/>
            <a:r>
              <a:rPr lang="en-US" dirty="0" smtClean="0"/>
              <a:t>Now, Foxconn</a:t>
            </a:r>
            <a:endParaRPr lang="en-US" dirty="0"/>
          </a:p>
        </p:txBody>
      </p:sp>
    </p:spTree>
    <p:extLst>
      <p:ext uri="{BB962C8B-B14F-4D97-AF65-F5344CB8AC3E}">
        <p14:creationId xmlns:p14="http://schemas.microsoft.com/office/powerpoint/2010/main" val="105160274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Trade Surplus and Creditor position</a:t>
            </a:r>
            <a:endParaRPr lang="en-US" dirty="0"/>
          </a:p>
        </p:txBody>
      </p:sp>
      <p:sp>
        <p:nvSpPr>
          <p:cNvPr id="3" name="Content Placeholder 2"/>
          <p:cNvSpPr>
            <a:spLocks noGrp="1"/>
          </p:cNvSpPr>
          <p:nvPr>
            <p:ph idx="1"/>
          </p:nvPr>
        </p:nvSpPr>
        <p:spPr/>
        <p:txBody>
          <a:bodyPr/>
          <a:lstStyle/>
          <a:p>
            <a:r>
              <a:rPr lang="en-US" dirty="0" smtClean="0"/>
              <a:t>Current account surplus with balance of payment deficits</a:t>
            </a:r>
          </a:p>
          <a:p>
            <a:r>
              <a:rPr lang="en-US" dirty="0" smtClean="0"/>
              <a:t>Japan</a:t>
            </a:r>
          </a:p>
          <a:p>
            <a:r>
              <a:rPr lang="en-US" dirty="0" smtClean="0"/>
              <a:t>The four tigers</a:t>
            </a:r>
          </a:p>
          <a:p>
            <a:r>
              <a:rPr lang="en-US" dirty="0" smtClean="0"/>
              <a:t>The ASEAN</a:t>
            </a:r>
          </a:p>
          <a:p>
            <a:r>
              <a:rPr lang="en-US" dirty="0" smtClean="0"/>
              <a:t>China in 2005</a:t>
            </a:r>
          </a:p>
          <a:p>
            <a:endParaRPr lang="en-US" dirty="0" smtClean="0"/>
          </a:p>
        </p:txBody>
      </p:sp>
    </p:spTree>
    <p:extLst>
      <p:ext uri="{BB962C8B-B14F-4D97-AF65-F5344CB8AC3E}">
        <p14:creationId xmlns:p14="http://schemas.microsoft.com/office/powerpoint/2010/main" val="41992240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28600"/>
            <a:ext cx="9143999" cy="66294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925648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Greater Regional Interdependence</a:t>
            </a:r>
            <a:endParaRPr lang="en-US" dirty="0"/>
          </a:p>
        </p:txBody>
      </p:sp>
      <p:sp>
        <p:nvSpPr>
          <p:cNvPr id="3" name="Content Placeholder 2"/>
          <p:cNvSpPr>
            <a:spLocks noGrp="1"/>
          </p:cNvSpPr>
          <p:nvPr>
            <p:ph idx="1"/>
          </p:nvPr>
        </p:nvSpPr>
        <p:spPr/>
        <p:txBody>
          <a:bodyPr/>
          <a:lstStyle/>
          <a:p>
            <a:endParaRPr lang="en-US" dirty="0"/>
          </a:p>
        </p:txBody>
      </p:sp>
      <p:pic>
        <p:nvPicPr>
          <p:cNvPr id="2054" name="Pictur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9600" y="1433945"/>
            <a:ext cx="7391400" cy="524335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7365786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Global Interdependence</a:t>
            </a:r>
            <a:endParaRPr lang="en-US" dirty="0"/>
          </a:p>
        </p:txBody>
      </p:sp>
      <p:sp>
        <p:nvSpPr>
          <p:cNvPr id="3" name="Content Placeholder 2"/>
          <p:cNvSpPr>
            <a:spLocks noGrp="1"/>
          </p:cNvSpPr>
          <p:nvPr>
            <p:ph idx="1"/>
          </p:nvPr>
        </p:nvSpPr>
        <p:spPr/>
        <p:txBody>
          <a:bodyPr/>
          <a:lstStyle/>
          <a:p>
            <a:endParaRPr lang="en-US" dirty="0"/>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1143000" y="-1142999"/>
            <a:ext cx="6858000" cy="914400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94630863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lstStyle/>
          <a:p>
            <a:endParaRPr lang="en-US"/>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127" y="304800"/>
            <a:ext cx="9144000" cy="65532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75784088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614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8600" y="442913"/>
            <a:ext cx="8763000" cy="618648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80155087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04800"/>
            <a:ext cx="9144000" cy="63246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87132875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Greater Regional Trade Independence</a:t>
            </a:r>
            <a:endParaRPr lang="en-US" dirty="0"/>
          </a:p>
        </p:txBody>
      </p:sp>
      <p:sp>
        <p:nvSpPr>
          <p:cNvPr id="3" name="Content Placeholder 2"/>
          <p:cNvSpPr>
            <a:spLocks noGrp="1"/>
          </p:cNvSpPr>
          <p:nvPr>
            <p:ph idx="1"/>
          </p:nvPr>
        </p:nvSpPr>
        <p:spPr/>
        <p:txBody>
          <a:bodyPr/>
          <a:lstStyle/>
          <a:p>
            <a:r>
              <a:rPr lang="en-US" dirty="0" smtClean="0">
                <a:hlinkClick r:id="rId2"/>
              </a:rPr>
              <a:t>http://www.youtube.com/watch?v=9-1ht2OrG2Y</a:t>
            </a:r>
            <a:endParaRPr lang="en-US" dirty="0" smtClean="0"/>
          </a:p>
          <a:p>
            <a:r>
              <a:rPr lang="en-US" dirty="0">
                <a:hlinkClick r:id="rId3"/>
              </a:rPr>
              <a:t>http://</a:t>
            </a:r>
            <a:r>
              <a:rPr lang="en-US" dirty="0" smtClean="0">
                <a:hlinkClick r:id="rId3"/>
              </a:rPr>
              <a:t>www.hankooktire.com/global/about-hankook-tire/company/global-network.html</a:t>
            </a:r>
            <a:endParaRPr lang="en-US" dirty="0" smtClean="0"/>
          </a:p>
          <a:p>
            <a:r>
              <a:rPr lang="en-US" dirty="0">
                <a:hlinkClick r:id="rId4"/>
              </a:rPr>
              <a:t>http://</a:t>
            </a:r>
            <a:r>
              <a:rPr lang="en-US" dirty="0" smtClean="0">
                <a:hlinkClick r:id="rId4"/>
              </a:rPr>
              <a:t>global.yokohamatire.net/worldwide/index.html</a:t>
            </a:r>
            <a:endParaRPr lang="en-US" dirty="0" smtClean="0"/>
          </a:p>
          <a:p>
            <a:r>
              <a:rPr lang="en-US" dirty="0">
                <a:hlinkClick r:id="rId5"/>
              </a:rPr>
              <a:t>How the iPhone Widens the United States Trade Deficit </a:t>
            </a:r>
            <a:endParaRPr lang="en-US" dirty="0"/>
          </a:p>
          <a:p>
            <a:endParaRPr lang="en-US" dirty="0" smtClean="0"/>
          </a:p>
          <a:p>
            <a:endParaRPr lang="en-US" dirty="0" smtClean="0"/>
          </a:p>
          <a:p>
            <a:endParaRPr lang="en-US" dirty="0"/>
          </a:p>
        </p:txBody>
      </p:sp>
    </p:spTree>
    <p:extLst>
      <p:ext uri="{BB962C8B-B14F-4D97-AF65-F5344CB8AC3E}">
        <p14:creationId xmlns:p14="http://schemas.microsoft.com/office/powerpoint/2010/main" val="37975413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East Asian Trading Strategies</a:t>
            </a:r>
            <a:endParaRPr lang="en-US" dirty="0"/>
          </a:p>
        </p:txBody>
      </p:sp>
      <p:sp>
        <p:nvSpPr>
          <p:cNvPr id="3" name="Content Placeholder 2"/>
          <p:cNvSpPr>
            <a:spLocks noGrp="1"/>
          </p:cNvSpPr>
          <p:nvPr>
            <p:ph idx="1"/>
          </p:nvPr>
        </p:nvSpPr>
        <p:spPr/>
        <p:txBody>
          <a:bodyPr/>
          <a:lstStyle/>
          <a:p>
            <a:r>
              <a:rPr lang="en-US" dirty="0" smtClean="0"/>
              <a:t>Import Substitution</a:t>
            </a:r>
          </a:p>
          <a:p>
            <a:r>
              <a:rPr lang="en-US" dirty="0" smtClean="0"/>
              <a:t>Export Promotion</a:t>
            </a:r>
          </a:p>
          <a:p>
            <a:r>
              <a:rPr lang="en-US" dirty="0" smtClean="0"/>
              <a:t>Trade Liberalization</a:t>
            </a:r>
          </a:p>
          <a:p>
            <a:r>
              <a:rPr lang="en-US" dirty="0" smtClean="0"/>
              <a:t>Mixed</a:t>
            </a:r>
          </a:p>
          <a:p>
            <a:r>
              <a:rPr lang="en-US" dirty="0" smtClean="0"/>
              <a:t>Positioning in the Global Value Chains</a:t>
            </a:r>
            <a:endParaRPr lang="en-US" dirty="0"/>
          </a:p>
        </p:txBody>
      </p:sp>
    </p:spTree>
    <p:extLst>
      <p:ext uri="{BB962C8B-B14F-4D97-AF65-F5344CB8AC3E}">
        <p14:creationId xmlns:p14="http://schemas.microsoft.com/office/powerpoint/2010/main" val="221996982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8195"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5538" y="190254"/>
            <a:ext cx="8553661" cy="623436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78069484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Facing the World</a:t>
            </a:r>
            <a:endParaRPr lang="en-US" dirty="0"/>
          </a:p>
        </p:txBody>
      </p:sp>
      <p:sp>
        <p:nvSpPr>
          <p:cNvPr id="3" name="Content Placeholder 2"/>
          <p:cNvSpPr>
            <a:spLocks noGrp="1"/>
          </p:cNvSpPr>
          <p:nvPr>
            <p:ph idx="1"/>
          </p:nvPr>
        </p:nvSpPr>
        <p:spPr/>
        <p:txBody>
          <a:bodyPr/>
          <a:lstStyle/>
          <a:p>
            <a:r>
              <a:rPr lang="en-US" dirty="0" smtClean="0"/>
              <a:t>Managing Trade </a:t>
            </a:r>
            <a:r>
              <a:rPr lang="en-US" dirty="0"/>
              <a:t>D</a:t>
            </a:r>
            <a:r>
              <a:rPr lang="en-US" dirty="0" smtClean="0"/>
              <a:t>isputes</a:t>
            </a:r>
          </a:p>
          <a:p>
            <a:r>
              <a:rPr lang="en-US" dirty="0" smtClean="0"/>
              <a:t>Global Rules, Asian Plays</a:t>
            </a:r>
          </a:p>
          <a:p>
            <a:r>
              <a:rPr lang="en-US" dirty="0" smtClean="0"/>
              <a:t>East Asian Trade Regionalism</a:t>
            </a:r>
          </a:p>
          <a:p>
            <a:r>
              <a:rPr lang="en-US" dirty="0" smtClean="0"/>
              <a:t>Domestic Political Economy of Trade</a:t>
            </a:r>
            <a:endParaRPr lang="en-US" dirty="0"/>
          </a:p>
        </p:txBody>
      </p:sp>
    </p:spTree>
    <p:extLst>
      <p:ext uri="{BB962C8B-B14F-4D97-AF65-F5344CB8AC3E}">
        <p14:creationId xmlns:p14="http://schemas.microsoft.com/office/powerpoint/2010/main" val="142460768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Managing Trade Disputes</a:t>
            </a:r>
            <a:endParaRPr lang="en-US" dirty="0"/>
          </a:p>
        </p:txBody>
      </p:sp>
      <p:sp>
        <p:nvSpPr>
          <p:cNvPr id="3" name="Content Placeholder 2"/>
          <p:cNvSpPr>
            <a:spLocks noGrp="1"/>
          </p:cNvSpPr>
          <p:nvPr>
            <p:ph idx="1"/>
          </p:nvPr>
        </p:nvSpPr>
        <p:spPr/>
        <p:txBody>
          <a:bodyPr/>
          <a:lstStyle/>
          <a:p>
            <a:r>
              <a:rPr lang="en-US" dirty="0"/>
              <a:t>Thailand has imposed anti-dumping duties on the import of alloy-added high-carbon wire rod from China for a period of five years beginning Saturday May 17</a:t>
            </a:r>
            <a:r>
              <a:rPr lang="en-US" dirty="0" smtClean="0"/>
              <a:t>.</a:t>
            </a:r>
          </a:p>
          <a:p>
            <a:r>
              <a:rPr lang="en-US" dirty="0"/>
              <a:t>The International Trade Commission (ITC) ruled last week that South Korean companies are “dumping” steel pipes, tubes and fittings used by oil companies – known formally as oil country tubular goods (OCTG) – into the U.S. market. “Dumping” means selling for below-market prices in an effort to put competitors out of business. This is a big deal for the U.S.-based steel industry.</a:t>
            </a:r>
            <a:endParaRPr lang="en-US" dirty="0"/>
          </a:p>
        </p:txBody>
      </p:sp>
    </p:spTree>
    <p:extLst>
      <p:ext uri="{BB962C8B-B14F-4D97-AF65-F5344CB8AC3E}">
        <p14:creationId xmlns:p14="http://schemas.microsoft.com/office/powerpoint/2010/main" val="54864106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Global Rules, Asian Plays</a:t>
            </a:r>
            <a:br>
              <a:rPr lang="en-US" dirty="0"/>
            </a:br>
            <a:endParaRPr lang="en-US" dirty="0"/>
          </a:p>
        </p:txBody>
      </p:sp>
      <p:sp>
        <p:nvSpPr>
          <p:cNvPr id="3" name="Content Placeholder 2"/>
          <p:cNvSpPr>
            <a:spLocks noGrp="1"/>
          </p:cNvSpPr>
          <p:nvPr>
            <p:ph idx="1"/>
          </p:nvPr>
        </p:nvSpPr>
        <p:spPr/>
        <p:txBody>
          <a:bodyPr/>
          <a:lstStyle/>
          <a:p>
            <a:endParaRPr lang="en-US"/>
          </a:p>
        </p:txBody>
      </p:sp>
      <p:pic>
        <p:nvPicPr>
          <p:cNvPr id="1024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143000"/>
            <a:ext cx="9144000" cy="5715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46512464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East Asian Trade Regionalism</a:t>
            </a:r>
            <a:br>
              <a:rPr lang="en-US" dirty="0"/>
            </a:br>
            <a:endParaRPr lang="en-US" dirty="0"/>
          </a:p>
        </p:txBody>
      </p:sp>
      <p:sp>
        <p:nvSpPr>
          <p:cNvPr id="3" name="Content Placeholder 2"/>
          <p:cNvSpPr>
            <a:spLocks noGrp="1"/>
          </p:cNvSpPr>
          <p:nvPr>
            <p:ph idx="1"/>
          </p:nvPr>
        </p:nvSpPr>
        <p:spPr/>
        <p:txBody>
          <a:bodyPr/>
          <a:lstStyle/>
          <a:p>
            <a:r>
              <a:rPr lang="en-US" dirty="0"/>
              <a:t>Two major trade agreements, the Trans-Pacific Partnership (TPP) and the Regional Comprehensive Economic Partnership (RCEP), stand to define the parameters of economic integration in Asia, arguably the world’s most dynamic region. While the TPP and RCEP are frequently described as rival trading blocs led by the United States and China respectively, we should look beyond this easy characterization to explore the complex dynamics among these mega trade agreements</a:t>
            </a:r>
            <a:r>
              <a:rPr lang="en-US" dirty="0" smtClean="0"/>
              <a:t>.</a:t>
            </a:r>
          </a:p>
          <a:p>
            <a:r>
              <a:rPr lang="en-US" dirty="0"/>
              <a:t>https://www.youtube.com/watch?v=X12h5ln_wNg</a:t>
            </a:r>
          </a:p>
        </p:txBody>
      </p:sp>
    </p:spTree>
    <p:extLst>
      <p:ext uri="{BB962C8B-B14F-4D97-AF65-F5344CB8AC3E}">
        <p14:creationId xmlns:p14="http://schemas.microsoft.com/office/powerpoint/2010/main" val="365876029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Domestic Political Economy of Trade</a:t>
            </a:r>
            <a:br>
              <a:rPr lang="en-US" dirty="0"/>
            </a:br>
            <a:endParaRPr lang="en-US" dirty="0"/>
          </a:p>
        </p:txBody>
      </p:sp>
      <p:sp>
        <p:nvSpPr>
          <p:cNvPr id="3" name="Content Placeholder 2"/>
          <p:cNvSpPr>
            <a:spLocks noGrp="1"/>
          </p:cNvSpPr>
          <p:nvPr>
            <p:ph idx="1"/>
          </p:nvPr>
        </p:nvSpPr>
        <p:spPr/>
        <p:txBody>
          <a:bodyPr>
            <a:normAutofit lnSpcReduction="10000"/>
          </a:bodyPr>
          <a:lstStyle/>
          <a:p>
            <a:r>
              <a:rPr lang="en-US" dirty="0" smtClean="0"/>
              <a:t>Dual strategy policy</a:t>
            </a:r>
          </a:p>
          <a:p>
            <a:r>
              <a:rPr lang="en-US" dirty="0" smtClean="0"/>
              <a:t>Japan</a:t>
            </a:r>
          </a:p>
          <a:p>
            <a:pPr lvl="1"/>
            <a:r>
              <a:rPr lang="en-US" dirty="0">
                <a:hlinkClick r:id="rId2"/>
              </a:rPr>
              <a:t>http://www.japantimes.co.jp/opinion/2014/01/28/commentary/japan-commentary/abes-deceptive-rice-reform/#.</a:t>
            </a:r>
            <a:r>
              <a:rPr lang="en-US" dirty="0" smtClean="0">
                <a:hlinkClick r:id="rId2"/>
              </a:rPr>
              <a:t>VFkLn_mUd_c</a:t>
            </a:r>
            <a:endParaRPr lang="en-US" dirty="0" smtClean="0"/>
          </a:p>
          <a:p>
            <a:r>
              <a:rPr lang="en-US" dirty="0" smtClean="0"/>
              <a:t>Thailand</a:t>
            </a:r>
          </a:p>
          <a:p>
            <a:pPr lvl="1"/>
            <a:r>
              <a:rPr lang="en-US" dirty="0"/>
              <a:t>The Finance Ministry will close the rice-pledging scheme's account on Nov 13 but whether the loss will exceed 700 billion baht depends on how to book lost grain. </a:t>
            </a:r>
            <a:endParaRPr lang="en-US" dirty="0" smtClean="0"/>
          </a:p>
          <a:p>
            <a:r>
              <a:rPr lang="en-US" dirty="0" smtClean="0"/>
              <a:t>South Korea</a:t>
            </a:r>
          </a:p>
          <a:p>
            <a:pPr lvl="1"/>
            <a:r>
              <a:rPr lang="en-US" dirty="0"/>
              <a:t>http://corporate.ford.com/doc/fta_chronology.pdf</a:t>
            </a:r>
            <a:endParaRPr lang="en-US" dirty="0" smtClean="0"/>
          </a:p>
          <a:p>
            <a:pPr marL="0" indent="0">
              <a:buNone/>
            </a:pPr>
            <a:r>
              <a:rPr lang="en-US" dirty="0"/>
              <a:t/>
            </a:r>
            <a:br>
              <a:rPr lang="en-US" dirty="0"/>
            </a:br>
            <a:r>
              <a:rPr lang="en-US" dirty="0"/>
              <a:t/>
            </a:r>
            <a:br>
              <a:rPr lang="en-US" dirty="0"/>
            </a:br>
            <a:endParaRPr lang="en-US" dirty="0"/>
          </a:p>
        </p:txBody>
      </p:sp>
    </p:spTree>
    <p:extLst>
      <p:ext uri="{BB962C8B-B14F-4D97-AF65-F5344CB8AC3E}">
        <p14:creationId xmlns:p14="http://schemas.microsoft.com/office/powerpoint/2010/main" val="46770469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Domestic Political Economy of Trade</a:t>
            </a:r>
            <a:br>
              <a:rPr lang="en-US" dirty="0"/>
            </a:br>
            <a:endParaRPr lang="en-US" dirty="0"/>
          </a:p>
        </p:txBody>
      </p:sp>
      <p:sp>
        <p:nvSpPr>
          <p:cNvPr id="3" name="Content Placeholder 2"/>
          <p:cNvSpPr>
            <a:spLocks noGrp="1"/>
          </p:cNvSpPr>
          <p:nvPr>
            <p:ph idx="1"/>
          </p:nvPr>
        </p:nvSpPr>
        <p:spPr/>
        <p:txBody>
          <a:bodyPr/>
          <a:lstStyle/>
          <a:p>
            <a:r>
              <a:rPr lang="en-US" dirty="0"/>
              <a:t>“We have abolished </a:t>
            </a:r>
            <a:r>
              <a:rPr lang="en-US" i="1" dirty="0" err="1"/>
              <a:t>gentan</a:t>
            </a:r>
            <a:r>
              <a:rPr lang="en-US" dirty="0"/>
              <a:t>, a feat many said could not be accomplished by our Liberal Democratic Party.” </a:t>
            </a:r>
            <a:r>
              <a:rPr lang="en-US" dirty="0" err="1"/>
              <a:t>Gentan</a:t>
            </a:r>
            <a:r>
              <a:rPr lang="en-US" dirty="0"/>
              <a:t> refers to the government’s decades-old policy of curtailing rice production by encouraging farmers to reduce the acreage of their rice paddies in exchange for subsidy payments.</a:t>
            </a:r>
            <a:endParaRPr lang="en-US" dirty="0"/>
          </a:p>
        </p:txBody>
      </p:sp>
    </p:spTree>
    <p:extLst>
      <p:ext uri="{BB962C8B-B14F-4D97-AF65-F5344CB8AC3E}">
        <p14:creationId xmlns:p14="http://schemas.microsoft.com/office/powerpoint/2010/main" val="91586552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Domestic Political Economy of Trade</a:t>
            </a:r>
          </a:p>
        </p:txBody>
      </p:sp>
      <p:sp>
        <p:nvSpPr>
          <p:cNvPr id="3" name="Content Placeholder 2"/>
          <p:cNvSpPr>
            <a:spLocks noGrp="1"/>
          </p:cNvSpPr>
          <p:nvPr>
            <p:ph idx="1"/>
          </p:nvPr>
        </p:nvSpPr>
        <p:spPr/>
        <p:txBody>
          <a:bodyPr/>
          <a:lstStyle/>
          <a:p>
            <a:r>
              <a:rPr lang="en-US" dirty="0"/>
              <a:t>A preliminary decision to raise subsidies for planting rice for use as animal feed from the current ¥80,000 per 10 </a:t>
            </a:r>
            <a:r>
              <a:rPr lang="en-US" dirty="0" err="1"/>
              <a:t>ares</a:t>
            </a:r>
            <a:r>
              <a:rPr lang="en-US" dirty="0"/>
              <a:t> (1,000 sq. meters) to ¥100,000 met strong opposition from legislators representing Akita, Miyazaki and other farming prefectures. The amount of subsidies was eventually raised to ¥105,000 per 10 </a:t>
            </a:r>
            <a:r>
              <a:rPr lang="en-US" dirty="0" err="1"/>
              <a:t>ares</a:t>
            </a:r>
            <a:r>
              <a:rPr lang="en-US" dirty="0"/>
              <a:t>.</a:t>
            </a:r>
            <a:endParaRPr lang="en-US" dirty="0"/>
          </a:p>
        </p:txBody>
      </p:sp>
    </p:spTree>
    <p:extLst>
      <p:ext uri="{BB962C8B-B14F-4D97-AF65-F5344CB8AC3E}">
        <p14:creationId xmlns:p14="http://schemas.microsoft.com/office/powerpoint/2010/main" val="183686227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Domestic Political Economy of Trade</a:t>
            </a:r>
          </a:p>
        </p:txBody>
      </p:sp>
      <p:sp>
        <p:nvSpPr>
          <p:cNvPr id="3" name="Content Placeholder 2"/>
          <p:cNvSpPr>
            <a:spLocks noGrp="1"/>
          </p:cNvSpPr>
          <p:nvPr>
            <p:ph idx="1"/>
          </p:nvPr>
        </p:nvSpPr>
        <p:spPr/>
        <p:txBody>
          <a:bodyPr/>
          <a:lstStyle/>
          <a:p>
            <a:r>
              <a:rPr lang="en-US" dirty="0"/>
              <a:t>As if these measures were not enough to protect farmers, the Ministry of Agriculture, Forestry and Fisheries raised the government’s purchase of rice produced in fiscal 2013 for strategic emergency reserves from the original plan of 200,000 tons to 246,000 tons. </a:t>
            </a:r>
            <a:endParaRPr lang="en-US" dirty="0"/>
          </a:p>
        </p:txBody>
      </p:sp>
    </p:spTree>
    <p:extLst>
      <p:ext uri="{BB962C8B-B14F-4D97-AF65-F5344CB8AC3E}">
        <p14:creationId xmlns:p14="http://schemas.microsoft.com/office/powerpoint/2010/main" val="2596816095"/>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larity">
  <a:themeElements>
    <a:clrScheme name="Clarity">
      <a:dk1>
        <a:srgbClr val="292934"/>
      </a:dk1>
      <a:lt1>
        <a:srgbClr val="FFFFFF"/>
      </a:lt1>
      <a:dk2>
        <a:srgbClr val="D2533C"/>
      </a:dk2>
      <a:lt2>
        <a:srgbClr val="F3F2DC"/>
      </a:lt2>
      <a:accent1>
        <a:srgbClr val="93A299"/>
      </a:accent1>
      <a:accent2>
        <a:srgbClr val="AD8F67"/>
      </a:accent2>
      <a:accent3>
        <a:srgbClr val="726056"/>
      </a:accent3>
      <a:accent4>
        <a:srgbClr val="4C5A6A"/>
      </a:accent4>
      <a:accent5>
        <a:srgbClr val="808DA0"/>
      </a:accent5>
      <a:accent6>
        <a:srgbClr val="79463D"/>
      </a:accent6>
      <a:hlink>
        <a:srgbClr val="0000FF"/>
      </a:hlink>
      <a:folHlink>
        <a:srgbClr val="800080"/>
      </a:folHlink>
    </a:clrScheme>
    <a:fontScheme name="Office Classic 2">
      <a:majorFont>
        <a:latin typeface="Arial"/>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larity">
      <a:fillStyleLst>
        <a:solidFill>
          <a:schemeClr val="phClr"/>
        </a:solidFill>
        <a:gradFill rotWithShape="1">
          <a:gsLst>
            <a:gs pos="0">
              <a:schemeClr val="phClr">
                <a:tint val="50000"/>
                <a:shade val="86000"/>
                <a:satMod val="140000"/>
              </a:schemeClr>
            </a:gs>
            <a:gs pos="45000">
              <a:schemeClr val="phClr">
                <a:tint val="48000"/>
                <a:satMod val="150000"/>
              </a:schemeClr>
            </a:gs>
            <a:gs pos="100000">
              <a:schemeClr val="phClr">
                <a:tint val="28000"/>
                <a:satMod val="160000"/>
              </a:schemeClr>
            </a:gs>
          </a:gsLst>
          <a:path path="circle">
            <a:fillToRect l="100000" t="100000" r="100000" b="100000"/>
          </a:path>
        </a:gradFill>
        <a:gradFill rotWithShape="1">
          <a:gsLst>
            <a:gs pos="0">
              <a:schemeClr val="phClr">
                <a:shade val="70000"/>
                <a:satMod val="150000"/>
              </a:schemeClr>
            </a:gs>
            <a:gs pos="34000">
              <a:schemeClr val="phClr">
                <a:shade val="70000"/>
                <a:satMod val="140000"/>
              </a:schemeClr>
            </a:gs>
            <a:gs pos="70000">
              <a:schemeClr val="phClr">
                <a:tint val="100000"/>
                <a:shade val="90000"/>
                <a:satMod val="140000"/>
              </a:schemeClr>
            </a:gs>
            <a:gs pos="100000">
              <a:schemeClr val="phClr">
                <a:tint val="100000"/>
                <a:shade val="100000"/>
                <a:satMod val="100000"/>
              </a:schemeClr>
            </a:gs>
          </a:gsLst>
          <a:path path="circle">
            <a:fillToRect l="100000" t="100000" r="100000" b="100000"/>
          </a:path>
        </a:gradFill>
      </a:fillStyleLst>
      <a:lnStyleLst>
        <a:ln w="9525" cap="flat" cmpd="sng" algn="ctr">
          <a:solidFill>
            <a:schemeClr val="phClr"/>
          </a:solidFill>
          <a:prstDash val="solid"/>
        </a:ln>
        <a:ln w="26425" cap="flat" cmpd="sng" algn="ctr">
          <a:solidFill>
            <a:schemeClr val="phClr"/>
          </a:solidFill>
          <a:prstDash val="solid"/>
        </a:ln>
        <a:ln w="4445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38100" dist="25400" dir="2700000" algn="br" rotWithShape="0">
              <a:srgbClr val="000000">
                <a:alpha val="60000"/>
              </a:srgbClr>
            </a:outerShdw>
          </a:effectLst>
          <a:scene3d>
            <a:camera prst="orthographicFront">
              <a:rot lat="0" lon="0" rev="0"/>
            </a:camera>
            <a:lightRig rig="balanced" dir="t">
              <a:rot lat="0" lon="0" rev="5100000"/>
            </a:lightRig>
          </a:scene3d>
          <a:sp3d contourW="6350">
            <a:bevelT w="29210" h="12700"/>
            <a:contourClr>
              <a:schemeClr val="phClr">
                <a:shade val="30000"/>
                <a:satMod val="130000"/>
              </a:schemeClr>
            </a:contourClr>
          </a:sp3d>
        </a:effectStyle>
      </a:effectStyleLst>
      <a:bgFillStyleLst>
        <a:solidFill>
          <a:schemeClr val="phClr"/>
        </a:solidFill>
        <a:gradFill rotWithShape="1">
          <a:gsLst>
            <a:gs pos="0">
              <a:schemeClr val="phClr">
                <a:tint val="85000"/>
                <a:satMod val="180000"/>
              </a:schemeClr>
            </a:gs>
            <a:gs pos="40000">
              <a:schemeClr val="phClr">
                <a:tint val="95000"/>
                <a:shade val="85000"/>
                <a:satMod val="150000"/>
              </a:schemeClr>
            </a:gs>
            <a:gs pos="100000">
              <a:schemeClr val="phClr">
                <a:shade val="45000"/>
                <a:satMod val="200000"/>
              </a:schemeClr>
            </a:gs>
          </a:gsLst>
          <a:lin ang="5400000" scaled="0"/>
        </a:gradFill>
        <a:blipFill rotWithShape="1">
          <a:blip xmlns:r="http://schemas.openxmlformats.org/officeDocument/2006/relationships" r:embed="rId1">
            <a:duotone>
              <a:schemeClr val="phClr">
                <a:shade val="55000"/>
              </a:schemeClr>
              <a:schemeClr val="phClr">
                <a:tint val="97000"/>
                <a:satMod val="95000"/>
              </a:schemeClr>
            </a:duotone>
          </a:blip>
          <a:tile tx="0" ty="0" sx="70000" sy="7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Clarity</Template>
  <TotalTime>222</TotalTime>
  <Words>596</Words>
  <Application>Microsoft Office PowerPoint</Application>
  <PresentationFormat>On-screen Show (4:3)</PresentationFormat>
  <Paragraphs>76</Paragraphs>
  <Slides>24</Slides>
  <Notes>0</Notes>
  <HiddenSlides>0</HiddenSlides>
  <MMClips>0</MMClips>
  <ScaleCrop>false</ScaleCrop>
  <HeadingPairs>
    <vt:vector size="4" baseType="variant">
      <vt:variant>
        <vt:lpstr>Theme</vt:lpstr>
      </vt:variant>
      <vt:variant>
        <vt:i4>1</vt:i4>
      </vt:variant>
      <vt:variant>
        <vt:lpstr>Slide Titles</vt:lpstr>
      </vt:variant>
      <vt:variant>
        <vt:i4>24</vt:i4>
      </vt:variant>
    </vt:vector>
  </HeadingPairs>
  <TitlesOfParts>
    <vt:vector size="25" baseType="lpstr">
      <vt:lpstr>Clarity</vt:lpstr>
      <vt:lpstr>The political Economy of East Asian Trade</vt:lpstr>
      <vt:lpstr>Outline</vt:lpstr>
      <vt:lpstr>Trade Patterns in East Asia</vt:lpstr>
      <vt:lpstr>Trade Patterns</vt:lpstr>
      <vt:lpstr>Recent Data</vt:lpstr>
      <vt:lpstr>Structural Change in Trade</vt:lpstr>
      <vt:lpstr>Trade Surplus and Creditor position</vt:lpstr>
      <vt:lpstr>PowerPoint Presentation</vt:lpstr>
      <vt:lpstr>Greater Regional Interdependence</vt:lpstr>
      <vt:lpstr>Global Interdependence</vt:lpstr>
      <vt:lpstr>PowerPoint Presentation</vt:lpstr>
      <vt:lpstr>PowerPoint Presentation</vt:lpstr>
      <vt:lpstr>PowerPoint Presentation</vt:lpstr>
      <vt:lpstr>Greater Regional Trade Independence</vt:lpstr>
      <vt:lpstr>East Asian Trading Strategies</vt:lpstr>
      <vt:lpstr>PowerPoint Presentation</vt:lpstr>
      <vt:lpstr>Facing the World</vt:lpstr>
      <vt:lpstr>Managing Trade Disputes</vt:lpstr>
      <vt:lpstr>Global Rules, Asian Plays </vt:lpstr>
      <vt:lpstr>East Asian Trade Regionalism </vt:lpstr>
      <vt:lpstr>Domestic Political Economy of Trade </vt:lpstr>
      <vt:lpstr>Domestic Political Economy of Trade </vt:lpstr>
      <vt:lpstr>Domestic Political Economy of Trade</vt:lpstr>
      <vt:lpstr>Domestic Political Economy of Trade</vt:lpstr>
    </vt:vector>
  </TitlesOfParts>
  <Company>Hewlett-Packard</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political Economy of East Asian Trade</dc:title>
  <dc:creator>Monthien</dc:creator>
  <cp:lastModifiedBy>Monthien</cp:lastModifiedBy>
  <cp:revision>16</cp:revision>
  <dcterms:created xsi:type="dcterms:W3CDTF">2014-11-04T10:36:01Z</dcterms:created>
  <dcterms:modified xsi:type="dcterms:W3CDTF">2014-11-04T17:32:46Z</dcterms:modified>
</cp:coreProperties>
</file>