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95" r:id="rId2"/>
    <p:sldId id="300" r:id="rId3"/>
    <p:sldId id="301" r:id="rId4"/>
    <p:sldId id="302" r:id="rId5"/>
    <p:sldId id="297" r:id="rId6"/>
    <p:sldId id="298" r:id="rId7"/>
    <p:sldId id="299" r:id="rId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16A1B7-5757-4347-AC6D-0B710EA5C769}" type="datetimeFigureOut">
              <a:rPr lang="th-TH" smtClean="0"/>
              <a:t>28/10/63</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2F106B-9F6B-485D-A722-14853379D490}" type="slidenum">
              <a:rPr lang="th-TH" smtClean="0"/>
              <a:t>‹#›</a:t>
            </a:fld>
            <a:endParaRPr lang="th-TH"/>
          </a:p>
        </p:txBody>
      </p:sp>
    </p:spTree>
    <p:extLst>
      <p:ext uri="{BB962C8B-B14F-4D97-AF65-F5344CB8AC3E}">
        <p14:creationId xmlns:p14="http://schemas.microsoft.com/office/powerpoint/2010/main" val="140655004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p>
            <a:fld id="{C3445EE8-E94C-4D33-AB67-ECD45B39FA7A}" type="datetimeFigureOut">
              <a:rPr lang="th-TH" smtClean="0"/>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3445EE8-E94C-4D33-AB67-ECD45B39FA7A}" type="datetimeFigureOut">
              <a:rPr lang="th-TH" smtClean="0"/>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p:txBody>
          <a:bodyPr/>
          <a:lstStyle/>
          <a:p>
            <a:fld id="{C3445EE8-E94C-4D33-AB67-ECD45B39FA7A}" type="datetimeFigureOut">
              <a:rPr lang="th-TH" smtClean="0"/>
              <a:t>28/10/63</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6"/>
          <p:cNvSpPr>
            <a:spLocks noGrp="1"/>
          </p:cNvSpPr>
          <p:nvPr>
            <p:ph type="dt" sz="half" idx="10"/>
          </p:nvPr>
        </p:nvSpPr>
        <p:spPr/>
        <p:txBody>
          <a:bodyPr/>
          <a:lstStyle/>
          <a:p>
            <a:fld id="{C3445EE8-E94C-4D33-AB67-ECD45B39FA7A}" type="datetimeFigureOut">
              <a:rPr lang="th-TH" smtClean="0"/>
              <a:t>28/10/63</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2"/>
          <p:cNvSpPr>
            <a:spLocks noGrp="1"/>
          </p:cNvSpPr>
          <p:nvPr>
            <p:ph type="dt" sz="half" idx="10"/>
          </p:nvPr>
        </p:nvSpPr>
        <p:spPr/>
        <p:txBody>
          <a:bodyPr/>
          <a:lstStyle/>
          <a:p>
            <a:fld id="{C3445EE8-E94C-4D33-AB67-ECD45B39FA7A}" type="datetimeFigureOut">
              <a:rPr lang="th-TH" smtClean="0"/>
              <a:t>28/10/63</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3445EE8-E94C-4D33-AB67-ECD45B39FA7A}" type="datetimeFigureOut">
              <a:rPr lang="th-TH" smtClean="0"/>
              <a:t>28/10/63</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28/10/63</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28/10/63</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45EE8-E94C-4D33-AB67-ECD45B39FA7A}" type="datetimeFigureOut">
              <a:rPr lang="th-TH" smtClean="0"/>
              <a:t>28/10/63</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081B59-601F-4D4B-9FF8-03A42D47E61F}"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sz="2700" dirty="0">
                <a:solidFill>
                  <a:schemeClr val="tx2">
                    <a:lumMod val="40000"/>
                    <a:lumOff val="60000"/>
                  </a:schemeClr>
                </a:solidFill>
              </a:rPr>
              <a:t>Directions to creating your new concept</a:t>
            </a:r>
          </a:p>
        </p:txBody>
      </p:sp>
      <p:sp>
        <p:nvSpPr>
          <p:cNvPr id="3" name="Content Placeholder 2"/>
          <p:cNvSpPr>
            <a:spLocks noGrp="1"/>
          </p:cNvSpPr>
          <p:nvPr>
            <p:ph idx="1"/>
          </p:nvPr>
        </p:nvSpPr>
        <p:spPr/>
        <p:txBody>
          <a:bodyPr>
            <a:normAutofit/>
          </a:bodyPr>
          <a:lstStyle/>
          <a:p>
            <a:r>
              <a:rPr lang="en-US" dirty="0"/>
              <a:t>Please revisit your Determinant Gap Map</a:t>
            </a:r>
          </a:p>
          <a:p>
            <a:r>
              <a:rPr lang="en-US" dirty="0"/>
              <a:t>Please revisit your Relationship Analysis</a:t>
            </a:r>
          </a:p>
          <a:p>
            <a:endParaRPr lang="en-US" dirty="0"/>
          </a:p>
          <a:p>
            <a:r>
              <a:rPr lang="en-US" dirty="0"/>
              <a:t>Then choose 4 unique combinations from your relationship analysis to develop your new product concept like my egg concept examples given in class.</a:t>
            </a:r>
          </a:p>
        </p:txBody>
      </p:sp>
    </p:spTree>
    <p:extLst>
      <p:ext uri="{BB962C8B-B14F-4D97-AF65-F5344CB8AC3E}">
        <p14:creationId xmlns:p14="http://schemas.microsoft.com/office/powerpoint/2010/main" val="3731732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sz="2700" dirty="0">
                <a:solidFill>
                  <a:schemeClr val="tx2">
                    <a:lumMod val="40000"/>
                    <a:lumOff val="60000"/>
                  </a:schemeClr>
                </a:solidFill>
              </a:rPr>
              <a:t>Directions to creating your new product</a:t>
            </a:r>
          </a:p>
        </p:txBody>
      </p:sp>
      <p:sp>
        <p:nvSpPr>
          <p:cNvPr id="3" name="Content Placeholder 2"/>
          <p:cNvSpPr>
            <a:spLocks noGrp="1"/>
          </p:cNvSpPr>
          <p:nvPr>
            <p:ph idx="1"/>
          </p:nvPr>
        </p:nvSpPr>
        <p:spPr/>
        <p:txBody>
          <a:bodyPr>
            <a:normAutofit fontScale="92500" lnSpcReduction="20000"/>
          </a:bodyPr>
          <a:lstStyle/>
          <a:p>
            <a:r>
              <a:rPr lang="en-US" dirty="0"/>
              <a:t>Create 4 new product concepts- remember there should be new need/benefit, Form and Technology for new product. </a:t>
            </a:r>
          </a:p>
          <a:p>
            <a:r>
              <a:rPr lang="en-US" dirty="0"/>
              <a:t>Also set price for your new product</a:t>
            </a:r>
          </a:p>
          <a:p>
            <a:r>
              <a:rPr lang="en-US" dirty="0"/>
              <a:t>Translate all product ideas into Thai</a:t>
            </a:r>
          </a:p>
          <a:p>
            <a:r>
              <a:rPr lang="en-US" dirty="0"/>
              <a:t>Design your concept Boards with photos, pics that effectively communicates your idea.- Please make sure that all slides are cohesive</a:t>
            </a:r>
          </a:p>
          <a:p>
            <a:pPr marL="0" indent="0">
              <a:buNone/>
            </a:pPr>
            <a:r>
              <a:rPr lang="en-US" dirty="0"/>
              <a:t>( not one stands out or be more beautiful or you will be given a bias answer)</a:t>
            </a:r>
          </a:p>
          <a:p>
            <a:endParaRPr lang="en-US" dirty="0"/>
          </a:p>
        </p:txBody>
      </p:sp>
    </p:spTree>
    <p:extLst>
      <p:ext uri="{BB962C8B-B14F-4D97-AF65-F5344CB8AC3E}">
        <p14:creationId xmlns:p14="http://schemas.microsoft.com/office/powerpoint/2010/main" val="224562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dirty="0">
                <a:solidFill>
                  <a:srgbClr val="FF0000"/>
                </a:solidFill>
              </a:rPr>
              <a:t>Handouts Due Next Week</a:t>
            </a:r>
          </a:p>
        </p:txBody>
      </p:sp>
      <p:sp>
        <p:nvSpPr>
          <p:cNvPr id="4" name="Content Placeholder 3"/>
          <p:cNvSpPr>
            <a:spLocks noGrp="1"/>
          </p:cNvSpPr>
          <p:nvPr>
            <p:ph idx="1"/>
          </p:nvPr>
        </p:nvSpPr>
        <p:spPr/>
        <p:txBody>
          <a:bodyPr>
            <a:normAutofit fontScale="85000" lnSpcReduction="20000"/>
          </a:bodyPr>
          <a:lstStyle/>
          <a:p>
            <a:r>
              <a:rPr lang="en-US" dirty="0"/>
              <a:t>Revised Gap Map</a:t>
            </a:r>
          </a:p>
          <a:p>
            <a:r>
              <a:rPr lang="en-US" dirty="0"/>
              <a:t>Revised Relationship Analysis Page</a:t>
            </a:r>
          </a:p>
          <a:p>
            <a:r>
              <a:rPr lang="en-US" dirty="0"/>
              <a:t> Chosen 4 combinations from your Relationship Analysis Page</a:t>
            </a:r>
          </a:p>
          <a:p>
            <a:r>
              <a:rPr lang="en-US" dirty="0"/>
              <a:t>4 Concept Boards – with photos, pricing and </a:t>
            </a:r>
            <a:r>
              <a:rPr lang="en-US" dirty="0" err="1"/>
              <a:t>thai</a:t>
            </a:r>
            <a:r>
              <a:rPr lang="en-US" dirty="0"/>
              <a:t> version</a:t>
            </a:r>
          </a:p>
          <a:p>
            <a:r>
              <a:rPr lang="en-US" dirty="0"/>
              <a:t>Target Group Profile of Interviewees</a:t>
            </a:r>
          </a:p>
          <a:p>
            <a:endParaRPr lang="en-US" dirty="0"/>
          </a:p>
          <a:p>
            <a:r>
              <a:rPr lang="en-US" b="1" dirty="0">
                <a:solidFill>
                  <a:srgbClr val="FF0000"/>
                </a:solidFill>
              </a:rPr>
              <a:t>Presentation on 4 New Concept Boards in English and Thai Next Week ( you should have 4- 8 </a:t>
            </a:r>
            <a:r>
              <a:rPr lang="en-US" b="1" dirty="0" err="1">
                <a:solidFill>
                  <a:srgbClr val="FF0000"/>
                </a:solidFill>
              </a:rPr>
              <a:t>powerpoint</a:t>
            </a:r>
            <a:r>
              <a:rPr lang="en-US" b="1" dirty="0">
                <a:solidFill>
                  <a:srgbClr val="FF0000"/>
                </a:solidFill>
              </a:rPr>
              <a:t> slides for 2 languages)</a:t>
            </a:r>
          </a:p>
        </p:txBody>
      </p:sp>
    </p:spTree>
    <p:extLst>
      <p:ext uri="{BB962C8B-B14F-4D97-AF65-F5344CB8AC3E}">
        <p14:creationId xmlns:p14="http://schemas.microsoft.com/office/powerpoint/2010/main" val="3101798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Criteria for Concept Test</a:t>
            </a:r>
          </a:p>
        </p:txBody>
      </p:sp>
      <p:sp>
        <p:nvSpPr>
          <p:cNvPr id="3" name="Content Placeholder 2"/>
          <p:cNvSpPr>
            <a:spLocks noGrp="1"/>
          </p:cNvSpPr>
          <p:nvPr>
            <p:ph idx="1"/>
          </p:nvPr>
        </p:nvSpPr>
        <p:spPr/>
        <p:txBody>
          <a:bodyPr>
            <a:normAutofit fontScale="92500" lnSpcReduction="10000"/>
          </a:bodyPr>
          <a:lstStyle/>
          <a:p>
            <a:r>
              <a:rPr lang="en-US" dirty="0"/>
              <a:t>Please make sure you meet these criteria when designing your concept boards</a:t>
            </a:r>
          </a:p>
          <a:p>
            <a:pPr marL="533400" indent="-533400"/>
            <a:r>
              <a:rPr lang="en-US" b="1" i="1" dirty="0">
                <a:solidFill>
                  <a:schemeClr val="tx2">
                    <a:lumMod val="60000"/>
                    <a:lumOff val="40000"/>
                  </a:schemeClr>
                </a:solidFill>
              </a:rPr>
              <a:t>1.  Uniqueness of the concept</a:t>
            </a:r>
          </a:p>
          <a:p>
            <a:pPr marL="533400" indent="-533400"/>
            <a:r>
              <a:rPr lang="en-US" b="1" i="1" dirty="0">
                <a:solidFill>
                  <a:schemeClr val="tx2">
                    <a:lumMod val="60000"/>
                    <a:lumOff val="40000"/>
                  </a:schemeClr>
                </a:solidFill>
              </a:rPr>
              <a:t>2.  Believability of the concept</a:t>
            </a:r>
          </a:p>
          <a:p>
            <a:pPr marL="533400" indent="-533400"/>
            <a:r>
              <a:rPr lang="en-US" b="1" i="1" dirty="0">
                <a:solidFill>
                  <a:schemeClr val="tx2">
                    <a:lumMod val="60000"/>
                    <a:lumOff val="40000"/>
                  </a:schemeClr>
                </a:solidFill>
              </a:rPr>
              <a:t>3.  Importance of the problem</a:t>
            </a:r>
          </a:p>
          <a:p>
            <a:pPr marL="533400" indent="-533400"/>
            <a:r>
              <a:rPr lang="en-US" b="1" i="1" dirty="0">
                <a:solidFill>
                  <a:schemeClr val="tx2">
                    <a:lumMod val="60000"/>
                    <a:lumOff val="40000"/>
                  </a:schemeClr>
                </a:solidFill>
              </a:rPr>
              <a:t>4.  Their interest in the concept</a:t>
            </a:r>
          </a:p>
          <a:p>
            <a:pPr marL="533400" indent="-533400"/>
            <a:r>
              <a:rPr lang="en-US" b="1" i="1" dirty="0">
                <a:solidFill>
                  <a:schemeClr val="tx2">
                    <a:lumMod val="60000"/>
                    <a:lumOff val="40000"/>
                  </a:schemeClr>
                </a:solidFill>
              </a:rPr>
              <a:t>5.  Is it realistic, practical and useful?</a:t>
            </a:r>
          </a:p>
          <a:p>
            <a:pPr marL="533400" indent="-533400"/>
            <a:r>
              <a:rPr lang="en-US" b="1" i="1" dirty="0">
                <a:solidFill>
                  <a:schemeClr val="tx2">
                    <a:lumMod val="60000"/>
                    <a:lumOff val="40000"/>
                  </a:schemeClr>
                </a:solidFill>
              </a:rPr>
              <a:t>6.  Their reaction to the price</a:t>
            </a:r>
          </a:p>
          <a:p>
            <a:pPr marL="533400" indent="-533400"/>
            <a:r>
              <a:rPr lang="en-US" b="1" i="1" dirty="0">
                <a:solidFill>
                  <a:schemeClr val="tx2">
                    <a:lumMod val="60000"/>
                    <a:lumOff val="40000"/>
                  </a:schemeClr>
                </a:solidFill>
              </a:rPr>
              <a:t>7.  Problems they see in use</a:t>
            </a:r>
          </a:p>
          <a:p>
            <a:pPr marL="0" indent="0">
              <a:buNone/>
            </a:pPr>
            <a:endParaRPr lang="en-US" dirty="0">
              <a:solidFill>
                <a:schemeClr val="tx2">
                  <a:lumMod val="60000"/>
                  <a:lumOff val="40000"/>
                </a:schemeClr>
              </a:solidFill>
            </a:endParaRPr>
          </a:p>
        </p:txBody>
      </p:sp>
    </p:spTree>
    <p:extLst>
      <p:ext uri="{BB962C8B-B14F-4D97-AF65-F5344CB8AC3E}">
        <p14:creationId xmlns:p14="http://schemas.microsoft.com/office/powerpoint/2010/main" val="366093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b="1">
                <a:solidFill>
                  <a:srgbClr val="FF3300"/>
                </a:solidFill>
              </a:rPr>
              <a:t>A Determinant Gap Map</a:t>
            </a:r>
          </a:p>
        </p:txBody>
      </p:sp>
      <p:pic>
        <p:nvPicPr>
          <p:cNvPr id="9219" name="Picture 3" descr="cra71638_0602-01"/>
          <p:cNvPicPr>
            <a:picLocks noChangeAspect="1" noChangeArrowheads="1"/>
          </p:cNvPicPr>
          <p:nvPr/>
        </p:nvPicPr>
        <p:blipFill>
          <a:blip r:embed="rId2"/>
          <a:srcRect/>
          <a:stretch>
            <a:fillRect/>
          </a:stretch>
        </p:blipFill>
        <p:spPr bwMode="auto">
          <a:xfrm>
            <a:off x="685800" y="1466850"/>
            <a:ext cx="7772400" cy="4999038"/>
          </a:xfrm>
          <a:prstGeom prst="rect">
            <a:avLst/>
          </a:prstGeom>
          <a:noFill/>
          <a:effectLst>
            <a:outerShdw dist="107763" dir="2700000" algn="ctr" rotWithShape="0">
              <a:srgbClr val="808080">
                <a:alpha val="50000"/>
              </a:srgbClr>
            </a:outerShdw>
          </a:effectLst>
        </p:spPr>
      </p:pic>
      <p:sp>
        <p:nvSpPr>
          <p:cNvPr id="9220" name="Text Box 4"/>
          <p:cNvSpPr txBox="1">
            <a:spLocks noChangeArrowheads="1"/>
          </p:cNvSpPr>
          <p:nvPr/>
        </p:nvSpPr>
        <p:spPr bwMode="auto">
          <a:xfrm>
            <a:off x="8275638" y="1249363"/>
            <a:ext cx="904875" cy="274637"/>
          </a:xfrm>
          <a:prstGeom prst="rect">
            <a:avLst/>
          </a:prstGeom>
          <a:noFill/>
          <a:ln w="12700">
            <a:noFill/>
            <a:miter lim="800000"/>
            <a:headEnd/>
            <a:tailEnd/>
          </a:ln>
          <a:effectLst/>
        </p:spPr>
        <p:txBody>
          <a:bodyPr wrap="none">
            <a:spAutoFit/>
          </a:bodyPr>
          <a:lstStyle/>
          <a:p>
            <a:r>
              <a:rPr lang="en-US" sz="1200" b="1">
                <a:solidFill>
                  <a:schemeClr val="tx2"/>
                </a:solidFill>
                <a:latin typeface="Arial" pitchFamily="34" charset="0"/>
                <a:cs typeface="Arial" pitchFamily="34" charset="0"/>
              </a:rPr>
              <a:t>Figure 6.2</a:t>
            </a:r>
            <a:endParaRPr lang="en-US" sz="1000" b="1">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val="342994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7" name="Picture 9" descr="mark03"/>
          <p:cNvPicPr>
            <a:picLocks noGrp="1" noChangeAspect="1" noChangeArrowheads="1"/>
          </p:cNvPicPr>
          <p:nvPr>
            <p:ph idx="1"/>
          </p:nvPr>
        </p:nvPicPr>
        <p:blipFill>
          <a:blip r:embed="rId2"/>
          <a:srcRect/>
          <a:stretch>
            <a:fillRect/>
          </a:stretch>
        </p:blipFill>
        <p:spPr>
          <a:xfrm>
            <a:off x="0" y="0"/>
            <a:ext cx="9144000" cy="6858000"/>
          </a:xfrm>
        </p:spPr>
      </p:pic>
    </p:spTree>
    <p:extLst>
      <p:ext uri="{BB962C8B-B14F-4D97-AF65-F5344CB8AC3E}">
        <p14:creationId xmlns:p14="http://schemas.microsoft.com/office/powerpoint/2010/main" val="1348632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500034" y="-285776"/>
            <a:ext cx="8229600" cy="1143000"/>
          </a:xfrm>
        </p:spPr>
        <p:txBody>
          <a:bodyPr>
            <a:normAutofit/>
          </a:bodyPr>
          <a:lstStyle/>
          <a:p>
            <a:r>
              <a:rPr lang="en-US" sz="2400" b="1" dirty="0">
                <a:solidFill>
                  <a:srgbClr val="00B0F0"/>
                </a:solidFill>
              </a:rPr>
              <a:t>My Example: Concept 1: Beauty Egg</a:t>
            </a:r>
            <a:endParaRPr lang="th-TH" sz="2400" b="1" dirty="0">
              <a:solidFill>
                <a:srgbClr val="00B0F0"/>
              </a:solidFill>
            </a:endParaRPr>
          </a:p>
        </p:txBody>
      </p:sp>
      <p:sp>
        <p:nvSpPr>
          <p:cNvPr id="5" name="ตัวยึดเนื้อหา 4"/>
          <p:cNvSpPr>
            <a:spLocks noGrp="1"/>
          </p:cNvSpPr>
          <p:nvPr>
            <p:ph idx="1"/>
          </p:nvPr>
        </p:nvSpPr>
        <p:spPr>
          <a:xfrm>
            <a:off x="357158" y="1857364"/>
            <a:ext cx="8229600" cy="2286017"/>
          </a:xfrm>
        </p:spPr>
        <p:txBody>
          <a:bodyPr>
            <a:noAutofit/>
          </a:bodyPr>
          <a:lstStyle/>
          <a:p>
            <a:pPr>
              <a:buNone/>
            </a:pPr>
            <a:endParaRPr lang="en-US" sz="1600" dirty="0"/>
          </a:p>
          <a:p>
            <a:endParaRPr lang="en-US" sz="1600" dirty="0"/>
          </a:p>
          <a:p>
            <a:r>
              <a:rPr lang="en-US" sz="1600" b="1" dirty="0"/>
              <a:t>English Version:</a:t>
            </a:r>
          </a:p>
          <a:p>
            <a:pPr>
              <a:buNone/>
            </a:pPr>
            <a:r>
              <a:rPr lang="en-US" sz="1600" dirty="0"/>
              <a:t>	You don’t have to eat salads every meal just to look and feel  beautiful.  Yes, we have a Beauty Egg just for your that will make your skin look so healthy and radiant, plus eating will be an extreme pleasure. The Beauty Egg which contains </a:t>
            </a:r>
            <a:r>
              <a:rPr lang="en-US" sz="1600" dirty="0" err="1"/>
              <a:t>Tumeric</a:t>
            </a:r>
            <a:r>
              <a:rPr lang="en-US" sz="1600" dirty="0"/>
              <a:t> known for centuries  have always been an important part of Chinese herbal medicine and </a:t>
            </a:r>
            <a:r>
              <a:rPr lang="en-US" sz="1600" dirty="0" err="1"/>
              <a:t>Ayurvedic</a:t>
            </a:r>
            <a:r>
              <a:rPr lang="en-US" sz="1600" dirty="0"/>
              <a:t> medicine in India. Its main ingredient </a:t>
            </a:r>
            <a:r>
              <a:rPr lang="en-US" sz="1600" dirty="0" err="1"/>
              <a:t>curcumin</a:t>
            </a:r>
            <a:r>
              <a:rPr lang="en-US" sz="1600" dirty="0"/>
              <a:t> doesn’t only give a delicious golden shimmering coloring to the egg, but also is an antioxidant, lowers cholesterol levels and helps improve blood circulation. You’ll definitely have a delicious egg meal packed with natural proteins and antioxidants guaranteed to give your skin a healthy glow. You could choose to buy eggs that come both in raw form so you to cook according to your recipes and hard boiled to be readily eaten. The egg costs 29 Baht each.</a:t>
            </a:r>
          </a:p>
          <a:p>
            <a:endParaRPr lang="en-US" sz="1600" dirty="0"/>
          </a:p>
        </p:txBody>
      </p:sp>
      <p:sp>
        <p:nvSpPr>
          <p:cNvPr id="6" name="ตัวยึดเนื้อหา 4"/>
          <p:cNvSpPr txBox="1">
            <a:spLocks/>
          </p:cNvSpPr>
          <p:nvPr/>
        </p:nvSpPr>
        <p:spPr>
          <a:xfrm>
            <a:off x="357158" y="4786322"/>
            <a:ext cx="8229600" cy="2286017"/>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 Version</a:t>
            </a:r>
            <a:endParaRPr kumimoji="0" lang="en-US" sz="18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a:ln>
                  <a:noFill/>
                </a:ln>
                <a:solidFill>
                  <a:schemeClr val="tx1"/>
                </a:solidFill>
                <a:effectLst/>
                <a:uLnTx/>
                <a:uFillTx/>
                <a:latin typeface="+mn-lt"/>
                <a:ea typeface="+mn-ea"/>
                <a:cs typeface="+mn-cs"/>
              </a:rPr>
              <a:t>	</a:t>
            </a:r>
            <a:endParaRPr kumimoji="0" lang="en-US" sz="14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www.askdrgarland.com/wp-content/uploads/2009/11/curcumin_powder_roots.jpg"/>
          <p:cNvPicPr/>
          <p:nvPr/>
        </p:nvPicPr>
        <p:blipFill>
          <a:blip r:embed="rId2"/>
          <a:srcRect/>
          <a:stretch>
            <a:fillRect/>
          </a:stretch>
        </p:blipFill>
        <p:spPr bwMode="auto">
          <a:xfrm>
            <a:off x="642910" y="714356"/>
            <a:ext cx="1497330" cy="1497330"/>
          </a:xfrm>
          <a:prstGeom prst="rect">
            <a:avLst/>
          </a:prstGeom>
          <a:noFill/>
          <a:ln w="9525">
            <a:noFill/>
            <a:miter lim="800000"/>
            <a:headEnd/>
            <a:tailEnd/>
          </a:ln>
        </p:spPr>
      </p:pic>
      <p:pic>
        <p:nvPicPr>
          <p:cNvPr id="8" name="il_fi" descr="http://www.svwsticker.com/files/svwsticker/users/1/skin-care.jpg"/>
          <p:cNvPicPr/>
          <p:nvPr/>
        </p:nvPicPr>
        <p:blipFill>
          <a:blip r:embed="rId3"/>
          <a:srcRect/>
          <a:stretch>
            <a:fillRect/>
          </a:stretch>
        </p:blipFill>
        <p:spPr bwMode="auto">
          <a:xfrm>
            <a:off x="2214546" y="642918"/>
            <a:ext cx="2000264" cy="1500198"/>
          </a:xfrm>
          <a:prstGeom prst="rect">
            <a:avLst/>
          </a:prstGeom>
          <a:noFill/>
          <a:ln w="9525">
            <a:noFill/>
            <a:miter lim="800000"/>
            <a:headEnd/>
            <a:tailEnd/>
          </a:ln>
        </p:spPr>
      </p:pic>
      <p:pic>
        <p:nvPicPr>
          <p:cNvPr id="1028" name="Picture 4" descr="http://tutorialqueen.com/wp-content/uploads/2008/06/photoshop-trick-golden-egg18.jpg"/>
          <p:cNvPicPr>
            <a:picLocks noChangeAspect="1" noChangeArrowheads="1"/>
          </p:cNvPicPr>
          <p:nvPr/>
        </p:nvPicPr>
        <p:blipFill>
          <a:blip r:embed="rId4"/>
          <a:srcRect/>
          <a:stretch>
            <a:fillRect/>
          </a:stretch>
        </p:blipFill>
        <p:spPr bwMode="auto">
          <a:xfrm>
            <a:off x="4000496" y="500042"/>
            <a:ext cx="1428760" cy="1792954"/>
          </a:xfrm>
          <a:prstGeom prst="rect">
            <a:avLst/>
          </a:prstGeom>
          <a:noFill/>
        </p:spPr>
      </p:pic>
      <p:pic>
        <p:nvPicPr>
          <p:cNvPr id="1030" name="Picture 6" descr="http://fic.ifrpd.ku.ac.th/fic/images/stories/photo/herbal-medicine.jpg"/>
          <p:cNvPicPr>
            <a:picLocks noChangeAspect="1" noChangeArrowheads="1"/>
          </p:cNvPicPr>
          <p:nvPr/>
        </p:nvPicPr>
        <p:blipFill>
          <a:blip r:embed="rId5"/>
          <a:srcRect/>
          <a:stretch>
            <a:fillRect/>
          </a:stretch>
        </p:blipFill>
        <p:spPr bwMode="auto">
          <a:xfrm>
            <a:off x="5357818" y="571480"/>
            <a:ext cx="1285884" cy="1525916"/>
          </a:xfrm>
          <a:prstGeom prst="rect">
            <a:avLst/>
          </a:prstGeom>
          <a:noFill/>
        </p:spPr>
      </p:pic>
      <p:pic>
        <p:nvPicPr>
          <p:cNvPr id="1032" name="Picture 8" descr="http://www.apartmenttherapy.com/uimages/kitchen/2008_03_12-GoldenEggs2.jpg"/>
          <p:cNvPicPr>
            <a:picLocks noChangeAspect="1" noChangeArrowheads="1"/>
          </p:cNvPicPr>
          <p:nvPr/>
        </p:nvPicPr>
        <p:blipFill>
          <a:blip r:embed="rId6"/>
          <a:srcRect/>
          <a:stretch>
            <a:fillRect/>
          </a:stretch>
        </p:blipFill>
        <p:spPr bwMode="auto">
          <a:xfrm>
            <a:off x="6643702" y="571480"/>
            <a:ext cx="2107421" cy="1500198"/>
          </a:xfrm>
          <a:prstGeom prst="rect">
            <a:avLst/>
          </a:prstGeom>
          <a:noFill/>
        </p:spPr>
      </p:pic>
    </p:spTree>
    <p:extLst>
      <p:ext uri="{BB962C8B-B14F-4D97-AF65-F5344CB8AC3E}">
        <p14:creationId xmlns:p14="http://schemas.microsoft.com/office/powerpoint/2010/main" val="2727879656"/>
      </p:ext>
    </p:extLst>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167</TotalTime>
  <Words>264</Words>
  <Application>Microsoft Office PowerPoint</Application>
  <PresentationFormat>นำเสนอทางหน้าจอ (4:3)</PresentationFormat>
  <Paragraphs>39</Paragraphs>
  <Slides>7</Slides>
  <Notes>0</Notes>
  <HiddenSlides>0</HiddenSlides>
  <MMClips>0</MMClips>
  <ScaleCrop>false</ScaleCrop>
  <HeadingPairs>
    <vt:vector size="6" baseType="variant">
      <vt:variant>
        <vt:lpstr>ฟอนต์ที่ถูกใช้</vt:lpstr>
      </vt:variant>
      <vt:variant>
        <vt:i4>2</vt:i4>
      </vt:variant>
      <vt:variant>
        <vt:lpstr>ธีม</vt:lpstr>
      </vt:variant>
      <vt:variant>
        <vt:i4>1</vt:i4>
      </vt:variant>
      <vt:variant>
        <vt:lpstr>ชื่อเรื่องสไลด์</vt:lpstr>
      </vt:variant>
      <vt:variant>
        <vt:i4>7</vt:i4>
      </vt:variant>
    </vt:vector>
  </HeadingPairs>
  <TitlesOfParts>
    <vt:vector size="10" baseType="lpstr">
      <vt:lpstr>Arial</vt:lpstr>
      <vt:lpstr>Calibri</vt:lpstr>
      <vt:lpstr>ชุดรูปแบบของ Office</vt:lpstr>
      <vt:lpstr>MK 312 Group Homework Assignment Directions to creating your new concept</vt:lpstr>
      <vt:lpstr>MK 312 Group Homework Assignment Directions to creating your new product</vt:lpstr>
      <vt:lpstr>MK 312 Group Homework Assignment Handouts Due Next Week</vt:lpstr>
      <vt:lpstr>Criteria for Concept Test</vt:lpstr>
      <vt:lpstr>A Determinant Gap Map</vt:lpstr>
      <vt:lpstr>งานนำเสนอ PowerPoint</vt:lpstr>
      <vt:lpstr>My Example: Concept 1: Beauty Egg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Analytical Attribute Techniques?</dc:title>
  <dc:creator>user</dc:creator>
  <cp:lastModifiedBy>user</cp:lastModifiedBy>
  <cp:revision>19</cp:revision>
  <dcterms:created xsi:type="dcterms:W3CDTF">2011-11-15T05:44:51Z</dcterms:created>
  <dcterms:modified xsi:type="dcterms:W3CDTF">2020-10-28T06:30:33Z</dcterms:modified>
</cp:coreProperties>
</file>