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5" r:id="rId17"/>
    <p:sldId id="290" r:id="rId18"/>
    <p:sldId id="277" r:id="rId19"/>
    <p:sldId id="278" r:id="rId20"/>
    <p:sldId id="289" r:id="rId21"/>
    <p:sldId id="279" r:id="rId22"/>
    <p:sldId id="281" r:id="rId23"/>
    <p:sldId id="282" r:id="rId24"/>
    <p:sldId id="280" r:id="rId25"/>
    <p:sldId id="284" r:id="rId26"/>
    <p:sldId id="287" r:id="rId27"/>
    <p:sldId id="285" r:id="rId28"/>
    <p:sldId id="286" r:id="rId29"/>
    <p:sldId id="288" r:id="rId30"/>
    <p:sldId id="291" r:id="rId31"/>
    <p:sldId id="292" r:id="rId3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8510E-E6A0-4515-A4BE-FC58C9D82A69}" type="datetimeFigureOut">
              <a:rPr lang="th-TH" smtClean="0"/>
              <a:pPr/>
              <a:t>14/09/60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City, Trade, and the Dawn of Absolutism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 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" y="1600200"/>
            <a:ext cx="843528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Cities and Trade</a:t>
            </a:r>
          </a:p>
          <a:p>
            <a:pPr lvl="1"/>
            <a:r>
              <a:rPr lang="en-US" dirty="0" smtClean="0"/>
              <a:t>The Westerners’ Businesses</a:t>
            </a:r>
          </a:p>
          <a:p>
            <a:pPr lvl="1"/>
            <a:r>
              <a:rPr lang="en-US" dirty="0" smtClean="0"/>
              <a:t>Capital accumulation of the Chinese and the royal household</a:t>
            </a:r>
          </a:p>
          <a:p>
            <a:r>
              <a:rPr lang="en-US" dirty="0" smtClean="0"/>
              <a:t>The Dawn of absolutism</a:t>
            </a:r>
          </a:p>
          <a:p>
            <a:pPr lvl="1"/>
            <a:r>
              <a:rPr lang="en-US" dirty="0" smtClean="0"/>
              <a:t>Context: the competition between King and nobles</a:t>
            </a:r>
          </a:p>
          <a:p>
            <a:pPr lvl="1"/>
            <a:r>
              <a:rPr lang="en-US" dirty="0" smtClean="0"/>
              <a:t>Domestic and external challenges</a:t>
            </a:r>
            <a:endParaRPr lang="en-US" dirty="0"/>
          </a:p>
          <a:p>
            <a:pPr lvl="1"/>
            <a:r>
              <a:rPr lang="en-US" dirty="0" smtClean="0"/>
              <a:t>The first steps of absolutism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Earlier context</a:t>
            </a:r>
            <a:br>
              <a:rPr lang="en-US" b="1" dirty="0" smtClean="0"/>
            </a:br>
            <a:r>
              <a:rPr lang="en-US" b="1" dirty="0" smtClean="0"/>
              <a:t>Tax collectors and Chinese merchants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 the trade </a:t>
            </a:r>
            <a:r>
              <a:rPr lang="en-US" dirty="0"/>
              <a:t>with China </a:t>
            </a:r>
            <a:r>
              <a:rPr lang="en-US" dirty="0" smtClean="0"/>
              <a:t>declined, the </a:t>
            </a:r>
            <a:r>
              <a:rPr lang="en-US" dirty="0"/>
              <a:t>Chinese merchants already </a:t>
            </a:r>
            <a:r>
              <a:rPr lang="en-US" dirty="0" smtClean="0"/>
              <a:t>found wealth </a:t>
            </a:r>
            <a:r>
              <a:rPr lang="en-US" dirty="0"/>
              <a:t>from being the tax collectors</a:t>
            </a:r>
            <a:r>
              <a:rPr lang="en-US" dirty="0" smtClean="0"/>
              <a:t>.</a:t>
            </a:r>
          </a:p>
          <a:p>
            <a:r>
              <a:rPr lang="en-US" dirty="0"/>
              <a:t>C</a:t>
            </a:r>
            <a:r>
              <a:rPr lang="en-US" dirty="0" smtClean="0"/>
              <a:t>ooperation </a:t>
            </a:r>
            <a:r>
              <a:rPr lang="en-US" dirty="0"/>
              <a:t>between tax collectors and the nobles prospered </a:t>
            </a:r>
          </a:p>
          <a:p>
            <a:r>
              <a:rPr lang="en-US" dirty="0" smtClean="0"/>
              <a:t>Losing out </a:t>
            </a:r>
            <a:r>
              <a:rPr lang="en-US" dirty="0"/>
              <a:t>from this growing </a:t>
            </a:r>
            <a:r>
              <a:rPr lang="en-US" dirty="0" smtClean="0"/>
              <a:t>wealth, the King invited </a:t>
            </a:r>
            <a:r>
              <a:rPr lang="en-US" dirty="0"/>
              <a:t>the Westerners to counter balance the system.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Westerners' </a:t>
            </a:r>
            <a:r>
              <a:rPr lang="en-US" b="1" dirty="0" smtClean="0"/>
              <a:t>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Seeing what </a:t>
            </a:r>
            <a:r>
              <a:rPr lang="en-US" dirty="0"/>
              <a:t>happened in Burma and China, the British envoy was welcomed by Siam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In 1820, British came with the argument for "free-trade".</a:t>
            </a:r>
          </a:p>
          <a:p>
            <a:pPr lvl="1"/>
            <a:r>
              <a:rPr lang="en-US" dirty="0" smtClean="0"/>
              <a:t>First trade negotiation by Henry Burney. But Britain wanted a </a:t>
            </a:r>
            <a:r>
              <a:rPr lang="en-US" dirty="0" smtClean="0"/>
              <a:t>re-negotiation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Finding a </a:t>
            </a:r>
            <a:r>
              <a:rPr lang="en-US" dirty="0"/>
              <a:t>new destination for the trade in opium.  </a:t>
            </a:r>
            <a:endParaRPr lang="en-US" dirty="0" smtClean="0"/>
          </a:p>
          <a:p>
            <a:pPr lvl="1"/>
            <a:r>
              <a:rPr lang="en-US" dirty="0"/>
              <a:t>L</a:t>
            </a:r>
            <a:r>
              <a:rPr lang="en-US" dirty="0" smtClean="0"/>
              <a:t>ed </a:t>
            </a:r>
            <a:r>
              <a:rPr lang="en-US" dirty="0"/>
              <a:t>to the Bowring Treaty of 1855.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Bowring Treaty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7154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Playing part in the treaty was </a:t>
            </a:r>
            <a:r>
              <a:rPr lang="en-US" dirty="0" err="1" smtClean="0"/>
              <a:t>Bunnag</a:t>
            </a:r>
            <a:r>
              <a:rPr lang="en-US" dirty="0" smtClean="0"/>
              <a:t> family, who wanted the benefits from the opium tax.</a:t>
            </a:r>
            <a:endParaRPr lang="th-TH" dirty="0"/>
          </a:p>
        </p:txBody>
      </p:sp>
      <p:pic>
        <p:nvPicPr>
          <p:cNvPr id="4" name="Picture 6" descr="http://upload.wikimedia.org/wikipedia/commons/6/6c/King_Pinkla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214546" y="4429132"/>
            <a:ext cx="1481809" cy="2202069"/>
          </a:xfrm>
          <a:prstGeom prst="rect">
            <a:avLst/>
          </a:prstGeom>
          <a:noFill/>
        </p:spPr>
      </p:pic>
      <p:pic>
        <p:nvPicPr>
          <p:cNvPr id="5" name="Picture 10" descr="http://upload.wikimedia.org/wikipedia/th/thumb/2/24/Wat_03.jpg/210px-Wat_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643306" y="2571744"/>
            <a:ext cx="1500198" cy="2043126"/>
          </a:xfrm>
          <a:prstGeom prst="rect">
            <a:avLst/>
          </a:prstGeom>
          <a:noFill/>
        </p:spPr>
      </p:pic>
      <p:pic>
        <p:nvPicPr>
          <p:cNvPr id="6" name="Picture 12" descr="https://encrypted-tbn0.gstatic.com/images?q=tbn:ANd9GcQ1QXLYDngpIznCXPBBDiOS1kPXoHRjtNAP8aBECZ9dp1S4Lfo5k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00562" y="4500570"/>
            <a:ext cx="1428760" cy="2119845"/>
          </a:xfrm>
          <a:prstGeom prst="rect">
            <a:avLst/>
          </a:prstGeom>
          <a:noFill/>
        </p:spPr>
      </p:pic>
      <p:pic>
        <p:nvPicPr>
          <p:cNvPr id="7" name="Picture 2" descr="http://www.jaisabai.com/content/files/content/jaisabai_clinic/201401241434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357290" y="2643182"/>
            <a:ext cx="1281564" cy="1929929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715008" y="2571744"/>
            <a:ext cx="1428760" cy="2127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4" descr="http://upload.wikimedia.org/wikipedia/th/7/79/Tipakornvong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6572264" y="4500570"/>
            <a:ext cx="1428760" cy="21238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Bowring Treaty</a:t>
            </a:r>
            <a:endParaRPr lang="th-TH" b="1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4186238" cy="5214974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Granted extraterritorial rights to British subjects</a:t>
            </a:r>
            <a:endParaRPr lang="th-TH" dirty="0" smtClean="0"/>
          </a:p>
          <a:p>
            <a:r>
              <a:rPr lang="en-US" dirty="0" smtClean="0"/>
              <a:t>Allowing the British to trade freely in Siam</a:t>
            </a:r>
          </a:p>
          <a:p>
            <a:pPr lvl="1"/>
            <a:r>
              <a:rPr lang="en-US" dirty="0" smtClean="0"/>
              <a:t>British can own property in Bangkok.</a:t>
            </a:r>
            <a:endParaRPr lang="th-TH" dirty="0"/>
          </a:p>
          <a:p>
            <a:r>
              <a:rPr lang="en-US" dirty="0" smtClean="0"/>
              <a:t>3 percent tariff for import and export</a:t>
            </a:r>
            <a:endParaRPr lang="th-TH" dirty="0"/>
          </a:p>
          <a:p>
            <a:r>
              <a:rPr lang="en-US" dirty="0" smtClean="0"/>
              <a:t>Sharing profits from opium. No import tariff for opium, but the sale of opium done opium farmer</a:t>
            </a:r>
            <a:endParaRPr lang="th-TH" dirty="0"/>
          </a:p>
          <a:p>
            <a:endParaRPr lang="th-TH" dirty="0" smtClean="0"/>
          </a:p>
        </p:txBody>
      </p:sp>
      <p:pic>
        <p:nvPicPr>
          <p:cNvPr id="12290" name="Picture 2" descr="http://politic.myfirstinfo.com/Thaidata/image.asp?id=9147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785926"/>
            <a:ext cx="3034045" cy="314327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429256" y="5143512"/>
            <a:ext cx="2670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Sir John Bowring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Westerners' 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But the Westerners </a:t>
            </a:r>
            <a:r>
              <a:rPr lang="en-US" dirty="0"/>
              <a:t>only </a:t>
            </a:r>
            <a:r>
              <a:rPr lang="en-US" dirty="0" smtClean="0"/>
              <a:t>had limited success.</a:t>
            </a:r>
          </a:p>
          <a:p>
            <a:pPr lvl="1"/>
            <a:r>
              <a:rPr lang="en-US" dirty="0"/>
              <a:t>Unable to break through the Chinese's network in rice </a:t>
            </a:r>
            <a:r>
              <a:rPr lang="en-US" dirty="0" smtClean="0"/>
              <a:t>production/trade</a:t>
            </a:r>
          </a:p>
          <a:p>
            <a:pPr lvl="1"/>
            <a:r>
              <a:rPr lang="en-US" dirty="0" smtClean="0"/>
              <a:t>Initiated banking </a:t>
            </a:r>
            <a:r>
              <a:rPr lang="en-US" dirty="0"/>
              <a:t>and </a:t>
            </a:r>
            <a:r>
              <a:rPr lang="en-US" dirty="0" smtClean="0"/>
              <a:t>insurance businesses. </a:t>
            </a:r>
            <a:r>
              <a:rPr lang="en-US" dirty="0"/>
              <a:t>M</a:t>
            </a:r>
            <a:r>
              <a:rPr lang="en-US" dirty="0" smtClean="0"/>
              <a:t>ost successful in trading. </a:t>
            </a:r>
            <a:endParaRPr lang="en-US" dirty="0"/>
          </a:p>
          <a:p>
            <a:pPr lvl="1"/>
            <a:r>
              <a:rPr lang="en-US" dirty="0" smtClean="0"/>
              <a:t>Brief </a:t>
            </a:r>
            <a:r>
              <a:rPr lang="en-US" dirty="0"/>
              <a:t>success in logging </a:t>
            </a:r>
            <a:r>
              <a:rPr lang="en-US" dirty="0" smtClean="0"/>
              <a:t>and </a:t>
            </a:r>
            <a:r>
              <a:rPr lang="en-US" dirty="0" smtClean="0"/>
              <a:t>tin-mining</a:t>
            </a:r>
            <a:endParaRPr lang="en-US" dirty="0"/>
          </a:p>
          <a:p>
            <a:pPr lvl="1"/>
            <a:r>
              <a:rPr lang="en-US" dirty="0" smtClean="0"/>
              <a:t>Attempt </a:t>
            </a:r>
            <a:r>
              <a:rPr lang="en-US" dirty="0"/>
              <a:t>at planting </a:t>
            </a:r>
            <a:r>
              <a:rPr lang="en-US" dirty="0" smtClean="0"/>
              <a:t>rubber constrained </a:t>
            </a:r>
            <a:endParaRPr lang="en-US" dirty="0" smtClean="0"/>
          </a:p>
          <a:p>
            <a:pPr lvl="1"/>
            <a:r>
              <a:rPr lang="en-US" dirty="0" smtClean="0"/>
              <a:t>Small </a:t>
            </a:r>
            <a:r>
              <a:rPr lang="en-US" dirty="0" smtClean="0"/>
              <a:t>customer </a:t>
            </a:r>
            <a:r>
              <a:rPr lang="en-US" dirty="0"/>
              <a:t>base for the European </a:t>
            </a:r>
            <a:r>
              <a:rPr lang="en-US" dirty="0" smtClean="0"/>
              <a:t>imports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Westerners' 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/>
          </a:bodyPr>
          <a:lstStyle/>
          <a:p>
            <a:r>
              <a:rPr lang="en-US" dirty="0" smtClean="0"/>
              <a:t>In comparison </a:t>
            </a:r>
            <a:r>
              <a:rPr lang="en-US" dirty="0"/>
              <a:t>to other countries in the </a:t>
            </a:r>
            <a:r>
              <a:rPr lang="en-US" dirty="0" smtClean="0"/>
              <a:t>same region</a:t>
            </a:r>
            <a:r>
              <a:rPr lang="en-US" dirty="0"/>
              <a:t>, </a:t>
            </a:r>
            <a:r>
              <a:rPr lang="en-US" dirty="0" smtClean="0"/>
              <a:t>Westerners</a:t>
            </a:r>
            <a:r>
              <a:rPr lang="en-US" dirty="0"/>
              <a:t>' investment in </a:t>
            </a:r>
            <a:r>
              <a:rPr lang="en-US" dirty="0" smtClean="0"/>
              <a:t>Siam was </a:t>
            </a:r>
            <a:r>
              <a:rPr lang="en-US" dirty="0"/>
              <a:t>much smaller.</a:t>
            </a:r>
          </a:p>
          <a:p>
            <a:pPr lvl="1"/>
            <a:r>
              <a:rPr lang="en-US" dirty="0"/>
              <a:t>1/3 of investment in Malaysia. 1/10 of investment in </a:t>
            </a:r>
            <a:r>
              <a:rPr lang="en-US" dirty="0" smtClean="0"/>
              <a:t>Indonesia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Chinese investment </a:t>
            </a:r>
            <a:r>
              <a:rPr lang="en-US" dirty="0" smtClean="0"/>
              <a:t>was 4 </a:t>
            </a:r>
            <a:r>
              <a:rPr lang="en-US" dirty="0"/>
              <a:t>times </a:t>
            </a:r>
            <a:r>
              <a:rPr lang="en-US" dirty="0" smtClean="0"/>
              <a:t>more in Siam </a:t>
            </a:r>
            <a:endParaRPr lang="en-US" dirty="0"/>
          </a:p>
          <a:p>
            <a:r>
              <a:rPr lang="en-US" dirty="0" smtClean="0"/>
              <a:t>Reason: inability </a:t>
            </a:r>
            <a:r>
              <a:rPr lang="en-US" dirty="0"/>
              <a:t>to gain full </a:t>
            </a:r>
            <a:r>
              <a:rPr lang="en-US" dirty="0" smtClean="0"/>
              <a:t>support</a:t>
            </a:r>
          </a:p>
          <a:p>
            <a:pPr lvl="1"/>
            <a:r>
              <a:rPr lang="en-US" dirty="0" smtClean="0"/>
              <a:t>But still had more important roles </a:t>
            </a:r>
            <a:r>
              <a:rPr lang="en-US" dirty="0" smtClean="0"/>
              <a:t>in </a:t>
            </a:r>
            <a:r>
              <a:rPr lang="en-US" dirty="0" smtClean="0"/>
              <a:t>politics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Capital accumulation of the </a:t>
            </a:r>
            <a:r>
              <a:rPr lang="en-US" b="1" dirty="0" smtClean="0"/>
              <a:t>Chinese</a:t>
            </a:r>
            <a:br>
              <a:rPr lang="en-US" b="1" dirty="0" smtClean="0"/>
            </a:br>
            <a:r>
              <a:rPr lang="en-US" b="1" dirty="0" smtClean="0"/>
              <a:t>and the Royal </a:t>
            </a:r>
            <a:r>
              <a:rPr lang="en-US" b="1" dirty="0" err="1" smtClean="0"/>
              <a:t>Housholds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/>
              <a:t>From 1870s onward, </a:t>
            </a:r>
            <a:r>
              <a:rPr lang="en-US" dirty="0" smtClean="0"/>
              <a:t>as the </a:t>
            </a:r>
            <a:r>
              <a:rPr lang="en-US" dirty="0"/>
              <a:t>trade in Siam was </a:t>
            </a:r>
            <a:r>
              <a:rPr lang="en-US" dirty="0" smtClean="0"/>
              <a:t>growing, the Chinese and the Royal household also </a:t>
            </a:r>
            <a:r>
              <a:rPr lang="en-US" dirty="0" smtClean="0"/>
              <a:t>expanded their </a:t>
            </a:r>
            <a:r>
              <a:rPr lang="en-US" dirty="0" smtClean="0"/>
              <a:t>capital accumulation.</a:t>
            </a:r>
          </a:p>
          <a:p>
            <a:r>
              <a:rPr lang="en-US" dirty="0" smtClean="0"/>
              <a:t>The </a:t>
            </a:r>
            <a:r>
              <a:rPr lang="en-US" dirty="0"/>
              <a:t>Chinese tax collectors </a:t>
            </a:r>
            <a:r>
              <a:rPr lang="en-US" dirty="0" smtClean="0"/>
              <a:t>invested </a:t>
            </a:r>
            <a:r>
              <a:rPr lang="en-US" dirty="0"/>
              <a:t>in </a:t>
            </a:r>
            <a:r>
              <a:rPr lang="en-US" dirty="0" smtClean="0"/>
              <a:t>portfolios of businesses, benefiting from new opportunities coming with the access of Westerners. 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804" y="548680"/>
            <a:ext cx="8229600" cy="1951626"/>
          </a:xfrm>
        </p:spPr>
        <p:txBody>
          <a:bodyPr>
            <a:normAutofit fontScale="85000" lnSpcReduction="10000"/>
          </a:bodyPr>
          <a:lstStyle/>
          <a:p>
            <a:r>
              <a:rPr lang="en-US" sz="3200" dirty="0" smtClean="0"/>
              <a:t>The </a:t>
            </a:r>
            <a:r>
              <a:rPr lang="en-US" dirty="0" smtClean="0"/>
              <a:t>story of </a:t>
            </a:r>
            <a:r>
              <a:rPr lang="en-US" sz="3200" dirty="0" err="1" smtClean="0"/>
              <a:t>Akorn</a:t>
            </a:r>
            <a:r>
              <a:rPr lang="en-US" sz="3200" dirty="0" smtClean="0"/>
              <a:t> </a:t>
            </a:r>
            <a:r>
              <a:rPr lang="en-US" sz="3200" dirty="0" err="1" smtClean="0"/>
              <a:t>Teng</a:t>
            </a:r>
            <a:endParaRPr lang="en-US" sz="3200" dirty="0" smtClean="0"/>
          </a:p>
          <a:p>
            <a:pPr lvl="1"/>
            <a:r>
              <a:rPr lang="en-US" dirty="0"/>
              <a:t>T</a:t>
            </a:r>
            <a:r>
              <a:rPr lang="en-US" sz="2800" dirty="0" smtClean="0"/>
              <a:t>he founder of Kim Seng Lee Company, controlled tax farms in the Northern Region. 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usinesses included </a:t>
            </a:r>
            <a:r>
              <a:rPr lang="en-US" dirty="0"/>
              <a:t>rice mills, sawmills, etc. His son became a partner in founding the Siam Commercial Bank</a:t>
            </a:r>
            <a:endParaRPr lang="th-TH" dirty="0"/>
          </a:p>
          <a:p>
            <a:pPr lvl="1"/>
            <a:endParaRPr lang="th-TH" sz="2800" dirty="0" smtClean="0"/>
          </a:p>
          <a:p>
            <a:endParaRPr lang="th-TH" sz="3200" dirty="0" smtClean="0"/>
          </a:p>
          <a:p>
            <a:pPr lvl="1"/>
            <a:endParaRPr lang="th-TH" dirty="0">
              <a:solidFill>
                <a:srgbClr val="FF0000"/>
              </a:solidFill>
            </a:endParaRPr>
          </a:p>
          <a:p>
            <a:pPr lvl="1">
              <a:buNone/>
            </a:pPr>
            <a:endParaRPr lang="th-TH" dirty="0" smtClean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42910" y="5357826"/>
            <a:ext cx="7500990" cy="11430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smtClean="0"/>
              <a:t>Ban-Chin Alley </a:t>
            </a:r>
            <a:endParaRPr lang="th-TH" baseline="0" dirty="0" smtClean="0"/>
          </a:p>
          <a:p>
            <a:pPr marL="342900" lvl="0" indent="-342900">
              <a:spcBef>
                <a:spcPct val="20000"/>
              </a:spcBef>
            </a:pPr>
            <a:r>
              <a:rPr lang="en-US" dirty="0" smtClean="0"/>
              <a:t>source: </a:t>
            </a:r>
            <a:r>
              <a:rPr lang="en-US" sz="2600" dirty="0" smtClean="0"/>
              <a:t>http://www.bloggang.com/viewdiary.php?id=tuk-tukatkorat&amp;month=06-2013&amp;date=21&amp;group=24&amp;gblog=178</a:t>
            </a:r>
            <a:r>
              <a:rPr lang="th-TH" sz="2600" dirty="0" smtClean="0"/>
              <a:t> </a:t>
            </a:r>
            <a:endParaRPr kumimoji="0" lang="th-TH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750" name="Picture 6" descr="http://www.bloggang.com/data/tuk-tukatkorat/picture/13717943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571744"/>
            <a:ext cx="3429024" cy="2571769"/>
          </a:xfrm>
          <a:prstGeom prst="rect">
            <a:avLst/>
          </a:prstGeom>
          <a:noFill/>
        </p:spPr>
      </p:pic>
      <p:pic>
        <p:nvPicPr>
          <p:cNvPr id="31752" name="Picture 8" descr="http://www.bloggang.com/data/tuk-tukatkorat/picture/1371797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500306"/>
            <a:ext cx="3429025" cy="2571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benefits from the businesses of tax-collectors did not accrue much to the King.</a:t>
            </a:r>
          </a:p>
          <a:p>
            <a:pPr lvl="1"/>
            <a:r>
              <a:rPr lang="en-US" dirty="0" smtClean="0"/>
              <a:t>From Rama IV, </a:t>
            </a: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err="1" smtClean="0"/>
              <a:t>Bunnag</a:t>
            </a:r>
            <a:r>
              <a:rPr lang="en-US" dirty="0" smtClean="0"/>
              <a:t> controlled the taxes, causing bad financial status of the King.</a:t>
            </a:r>
          </a:p>
          <a:p>
            <a:pPr lvl="1"/>
            <a:r>
              <a:rPr lang="en-US" dirty="0" smtClean="0"/>
              <a:t>The King then reacted by fighting to gain control of tax collection, expanded ownership of land, and </a:t>
            </a:r>
            <a:r>
              <a:rPr lang="en-US" dirty="0" smtClean="0"/>
              <a:t>invested in businesses</a:t>
            </a:r>
            <a:r>
              <a:rPr lang="en-US" dirty="0" smtClean="0"/>
              <a:t>.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5143536"/>
          </a:xfrm>
        </p:spPr>
        <p:txBody>
          <a:bodyPr>
            <a:normAutofit/>
          </a:bodyPr>
          <a:lstStyle/>
          <a:p>
            <a:r>
              <a:rPr lang="en-US" dirty="0" smtClean="0"/>
              <a:t>“Privy Purse Bureau” (</a:t>
            </a:r>
            <a:r>
              <a:rPr lang="th-TH" dirty="0" smtClean="0"/>
              <a:t>กรมพระคลังข้างที่</a:t>
            </a:r>
            <a:r>
              <a:rPr lang="en-US" dirty="0" smtClean="0"/>
              <a:t>) (now CPB)</a:t>
            </a:r>
          </a:p>
          <a:p>
            <a:pPr lvl="1"/>
            <a:r>
              <a:rPr lang="en-US" dirty="0" smtClean="0"/>
              <a:t>Set up by Rama V to manage the wealth and land of the King and Royal Family</a:t>
            </a:r>
          </a:p>
          <a:p>
            <a:pPr lvl="1"/>
            <a:r>
              <a:rPr lang="en-US" dirty="0" smtClean="0"/>
              <a:t>Managed as much ass 1/5 of land in Bangkok </a:t>
            </a:r>
          </a:p>
          <a:p>
            <a:r>
              <a:rPr lang="en-US" dirty="0" smtClean="0"/>
              <a:t>The PPB also invested </a:t>
            </a:r>
            <a:r>
              <a:rPr lang="en-US" dirty="0"/>
              <a:t>in </a:t>
            </a:r>
            <a:r>
              <a:rPr lang="en-US" dirty="0" smtClean="0"/>
              <a:t>businesses. </a:t>
            </a:r>
          </a:p>
          <a:p>
            <a:pPr lvl="1"/>
            <a:r>
              <a:rPr lang="en-US" dirty="0" smtClean="0"/>
              <a:t>Joint ventures preferred with Westerners.  </a:t>
            </a:r>
            <a:endParaRPr lang="en-US" dirty="0"/>
          </a:p>
          <a:p>
            <a:pPr lvl="2"/>
            <a:r>
              <a:rPr lang="en-US" dirty="0"/>
              <a:t>Siam Land and Canals Company</a:t>
            </a:r>
          </a:p>
          <a:p>
            <a:pPr lvl="2"/>
            <a:r>
              <a:rPr lang="en-US" dirty="0" smtClean="0"/>
              <a:t>Rice mills</a:t>
            </a:r>
            <a:r>
              <a:rPr lang="en-US" dirty="0"/>
              <a:t> </a:t>
            </a:r>
            <a:r>
              <a:rPr lang="en-US" dirty="0" smtClean="0"/>
              <a:t>&amp; Shipping.</a:t>
            </a:r>
          </a:p>
          <a:p>
            <a:pPr lvl="2"/>
            <a:r>
              <a:rPr lang="en-US" dirty="0" smtClean="0"/>
              <a:t>Siam Cement</a:t>
            </a:r>
            <a:r>
              <a:rPr lang="en-US" dirty="0"/>
              <a:t>, </a:t>
            </a:r>
            <a:r>
              <a:rPr lang="en-US" dirty="0" smtClean="0"/>
              <a:t>Siam Commercial Bank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Rama </a:t>
            </a:r>
            <a:r>
              <a:rPr lang="en-US" dirty="0" smtClean="0"/>
              <a:t>V’s attempt </a:t>
            </a:r>
            <a:r>
              <a:rPr lang="en-US" dirty="0"/>
              <a:t>to </a:t>
            </a:r>
            <a:r>
              <a:rPr lang="en-US" dirty="0" err="1" smtClean="0"/>
              <a:t>centralise</a:t>
            </a:r>
            <a:r>
              <a:rPr lang="en-US" dirty="0" smtClean="0"/>
              <a:t> control over taxes </a:t>
            </a:r>
            <a:r>
              <a:rPr lang="en-US" dirty="0" smtClean="0"/>
              <a:t>gradually </a:t>
            </a:r>
            <a:r>
              <a:rPr lang="en-US" dirty="0" smtClean="0"/>
              <a:t>reduced the </a:t>
            </a:r>
            <a:r>
              <a:rPr lang="en-US" dirty="0"/>
              <a:t>power of Chinese tax collectors 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ax-collectors</a:t>
            </a:r>
            <a:r>
              <a:rPr lang="en-US" dirty="0"/>
              <a:t>' wealth eventually declined. </a:t>
            </a:r>
            <a:r>
              <a:rPr lang="en-US" dirty="0" smtClean="0"/>
              <a:t>But they were compensated.</a:t>
            </a:r>
            <a:endParaRPr lang="en-US" dirty="0"/>
          </a:p>
          <a:p>
            <a:pPr lvl="1"/>
            <a:r>
              <a:rPr lang="en-US" dirty="0"/>
              <a:t>Their adjusted by sending their Children to be part of the newly formed bureaucrats. </a:t>
            </a:r>
          </a:p>
          <a:p>
            <a:pPr lvl="1"/>
            <a:r>
              <a:rPr lang="en-US" dirty="0"/>
              <a:t>This was the origin of a number of big families such as </a:t>
            </a:r>
            <a:r>
              <a:rPr lang="en-US" dirty="0" smtClean="0"/>
              <a:t>Sarasin</a:t>
            </a:r>
            <a:r>
              <a:rPr lang="en-US" dirty="0"/>
              <a:t>, </a:t>
            </a:r>
            <a:r>
              <a:rPr lang="en-US" dirty="0" err="1"/>
              <a:t>Huntrakul</a:t>
            </a:r>
            <a:r>
              <a:rPr lang="en-US" dirty="0"/>
              <a:t>, </a:t>
            </a:r>
            <a:r>
              <a:rPr lang="en-US" dirty="0" err="1"/>
              <a:t>Vejjajiva</a:t>
            </a:r>
            <a:r>
              <a:rPr lang="en-US" dirty="0"/>
              <a:t>, Na </a:t>
            </a:r>
            <a:r>
              <a:rPr lang="en-US" dirty="0" err="1" smtClean="0"/>
              <a:t>Songkhla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The dawn of absolutism</a:t>
            </a:r>
            <a:endParaRPr lang="th-TH" dirty="0"/>
          </a:p>
        </p:txBody>
      </p:sp>
      <p:pic>
        <p:nvPicPr>
          <p:cNvPr id="2050" name="Picture 2" descr="https://upload.wikimedia.org/wikipedia/commons/2/2b/Chulalongkorn_at_Grand_Pal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500174"/>
            <a:ext cx="3834634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dirty="0" smtClean="0">
                <a:latin typeface="+mn-lt"/>
              </a:rPr>
              <a:t>Context: the competition between King and nobles</a:t>
            </a:r>
            <a:endParaRPr lang="th-TH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Competition between King and noble got more intense. </a:t>
            </a:r>
            <a:r>
              <a:rPr lang="en-US" dirty="0" smtClean="0"/>
              <a:t>The </a:t>
            </a:r>
            <a:r>
              <a:rPr lang="en-US" dirty="0" smtClean="0"/>
              <a:t>main </a:t>
            </a:r>
            <a:r>
              <a:rPr lang="en-US" dirty="0" smtClean="0"/>
              <a:t>area was in the tax collection. </a:t>
            </a:r>
          </a:p>
          <a:p>
            <a:pPr lvl="1"/>
            <a:r>
              <a:rPr lang="en-US" dirty="0" smtClean="0"/>
              <a:t>Nobles </a:t>
            </a:r>
            <a:r>
              <a:rPr lang="en-US" dirty="0"/>
              <a:t>and tax collectors </a:t>
            </a:r>
            <a:r>
              <a:rPr lang="en-US" dirty="0" smtClean="0"/>
              <a:t>were keeping </a:t>
            </a:r>
            <a:r>
              <a:rPr lang="en-US" dirty="0"/>
              <a:t>the majority of the share from the tax income</a:t>
            </a:r>
          </a:p>
          <a:p>
            <a:pPr lvl="1"/>
            <a:r>
              <a:rPr lang="en-US" dirty="0" err="1" smtClean="0"/>
              <a:t>Bunnag</a:t>
            </a:r>
            <a:r>
              <a:rPr lang="en-US" dirty="0" err="1" smtClean="0"/>
              <a:t>s</a:t>
            </a:r>
            <a:r>
              <a:rPr lang="en-US" dirty="0" smtClean="0"/>
              <a:t> </a:t>
            </a:r>
            <a:r>
              <a:rPr lang="en-US" dirty="0" smtClean="0"/>
              <a:t>were </a:t>
            </a:r>
            <a:r>
              <a:rPr lang="en-US" dirty="0" smtClean="0"/>
              <a:t>particularly </a:t>
            </a:r>
            <a:r>
              <a:rPr lang="en-US" dirty="0" smtClean="0"/>
              <a:t>wealthy and powerful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During </a:t>
            </a:r>
            <a:r>
              <a:rPr lang="en-US" dirty="0"/>
              <a:t>the Regency of Si-</a:t>
            </a:r>
            <a:r>
              <a:rPr lang="en-US" dirty="0" err="1"/>
              <a:t>Suriyawongse</a:t>
            </a:r>
            <a:r>
              <a:rPr lang="en-US" dirty="0"/>
              <a:t>, revenue to the royal government was declined from 4.8 millions baht to 1.6 millions </a:t>
            </a:r>
            <a:r>
              <a:rPr lang="en-US" dirty="0" smtClean="0"/>
              <a:t>bath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There were also </a:t>
            </a:r>
            <a:r>
              <a:rPr lang="en-US" dirty="0" smtClean="0"/>
              <a:t>challenges </a:t>
            </a:r>
            <a:r>
              <a:rPr lang="en-US" dirty="0"/>
              <a:t>in governing </a:t>
            </a:r>
            <a:r>
              <a:rPr lang="en-US" dirty="0" smtClean="0"/>
              <a:t>Siam </a:t>
            </a:r>
          </a:p>
          <a:p>
            <a:r>
              <a:rPr lang="en-US" dirty="0" smtClean="0"/>
              <a:t>Two </a:t>
            </a:r>
            <a:r>
              <a:rPr lang="en-US" dirty="0"/>
              <a:t>domestic </a:t>
            </a:r>
            <a:r>
              <a:rPr lang="en-US" dirty="0" smtClean="0"/>
              <a:t>threats: </a:t>
            </a:r>
            <a:r>
              <a:rPr lang="en-US" dirty="0" smtClean="0"/>
              <a:t>(1) peasants </a:t>
            </a:r>
            <a:r>
              <a:rPr lang="en-US" dirty="0"/>
              <a:t>and </a:t>
            </a:r>
            <a:r>
              <a:rPr lang="en-US" dirty="0" smtClean="0"/>
              <a:t>(2) Chinese </a:t>
            </a:r>
            <a:r>
              <a:rPr lang="en-US" dirty="0"/>
              <a:t>immigrants. </a:t>
            </a:r>
            <a:endParaRPr lang="en-US" dirty="0" smtClean="0"/>
          </a:p>
          <a:p>
            <a:r>
              <a:rPr lang="en-US" dirty="0"/>
              <a:t>Peasants </a:t>
            </a:r>
            <a:r>
              <a:rPr lang="en-US" dirty="0" err="1" smtClean="0"/>
              <a:t>organised</a:t>
            </a:r>
            <a:r>
              <a:rPr lang="en-US" dirty="0" smtClean="0"/>
              <a:t> </a:t>
            </a:r>
            <a:r>
              <a:rPr lang="en-US" dirty="0"/>
              <a:t>their own </a:t>
            </a:r>
            <a:r>
              <a:rPr lang="en-US" dirty="0" smtClean="0"/>
              <a:t>self-protection, </a:t>
            </a:r>
            <a:r>
              <a:rPr lang="en-US" dirty="0"/>
              <a:t>used "</a:t>
            </a:r>
            <a:r>
              <a:rPr lang="en-US" i="1" dirty="0" err="1"/>
              <a:t>nak-leng</a:t>
            </a:r>
            <a:r>
              <a:rPr lang="en-US" dirty="0"/>
              <a:t>" to provide security. </a:t>
            </a:r>
            <a:r>
              <a:rPr lang="en-US" dirty="0" smtClean="0"/>
              <a:t>But </a:t>
            </a:r>
            <a:r>
              <a:rPr lang="en-US" i="1" dirty="0" err="1"/>
              <a:t>nak-leng</a:t>
            </a:r>
            <a:r>
              <a:rPr lang="en-US" dirty="0"/>
              <a:t> also engaged in conflict with each other, and often rebelled against the nobles and the state.</a:t>
            </a:r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pic>
        <p:nvPicPr>
          <p:cNvPr id="46082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571612"/>
            <a:ext cx="2857520" cy="4270751"/>
          </a:xfrm>
          <a:prstGeom prst="rect">
            <a:avLst/>
          </a:prstGeom>
          <a:noFill/>
        </p:spPr>
      </p:pic>
      <p:pic>
        <p:nvPicPr>
          <p:cNvPr id="46084" name="Picture 4" descr="http://i155.photobucket.com/albums/s287/mongkonrut_2007/tor%202/tor%203/25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571612"/>
            <a:ext cx="2857520" cy="4310774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1857356" y="6286520"/>
            <a:ext cx="55721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http://www.oknation.net/blog/prisanasweetsong/2010/01/16/entry-1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Many </a:t>
            </a:r>
            <a:r>
              <a:rPr lang="en-US" dirty="0"/>
              <a:t>of the Chinese, especially the </a:t>
            </a:r>
            <a:r>
              <a:rPr lang="en-US" dirty="0" err="1"/>
              <a:t>labour</a:t>
            </a:r>
            <a:r>
              <a:rPr lang="en-US" dirty="0"/>
              <a:t>, also had their own </a:t>
            </a:r>
            <a:r>
              <a:rPr lang="en-US" dirty="0" smtClean="0"/>
              <a:t>system of self protection, using secret </a:t>
            </a:r>
            <a:r>
              <a:rPr lang="en-US" dirty="0"/>
              <a:t>societies (or </a:t>
            </a:r>
            <a:r>
              <a:rPr lang="en-US" i="1" dirty="0"/>
              <a:t>Ung-Yee</a:t>
            </a:r>
            <a:r>
              <a:rPr lang="en-US" dirty="0"/>
              <a:t>) </a:t>
            </a:r>
            <a:endParaRPr lang="en-US" dirty="0" smtClean="0"/>
          </a:p>
          <a:p>
            <a:pPr lvl="1"/>
            <a:r>
              <a:rPr lang="en-US" i="1" dirty="0" smtClean="0"/>
              <a:t>Ung-Yee</a:t>
            </a:r>
            <a:r>
              <a:rPr lang="en-US" dirty="0" smtClean="0"/>
              <a:t> </a:t>
            </a:r>
            <a:r>
              <a:rPr lang="en-US" dirty="0"/>
              <a:t>entered into conflicts with each other, and also rebelled against the government. </a:t>
            </a:r>
            <a:endParaRPr lang="en-US" dirty="0" smtClean="0"/>
          </a:p>
          <a:p>
            <a:pPr lvl="1"/>
            <a:r>
              <a:rPr lang="en-US" dirty="0"/>
              <a:t>With a large number of Chinese in Bangkok, the government was </a:t>
            </a:r>
            <a:r>
              <a:rPr lang="en-US" dirty="0" smtClean="0"/>
              <a:t>concerned </a:t>
            </a:r>
            <a:r>
              <a:rPr lang="en-US" dirty="0"/>
              <a:t>that the Chinese could take over the capital. </a:t>
            </a:r>
          </a:p>
          <a:p>
            <a:pPr lvl="1">
              <a:buNone/>
            </a:pP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  <p:pic>
        <p:nvPicPr>
          <p:cNvPr id="4" name="Picture 2" descr="http://www.unionesso.org/images/editor/untitled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7578" y="2132856"/>
            <a:ext cx="4066173" cy="3220410"/>
          </a:xfrm>
          <a:prstGeom prst="rect">
            <a:avLst/>
          </a:prstGeom>
          <a:noFill/>
        </p:spPr>
      </p:pic>
      <p:pic>
        <p:nvPicPr>
          <p:cNvPr id="5" name="Picture 6" descr="http://img.tarad.com/shop/s/su-usedbook/img-lib/spd_20130127105053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128" y="1928907"/>
            <a:ext cx="2884310" cy="41863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3114668" cy="482919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Great (Chinese) Strike in Siam (1910)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2200" dirty="0" smtClean="0"/>
              <a:t>Source: http://paperspast.natlib.govt.nz/cgi-bin/paperspast?a=d&amp;d=CHP19100730.2.48</a:t>
            </a:r>
            <a:endParaRPr lang="th-TH" sz="2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071546"/>
            <a:ext cx="3708225" cy="5681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C</a:t>
            </a:r>
            <a:r>
              <a:rPr lang="en-US" dirty="0" smtClean="0"/>
              <a:t>olonization threats also apparent, with Britain </a:t>
            </a:r>
            <a:r>
              <a:rPr lang="en-US" dirty="0"/>
              <a:t>and France extended their control in the region. </a:t>
            </a:r>
          </a:p>
          <a:p>
            <a:pPr lvl="1"/>
            <a:r>
              <a:rPr lang="en-US" dirty="0"/>
              <a:t>They could argue </a:t>
            </a:r>
            <a:r>
              <a:rPr lang="en-US" dirty="0" smtClean="0"/>
              <a:t>for extending </a:t>
            </a:r>
            <a:r>
              <a:rPr lang="en-US" dirty="0"/>
              <a:t>their control </a:t>
            </a:r>
            <a:r>
              <a:rPr lang="en-US" dirty="0" smtClean="0"/>
              <a:t>to Siam to </a:t>
            </a:r>
            <a:r>
              <a:rPr lang="en-US" dirty="0"/>
              <a:t>protect their own people. </a:t>
            </a:r>
          </a:p>
          <a:p>
            <a:pPr lvl="1"/>
            <a:r>
              <a:rPr lang="en-US" dirty="0" smtClean="0"/>
              <a:t>Efforts to contain Westerners </a:t>
            </a:r>
            <a:r>
              <a:rPr lang="en-US" dirty="0"/>
              <a:t>within the realm of </a:t>
            </a:r>
            <a:r>
              <a:rPr lang="en-US" dirty="0" smtClean="0"/>
              <a:t>Bangkok to ensure their </a:t>
            </a:r>
            <a:r>
              <a:rPr lang="en-US" dirty="0" smtClean="0"/>
              <a:t>safety. </a:t>
            </a:r>
            <a:endParaRPr lang="en-US" dirty="0" smtClean="0"/>
          </a:p>
          <a:p>
            <a:r>
              <a:rPr lang="en-US" dirty="0" smtClean="0"/>
              <a:t>All </a:t>
            </a:r>
            <a:r>
              <a:rPr lang="en-US" dirty="0" smtClean="0"/>
              <a:t>the </a:t>
            </a:r>
            <a:r>
              <a:rPr lang="en-US" dirty="0"/>
              <a:t>threats provided the reasons for a group of reformers to established a modern system of bureaucracy.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early steps of building </a:t>
            </a:r>
            <a:r>
              <a:rPr lang="en-US" b="1" dirty="0" smtClean="0"/>
              <a:t>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 step of reform was gaining control </a:t>
            </a:r>
            <a:r>
              <a:rPr lang="en-US" dirty="0"/>
              <a:t>over tax system.</a:t>
            </a:r>
          </a:p>
          <a:p>
            <a:pPr lvl="1"/>
            <a:r>
              <a:rPr lang="en-US" dirty="0"/>
              <a:t>Only </a:t>
            </a:r>
            <a:r>
              <a:rPr lang="en-US" dirty="0" smtClean="0"/>
              <a:t>then can the </a:t>
            </a:r>
            <a:r>
              <a:rPr lang="en-US" dirty="0" err="1"/>
              <a:t>centralised</a:t>
            </a:r>
            <a:r>
              <a:rPr lang="en-US" dirty="0"/>
              <a:t> </a:t>
            </a:r>
            <a:r>
              <a:rPr lang="en-US" dirty="0" smtClean="0"/>
              <a:t>government </a:t>
            </a:r>
            <a:r>
              <a:rPr lang="en-US" dirty="0"/>
              <a:t>be established. </a:t>
            </a:r>
          </a:p>
          <a:p>
            <a:pPr lvl="1"/>
            <a:r>
              <a:rPr lang="en-US" dirty="0"/>
              <a:t>But the ruling class of Siam was divided in </a:t>
            </a:r>
            <a:r>
              <a:rPr lang="en-US" dirty="0" smtClean="0"/>
              <a:t>responses.</a:t>
            </a:r>
            <a:endParaRPr lang="en-US" dirty="0" smtClean="0"/>
          </a:p>
          <a:p>
            <a:pPr lvl="1"/>
            <a:r>
              <a:rPr lang="en-US" dirty="0"/>
              <a:t>Conflicts </a:t>
            </a:r>
            <a:r>
              <a:rPr lang="en-US" dirty="0" smtClean="0"/>
              <a:t>between </a:t>
            </a:r>
            <a:r>
              <a:rPr lang="en-US" dirty="0" smtClean="0"/>
              <a:t>fractions </a:t>
            </a:r>
            <a:r>
              <a:rPr lang="en-US" dirty="0"/>
              <a:t>escalated as Rama V set up “auditing office” (</a:t>
            </a:r>
            <a:r>
              <a:rPr lang="en-US" i="1" dirty="0"/>
              <a:t>ho-</a:t>
            </a:r>
            <a:r>
              <a:rPr lang="en-US" i="1" dirty="0" err="1"/>
              <a:t>ratsadakorn</a:t>
            </a:r>
            <a:r>
              <a:rPr lang="en-US" i="1" dirty="0"/>
              <a:t>-</a:t>
            </a:r>
            <a:r>
              <a:rPr lang="en-US" i="1" dirty="0" err="1"/>
              <a:t>pipat</a:t>
            </a:r>
            <a:r>
              <a:rPr lang="en-US" i="1" dirty="0"/>
              <a:t>) </a:t>
            </a:r>
            <a:r>
              <a:rPr lang="en-US" dirty="0"/>
              <a:t>to oversee the tax collection of the nobles, and the "privy council" to consolidate his rule. </a:t>
            </a:r>
          </a:p>
          <a:p>
            <a:pPr lvl="1"/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early steps of building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71504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Old Siam, Conservative Siam and Young Siam </a:t>
            </a:r>
            <a:endParaRPr lang="th-TH" sz="3200" dirty="0" smtClean="0"/>
          </a:p>
          <a:p>
            <a:pPr lvl="1">
              <a:buNone/>
            </a:pPr>
            <a:endParaRPr lang="th-TH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309" y="2000240"/>
            <a:ext cx="2550493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954826"/>
            <a:ext cx="2428892" cy="361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 descr="Chulalongkorn Lo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928802"/>
            <a:ext cx="2707886" cy="3643338"/>
          </a:xfrm>
          <a:prstGeom prst="rect">
            <a:avLst/>
          </a:prstGeom>
          <a:noFill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214282" y="5715016"/>
            <a:ext cx="3000396" cy="100013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Wang-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3200" dirty="0"/>
              <a:t>(Front Palace)</a:t>
            </a:r>
            <a:endParaRPr lang="th-TH" sz="3200" dirty="0"/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Prince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Vichaicharn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214678" y="5715016"/>
            <a:ext cx="2643206" cy="85725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Si-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Suriyawongsa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/>
              <a:t>(</a:t>
            </a:r>
            <a:r>
              <a:rPr lang="en-US" sz="3200" dirty="0" err="1" smtClean="0"/>
              <a:t>Somdej</a:t>
            </a:r>
            <a:r>
              <a:rPr lang="en-US" sz="3200" dirty="0" smtClean="0"/>
              <a:t> </a:t>
            </a:r>
            <a:r>
              <a:rPr lang="en-US" sz="3200" dirty="0" err="1" smtClean="0"/>
              <a:t>Chaophraya</a:t>
            </a:r>
            <a:r>
              <a:rPr lang="en-US" sz="3200" dirty="0" smtClean="0"/>
              <a:t>)</a:t>
            </a: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143636" y="5715016"/>
            <a:ext cx="2500330" cy="50006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Rama V</a:t>
            </a: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early steps of building </a:t>
            </a:r>
            <a:r>
              <a:rPr lang="en-US" b="1" dirty="0" smtClean="0"/>
              <a:t>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b="1" dirty="0" smtClean="0"/>
              <a:t>Old </a:t>
            </a:r>
            <a:r>
              <a:rPr lang="en-US" b="1" dirty="0"/>
              <a:t>Siam: </a:t>
            </a:r>
            <a:r>
              <a:rPr lang="en-US" dirty="0"/>
              <a:t>Want to preserve the old system. Resisting </a:t>
            </a:r>
            <a:r>
              <a:rPr lang="en-US" dirty="0" err="1"/>
              <a:t>modernisation</a:t>
            </a:r>
            <a:r>
              <a:rPr lang="en-US" dirty="0"/>
              <a:t> and </a:t>
            </a:r>
            <a:r>
              <a:rPr lang="en-US" dirty="0" err="1"/>
              <a:t>Westernisation</a:t>
            </a:r>
            <a:r>
              <a:rPr lang="en-US" dirty="0"/>
              <a:t>.</a:t>
            </a:r>
          </a:p>
          <a:p>
            <a:r>
              <a:rPr lang="en-US" b="1" dirty="0"/>
              <a:t>Conservative Siam: </a:t>
            </a:r>
            <a:r>
              <a:rPr lang="en-US" dirty="0"/>
              <a:t>Want the benefits from foreign trades, but did not want to lose controls over taxes.</a:t>
            </a:r>
          </a:p>
          <a:p>
            <a:r>
              <a:rPr lang="en-US" b="1" dirty="0"/>
              <a:t>Young Siam: </a:t>
            </a:r>
            <a:r>
              <a:rPr lang="en-US" dirty="0"/>
              <a:t>Want to </a:t>
            </a:r>
            <a:r>
              <a:rPr lang="en-US" dirty="0" err="1"/>
              <a:t>modernised</a:t>
            </a:r>
            <a:r>
              <a:rPr lang="en-US" dirty="0"/>
              <a:t> the government, expand the trade, and </a:t>
            </a:r>
            <a:r>
              <a:rPr lang="en-US" dirty="0" err="1"/>
              <a:t>contralised</a:t>
            </a:r>
            <a:r>
              <a:rPr lang="en-US" dirty="0"/>
              <a:t> the tax collection. 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/>
          </a:bodyPr>
          <a:lstStyle/>
          <a:p>
            <a:r>
              <a:rPr lang="en-US" dirty="0"/>
              <a:t>Rama V made a move to check the </a:t>
            </a:r>
            <a:r>
              <a:rPr lang="en-US" dirty="0" err="1"/>
              <a:t>Bunnag</a:t>
            </a:r>
            <a:r>
              <a:rPr lang="en-US" dirty="0"/>
              <a:t> family's corruption of tax collection. But </a:t>
            </a:r>
            <a:r>
              <a:rPr lang="en-US" dirty="0" smtClean="0"/>
              <a:t>Wang-Na </a:t>
            </a:r>
            <a:r>
              <a:rPr lang="en-US" dirty="0"/>
              <a:t>crisis would tilt the balance of power toward him</a:t>
            </a:r>
            <a:r>
              <a:rPr lang="en-US" dirty="0" smtClean="0"/>
              <a:t>.</a:t>
            </a:r>
          </a:p>
          <a:p>
            <a:r>
              <a:rPr lang="en-US" dirty="0" smtClean="0"/>
              <a:t>Wang-</a:t>
            </a:r>
            <a:r>
              <a:rPr lang="en-US" dirty="0" err="1" smtClean="0"/>
              <a:t>na</a:t>
            </a:r>
            <a:r>
              <a:rPr lang="en-US" dirty="0" smtClean="0"/>
              <a:t> Crisis </a:t>
            </a:r>
          </a:p>
          <a:p>
            <a:pPr lvl="1"/>
            <a:r>
              <a:rPr lang="en-US" dirty="0" smtClean="0"/>
              <a:t>Prince </a:t>
            </a:r>
            <a:r>
              <a:rPr lang="en-US" dirty="0" err="1"/>
              <a:t>Vichaicharn</a:t>
            </a:r>
            <a:r>
              <a:rPr lang="en-US" dirty="0"/>
              <a:t>, </a:t>
            </a:r>
            <a:r>
              <a:rPr lang="en-US" dirty="0" smtClean="0"/>
              <a:t>Wang-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/>
              <a:t>and the leader of Old </a:t>
            </a:r>
            <a:r>
              <a:rPr lang="en-US" dirty="0" smtClean="0"/>
              <a:t>Siam, inherited power and wealth from </a:t>
            </a:r>
            <a:r>
              <a:rPr lang="en-US" dirty="0" err="1" smtClean="0"/>
              <a:t>Phra</a:t>
            </a:r>
            <a:r>
              <a:rPr lang="en-US" dirty="0" smtClean="0"/>
              <a:t> </a:t>
            </a:r>
            <a:r>
              <a:rPr lang="en-US" dirty="0" err="1" smtClean="0"/>
              <a:t>Pinklao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He had </a:t>
            </a:r>
            <a:r>
              <a:rPr lang="en-US" dirty="0"/>
              <a:t>his own army, and enjoyed a large share of tax-revenue. </a:t>
            </a:r>
            <a:endParaRPr lang="en-US" dirty="0" smtClean="0"/>
          </a:p>
          <a:p>
            <a:pPr lvl="1"/>
            <a:r>
              <a:rPr lang="en-US" dirty="0" smtClean="0"/>
              <a:t>Rama V reform caused tension with Wang-</a:t>
            </a:r>
            <a:r>
              <a:rPr lang="en-US" dirty="0" err="1" smtClean="0"/>
              <a:t>na.</a:t>
            </a:r>
            <a:r>
              <a:rPr lang="en-US" dirty="0" smtClean="0"/>
              <a:t> </a:t>
            </a:r>
            <a:r>
              <a:rPr lang="en-US" dirty="0"/>
              <a:t>Both suspected another of accumulating forces. 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pic>
        <p:nvPicPr>
          <p:cNvPr id="29698" name="Picture 2" descr="https://upload.wikimedia.org/wikipedia/commons/thumb/f/f9/Front_Palace_circa.1890.jpg/1024px-Front_Palace_circa.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4271678" cy="2857520"/>
          </a:xfrm>
          <a:prstGeom prst="rect">
            <a:avLst/>
          </a:prstGeom>
          <a:noFill/>
        </p:spPr>
      </p:pic>
      <p:pic>
        <p:nvPicPr>
          <p:cNvPr id="6" name="Picture 2" descr="http://i192.photobucket.com/albums/z222/jenifaae/mapsmal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714488"/>
            <a:ext cx="3742848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076" y="1600200"/>
            <a:ext cx="8115328" cy="4614882"/>
          </a:xfrm>
        </p:spPr>
        <p:txBody>
          <a:bodyPr>
            <a:normAutofit/>
          </a:bodyPr>
          <a:lstStyle/>
          <a:p>
            <a:r>
              <a:rPr lang="en-US" dirty="0"/>
              <a:t>A mysterious fire broke out in the Royal Palace, </a:t>
            </a:r>
            <a:r>
              <a:rPr lang="en-US" dirty="0" smtClean="0"/>
              <a:t>causing confusion.</a:t>
            </a:r>
          </a:p>
          <a:p>
            <a:r>
              <a:rPr lang="en-US" dirty="0" smtClean="0"/>
              <a:t>The king called for help from </a:t>
            </a:r>
            <a:r>
              <a:rPr lang="en-US" dirty="0"/>
              <a:t>a middle-man, </a:t>
            </a:r>
            <a:r>
              <a:rPr lang="en-US" dirty="0" smtClean="0"/>
              <a:t>Si-</a:t>
            </a:r>
            <a:r>
              <a:rPr lang="en-US" dirty="0" err="1" smtClean="0"/>
              <a:t>Suriyawongse</a:t>
            </a:r>
            <a:r>
              <a:rPr lang="en-US" dirty="0"/>
              <a:t>, </a:t>
            </a:r>
            <a:r>
              <a:rPr lang="en-US" dirty="0" smtClean="0"/>
              <a:t> who tried </a:t>
            </a:r>
            <a:r>
              <a:rPr lang="en-US" dirty="0"/>
              <a:t>to manipulate the situation to his benefit. </a:t>
            </a:r>
          </a:p>
          <a:p>
            <a:r>
              <a:rPr lang="en-US" dirty="0"/>
              <a:t>But Wang-</a:t>
            </a:r>
            <a:r>
              <a:rPr lang="en-US" dirty="0" err="1"/>
              <a:t>na</a:t>
            </a:r>
            <a:r>
              <a:rPr lang="en-US" dirty="0"/>
              <a:t> called for the intervention from the British consulate, whom he had close relationship.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situation culminated in the arrival of the British Governor of Straits Settlement, Sir Andrew Clarke, who turned out to be a </a:t>
            </a:r>
            <a:r>
              <a:rPr lang="en-US" dirty="0" err="1" smtClean="0"/>
              <a:t>stong</a:t>
            </a:r>
            <a:r>
              <a:rPr lang="en-US" dirty="0" smtClean="0"/>
              <a:t> supporter of Rama V's reform. </a:t>
            </a:r>
          </a:p>
          <a:p>
            <a:r>
              <a:rPr lang="en-US" dirty="0" smtClean="0"/>
              <a:t>After </a:t>
            </a:r>
            <a:r>
              <a:rPr lang="en-US" dirty="0"/>
              <a:t>the Wang-</a:t>
            </a:r>
            <a:r>
              <a:rPr lang="en-US" dirty="0" err="1"/>
              <a:t>na</a:t>
            </a:r>
            <a:r>
              <a:rPr lang="en-US" dirty="0"/>
              <a:t> crisis, Prince </a:t>
            </a:r>
            <a:r>
              <a:rPr lang="en-US" dirty="0" err="1"/>
              <a:t>Vichaicharn</a:t>
            </a:r>
            <a:r>
              <a:rPr lang="en-US" dirty="0"/>
              <a:t> was deprived of his power. Si-</a:t>
            </a:r>
            <a:r>
              <a:rPr lang="en-US" dirty="0" err="1"/>
              <a:t>Suriyawonse</a:t>
            </a:r>
            <a:r>
              <a:rPr lang="en-US" dirty="0"/>
              <a:t> withdrew from politics. </a:t>
            </a:r>
            <a:endParaRPr lang="en-US" dirty="0" smtClean="0"/>
          </a:p>
          <a:p>
            <a:r>
              <a:rPr lang="en-US" dirty="0" smtClean="0"/>
              <a:t>Rama </a:t>
            </a:r>
            <a:r>
              <a:rPr lang="en-US" dirty="0"/>
              <a:t>V consolidated his regime with the appointment of his brothers in all important positions. 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7154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position of Wang-</a:t>
            </a:r>
            <a:r>
              <a:rPr lang="en-US" dirty="0" err="1" smtClean="0"/>
              <a:t>na</a:t>
            </a:r>
            <a:r>
              <a:rPr lang="en-US" dirty="0" smtClean="0"/>
              <a:t> was abandoned and replaced  the position of the heir to the throne</a:t>
            </a:r>
            <a:endParaRPr lang="en-US" dirty="0"/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786058"/>
            <a:ext cx="2527630" cy="374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Implications from the pattern of capital accumulation during Rama V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Capital accumulation under three groups</a:t>
            </a:r>
          </a:p>
          <a:p>
            <a:pPr lvl="1"/>
            <a:r>
              <a:rPr lang="en-US" dirty="0" smtClean="0"/>
              <a:t>Chinese, European, and Royal households</a:t>
            </a:r>
          </a:p>
          <a:p>
            <a:r>
              <a:rPr lang="en-US" dirty="0" smtClean="0"/>
              <a:t>But the Chinese dominated the rice-based trading economy.</a:t>
            </a:r>
          </a:p>
          <a:p>
            <a:pPr lvl="1"/>
            <a:r>
              <a:rPr lang="en-US" dirty="0" smtClean="0"/>
              <a:t>European capitals only had little share of domestic economy</a:t>
            </a:r>
          </a:p>
          <a:p>
            <a:pPr lvl="1"/>
            <a:r>
              <a:rPr lang="en-US" dirty="0" smtClean="0"/>
              <a:t>Royal households invested mainly in land ownership.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Implications from the pattern of capital accumulation during Rama V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domination of the Chinese led to a particular pattern of development called “trade-expansion with no industrial development” (</a:t>
            </a:r>
            <a:r>
              <a:rPr lang="en-US" dirty="0" err="1" smtClean="0"/>
              <a:t>Suehiro</a:t>
            </a:r>
            <a:r>
              <a:rPr lang="en-US" dirty="0" smtClean="0"/>
              <a:t>, 1996)</a:t>
            </a:r>
          </a:p>
          <a:p>
            <a:pPr lvl="1"/>
            <a:r>
              <a:rPr lang="en-US" dirty="0" smtClean="0"/>
              <a:t>The Chinese were merchant capitals, rather than industrial capitals. </a:t>
            </a:r>
          </a:p>
          <a:p>
            <a:pPr lvl="1"/>
            <a:r>
              <a:rPr lang="en-US" dirty="0" smtClean="0"/>
              <a:t>They expanded through relying on privileges, and aimed to develop trade, not </a:t>
            </a:r>
            <a:r>
              <a:rPr lang="en-US" dirty="0" err="1" smtClean="0"/>
              <a:t>industrialisation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Compounded by the roles of 3% tariff, manufacturing sector in Siam did not have much room to grow. Investment in such a sector unattractive.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1480</Words>
  <Application>Microsoft Office PowerPoint</Application>
  <PresentationFormat>On-screen Show (4:3)</PresentationFormat>
  <Paragraphs>154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Angsana New</vt:lpstr>
      <vt:lpstr>Arial</vt:lpstr>
      <vt:lpstr>Calibri</vt:lpstr>
      <vt:lpstr>Cordia New</vt:lpstr>
      <vt:lpstr>Office Theme</vt:lpstr>
      <vt:lpstr>City, Trade, and the Dawn of Absolutism</vt:lpstr>
      <vt:lpstr>Topics</vt:lpstr>
      <vt:lpstr>Earlier context Tax collectors and Chinese merchants</vt:lpstr>
      <vt:lpstr>The Westerners' businesses</vt:lpstr>
      <vt:lpstr>Bowring Treaty</vt:lpstr>
      <vt:lpstr>Bowring Treaty</vt:lpstr>
      <vt:lpstr>The Westerners' businesses</vt:lpstr>
      <vt:lpstr>The Westerners' businesses</vt:lpstr>
      <vt:lpstr>Capital accumulation of the Chinese and the Royal Housholds</vt:lpstr>
      <vt:lpstr>PowerPoint Presentation</vt:lpstr>
      <vt:lpstr>Capital accumulation of the royal household </vt:lpstr>
      <vt:lpstr>Capital accumulation of the royal household </vt:lpstr>
      <vt:lpstr>Capital accumulation of the royal household </vt:lpstr>
      <vt:lpstr>The dawn of absolutism</vt:lpstr>
      <vt:lpstr>Context: the competition between King and nobles</vt:lpstr>
      <vt:lpstr>Domestic and external challenges</vt:lpstr>
      <vt:lpstr>Domestic and external challenges</vt:lpstr>
      <vt:lpstr>Domestic and external challenges</vt:lpstr>
      <vt:lpstr>Domestic and external challenges</vt:lpstr>
      <vt:lpstr>Domestic and external challenges</vt:lpstr>
      <vt:lpstr>Domestic and external challenges</vt:lpstr>
      <vt:lpstr>The early steps of building Absolutism</vt:lpstr>
      <vt:lpstr>The early steps of building Absolutism</vt:lpstr>
      <vt:lpstr>The early steps of building Absolutism</vt:lpstr>
      <vt:lpstr>Wang-na crisis (1874-1875)</vt:lpstr>
      <vt:lpstr>Wang-na crisis (1874-1875)</vt:lpstr>
      <vt:lpstr>Wang-na crisis (1874-1875)</vt:lpstr>
      <vt:lpstr>Wang-na crisis (1874-1875)</vt:lpstr>
      <vt:lpstr>Wang-na crisis (1874-1875)</vt:lpstr>
      <vt:lpstr>Implications from the pattern of capital accumulation during Rama V</vt:lpstr>
      <vt:lpstr>Implications from the pattern of capital accumulation during Rama V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and Trade  and the early rise of Absolutism</dc:title>
  <dc:creator>Thorn</dc:creator>
  <cp:lastModifiedBy>Thorn Pitidol</cp:lastModifiedBy>
  <cp:revision>28</cp:revision>
  <dcterms:created xsi:type="dcterms:W3CDTF">2015-09-09T15:35:22Z</dcterms:created>
  <dcterms:modified xsi:type="dcterms:W3CDTF">2017-09-13T18:27:37Z</dcterms:modified>
</cp:coreProperties>
</file>